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257" r:id="rId3"/>
    <p:sldId id="258" r:id="rId4"/>
    <p:sldId id="327" r:id="rId5"/>
    <p:sldId id="322" r:id="rId6"/>
    <p:sldId id="323" r:id="rId7"/>
    <p:sldId id="307" r:id="rId8"/>
    <p:sldId id="308" r:id="rId9"/>
    <p:sldId id="261" r:id="rId10"/>
    <p:sldId id="262" r:id="rId11"/>
    <p:sldId id="264" r:id="rId12"/>
    <p:sldId id="265" r:id="rId13"/>
    <p:sldId id="266" r:id="rId14"/>
    <p:sldId id="324" r:id="rId15"/>
    <p:sldId id="318" r:id="rId16"/>
    <p:sldId id="319" r:id="rId17"/>
    <p:sldId id="320" r:id="rId18"/>
    <p:sldId id="269" r:id="rId19"/>
    <p:sldId id="271" r:id="rId20"/>
    <p:sldId id="272" r:id="rId21"/>
    <p:sldId id="273" r:id="rId22"/>
    <p:sldId id="337" r:id="rId23"/>
    <p:sldId id="274" r:id="rId24"/>
    <p:sldId id="312" r:id="rId25"/>
    <p:sldId id="338" r:id="rId26"/>
    <p:sldId id="339" r:id="rId27"/>
    <p:sldId id="340" r:id="rId28"/>
    <p:sldId id="341" r:id="rId29"/>
    <p:sldId id="279" r:id="rId30"/>
    <p:sldId id="342" r:id="rId31"/>
    <p:sldId id="281" r:id="rId32"/>
    <p:sldId id="282" r:id="rId33"/>
    <p:sldId id="283" r:id="rId34"/>
    <p:sldId id="343" r:id="rId35"/>
    <p:sldId id="286" r:id="rId36"/>
    <p:sldId id="287" r:id="rId37"/>
    <p:sldId id="326" r:id="rId38"/>
    <p:sldId id="289" r:id="rId39"/>
    <p:sldId id="290" r:id="rId40"/>
    <p:sldId id="292" r:id="rId41"/>
    <p:sldId id="328" r:id="rId42"/>
    <p:sldId id="293" r:id="rId43"/>
    <p:sldId id="294" r:id="rId44"/>
    <p:sldId id="295" r:id="rId45"/>
    <p:sldId id="344" r:id="rId46"/>
    <p:sldId id="296" r:id="rId47"/>
    <p:sldId id="298" r:id="rId48"/>
    <p:sldId id="330" r:id="rId49"/>
    <p:sldId id="331" r:id="rId50"/>
    <p:sldId id="332" r:id="rId51"/>
    <p:sldId id="333" r:id="rId52"/>
    <p:sldId id="334" r:id="rId53"/>
    <p:sldId id="335" r:id="rId54"/>
    <p:sldId id="336"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24" autoAdjust="0"/>
  </p:normalViewPr>
  <p:slideViewPr>
    <p:cSldViewPr>
      <p:cViewPr>
        <p:scale>
          <a:sx n="51" d="100"/>
          <a:sy n="51" d="100"/>
        </p:scale>
        <p:origin x="-1836" y="-396"/>
      </p:cViewPr>
      <p:guideLst>
        <p:guide orient="horz" pos="2160"/>
        <p:guide pos="2880"/>
      </p:guideLst>
    </p:cSldViewPr>
  </p:slideViewPr>
  <p:outlineViewPr>
    <p:cViewPr>
      <p:scale>
        <a:sx n="33" d="100"/>
        <a:sy n="33" d="100"/>
      </p:scale>
      <p:origin x="0" y="2218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958B62-B413-40FB-8AFE-25FFF779EEA8}" type="datetimeFigureOut">
              <a:rPr lang="en-IN" smtClean="0"/>
              <a:pPr/>
              <a:t>23-01-2018</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4C9668-84CE-4FC6-8B62-52F5480425B7}"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err="1" smtClean="0"/>
              <a:t>Imino</a:t>
            </a:r>
            <a:r>
              <a:rPr lang="en-IN" baseline="0" dirty="0" smtClean="0"/>
              <a:t> (Imines) : compounds containing the group –NH- in which the nitrogen atom is part of a ring structure, or the group structure =NH, in which the nitrogen atom is linked to a carbon atom by a double bond.</a:t>
            </a:r>
            <a:endParaRPr lang="en-IN" dirty="0"/>
          </a:p>
        </p:txBody>
      </p:sp>
      <p:sp>
        <p:nvSpPr>
          <p:cNvPr id="4" name="Slide Number Placeholder 3"/>
          <p:cNvSpPr>
            <a:spLocks noGrp="1"/>
          </p:cNvSpPr>
          <p:nvPr>
            <p:ph type="sldNum" sz="quarter" idx="10"/>
          </p:nvPr>
        </p:nvSpPr>
        <p:spPr/>
        <p:txBody>
          <a:bodyPr/>
          <a:lstStyle/>
          <a:p>
            <a:fld id="{4C4C9668-84CE-4FC6-8B62-52F5480425B7}" type="slidenum">
              <a:rPr lang="en-IN" smtClean="0"/>
              <a:pPr/>
              <a:t>14</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Any Help</a:t>
            </a:r>
            <a:r>
              <a:rPr lang="en-IN" baseline="0" dirty="0" smtClean="0"/>
              <a:t> In Learning These Little Molecules Proves Truly Valuable</a:t>
            </a:r>
            <a:endParaRPr lang="en-IN" dirty="0"/>
          </a:p>
        </p:txBody>
      </p:sp>
      <p:sp>
        <p:nvSpPr>
          <p:cNvPr id="4" name="Slide Number Placeholder 3"/>
          <p:cNvSpPr>
            <a:spLocks noGrp="1"/>
          </p:cNvSpPr>
          <p:nvPr>
            <p:ph type="sldNum" sz="quarter" idx="10"/>
          </p:nvPr>
        </p:nvSpPr>
        <p:spPr/>
        <p:txBody>
          <a:bodyPr/>
          <a:lstStyle/>
          <a:p>
            <a:fld id="{4C4C9668-84CE-4FC6-8B62-52F5480425B7}" type="slidenum">
              <a:rPr lang="en-IN" smtClean="0"/>
              <a:pPr/>
              <a:t>20</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Chinese </a:t>
            </a:r>
            <a:r>
              <a:rPr lang="en-IN" sz="1200" b="0" i="0" kern="1200" dirty="0" err="1" smtClean="0">
                <a:solidFill>
                  <a:schemeClr val="tx1"/>
                </a:solidFill>
                <a:latin typeface="+mn-lt"/>
                <a:ea typeface="+mn-ea"/>
                <a:cs typeface="+mn-cs"/>
              </a:rPr>
              <a:t>resturant</a:t>
            </a:r>
            <a:r>
              <a:rPr lang="en-IN" sz="1200" b="0" i="0" kern="1200" dirty="0" smtClean="0">
                <a:solidFill>
                  <a:schemeClr val="tx1"/>
                </a:solidFill>
                <a:latin typeface="+mn-lt"/>
                <a:ea typeface="+mn-ea"/>
                <a:cs typeface="+mn-cs"/>
              </a:rPr>
              <a:t> syndrome : It refers to a group of symptoms that some people experience after eating </a:t>
            </a:r>
            <a:r>
              <a:rPr lang="en-IN" sz="1200" b="1" i="0" kern="1200" dirty="0" smtClean="0">
                <a:solidFill>
                  <a:schemeClr val="tx1"/>
                </a:solidFill>
                <a:latin typeface="+mn-lt"/>
                <a:ea typeface="+mn-ea"/>
                <a:cs typeface="+mn-cs"/>
              </a:rPr>
              <a:t>food</a:t>
            </a:r>
            <a:r>
              <a:rPr lang="en-IN" sz="1200" b="0" i="0" kern="1200" dirty="0" smtClean="0">
                <a:solidFill>
                  <a:schemeClr val="tx1"/>
                </a:solidFill>
                <a:latin typeface="+mn-lt"/>
                <a:ea typeface="+mn-ea"/>
                <a:cs typeface="+mn-cs"/>
              </a:rPr>
              <a:t> from a </a:t>
            </a:r>
            <a:r>
              <a:rPr lang="en-IN" sz="1200" b="1" i="0" kern="1200" dirty="0" smtClean="0">
                <a:solidFill>
                  <a:schemeClr val="tx1"/>
                </a:solidFill>
                <a:latin typeface="+mn-lt"/>
                <a:ea typeface="+mn-ea"/>
                <a:cs typeface="+mn-cs"/>
              </a:rPr>
              <a:t>Chinese restaurant</a:t>
            </a:r>
            <a:r>
              <a:rPr lang="en-IN" sz="1200" b="0" i="0" kern="1200" dirty="0" smtClean="0">
                <a:solidFill>
                  <a:schemeClr val="tx1"/>
                </a:solidFill>
                <a:latin typeface="+mn-lt"/>
                <a:ea typeface="+mn-ea"/>
                <a:cs typeface="+mn-cs"/>
              </a:rPr>
              <a:t>. These symptoms often include a headache, skin flushing, and sweating. A </a:t>
            </a:r>
            <a:r>
              <a:rPr lang="en-IN" sz="1200" b="1" i="0" kern="1200" dirty="0" smtClean="0">
                <a:solidFill>
                  <a:schemeClr val="tx1"/>
                </a:solidFill>
                <a:latin typeface="+mn-lt"/>
                <a:ea typeface="+mn-ea"/>
                <a:cs typeface="+mn-cs"/>
              </a:rPr>
              <a:t>food</a:t>
            </a:r>
            <a:r>
              <a:rPr lang="en-IN" sz="1200" b="0" i="0" kern="1200" dirty="0" smtClean="0">
                <a:solidFill>
                  <a:schemeClr val="tx1"/>
                </a:solidFill>
                <a:latin typeface="+mn-lt"/>
                <a:ea typeface="+mn-ea"/>
                <a:cs typeface="+mn-cs"/>
              </a:rPr>
              <a:t> additive called monosodium glutamate (MSG) is often blamed for the symptoms some people experience after eating </a:t>
            </a:r>
            <a:r>
              <a:rPr lang="en-IN" sz="1200" b="1" i="0" kern="1200" dirty="0" smtClean="0">
                <a:solidFill>
                  <a:schemeClr val="tx1"/>
                </a:solidFill>
                <a:latin typeface="+mn-lt"/>
                <a:ea typeface="+mn-ea"/>
                <a:cs typeface="+mn-cs"/>
              </a:rPr>
              <a:t>Chinese food</a:t>
            </a:r>
            <a:r>
              <a:rPr lang="en-IN" sz="1200" b="0" i="0" kern="1200" dirty="0" smtClean="0">
                <a:solidFill>
                  <a:schemeClr val="tx1"/>
                </a:solidFill>
                <a:latin typeface="+mn-lt"/>
                <a:ea typeface="+mn-ea"/>
                <a:cs typeface="+mn-cs"/>
              </a:rPr>
              <a:t>.</a:t>
            </a:r>
            <a:endParaRPr lang="en-IN" dirty="0"/>
          </a:p>
        </p:txBody>
      </p:sp>
      <p:sp>
        <p:nvSpPr>
          <p:cNvPr id="4" name="Slide Number Placeholder 3"/>
          <p:cNvSpPr>
            <a:spLocks noGrp="1"/>
          </p:cNvSpPr>
          <p:nvPr>
            <p:ph type="sldNum" sz="quarter" idx="10"/>
          </p:nvPr>
        </p:nvSpPr>
        <p:spPr/>
        <p:txBody>
          <a:bodyPr/>
          <a:lstStyle/>
          <a:p>
            <a:fld id="{4C4C9668-84CE-4FC6-8B62-52F5480425B7}" type="slidenum">
              <a:rPr lang="en-IN" smtClean="0"/>
              <a:pPr/>
              <a:t>29</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Amides : organic compounds containing –CO.NH2 (the amide group)</a:t>
            </a:r>
            <a:endParaRPr lang="en-IN" dirty="0"/>
          </a:p>
        </p:txBody>
      </p:sp>
      <p:sp>
        <p:nvSpPr>
          <p:cNvPr id="4" name="Slide Number Placeholder 3"/>
          <p:cNvSpPr>
            <a:spLocks noGrp="1"/>
          </p:cNvSpPr>
          <p:nvPr>
            <p:ph type="sldNum" sz="quarter" idx="10"/>
          </p:nvPr>
        </p:nvSpPr>
        <p:spPr/>
        <p:txBody>
          <a:bodyPr/>
          <a:lstStyle/>
          <a:p>
            <a:fld id="{4C4C9668-84CE-4FC6-8B62-52F5480425B7}" type="slidenum">
              <a:rPr lang="en-IN" smtClean="0"/>
              <a:pPr/>
              <a:t>38</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Anticonvulsants are a diverse group of pharmacological agents used in the treatment of epileptic seizures</a:t>
            </a:r>
            <a:r>
              <a:rPr lang="en-IN" sz="1200" b="0" i="0" kern="1200" dirty="0" smtClean="0">
                <a:solidFill>
                  <a:schemeClr val="tx1"/>
                </a:solidFill>
                <a:latin typeface="+mn-lt"/>
                <a:ea typeface="+mn-ea"/>
                <a:cs typeface="+mn-cs"/>
              </a:rPr>
              <a:t>.</a:t>
            </a:r>
          </a:p>
          <a:p>
            <a:r>
              <a:rPr lang="en-IN" sz="1200" b="0" i="0" kern="1200" dirty="0" smtClean="0">
                <a:solidFill>
                  <a:schemeClr val="tx1"/>
                </a:solidFill>
                <a:latin typeface="+mn-lt"/>
                <a:ea typeface="+mn-ea"/>
                <a:cs typeface="+mn-cs"/>
              </a:rPr>
              <a:t>Wilson disease is a rare </a:t>
            </a:r>
            <a:r>
              <a:rPr lang="en-IN" sz="1200" b="1" i="0" kern="1200" dirty="0" smtClean="0">
                <a:solidFill>
                  <a:schemeClr val="tx1"/>
                </a:solidFill>
                <a:latin typeface="+mn-lt"/>
                <a:ea typeface="+mn-ea"/>
                <a:cs typeface="+mn-cs"/>
              </a:rPr>
              <a:t>autosomal </a:t>
            </a:r>
            <a:r>
              <a:rPr lang="en-IN" sz="1200" b="1" i="0" kern="1200" dirty="0" err="1" smtClean="0">
                <a:solidFill>
                  <a:schemeClr val="tx1"/>
                </a:solidFill>
                <a:latin typeface="+mn-lt"/>
                <a:ea typeface="+mn-ea"/>
                <a:cs typeface="+mn-cs"/>
              </a:rPr>
              <a:t>recessive</a:t>
            </a:r>
            <a:r>
              <a:rPr lang="en-IN" sz="1200" b="0" i="0" kern="1200" dirty="0" err="1" smtClean="0">
                <a:solidFill>
                  <a:schemeClr val="tx1"/>
                </a:solidFill>
                <a:latin typeface="+mn-lt"/>
                <a:ea typeface="+mn-ea"/>
                <a:cs typeface="+mn-cs"/>
              </a:rPr>
              <a:t>inherited</a:t>
            </a:r>
            <a:r>
              <a:rPr lang="en-IN" sz="1200" b="0" i="0" kern="1200" dirty="0" smtClean="0">
                <a:solidFill>
                  <a:schemeClr val="tx1"/>
                </a:solidFill>
                <a:latin typeface="+mn-lt"/>
                <a:ea typeface="+mn-ea"/>
                <a:cs typeface="+mn-cs"/>
              </a:rPr>
              <a:t> disorder of copper metabolism that is characterized by excessive deposition of copper in the liver, brain, and other tissues </a:t>
            </a:r>
            <a:endParaRPr lang="en-IN" dirty="0"/>
          </a:p>
        </p:txBody>
      </p:sp>
      <p:sp>
        <p:nvSpPr>
          <p:cNvPr id="4" name="Slide Number Placeholder 3"/>
          <p:cNvSpPr>
            <a:spLocks noGrp="1"/>
          </p:cNvSpPr>
          <p:nvPr>
            <p:ph type="sldNum" sz="quarter" idx="10"/>
          </p:nvPr>
        </p:nvSpPr>
        <p:spPr/>
        <p:txBody>
          <a:bodyPr/>
          <a:lstStyle/>
          <a:p>
            <a:fld id="{4C4C9668-84CE-4FC6-8B62-52F5480425B7}" type="slidenum">
              <a:rPr lang="en-IN" smtClean="0"/>
              <a:pPr/>
              <a:t>47</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Opiate : any drug containing or derived</a:t>
            </a:r>
            <a:r>
              <a:rPr lang="en-IN" baseline="0" dirty="0" smtClean="0"/>
              <a:t> from opium.</a:t>
            </a:r>
            <a:endParaRPr lang="en-IN" dirty="0"/>
          </a:p>
        </p:txBody>
      </p:sp>
      <p:sp>
        <p:nvSpPr>
          <p:cNvPr id="4" name="Slide Number Placeholder 3"/>
          <p:cNvSpPr>
            <a:spLocks noGrp="1"/>
          </p:cNvSpPr>
          <p:nvPr>
            <p:ph type="sldNum" sz="quarter" idx="10"/>
          </p:nvPr>
        </p:nvSpPr>
        <p:spPr/>
        <p:txBody>
          <a:bodyPr/>
          <a:lstStyle/>
          <a:p>
            <a:fld id="{4C4C9668-84CE-4FC6-8B62-52F5480425B7}" type="slidenum">
              <a:rPr lang="en-IN" smtClean="0"/>
              <a:pPr/>
              <a:t>54</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26C4E223-4F79-4172-8473-AE88061B6E82}" type="datetimeFigureOut">
              <a:rPr lang="en-IN" smtClean="0"/>
              <a:pPr/>
              <a:t>23-01-2018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5210C0A-9339-490E-A6BC-F1674FEEB420}"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6C4E223-4F79-4172-8473-AE88061B6E82}" type="datetimeFigureOut">
              <a:rPr lang="en-IN" smtClean="0"/>
              <a:pPr/>
              <a:t>23-01-2018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5210C0A-9339-490E-A6BC-F1674FEEB420}"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6C4E223-4F79-4172-8473-AE88061B6E82}" type="datetimeFigureOut">
              <a:rPr lang="en-IN" smtClean="0"/>
              <a:pPr/>
              <a:t>23-01-2018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5210C0A-9339-490E-A6BC-F1674FEEB420}"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6C4E223-4F79-4172-8473-AE88061B6E82}" type="datetimeFigureOut">
              <a:rPr lang="en-IN" smtClean="0"/>
              <a:pPr/>
              <a:t>23-01-2018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5210C0A-9339-490E-A6BC-F1674FEEB420}"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C4E223-4F79-4172-8473-AE88061B6E82}" type="datetimeFigureOut">
              <a:rPr lang="en-IN" smtClean="0"/>
              <a:pPr/>
              <a:t>23-01-2018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5210C0A-9339-490E-A6BC-F1674FEEB420}"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26C4E223-4F79-4172-8473-AE88061B6E82}" type="datetimeFigureOut">
              <a:rPr lang="en-IN" smtClean="0"/>
              <a:pPr/>
              <a:t>23-01-2018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5210C0A-9339-490E-A6BC-F1674FEEB420}"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26C4E223-4F79-4172-8473-AE88061B6E82}" type="datetimeFigureOut">
              <a:rPr lang="en-IN" smtClean="0"/>
              <a:pPr/>
              <a:t>23-01-2018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95210C0A-9339-490E-A6BC-F1674FEEB420}"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26C4E223-4F79-4172-8473-AE88061B6E82}" type="datetimeFigureOut">
              <a:rPr lang="en-IN" smtClean="0"/>
              <a:pPr/>
              <a:t>23-01-2018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95210C0A-9339-490E-A6BC-F1674FEEB420}"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C4E223-4F79-4172-8473-AE88061B6E82}" type="datetimeFigureOut">
              <a:rPr lang="en-IN" smtClean="0"/>
              <a:pPr/>
              <a:t>23-01-2018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95210C0A-9339-490E-A6BC-F1674FEEB420}"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C4E223-4F79-4172-8473-AE88061B6E82}" type="datetimeFigureOut">
              <a:rPr lang="en-IN" smtClean="0"/>
              <a:pPr/>
              <a:t>23-01-2018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5210C0A-9339-490E-A6BC-F1674FEEB420}"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C4E223-4F79-4172-8473-AE88061B6E82}" type="datetimeFigureOut">
              <a:rPr lang="en-IN" smtClean="0"/>
              <a:pPr/>
              <a:t>23-01-2018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5210C0A-9339-490E-A6BC-F1674FEEB420}"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C4E223-4F79-4172-8473-AE88061B6E82}" type="datetimeFigureOut">
              <a:rPr lang="en-IN" smtClean="0"/>
              <a:pPr/>
              <a:t>23-01-2018</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210C0A-9339-490E-A6BC-F1674FEEB420}"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154362"/>
          </a:xfrm>
        </p:spPr>
        <p:style>
          <a:lnRef idx="1">
            <a:schemeClr val="accent2"/>
          </a:lnRef>
          <a:fillRef idx="2">
            <a:schemeClr val="accent2"/>
          </a:fillRef>
          <a:effectRef idx="1">
            <a:schemeClr val="accent2"/>
          </a:effectRef>
          <a:fontRef idx="minor">
            <a:schemeClr val="dk1"/>
          </a:fontRef>
        </p:style>
        <p:txBody>
          <a:bodyPr>
            <a:normAutofit/>
          </a:bodyPr>
          <a:lstStyle/>
          <a:p>
            <a:r>
              <a:rPr lang="en-IN" sz="7200" b="1" dirty="0" smtClean="0">
                <a:solidFill>
                  <a:srgbClr val="FF0000"/>
                </a:solidFill>
              </a:rPr>
              <a:t>CHEMISTRY OF AMINO ACIDS</a:t>
            </a:r>
            <a:endParaRPr lang="en-IN" sz="7200" b="1" dirty="0">
              <a:solidFill>
                <a:srgbClr val="FF0000"/>
              </a:solidFill>
            </a:endParaRPr>
          </a:p>
        </p:txBody>
      </p:sp>
      <p:pic>
        <p:nvPicPr>
          <p:cNvPr id="1026" name="Picture 2"/>
          <p:cNvPicPr>
            <a:picLocks noGrp="1" noChangeAspect="1" noChangeArrowheads="1"/>
          </p:cNvPicPr>
          <p:nvPr>
            <p:ph idx="1"/>
          </p:nvPr>
        </p:nvPicPr>
        <p:blipFill>
          <a:blip r:embed="rId2" cstate="print"/>
          <a:srcRect t="13110" b="8232"/>
          <a:stretch>
            <a:fillRect/>
          </a:stretch>
        </p:blipFill>
        <p:spPr bwMode="auto">
          <a:xfrm>
            <a:off x="1331640" y="3573016"/>
            <a:ext cx="6696744" cy="2448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3200" b="1" dirty="0" smtClean="0">
                <a:solidFill>
                  <a:srgbClr val="0070C0"/>
                </a:solidFill>
              </a:rPr>
              <a:t>CLASSIFICATION BASED ON CHEMICAL NATURE OF THE AMINO ACID IN SOLUTION</a:t>
            </a:r>
            <a:endParaRPr lang="en-IN" sz="3200" b="1" dirty="0">
              <a:solidFill>
                <a:srgbClr val="0070C0"/>
              </a:solidFill>
            </a:endParaRPr>
          </a:p>
        </p:txBody>
      </p:sp>
      <p:sp>
        <p:nvSpPr>
          <p:cNvPr id="3" name="Content Placeholder 2"/>
          <p:cNvSpPr>
            <a:spLocks noGrp="1"/>
          </p:cNvSpPr>
          <p:nvPr>
            <p:ph idx="1"/>
          </p:nvPr>
        </p:nvSpPr>
        <p:spPr>
          <a:xfrm>
            <a:off x="323528" y="1600200"/>
            <a:ext cx="8568952" cy="4997152"/>
          </a:xfrm>
        </p:spPr>
        <p:txBody>
          <a:bodyPr>
            <a:normAutofit fontScale="92500" lnSpcReduction="10000"/>
          </a:bodyPr>
          <a:lstStyle/>
          <a:p>
            <a:r>
              <a:rPr lang="en-IN" sz="2000" dirty="0" smtClean="0"/>
              <a:t>According to this type of classification amino acids are classified as follows:</a:t>
            </a:r>
          </a:p>
          <a:p>
            <a:pPr>
              <a:buFont typeface="Wingdings" pitchFamily="2" charset="2"/>
              <a:buChar char="q"/>
            </a:pPr>
            <a:r>
              <a:rPr lang="en-IN" sz="2600" b="1" dirty="0" smtClean="0">
                <a:solidFill>
                  <a:srgbClr val="7030A0"/>
                </a:solidFill>
              </a:rPr>
              <a:t>Neutral amino acids</a:t>
            </a:r>
          </a:p>
          <a:p>
            <a:r>
              <a:rPr lang="en-IN" sz="2000" dirty="0" smtClean="0"/>
              <a:t>These amino acids are neutral in reaction and have one amino (-NH</a:t>
            </a:r>
            <a:r>
              <a:rPr lang="en-IN" sz="2000" baseline="-25000" dirty="0" smtClean="0"/>
              <a:t>2</a:t>
            </a:r>
            <a:r>
              <a:rPr lang="en-IN" sz="2000" dirty="0" smtClean="0"/>
              <a:t>) and one carboxylic (-COOH) group.</a:t>
            </a:r>
          </a:p>
          <a:p>
            <a:r>
              <a:rPr lang="en-IN" sz="2000" dirty="0" smtClean="0"/>
              <a:t>They are also called as mono-amino mono-carboxylic acids. </a:t>
            </a:r>
          </a:p>
          <a:p>
            <a:r>
              <a:rPr lang="en-IN" sz="2000" dirty="0" smtClean="0"/>
              <a:t>Examples are :</a:t>
            </a:r>
          </a:p>
          <a:p>
            <a:r>
              <a:rPr lang="en-IN" sz="2000" dirty="0" smtClean="0"/>
              <a:t>Glycine		Serine		Phenylalanine</a:t>
            </a:r>
          </a:p>
          <a:p>
            <a:r>
              <a:rPr lang="en-IN" sz="2000" dirty="0" smtClean="0"/>
              <a:t>Alanine		Threonine	Tyrosine</a:t>
            </a:r>
          </a:p>
          <a:p>
            <a:r>
              <a:rPr lang="en-IN" sz="2000" dirty="0" err="1" smtClean="0"/>
              <a:t>Valine</a:t>
            </a:r>
            <a:r>
              <a:rPr lang="en-IN" sz="2000" dirty="0" smtClean="0"/>
              <a:t>		Cysteine		Tryptophan</a:t>
            </a:r>
          </a:p>
          <a:p>
            <a:r>
              <a:rPr lang="en-IN" sz="2000" dirty="0" err="1" smtClean="0"/>
              <a:t>Leucine</a:t>
            </a:r>
            <a:r>
              <a:rPr lang="en-IN" sz="2000" dirty="0" smtClean="0"/>
              <a:t>		Methionine	Asparagine</a:t>
            </a:r>
          </a:p>
          <a:p>
            <a:r>
              <a:rPr lang="en-IN" sz="2000" dirty="0" err="1" smtClean="0"/>
              <a:t>Isoleucine</a:t>
            </a:r>
            <a:r>
              <a:rPr lang="en-IN" sz="2000" dirty="0" smtClean="0"/>
              <a:t>		Proline		Glutamine</a:t>
            </a:r>
          </a:p>
          <a:p>
            <a:pPr>
              <a:buFont typeface="Wingdings" pitchFamily="2" charset="2"/>
              <a:buChar char="q"/>
            </a:pPr>
            <a:r>
              <a:rPr lang="en-IN" sz="2600" b="1" dirty="0" smtClean="0">
                <a:solidFill>
                  <a:srgbClr val="7030A0"/>
                </a:solidFill>
              </a:rPr>
              <a:t>Acidic amino acids</a:t>
            </a:r>
          </a:p>
          <a:p>
            <a:r>
              <a:rPr lang="en-IN" sz="2000" dirty="0" smtClean="0"/>
              <a:t>These are acidic in solution and are </a:t>
            </a:r>
            <a:r>
              <a:rPr lang="en-IN" sz="2000" dirty="0" err="1" smtClean="0"/>
              <a:t>monoamino</a:t>
            </a:r>
            <a:r>
              <a:rPr lang="en-IN" sz="2000" dirty="0" smtClean="0"/>
              <a:t> dicarboxylic acids, e.g.</a:t>
            </a:r>
          </a:p>
          <a:p>
            <a:r>
              <a:rPr lang="en-IN" sz="2000" dirty="0" smtClean="0"/>
              <a:t>Aspartic acid</a:t>
            </a:r>
          </a:p>
          <a:p>
            <a:r>
              <a:rPr lang="en-IN" sz="2000" dirty="0" smtClean="0"/>
              <a:t>Glutamic acid</a:t>
            </a:r>
          </a:p>
          <a:p>
            <a:pPr>
              <a:buFont typeface="Wingdings" pitchFamily="2" charset="2"/>
              <a:buChar char="q"/>
            </a:pPr>
            <a:endParaRPr lang="en-IN" sz="2000" dirty="0" smtClean="0"/>
          </a:p>
          <a:p>
            <a:endParaRPr lang="en-IN" sz="2000" dirty="0" smtClean="0"/>
          </a:p>
          <a:p>
            <a:endParaRPr lang="en-IN" sz="20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lstStyle/>
          <a:p>
            <a:pPr>
              <a:buFont typeface="Wingdings" pitchFamily="2" charset="2"/>
              <a:buChar char="q"/>
            </a:pPr>
            <a:r>
              <a:rPr lang="en-IN" b="1" dirty="0" smtClean="0">
                <a:solidFill>
                  <a:srgbClr val="7030A0"/>
                </a:solidFill>
              </a:rPr>
              <a:t>Basic amino acids</a:t>
            </a:r>
          </a:p>
          <a:p>
            <a:r>
              <a:rPr lang="en-IN" dirty="0" smtClean="0"/>
              <a:t>These are basic in solutions and are </a:t>
            </a:r>
            <a:r>
              <a:rPr lang="en-IN" dirty="0" err="1" smtClean="0"/>
              <a:t>diamino</a:t>
            </a:r>
            <a:r>
              <a:rPr lang="en-IN" dirty="0" smtClean="0"/>
              <a:t> </a:t>
            </a:r>
            <a:r>
              <a:rPr lang="en-IN" dirty="0" err="1" smtClean="0"/>
              <a:t>monocarboxylic</a:t>
            </a:r>
            <a:r>
              <a:rPr lang="en-IN" dirty="0" smtClean="0"/>
              <a:t> acids, e.g.</a:t>
            </a:r>
          </a:p>
          <a:p>
            <a:r>
              <a:rPr lang="en-IN" dirty="0" smtClean="0"/>
              <a:t>Lysine</a:t>
            </a:r>
          </a:p>
          <a:p>
            <a:r>
              <a:rPr lang="en-IN" dirty="0" smtClean="0"/>
              <a:t>Arginine</a:t>
            </a:r>
          </a:p>
          <a:p>
            <a:r>
              <a:rPr lang="en-IN" dirty="0" err="1" smtClean="0"/>
              <a:t>Histidine</a:t>
            </a:r>
            <a:endParaRPr lang="en-IN"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Autofit/>
          </a:bodyPr>
          <a:lstStyle/>
          <a:p>
            <a:r>
              <a:rPr lang="en-IN" sz="2800" b="1" dirty="0" smtClean="0">
                <a:solidFill>
                  <a:srgbClr val="0070C0"/>
                </a:solidFill>
              </a:rPr>
              <a:t>CLASSIFICATION  BASED ON CHEMICAL STRUCTURE OF SIDE CHAIN OF THE AMINO ACID</a:t>
            </a:r>
            <a:endParaRPr lang="en-IN" sz="2800" b="1" dirty="0">
              <a:solidFill>
                <a:srgbClr val="0070C0"/>
              </a:solidFill>
            </a:endParaRPr>
          </a:p>
        </p:txBody>
      </p:sp>
      <p:sp>
        <p:nvSpPr>
          <p:cNvPr id="3" name="Content Placeholder 2"/>
          <p:cNvSpPr>
            <a:spLocks noGrp="1"/>
          </p:cNvSpPr>
          <p:nvPr>
            <p:ph idx="1"/>
          </p:nvPr>
        </p:nvSpPr>
        <p:spPr>
          <a:xfrm>
            <a:off x="251520" y="1196752"/>
            <a:ext cx="8640960" cy="5328592"/>
          </a:xfrm>
        </p:spPr>
        <p:txBody>
          <a:bodyPr>
            <a:normAutofit fontScale="92500" lnSpcReduction="10000"/>
          </a:bodyPr>
          <a:lstStyle/>
          <a:p>
            <a:r>
              <a:rPr lang="en-IN" sz="2000" dirty="0" smtClean="0"/>
              <a:t>According to this type of classification, amino acids are classified as:</a:t>
            </a:r>
          </a:p>
          <a:p>
            <a:pPr>
              <a:buFont typeface="Wingdings" pitchFamily="2" charset="2"/>
              <a:buChar char="q"/>
            </a:pPr>
            <a:r>
              <a:rPr lang="en-IN" sz="2400" b="1" dirty="0" smtClean="0">
                <a:solidFill>
                  <a:srgbClr val="7030A0"/>
                </a:solidFill>
              </a:rPr>
              <a:t>Aliphatic amino acids</a:t>
            </a:r>
          </a:p>
          <a:p>
            <a:r>
              <a:rPr lang="en-IN" sz="2000" dirty="0" smtClean="0"/>
              <a:t>Amino acids having aliphatic side chain.</a:t>
            </a:r>
          </a:p>
          <a:p>
            <a:r>
              <a:rPr lang="en-IN" sz="2000" dirty="0" smtClean="0"/>
              <a:t>It is again sub-divided into </a:t>
            </a:r>
          </a:p>
          <a:p>
            <a:pPr>
              <a:buNone/>
            </a:pPr>
            <a:r>
              <a:rPr lang="en-IN" sz="2000" b="1" dirty="0" smtClean="0"/>
              <a:t>A. </a:t>
            </a:r>
            <a:r>
              <a:rPr lang="en-IN" sz="2000" b="1" dirty="0" err="1" smtClean="0"/>
              <a:t>Monoamino</a:t>
            </a:r>
            <a:r>
              <a:rPr lang="en-IN" sz="2000" b="1" dirty="0" smtClean="0"/>
              <a:t> </a:t>
            </a:r>
            <a:r>
              <a:rPr lang="en-IN" sz="2000" b="1" dirty="0" err="1" smtClean="0"/>
              <a:t>monocarboxylic</a:t>
            </a:r>
            <a:r>
              <a:rPr lang="en-IN" sz="2000" b="1" dirty="0" smtClean="0"/>
              <a:t> acids</a:t>
            </a:r>
            <a:endParaRPr lang="en-IN" sz="2000" dirty="0" smtClean="0"/>
          </a:p>
          <a:p>
            <a:pPr marL="571500" indent="-571500">
              <a:buNone/>
            </a:pPr>
            <a:r>
              <a:rPr lang="en-IN" sz="2000" b="1" dirty="0" smtClean="0"/>
              <a:t>1. Simple amino acids</a:t>
            </a:r>
          </a:p>
          <a:p>
            <a:pPr marL="571500" indent="-571500"/>
            <a:r>
              <a:rPr lang="en-IN" sz="2000" dirty="0" smtClean="0"/>
              <a:t>Such as glycine and alanine.</a:t>
            </a:r>
          </a:p>
          <a:p>
            <a:pPr marL="571500" indent="-571500"/>
            <a:r>
              <a:rPr lang="en-IN" sz="2000" dirty="0" smtClean="0"/>
              <a:t>Glycine has the smallest possible side chain, i.e. a hydrogen atom (-H) as the R group.</a:t>
            </a:r>
          </a:p>
          <a:p>
            <a:pPr marL="571500" indent="-571500"/>
            <a:r>
              <a:rPr lang="en-IN" sz="2000" dirty="0" smtClean="0"/>
              <a:t>Alanine has a methyl group (-CH</a:t>
            </a:r>
            <a:r>
              <a:rPr lang="en-IN" sz="2000" baseline="-25000" dirty="0" smtClean="0"/>
              <a:t>3</a:t>
            </a:r>
            <a:r>
              <a:rPr lang="en-IN" sz="2000" dirty="0" smtClean="0"/>
              <a:t>) in its side chain.</a:t>
            </a:r>
          </a:p>
          <a:p>
            <a:pPr>
              <a:buNone/>
            </a:pPr>
            <a:r>
              <a:rPr lang="en-IN" sz="2000" dirty="0" smtClean="0"/>
              <a:t>2. </a:t>
            </a:r>
            <a:r>
              <a:rPr lang="en-IN" sz="2000" b="1" dirty="0" smtClean="0"/>
              <a:t>Branched chain amino acids</a:t>
            </a:r>
          </a:p>
          <a:p>
            <a:r>
              <a:rPr lang="en-IN" sz="2000" dirty="0" smtClean="0"/>
              <a:t>These amino acids have a aliphatic hydrocarbon side chain which has a branch in its structure, i.e. some group is attached to one of the carbon atoms of the aliphatic side chain.</a:t>
            </a:r>
          </a:p>
          <a:p>
            <a:r>
              <a:rPr lang="en-IN" sz="2000" dirty="0" smtClean="0"/>
              <a:t>There are </a:t>
            </a:r>
            <a:r>
              <a:rPr lang="en-IN" sz="2000" b="1" dirty="0" smtClean="0"/>
              <a:t>three amino acids </a:t>
            </a:r>
            <a:r>
              <a:rPr lang="en-IN" sz="2000" dirty="0" smtClean="0"/>
              <a:t>which are labelled as branched chain amino acids.</a:t>
            </a:r>
          </a:p>
          <a:p>
            <a:r>
              <a:rPr lang="en-IN" sz="2000" dirty="0" smtClean="0"/>
              <a:t>These are </a:t>
            </a:r>
            <a:r>
              <a:rPr lang="en-IN" sz="2000" b="1" dirty="0" err="1" smtClean="0"/>
              <a:t>valine</a:t>
            </a:r>
            <a:r>
              <a:rPr lang="en-IN" sz="2000" b="1" dirty="0" smtClean="0"/>
              <a:t>, </a:t>
            </a:r>
            <a:r>
              <a:rPr lang="en-IN" sz="2000" b="1" dirty="0" err="1" smtClean="0"/>
              <a:t>leucine</a:t>
            </a:r>
            <a:r>
              <a:rPr lang="en-IN" sz="2000" b="1" dirty="0" smtClean="0"/>
              <a:t> and </a:t>
            </a:r>
            <a:r>
              <a:rPr lang="en-IN" sz="2000" b="1" dirty="0" err="1" smtClean="0"/>
              <a:t>isoleucine</a:t>
            </a:r>
            <a:r>
              <a:rPr lang="en-IN" sz="2000" dirty="0" smtClean="0"/>
              <a:t>.</a:t>
            </a:r>
          </a:p>
          <a:p>
            <a:pPr marL="571500" indent="-571500">
              <a:buNone/>
            </a:pPr>
            <a:endParaRPr lang="en-IN" sz="2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332656"/>
            <a:ext cx="8496944" cy="6120680"/>
          </a:xfrm>
        </p:spPr>
        <p:txBody>
          <a:bodyPr>
            <a:normAutofit/>
          </a:bodyPr>
          <a:lstStyle/>
          <a:p>
            <a:pPr>
              <a:buNone/>
            </a:pPr>
            <a:r>
              <a:rPr lang="en-IN" sz="2000" dirty="0" smtClean="0"/>
              <a:t>3. </a:t>
            </a:r>
            <a:r>
              <a:rPr lang="en-IN" sz="2000" b="1" dirty="0" err="1" smtClean="0"/>
              <a:t>Hydroxy</a:t>
            </a:r>
            <a:r>
              <a:rPr lang="en-IN" sz="2000" b="1" dirty="0" smtClean="0"/>
              <a:t> amino acids</a:t>
            </a:r>
          </a:p>
          <a:p>
            <a:r>
              <a:rPr lang="en-IN" sz="2000" dirty="0" smtClean="0"/>
              <a:t>There are two amino acids which have </a:t>
            </a:r>
            <a:r>
              <a:rPr lang="en-IN" sz="2000" b="1" dirty="0" smtClean="0"/>
              <a:t>a </a:t>
            </a:r>
            <a:r>
              <a:rPr lang="en-IN" sz="2000" b="1" dirty="0" err="1" smtClean="0"/>
              <a:t>hydroxy</a:t>
            </a:r>
            <a:r>
              <a:rPr lang="en-IN" sz="2000" b="1" dirty="0" smtClean="0"/>
              <a:t> (-OH) </a:t>
            </a:r>
            <a:r>
              <a:rPr lang="en-IN" sz="2000" dirty="0" smtClean="0"/>
              <a:t>group in their aliphatic side chain.</a:t>
            </a:r>
          </a:p>
          <a:p>
            <a:r>
              <a:rPr lang="en-IN" sz="2000" dirty="0" smtClean="0"/>
              <a:t>These are </a:t>
            </a:r>
            <a:r>
              <a:rPr lang="en-IN" sz="2000" b="1" dirty="0" smtClean="0"/>
              <a:t>serine and threonine</a:t>
            </a:r>
            <a:r>
              <a:rPr lang="en-IN" sz="2000" dirty="0" smtClean="0"/>
              <a:t>.</a:t>
            </a:r>
          </a:p>
          <a:p>
            <a:pPr>
              <a:buNone/>
            </a:pPr>
            <a:r>
              <a:rPr lang="en-IN" sz="2000" dirty="0" smtClean="0"/>
              <a:t>4. </a:t>
            </a:r>
            <a:r>
              <a:rPr lang="en-IN" sz="2000" b="1" dirty="0" smtClean="0"/>
              <a:t>Sulphur containing amino acids</a:t>
            </a:r>
          </a:p>
          <a:p>
            <a:r>
              <a:rPr lang="en-IN" sz="2000" dirty="0" smtClean="0"/>
              <a:t>Some amino acids, in addition to C, H, O and N, also contain sulphur (S) as a part of its aliphatic side chain.</a:t>
            </a:r>
          </a:p>
          <a:p>
            <a:r>
              <a:rPr lang="en-IN" sz="2000" dirty="0" smtClean="0"/>
              <a:t>These are cysteine and methionine.</a:t>
            </a:r>
          </a:p>
          <a:p>
            <a:r>
              <a:rPr lang="en-IN" sz="2000" dirty="0" smtClean="0"/>
              <a:t>Cysteine has a free </a:t>
            </a:r>
            <a:r>
              <a:rPr lang="en-IN" sz="2000" dirty="0" err="1" smtClean="0"/>
              <a:t>sulfhydryl</a:t>
            </a:r>
            <a:r>
              <a:rPr lang="en-IN" sz="2000" dirty="0" smtClean="0"/>
              <a:t> or </a:t>
            </a:r>
            <a:r>
              <a:rPr lang="en-IN" sz="2000" dirty="0" err="1" smtClean="0"/>
              <a:t>thiol</a:t>
            </a:r>
            <a:r>
              <a:rPr lang="en-IN" sz="2000" dirty="0" smtClean="0"/>
              <a:t> group (-SH) which can form a disulphide bond (-S-S-) with another cysteine residue.</a:t>
            </a:r>
          </a:p>
          <a:p>
            <a:r>
              <a:rPr lang="en-IN" sz="2000" dirty="0" smtClean="0"/>
              <a:t>Through the oxidation of the two </a:t>
            </a:r>
            <a:r>
              <a:rPr lang="en-IN" sz="2000" dirty="0" err="1" smtClean="0"/>
              <a:t>thiol</a:t>
            </a:r>
            <a:r>
              <a:rPr lang="en-IN" sz="2000" dirty="0" smtClean="0"/>
              <a:t> groups, it can form another amino acid called cystine or </a:t>
            </a:r>
            <a:r>
              <a:rPr lang="en-IN" sz="2000" dirty="0" err="1" smtClean="0"/>
              <a:t>dicysteine</a:t>
            </a:r>
            <a:r>
              <a:rPr lang="en-IN" sz="2000" dirty="0" smtClean="0"/>
              <a:t>.</a:t>
            </a:r>
          </a:p>
          <a:p>
            <a:r>
              <a:rPr lang="en-IN" sz="2000" b="1" dirty="0" err="1" smtClean="0"/>
              <a:t>Selenocysteine</a:t>
            </a:r>
            <a:r>
              <a:rPr lang="en-IN" sz="2000" dirty="0" smtClean="0"/>
              <a:t> (Sec or U), considered to be the 21</a:t>
            </a:r>
            <a:r>
              <a:rPr lang="en-IN" sz="2000" baseline="30000" dirty="0" smtClean="0"/>
              <a:t>st</a:t>
            </a:r>
            <a:r>
              <a:rPr lang="en-IN" sz="2000" dirty="0" smtClean="0"/>
              <a:t> amino acid, resembles cysteine with the exception that it contains a </a:t>
            </a:r>
            <a:r>
              <a:rPr lang="en-IN" sz="2000" b="1" dirty="0" err="1" smtClean="0"/>
              <a:t>selenol</a:t>
            </a:r>
            <a:r>
              <a:rPr lang="en-IN" sz="2000" b="1" dirty="0" smtClean="0"/>
              <a:t> group (-</a:t>
            </a:r>
            <a:r>
              <a:rPr lang="en-IN" sz="2000" b="1" dirty="0" err="1" smtClean="0"/>
              <a:t>SeH</a:t>
            </a:r>
            <a:r>
              <a:rPr lang="en-IN" sz="2000" b="1" dirty="0" smtClean="0"/>
              <a:t>) </a:t>
            </a:r>
            <a:r>
              <a:rPr lang="en-IN" sz="2000" dirty="0" smtClean="0"/>
              <a:t>instead of a </a:t>
            </a:r>
            <a:r>
              <a:rPr lang="en-IN" sz="2000" dirty="0" err="1" smtClean="0"/>
              <a:t>thiol</a:t>
            </a:r>
            <a:r>
              <a:rPr lang="en-IN" sz="2000" dirty="0" smtClean="0"/>
              <a:t> (-SH) group.</a:t>
            </a:r>
          </a:p>
          <a:p>
            <a:r>
              <a:rPr lang="en-IN" sz="2000" dirty="0" smtClean="0"/>
              <a:t>Methionine does not contain a free –SH group. Instead it has a </a:t>
            </a:r>
            <a:r>
              <a:rPr lang="en-IN" sz="2000" dirty="0" err="1" smtClean="0"/>
              <a:t>thiol</a:t>
            </a:r>
            <a:r>
              <a:rPr lang="en-IN" sz="2000" dirty="0" smtClean="0"/>
              <a:t> linkage as -CH</a:t>
            </a:r>
            <a:r>
              <a:rPr lang="en-IN" sz="2000" baseline="-25000" dirty="0" smtClean="0"/>
              <a:t>3</a:t>
            </a:r>
            <a:r>
              <a:rPr lang="en-IN" sz="2000" dirty="0" smtClean="0"/>
              <a:t>- S- in its side chain.</a:t>
            </a:r>
          </a:p>
          <a:p>
            <a:endParaRPr lang="en-IN" sz="2000" dirty="0" smtClean="0"/>
          </a:p>
          <a:p>
            <a:endParaRPr lang="en-IN"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568952" cy="6408712"/>
          </a:xfrm>
        </p:spPr>
        <p:txBody>
          <a:bodyPr>
            <a:normAutofit/>
          </a:bodyPr>
          <a:lstStyle/>
          <a:p>
            <a:pPr>
              <a:buNone/>
            </a:pPr>
            <a:r>
              <a:rPr lang="en-IN" sz="2000" dirty="0" smtClean="0"/>
              <a:t>5. </a:t>
            </a:r>
            <a:r>
              <a:rPr lang="en-IN" sz="2000" b="1" dirty="0" smtClean="0"/>
              <a:t>Amino acids with amide group</a:t>
            </a:r>
          </a:p>
          <a:p>
            <a:r>
              <a:rPr lang="en-IN" sz="2000" dirty="0" smtClean="0"/>
              <a:t>They have </a:t>
            </a:r>
            <a:r>
              <a:rPr lang="en-IN" sz="2000" b="1" dirty="0" smtClean="0"/>
              <a:t>amide group </a:t>
            </a:r>
            <a:r>
              <a:rPr lang="en-IN" sz="2000" dirty="0" smtClean="0"/>
              <a:t>in their side chain.</a:t>
            </a:r>
          </a:p>
          <a:p>
            <a:r>
              <a:rPr lang="en-IN" sz="2000" dirty="0" smtClean="0"/>
              <a:t>E.g. Asparagine, glutamine</a:t>
            </a:r>
          </a:p>
          <a:p>
            <a:pPr>
              <a:buNone/>
            </a:pPr>
            <a:r>
              <a:rPr lang="en-IN" sz="2000" dirty="0" smtClean="0"/>
              <a:t>B.  </a:t>
            </a:r>
            <a:r>
              <a:rPr lang="en-IN" sz="2000" b="1" dirty="0" err="1" smtClean="0"/>
              <a:t>Monoamino</a:t>
            </a:r>
            <a:r>
              <a:rPr lang="en-IN" sz="2000" b="1" dirty="0" smtClean="0"/>
              <a:t> dicarboxylic acids</a:t>
            </a:r>
          </a:p>
          <a:p>
            <a:r>
              <a:rPr lang="en-IN" sz="2000" dirty="0" smtClean="0"/>
              <a:t>They contain two molecules of carboxylic acids.</a:t>
            </a:r>
          </a:p>
          <a:p>
            <a:r>
              <a:rPr lang="en-IN" sz="2000" dirty="0" smtClean="0"/>
              <a:t>E.g. Aspartic acid and glutamic acid</a:t>
            </a:r>
          </a:p>
          <a:p>
            <a:pPr>
              <a:buNone/>
            </a:pPr>
            <a:r>
              <a:rPr lang="en-IN" sz="2000" dirty="0" smtClean="0"/>
              <a:t>C.  </a:t>
            </a:r>
            <a:r>
              <a:rPr lang="en-IN" sz="2000" b="1" dirty="0" smtClean="0"/>
              <a:t>Dibasic </a:t>
            </a:r>
            <a:r>
              <a:rPr lang="en-IN" sz="2000" b="1" dirty="0" err="1" smtClean="0"/>
              <a:t>moncarboxylic</a:t>
            </a:r>
            <a:r>
              <a:rPr lang="en-IN" sz="2000" b="1" dirty="0" smtClean="0"/>
              <a:t> acids</a:t>
            </a:r>
          </a:p>
          <a:p>
            <a:r>
              <a:rPr lang="en-IN" sz="2000" dirty="0" smtClean="0"/>
              <a:t>They contains two amino groups.</a:t>
            </a:r>
          </a:p>
          <a:p>
            <a:r>
              <a:rPr lang="en-IN" sz="2000" dirty="0" smtClean="0"/>
              <a:t>E.g. Lysine, and arginine.</a:t>
            </a:r>
          </a:p>
          <a:p>
            <a:pPr>
              <a:buFont typeface="Wingdings" pitchFamily="2" charset="2"/>
              <a:buChar char="q"/>
            </a:pPr>
            <a:r>
              <a:rPr lang="en-IN" sz="2400" b="1" dirty="0" smtClean="0">
                <a:solidFill>
                  <a:srgbClr val="7030A0"/>
                </a:solidFill>
              </a:rPr>
              <a:t>Aromatic amino acids</a:t>
            </a:r>
          </a:p>
          <a:p>
            <a:r>
              <a:rPr lang="en-IN" sz="2000" dirty="0" smtClean="0"/>
              <a:t>These amino acids have an </a:t>
            </a:r>
            <a:r>
              <a:rPr lang="en-IN" sz="2000" b="1" dirty="0" smtClean="0"/>
              <a:t>aromatic ring</a:t>
            </a:r>
            <a:r>
              <a:rPr lang="en-IN" sz="2000" dirty="0" smtClean="0"/>
              <a:t> which is neutral in reaction.</a:t>
            </a:r>
          </a:p>
          <a:p>
            <a:r>
              <a:rPr lang="en-IN" sz="2000" dirty="0" smtClean="0"/>
              <a:t>There are three amino acids which are grouped as aromatic amino acids.</a:t>
            </a:r>
          </a:p>
          <a:p>
            <a:r>
              <a:rPr lang="en-IN" sz="2000" dirty="0" smtClean="0"/>
              <a:t>These are phenylalanine (alanine with a phenyl group) and tyrosine (4-hydroxy-phenylalanine) and a tryptophan (alanine attached to an </a:t>
            </a:r>
            <a:r>
              <a:rPr lang="en-IN" sz="2000" dirty="0" err="1" smtClean="0"/>
              <a:t>indole</a:t>
            </a:r>
            <a:r>
              <a:rPr lang="en-IN" sz="2000" dirty="0" smtClean="0"/>
              <a:t> ring).</a:t>
            </a:r>
          </a:p>
          <a:p>
            <a:pPr>
              <a:buFont typeface="Wingdings" pitchFamily="2" charset="2"/>
              <a:buChar char="q"/>
            </a:pPr>
            <a:r>
              <a:rPr lang="en-IN" sz="2400" b="1" dirty="0" smtClean="0">
                <a:solidFill>
                  <a:srgbClr val="7030A0"/>
                </a:solidFill>
              </a:rPr>
              <a:t>Heterocyclic or </a:t>
            </a:r>
            <a:r>
              <a:rPr lang="en-IN" sz="2400" b="1" dirty="0" err="1" smtClean="0">
                <a:solidFill>
                  <a:srgbClr val="7030A0"/>
                </a:solidFill>
              </a:rPr>
              <a:t>Imino</a:t>
            </a:r>
            <a:r>
              <a:rPr lang="en-IN" sz="2400" b="1" dirty="0" smtClean="0">
                <a:solidFill>
                  <a:srgbClr val="7030A0"/>
                </a:solidFill>
              </a:rPr>
              <a:t> amino acids</a:t>
            </a:r>
          </a:p>
          <a:p>
            <a:r>
              <a:rPr lang="en-IN" sz="2000" dirty="0" smtClean="0"/>
              <a:t>This amino acid has a secondary amino, i.e. </a:t>
            </a:r>
            <a:r>
              <a:rPr lang="en-IN" sz="2000" dirty="0" err="1" smtClean="0"/>
              <a:t>imino</a:t>
            </a:r>
            <a:r>
              <a:rPr lang="en-IN" sz="2000" dirty="0" smtClean="0"/>
              <a:t> (-NH) group not a primary one NH</a:t>
            </a:r>
            <a:r>
              <a:rPr lang="en-IN" sz="2000" baseline="-25000" dirty="0" smtClean="0"/>
              <a:t>2</a:t>
            </a:r>
            <a:r>
              <a:rPr lang="en-IN" sz="2000" dirty="0" smtClean="0"/>
              <a:t>, e.g. proline</a:t>
            </a:r>
          </a:p>
          <a:p>
            <a:endParaRPr lang="en-IN"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395536" y="332656"/>
            <a:ext cx="3528392" cy="2808312"/>
          </a:xfrm>
          <a:prstGeom prst="rect">
            <a:avLst/>
          </a:prstGeom>
          <a:noFill/>
          <a:ln w="9525">
            <a:noFill/>
            <a:miter lim="800000"/>
            <a:headEnd/>
            <a:tailEnd/>
          </a:ln>
        </p:spPr>
      </p:pic>
      <p:sp>
        <p:nvSpPr>
          <p:cNvPr id="5" name="Rectangle 4"/>
          <p:cNvSpPr/>
          <p:nvPr/>
        </p:nvSpPr>
        <p:spPr>
          <a:xfrm>
            <a:off x="899592" y="3140968"/>
            <a:ext cx="2408032" cy="369332"/>
          </a:xfrm>
          <a:prstGeom prst="rect">
            <a:avLst/>
          </a:prstGeom>
        </p:spPr>
        <p:txBody>
          <a:bodyPr wrap="none">
            <a:spAutoFit/>
          </a:bodyPr>
          <a:lstStyle/>
          <a:p>
            <a:r>
              <a:rPr lang="en-IN" b="1" dirty="0" smtClean="0"/>
              <a:t>Fig. Simple amino acids</a:t>
            </a:r>
            <a:endParaRPr lang="en-IN" dirty="0"/>
          </a:p>
        </p:txBody>
      </p:sp>
      <p:pic>
        <p:nvPicPr>
          <p:cNvPr id="2051" name="Picture 3"/>
          <p:cNvPicPr>
            <a:picLocks noChangeAspect="1" noChangeArrowheads="1"/>
          </p:cNvPicPr>
          <p:nvPr/>
        </p:nvPicPr>
        <p:blipFill>
          <a:blip r:embed="rId3" cstate="print"/>
          <a:srcRect/>
          <a:stretch>
            <a:fillRect/>
          </a:stretch>
        </p:blipFill>
        <p:spPr bwMode="auto">
          <a:xfrm>
            <a:off x="3995936" y="332656"/>
            <a:ext cx="4752528" cy="2808312"/>
          </a:xfrm>
          <a:prstGeom prst="rect">
            <a:avLst/>
          </a:prstGeom>
          <a:noFill/>
          <a:ln w="9525">
            <a:noFill/>
            <a:miter lim="800000"/>
            <a:headEnd/>
            <a:tailEnd/>
          </a:ln>
        </p:spPr>
      </p:pic>
      <p:sp>
        <p:nvSpPr>
          <p:cNvPr id="7" name="Rectangle 6"/>
          <p:cNvSpPr/>
          <p:nvPr/>
        </p:nvSpPr>
        <p:spPr>
          <a:xfrm>
            <a:off x="4644008" y="3140968"/>
            <a:ext cx="3816424" cy="369332"/>
          </a:xfrm>
          <a:prstGeom prst="rect">
            <a:avLst/>
          </a:prstGeom>
        </p:spPr>
        <p:txBody>
          <a:bodyPr wrap="square">
            <a:spAutoFit/>
          </a:bodyPr>
          <a:lstStyle/>
          <a:p>
            <a:r>
              <a:rPr lang="en-IN" b="1" dirty="0" smtClean="0"/>
              <a:t>Fig.  Branched chain amino acids</a:t>
            </a:r>
            <a:endParaRPr lang="en-IN" dirty="0"/>
          </a:p>
        </p:txBody>
      </p:sp>
      <p:pic>
        <p:nvPicPr>
          <p:cNvPr id="2052" name="Picture 4"/>
          <p:cNvPicPr>
            <a:picLocks noChangeAspect="1" noChangeArrowheads="1"/>
          </p:cNvPicPr>
          <p:nvPr/>
        </p:nvPicPr>
        <p:blipFill>
          <a:blip r:embed="rId4" cstate="print"/>
          <a:srcRect/>
          <a:stretch>
            <a:fillRect/>
          </a:stretch>
        </p:blipFill>
        <p:spPr bwMode="auto">
          <a:xfrm>
            <a:off x="467544" y="3573016"/>
            <a:ext cx="3744416" cy="2808312"/>
          </a:xfrm>
          <a:prstGeom prst="rect">
            <a:avLst/>
          </a:prstGeom>
          <a:noFill/>
          <a:ln w="9525">
            <a:noFill/>
            <a:miter lim="800000"/>
            <a:headEnd/>
            <a:tailEnd/>
          </a:ln>
        </p:spPr>
      </p:pic>
      <p:sp>
        <p:nvSpPr>
          <p:cNvPr id="9" name="Rectangle 8"/>
          <p:cNvSpPr/>
          <p:nvPr/>
        </p:nvSpPr>
        <p:spPr>
          <a:xfrm>
            <a:off x="755576" y="6372036"/>
            <a:ext cx="2880320" cy="369332"/>
          </a:xfrm>
          <a:prstGeom prst="rect">
            <a:avLst/>
          </a:prstGeom>
        </p:spPr>
        <p:txBody>
          <a:bodyPr wrap="square">
            <a:spAutoFit/>
          </a:bodyPr>
          <a:lstStyle/>
          <a:p>
            <a:r>
              <a:rPr lang="en-IN" b="1" dirty="0" smtClean="0"/>
              <a:t>Fig. </a:t>
            </a:r>
            <a:r>
              <a:rPr lang="en-IN" b="1" dirty="0" err="1" smtClean="0"/>
              <a:t>Hydroxy</a:t>
            </a:r>
            <a:r>
              <a:rPr lang="en-IN" b="1" dirty="0" smtClean="0"/>
              <a:t> amino acids</a:t>
            </a:r>
            <a:endParaRPr lang="en-IN" b="1" dirty="0"/>
          </a:p>
        </p:txBody>
      </p:sp>
      <p:pic>
        <p:nvPicPr>
          <p:cNvPr id="2053" name="Picture 5"/>
          <p:cNvPicPr>
            <a:picLocks noChangeAspect="1" noChangeArrowheads="1"/>
          </p:cNvPicPr>
          <p:nvPr/>
        </p:nvPicPr>
        <p:blipFill>
          <a:blip r:embed="rId5" cstate="print"/>
          <a:srcRect/>
          <a:stretch>
            <a:fillRect/>
          </a:stretch>
        </p:blipFill>
        <p:spPr bwMode="auto">
          <a:xfrm>
            <a:off x="4355976" y="3645024"/>
            <a:ext cx="4392488" cy="2664296"/>
          </a:xfrm>
          <a:prstGeom prst="rect">
            <a:avLst/>
          </a:prstGeom>
          <a:noFill/>
          <a:ln w="9525">
            <a:noFill/>
            <a:miter lim="800000"/>
            <a:headEnd/>
            <a:tailEnd/>
          </a:ln>
        </p:spPr>
      </p:pic>
      <p:sp>
        <p:nvSpPr>
          <p:cNvPr id="11" name="Rectangle 10"/>
          <p:cNvSpPr/>
          <p:nvPr/>
        </p:nvSpPr>
        <p:spPr>
          <a:xfrm>
            <a:off x="4536504" y="6300028"/>
            <a:ext cx="4211960" cy="369332"/>
          </a:xfrm>
          <a:prstGeom prst="rect">
            <a:avLst/>
          </a:prstGeom>
        </p:spPr>
        <p:txBody>
          <a:bodyPr wrap="square">
            <a:spAutoFit/>
          </a:bodyPr>
          <a:lstStyle/>
          <a:p>
            <a:r>
              <a:rPr lang="en-IN" b="1" dirty="0" smtClean="0"/>
              <a:t>Fig.  Sulphur containing amino acids</a:t>
            </a:r>
            <a:endParaRPr lang="en-IN"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a:stretch>
            <a:fillRect/>
          </a:stretch>
        </p:blipFill>
        <p:spPr bwMode="auto">
          <a:xfrm>
            <a:off x="323528" y="260648"/>
            <a:ext cx="4248472" cy="2734816"/>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4716016" y="260648"/>
            <a:ext cx="4108301" cy="2736304"/>
          </a:xfrm>
          <a:prstGeom prst="rect">
            <a:avLst/>
          </a:prstGeom>
          <a:noFill/>
          <a:ln w="9525">
            <a:noFill/>
            <a:miter lim="800000"/>
            <a:headEnd/>
            <a:tailEnd/>
          </a:ln>
        </p:spPr>
      </p:pic>
      <p:sp>
        <p:nvSpPr>
          <p:cNvPr id="6" name="Rectangle 5"/>
          <p:cNvSpPr/>
          <p:nvPr/>
        </p:nvSpPr>
        <p:spPr>
          <a:xfrm>
            <a:off x="4860032" y="3140968"/>
            <a:ext cx="4032448" cy="369332"/>
          </a:xfrm>
          <a:prstGeom prst="rect">
            <a:avLst/>
          </a:prstGeom>
        </p:spPr>
        <p:txBody>
          <a:bodyPr wrap="square">
            <a:spAutoFit/>
          </a:bodyPr>
          <a:lstStyle/>
          <a:p>
            <a:r>
              <a:rPr lang="en-IN" b="1" dirty="0" smtClean="0"/>
              <a:t>Fig. Dicarboxylic amino acids</a:t>
            </a:r>
            <a:endParaRPr lang="en-IN" b="1" dirty="0"/>
          </a:p>
        </p:txBody>
      </p:sp>
      <p:sp>
        <p:nvSpPr>
          <p:cNvPr id="7" name="Rectangle 6"/>
          <p:cNvSpPr/>
          <p:nvPr/>
        </p:nvSpPr>
        <p:spPr>
          <a:xfrm>
            <a:off x="323528" y="3140968"/>
            <a:ext cx="4248472" cy="369332"/>
          </a:xfrm>
          <a:prstGeom prst="rect">
            <a:avLst/>
          </a:prstGeom>
        </p:spPr>
        <p:txBody>
          <a:bodyPr wrap="square">
            <a:spAutoFit/>
          </a:bodyPr>
          <a:lstStyle/>
          <a:p>
            <a:r>
              <a:rPr lang="en-IN" b="1" dirty="0" smtClean="0"/>
              <a:t>     Fig. Amino acids with amide groups</a:t>
            </a:r>
          </a:p>
        </p:txBody>
      </p:sp>
      <p:pic>
        <p:nvPicPr>
          <p:cNvPr id="3076" name="Picture 4"/>
          <p:cNvPicPr>
            <a:picLocks noChangeAspect="1" noChangeArrowheads="1"/>
          </p:cNvPicPr>
          <p:nvPr/>
        </p:nvPicPr>
        <p:blipFill>
          <a:blip r:embed="rId4" cstate="print"/>
          <a:srcRect/>
          <a:stretch>
            <a:fillRect/>
          </a:stretch>
        </p:blipFill>
        <p:spPr bwMode="auto">
          <a:xfrm>
            <a:off x="683568" y="3717032"/>
            <a:ext cx="7848872" cy="2520280"/>
          </a:xfrm>
          <a:prstGeom prst="rect">
            <a:avLst/>
          </a:prstGeom>
          <a:noFill/>
          <a:ln w="9525">
            <a:noFill/>
            <a:miter lim="800000"/>
            <a:headEnd/>
            <a:tailEnd/>
          </a:ln>
        </p:spPr>
      </p:pic>
      <p:sp>
        <p:nvSpPr>
          <p:cNvPr id="9" name="Rectangle 8"/>
          <p:cNvSpPr/>
          <p:nvPr/>
        </p:nvSpPr>
        <p:spPr>
          <a:xfrm>
            <a:off x="971600" y="6237312"/>
            <a:ext cx="7488832" cy="369332"/>
          </a:xfrm>
          <a:prstGeom prst="rect">
            <a:avLst/>
          </a:prstGeom>
        </p:spPr>
        <p:txBody>
          <a:bodyPr wrap="square">
            <a:spAutoFit/>
          </a:bodyPr>
          <a:lstStyle/>
          <a:p>
            <a:pPr algn="ctr"/>
            <a:r>
              <a:rPr lang="en-IN" b="1" dirty="0" smtClean="0"/>
              <a:t>Fig. Aromatic amino acids</a:t>
            </a:r>
            <a:endParaRPr lang="en-IN"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467544" y="404664"/>
            <a:ext cx="8208912" cy="3577208"/>
          </a:xfrm>
          <a:prstGeom prst="rect">
            <a:avLst/>
          </a:prstGeom>
          <a:noFill/>
          <a:ln w="9525">
            <a:noFill/>
            <a:miter lim="800000"/>
            <a:headEnd/>
            <a:tailEnd/>
          </a:ln>
        </p:spPr>
      </p:pic>
      <p:sp>
        <p:nvSpPr>
          <p:cNvPr id="5" name="Rectangle 4"/>
          <p:cNvSpPr/>
          <p:nvPr/>
        </p:nvSpPr>
        <p:spPr>
          <a:xfrm>
            <a:off x="467544" y="4077072"/>
            <a:ext cx="8064896" cy="369332"/>
          </a:xfrm>
          <a:prstGeom prst="rect">
            <a:avLst/>
          </a:prstGeom>
        </p:spPr>
        <p:txBody>
          <a:bodyPr wrap="square">
            <a:spAutoFit/>
          </a:bodyPr>
          <a:lstStyle/>
          <a:p>
            <a:pPr algn="ctr"/>
            <a:r>
              <a:rPr lang="en-IN" b="1" dirty="0" smtClean="0"/>
              <a:t>Fig. Dibasic amino acids</a:t>
            </a:r>
            <a:endParaRPr lang="en-IN" dirty="0"/>
          </a:p>
        </p:txBody>
      </p:sp>
      <p:pic>
        <p:nvPicPr>
          <p:cNvPr id="4099" name="Picture 3"/>
          <p:cNvPicPr>
            <a:picLocks noChangeAspect="1" noChangeArrowheads="1"/>
          </p:cNvPicPr>
          <p:nvPr/>
        </p:nvPicPr>
        <p:blipFill>
          <a:blip r:embed="rId3" cstate="print"/>
          <a:srcRect/>
          <a:stretch>
            <a:fillRect/>
          </a:stretch>
        </p:blipFill>
        <p:spPr bwMode="auto">
          <a:xfrm>
            <a:off x="539552" y="4437112"/>
            <a:ext cx="3384376" cy="2016224"/>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4067944" y="4437112"/>
            <a:ext cx="4602857" cy="2016224"/>
          </a:xfrm>
          <a:prstGeom prst="rect">
            <a:avLst/>
          </a:prstGeom>
          <a:noFill/>
          <a:ln w="9525">
            <a:noFill/>
            <a:miter lim="800000"/>
            <a:headEnd/>
            <a:tailEnd/>
          </a:ln>
        </p:spPr>
      </p:pic>
      <p:sp>
        <p:nvSpPr>
          <p:cNvPr id="8" name="Rectangle 7"/>
          <p:cNvSpPr/>
          <p:nvPr/>
        </p:nvSpPr>
        <p:spPr>
          <a:xfrm>
            <a:off x="4860032" y="6453336"/>
            <a:ext cx="2558136" cy="369332"/>
          </a:xfrm>
          <a:prstGeom prst="rect">
            <a:avLst/>
          </a:prstGeom>
        </p:spPr>
        <p:txBody>
          <a:bodyPr wrap="none">
            <a:spAutoFit/>
          </a:bodyPr>
          <a:lstStyle/>
          <a:p>
            <a:r>
              <a:rPr lang="en-IN" b="1" dirty="0" smtClean="0"/>
              <a:t>Fig. </a:t>
            </a:r>
            <a:r>
              <a:rPr lang="en-IN" b="1" dirty="0" err="1" smtClean="0"/>
              <a:t>Histidine</a:t>
            </a:r>
            <a:r>
              <a:rPr lang="en-IN" b="1" dirty="0" smtClean="0"/>
              <a:t> and proline</a:t>
            </a:r>
            <a:endParaRPr lang="en-IN" dirty="0"/>
          </a:p>
        </p:txBody>
      </p:sp>
      <p:sp>
        <p:nvSpPr>
          <p:cNvPr id="9" name="Rectangle 8"/>
          <p:cNvSpPr/>
          <p:nvPr/>
        </p:nvSpPr>
        <p:spPr>
          <a:xfrm>
            <a:off x="251520" y="6453336"/>
            <a:ext cx="4464496" cy="338554"/>
          </a:xfrm>
          <a:prstGeom prst="rect">
            <a:avLst/>
          </a:prstGeom>
        </p:spPr>
        <p:txBody>
          <a:bodyPr wrap="square">
            <a:spAutoFit/>
          </a:bodyPr>
          <a:lstStyle/>
          <a:p>
            <a:r>
              <a:rPr lang="en-IN" sz="1600" b="1" dirty="0" smtClean="0"/>
              <a:t>Fig. Tryptophan (</a:t>
            </a:r>
            <a:r>
              <a:rPr lang="en-IN" sz="1600" b="1" dirty="0" err="1" smtClean="0"/>
              <a:t>Trp</a:t>
            </a:r>
            <a:r>
              <a:rPr lang="en-IN" sz="1600" b="1" dirty="0" smtClean="0"/>
              <a:t>) (W) with </a:t>
            </a:r>
            <a:r>
              <a:rPr lang="en-IN" sz="1600" b="1" dirty="0" err="1" smtClean="0"/>
              <a:t>indole</a:t>
            </a:r>
            <a:r>
              <a:rPr lang="en-IN" sz="1600" b="1" dirty="0" smtClean="0"/>
              <a:t> group</a:t>
            </a:r>
            <a:endParaRPr lang="en-IN"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noAutofit/>
          </a:bodyPr>
          <a:lstStyle/>
          <a:p>
            <a:r>
              <a:rPr lang="en-IN" sz="3600" b="1" dirty="0" smtClean="0">
                <a:solidFill>
                  <a:srgbClr val="0070C0"/>
                </a:solidFill>
              </a:rPr>
              <a:t>CLASSIFICATION BASED ON NATURE OR POLARITY OF SIDE CHAIN OF AMINO ACID</a:t>
            </a:r>
            <a:endParaRPr lang="en-IN" sz="3600" b="1" dirty="0">
              <a:solidFill>
                <a:srgbClr val="0070C0"/>
              </a:solidFill>
            </a:endParaRPr>
          </a:p>
        </p:txBody>
      </p:sp>
      <p:sp>
        <p:nvSpPr>
          <p:cNvPr id="3" name="Content Placeholder 2"/>
          <p:cNvSpPr>
            <a:spLocks noGrp="1"/>
          </p:cNvSpPr>
          <p:nvPr>
            <p:ph idx="1"/>
          </p:nvPr>
        </p:nvSpPr>
        <p:spPr>
          <a:xfrm>
            <a:off x="251520" y="1196752"/>
            <a:ext cx="8640960" cy="5400600"/>
          </a:xfrm>
        </p:spPr>
        <p:txBody>
          <a:bodyPr>
            <a:normAutofit lnSpcReduction="10000"/>
          </a:bodyPr>
          <a:lstStyle/>
          <a:p>
            <a:pPr>
              <a:buFont typeface="Wingdings" pitchFamily="2" charset="2"/>
              <a:buChar char="q"/>
            </a:pPr>
            <a:r>
              <a:rPr lang="en-IN" sz="2600" b="1" dirty="0" smtClean="0">
                <a:solidFill>
                  <a:srgbClr val="7030A0"/>
                </a:solidFill>
              </a:rPr>
              <a:t>Amino acids having non-polar side chains</a:t>
            </a:r>
          </a:p>
          <a:p>
            <a:r>
              <a:rPr lang="en-IN" sz="2000" dirty="0" smtClean="0"/>
              <a:t>The side chains of hydrophobic amino acids interact poorly with water.</a:t>
            </a:r>
          </a:p>
          <a:p>
            <a:r>
              <a:rPr lang="en-IN" sz="2000" dirty="0" smtClean="0"/>
              <a:t>They have either aliphatic or aromatic side chains.</a:t>
            </a:r>
          </a:p>
          <a:p>
            <a:r>
              <a:rPr lang="en-IN" sz="2000" dirty="0" smtClean="0"/>
              <a:t>These groups are hydrophobic (water </a:t>
            </a:r>
            <a:r>
              <a:rPr lang="en-IN" sz="2000" dirty="0" err="1" smtClean="0"/>
              <a:t>repellant</a:t>
            </a:r>
            <a:r>
              <a:rPr lang="en-IN" sz="2000" dirty="0" smtClean="0"/>
              <a:t>) and </a:t>
            </a:r>
            <a:r>
              <a:rPr lang="en-IN" sz="2000" dirty="0" err="1" smtClean="0"/>
              <a:t>lipophillic</a:t>
            </a:r>
            <a:r>
              <a:rPr lang="en-IN" sz="2000" dirty="0" smtClean="0"/>
              <a:t>.</a:t>
            </a:r>
          </a:p>
          <a:p>
            <a:r>
              <a:rPr lang="en-IN" sz="2000" dirty="0" smtClean="0"/>
              <a:t>Therefore, the parts of proteins made up of these amino acids will be hydrophobic in nature.</a:t>
            </a:r>
          </a:p>
          <a:p>
            <a:r>
              <a:rPr lang="en-IN" sz="2000" dirty="0" smtClean="0"/>
              <a:t>E.g. </a:t>
            </a:r>
            <a:r>
              <a:rPr lang="en-IN" sz="2000" dirty="0" err="1" smtClean="0"/>
              <a:t>alanine</a:t>
            </a:r>
            <a:r>
              <a:rPr lang="en-IN" sz="2000" dirty="0" smtClean="0"/>
              <a:t>, </a:t>
            </a:r>
            <a:r>
              <a:rPr lang="en-IN" sz="2000" dirty="0" err="1" smtClean="0"/>
              <a:t>valine</a:t>
            </a:r>
            <a:r>
              <a:rPr lang="en-IN" sz="2000" dirty="0" smtClean="0"/>
              <a:t>, </a:t>
            </a:r>
            <a:r>
              <a:rPr lang="en-IN" sz="2000" dirty="0" err="1" smtClean="0"/>
              <a:t>leucine</a:t>
            </a:r>
            <a:r>
              <a:rPr lang="en-IN" sz="2000" dirty="0" smtClean="0"/>
              <a:t>, </a:t>
            </a:r>
            <a:r>
              <a:rPr lang="en-IN" sz="2000" dirty="0" err="1" smtClean="0"/>
              <a:t>isoleucine</a:t>
            </a:r>
            <a:r>
              <a:rPr lang="en-IN" sz="2000" dirty="0" smtClean="0"/>
              <a:t>, methionine, proline, phenylalanine and tryptophan.</a:t>
            </a:r>
          </a:p>
          <a:p>
            <a:pPr>
              <a:buFont typeface="Wingdings" pitchFamily="2" charset="2"/>
              <a:buChar char="q"/>
            </a:pPr>
            <a:r>
              <a:rPr lang="en-IN" sz="2800" b="1" dirty="0" smtClean="0">
                <a:solidFill>
                  <a:srgbClr val="7030A0"/>
                </a:solidFill>
              </a:rPr>
              <a:t>Amino acids having polar side chains</a:t>
            </a:r>
          </a:p>
          <a:p>
            <a:r>
              <a:rPr lang="en-IN" sz="2000" dirty="0" smtClean="0"/>
              <a:t>The side chains of the hydrophilic amino acids contain polar groups that may be either charged or uncharged.</a:t>
            </a:r>
          </a:p>
          <a:p>
            <a:r>
              <a:rPr lang="en-IN" sz="2000" dirty="0" smtClean="0"/>
              <a:t>The R groups of these amino acids interact favourably with water and are more soluble in water or more hydrophilic than those of non-polar amino acids because they contain functional groups that form hydrogen bonds.</a:t>
            </a:r>
          </a:p>
          <a:p>
            <a:pPr marL="514350" indent="-514350">
              <a:buAutoNum type="arabicPeriod"/>
            </a:pPr>
            <a:r>
              <a:rPr lang="en-IN" sz="2000" b="1" dirty="0" smtClean="0"/>
              <a:t>Amino acids having uncharged or non-ionic polar side chains</a:t>
            </a:r>
          </a:p>
          <a:p>
            <a:pPr marL="514350" indent="-514350"/>
            <a:r>
              <a:rPr lang="en-IN" sz="2000" dirty="0" smtClean="0"/>
              <a:t>E.g. glycine, serine, threonine, cysteine, tyrosine, glutamine and asparagine.</a:t>
            </a:r>
          </a:p>
          <a:p>
            <a:endParaRPr lang="en-IN" sz="2000" dirty="0" smtClean="0"/>
          </a:p>
          <a:p>
            <a:endParaRPr lang="en-IN" sz="2000" dirty="0" smtClean="0"/>
          </a:p>
          <a:p>
            <a:endParaRPr lang="en-IN" sz="20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9512" y="332656"/>
            <a:ext cx="2592288" cy="6120680"/>
          </a:xfrm>
        </p:spPr>
        <p:txBody>
          <a:bodyPr>
            <a:normAutofit/>
          </a:bodyPr>
          <a:lstStyle/>
          <a:p>
            <a:pPr>
              <a:buNone/>
            </a:pPr>
            <a:r>
              <a:rPr lang="en-IN" sz="2000" dirty="0" smtClean="0"/>
              <a:t>2. </a:t>
            </a:r>
            <a:r>
              <a:rPr lang="en-IN" sz="2000" b="1" dirty="0" smtClean="0"/>
              <a:t>Amino acids having charged or ionic polar side chains (hydrophilic</a:t>
            </a:r>
            <a:r>
              <a:rPr lang="en-IN" sz="2000" dirty="0" smtClean="0"/>
              <a:t>)</a:t>
            </a:r>
          </a:p>
          <a:p>
            <a:r>
              <a:rPr lang="en-IN" sz="2000" b="1" dirty="0" smtClean="0"/>
              <a:t>Acidic amino acids </a:t>
            </a:r>
            <a:r>
              <a:rPr lang="en-IN" sz="2000" dirty="0" smtClean="0"/>
              <a:t>: They have a negative charge on the R group : Aspartic acid and glutamic acid. (tyrosine is mildly acidic).</a:t>
            </a:r>
          </a:p>
          <a:p>
            <a:r>
              <a:rPr lang="en-IN" sz="2000" b="1" dirty="0" smtClean="0"/>
              <a:t>Basic amino acids </a:t>
            </a:r>
            <a:r>
              <a:rPr lang="en-IN" sz="2000" dirty="0" smtClean="0"/>
              <a:t>: They have a positive charge on the R group : Lysine, Arginine and </a:t>
            </a:r>
            <a:r>
              <a:rPr lang="en-IN" sz="2000" dirty="0" err="1" smtClean="0"/>
              <a:t>Histidine</a:t>
            </a:r>
            <a:r>
              <a:rPr lang="en-IN" sz="2000" dirty="0" smtClean="0"/>
              <a:t>.</a:t>
            </a:r>
            <a:endParaRPr lang="en-IN" sz="2000" dirty="0"/>
          </a:p>
        </p:txBody>
      </p:sp>
      <p:graphicFrame>
        <p:nvGraphicFramePr>
          <p:cNvPr id="5" name="Content Placeholder 4"/>
          <p:cNvGraphicFramePr>
            <a:graphicFrameLocks noGrp="1"/>
          </p:cNvGraphicFramePr>
          <p:nvPr>
            <p:ph sz="half" idx="2"/>
          </p:nvPr>
        </p:nvGraphicFramePr>
        <p:xfrm>
          <a:off x="2987825" y="116632"/>
          <a:ext cx="5976663" cy="6616432"/>
        </p:xfrm>
        <a:graphic>
          <a:graphicData uri="http://schemas.openxmlformats.org/drawingml/2006/table">
            <a:tbl>
              <a:tblPr firstRow="1" bandRow="1">
                <a:tableStyleId>{93296810-A885-4BE3-A3E7-6D5BEEA58F35}</a:tableStyleId>
              </a:tblPr>
              <a:tblGrid>
                <a:gridCol w="1992221"/>
                <a:gridCol w="1992221"/>
                <a:gridCol w="1992221"/>
              </a:tblGrid>
              <a:tr h="1008112">
                <a:tc gridSpan="3">
                  <a:txBody>
                    <a:bodyPr/>
                    <a:lstStyle/>
                    <a:p>
                      <a:pPr algn="ctr"/>
                      <a:r>
                        <a:rPr lang="en-IN" sz="2800" dirty="0" smtClean="0">
                          <a:solidFill>
                            <a:srgbClr val="FF0000"/>
                          </a:solidFill>
                        </a:rPr>
                        <a:t>Classification</a:t>
                      </a:r>
                      <a:r>
                        <a:rPr lang="en-IN" sz="2800" baseline="0" dirty="0" smtClean="0">
                          <a:solidFill>
                            <a:srgbClr val="FF0000"/>
                          </a:solidFill>
                        </a:rPr>
                        <a:t> of amino acids according to polarity of their side chains</a:t>
                      </a:r>
                      <a:endParaRPr lang="en-IN" sz="2800" dirty="0">
                        <a:solidFill>
                          <a:srgbClr val="FF0000"/>
                        </a:solidFill>
                      </a:endParaRPr>
                    </a:p>
                  </a:txBody>
                  <a:tcPr/>
                </a:tc>
                <a:tc hMerge="1">
                  <a:txBody>
                    <a:bodyPr/>
                    <a:lstStyle/>
                    <a:p>
                      <a:endParaRPr lang="en-IN" dirty="0"/>
                    </a:p>
                  </a:txBody>
                  <a:tcPr/>
                </a:tc>
                <a:tc hMerge="1">
                  <a:txBody>
                    <a:bodyPr/>
                    <a:lstStyle/>
                    <a:p>
                      <a:endParaRPr lang="en-IN" dirty="0"/>
                    </a:p>
                  </a:txBody>
                  <a:tcPr/>
                </a:tc>
              </a:tr>
              <a:tr h="648072">
                <a:tc>
                  <a:txBody>
                    <a:bodyPr/>
                    <a:lstStyle/>
                    <a:p>
                      <a:pPr algn="ctr"/>
                      <a:r>
                        <a:rPr lang="en-IN" sz="2400" b="1" dirty="0" smtClean="0">
                          <a:solidFill>
                            <a:srgbClr val="0070C0"/>
                          </a:solidFill>
                        </a:rPr>
                        <a:t>Non-polar</a:t>
                      </a:r>
                      <a:r>
                        <a:rPr lang="en-IN" sz="2400" b="1" baseline="0" dirty="0" smtClean="0">
                          <a:solidFill>
                            <a:srgbClr val="0070C0"/>
                          </a:solidFill>
                        </a:rPr>
                        <a:t> side chain</a:t>
                      </a:r>
                      <a:endParaRPr lang="en-IN" sz="2400" b="1" dirty="0">
                        <a:solidFill>
                          <a:srgbClr val="0070C0"/>
                        </a:solidFill>
                      </a:endParaRPr>
                    </a:p>
                  </a:txBody>
                  <a:tcPr/>
                </a:tc>
                <a:tc gridSpan="2">
                  <a:txBody>
                    <a:bodyPr/>
                    <a:lstStyle/>
                    <a:p>
                      <a:pPr algn="ctr"/>
                      <a:r>
                        <a:rPr lang="en-IN" sz="2400" b="1" dirty="0" smtClean="0">
                          <a:solidFill>
                            <a:srgbClr val="0070C0"/>
                          </a:solidFill>
                        </a:rPr>
                        <a:t>Polar side</a:t>
                      </a:r>
                      <a:r>
                        <a:rPr lang="en-IN" sz="2400" b="1" baseline="0" dirty="0" smtClean="0">
                          <a:solidFill>
                            <a:srgbClr val="0070C0"/>
                          </a:solidFill>
                        </a:rPr>
                        <a:t> chain</a:t>
                      </a:r>
                      <a:endParaRPr lang="en-IN" sz="2400" b="1" dirty="0">
                        <a:solidFill>
                          <a:srgbClr val="0070C0"/>
                        </a:solidFill>
                      </a:endParaRPr>
                    </a:p>
                  </a:txBody>
                  <a:tcPr/>
                </a:tc>
                <a:tc hMerge="1">
                  <a:txBody>
                    <a:bodyPr/>
                    <a:lstStyle/>
                    <a:p>
                      <a:endParaRPr lang="en-IN" dirty="0"/>
                    </a:p>
                  </a:txBody>
                  <a:tcPr/>
                </a:tc>
              </a:tr>
              <a:tr h="463086">
                <a:tc rowSpan="2">
                  <a:txBody>
                    <a:bodyPr/>
                    <a:lstStyle/>
                    <a:p>
                      <a:pPr>
                        <a:buFont typeface="Arial" pitchFamily="34" charset="0"/>
                        <a:buChar char="•"/>
                      </a:pPr>
                      <a:r>
                        <a:rPr lang="en-IN" sz="2800" dirty="0" smtClean="0"/>
                        <a:t>Glycine</a:t>
                      </a:r>
                    </a:p>
                    <a:p>
                      <a:pPr>
                        <a:buFont typeface="Arial" pitchFamily="34" charset="0"/>
                        <a:buChar char="•"/>
                      </a:pPr>
                      <a:r>
                        <a:rPr lang="en-IN" sz="2800" dirty="0" smtClean="0"/>
                        <a:t>Alanine</a:t>
                      </a:r>
                    </a:p>
                    <a:p>
                      <a:pPr>
                        <a:buFont typeface="Arial" pitchFamily="34" charset="0"/>
                        <a:buChar char="•"/>
                      </a:pPr>
                      <a:r>
                        <a:rPr lang="en-IN" sz="2800" dirty="0" err="1" smtClean="0"/>
                        <a:t>Valine</a:t>
                      </a:r>
                      <a:endParaRPr lang="en-IN" sz="2800" dirty="0" smtClean="0"/>
                    </a:p>
                    <a:p>
                      <a:pPr>
                        <a:buFont typeface="Arial" pitchFamily="34" charset="0"/>
                        <a:buChar char="•"/>
                      </a:pPr>
                      <a:r>
                        <a:rPr lang="en-IN" sz="2800" dirty="0" err="1" smtClean="0"/>
                        <a:t>Leucine</a:t>
                      </a:r>
                      <a:endParaRPr lang="en-IN" sz="2800" dirty="0" smtClean="0"/>
                    </a:p>
                    <a:p>
                      <a:pPr>
                        <a:buFont typeface="Arial" pitchFamily="34" charset="0"/>
                        <a:buChar char="•"/>
                      </a:pPr>
                      <a:r>
                        <a:rPr lang="en-IN" sz="2800" dirty="0" err="1" smtClean="0"/>
                        <a:t>Isoleucine</a:t>
                      </a:r>
                      <a:endParaRPr lang="en-IN" sz="2800" dirty="0" smtClean="0"/>
                    </a:p>
                    <a:p>
                      <a:pPr>
                        <a:buFont typeface="Arial" pitchFamily="34" charset="0"/>
                        <a:buChar char="•"/>
                      </a:pPr>
                      <a:r>
                        <a:rPr lang="en-IN" sz="2800" dirty="0" smtClean="0"/>
                        <a:t>Methionine</a:t>
                      </a:r>
                    </a:p>
                    <a:p>
                      <a:pPr>
                        <a:buFont typeface="Arial" pitchFamily="34" charset="0"/>
                        <a:buChar char="•"/>
                      </a:pPr>
                      <a:r>
                        <a:rPr lang="en-IN" sz="2800" dirty="0" smtClean="0"/>
                        <a:t>Phenylalanine</a:t>
                      </a:r>
                    </a:p>
                    <a:p>
                      <a:pPr>
                        <a:buFont typeface="Arial" pitchFamily="34" charset="0"/>
                        <a:buChar char="•"/>
                      </a:pPr>
                      <a:r>
                        <a:rPr lang="en-IN" sz="2800" dirty="0" smtClean="0"/>
                        <a:t>Tryptophan</a:t>
                      </a:r>
                    </a:p>
                    <a:p>
                      <a:pPr>
                        <a:buFont typeface="Arial" pitchFamily="34" charset="0"/>
                        <a:buChar char="•"/>
                      </a:pPr>
                      <a:r>
                        <a:rPr lang="en-IN" sz="2800" dirty="0" smtClean="0"/>
                        <a:t>proline</a:t>
                      </a:r>
                      <a:endParaRPr lang="en-IN" sz="2800" dirty="0"/>
                    </a:p>
                  </a:txBody>
                  <a:tcPr/>
                </a:tc>
                <a:tc>
                  <a:txBody>
                    <a:bodyPr/>
                    <a:lstStyle/>
                    <a:p>
                      <a:r>
                        <a:rPr lang="en-IN" sz="2800" dirty="0" smtClean="0"/>
                        <a:t>Uncharged</a:t>
                      </a:r>
                      <a:endParaRPr lang="en-IN" sz="2800" dirty="0"/>
                    </a:p>
                  </a:txBody>
                  <a:tcPr/>
                </a:tc>
                <a:tc>
                  <a:txBody>
                    <a:bodyPr/>
                    <a:lstStyle/>
                    <a:p>
                      <a:r>
                        <a:rPr lang="en-IN" sz="2800" dirty="0" smtClean="0"/>
                        <a:t>charged</a:t>
                      </a:r>
                      <a:endParaRPr lang="en-IN" sz="2800" dirty="0"/>
                    </a:p>
                  </a:txBody>
                  <a:tcPr/>
                </a:tc>
              </a:tr>
              <a:tr h="2778515">
                <a:tc vMerge="1">
                  <a:txBody>
                    <a:bodyPr/>
                    <a:lstStyle/>
                    <a:p>
                      <a:endParaRPr lang="en-IN" dirty="0"/>
                    </a:p>
                  </a:txBody>
                  <a:tcPr/>
                </a:tc>
                <a:tc>
                  <a:txBody>
                    <a:bodyPr/>
                    <a:lstStyle/>
                    <a:p>
                      <a:pPr>
                        <a:buFont typeface="Arial" pitchFamily="34" charset="0"/>
                        <a:buChar char="•"/>
                      </a:pPr>
                      <a:r>
                        <a:rPr lang="en-IN" sz="2800" dirty="0" smtClean="0"/>
                        <a:t>Serine</a:t>
                      </a:r>
                    </a:p>
                    <a:p>
                      <a:pPr>
                        <a:buFont typeface="Arial" pitchFamily="34" charset="0"/>
                        <a:buChar char="•"/>
                      </a:pPr>
                      <a:r>
                        <a:rPr lang="en-IN" sz="2800" dirty="0" smtClean="0"/>
                        <a:t>Threonine</a:t>
                      </a:r>
                    </a:p>
                    <a:p>
                      <a:pPr>
                        <a:buFont typeface="Arial" pitchFamily="34" charset="0"/>
                        <a:buChar char="•"/>
                      </a:pPr>
                      <a:r>
                        <a:rPr lang="en-IN" sz="2800" dirty="0" smtClean="0"/>
                        <a:t>Asparagine</a:t>
                      </a:r>
                    </a:p>
                    <a:p>
                      <a:pPr>
                        <a:buFont typeface="Arial" pitchFamily="34" charset="0"/>
                        <a:buChar char="•"/>
                      </a:pPr>
                      <a:r>
                        <a:rPr lang="en-IN" sz="2800" dirty="0" smtClean="0"/>
                        <a:t>Glutamine</a:t>
                      </a:r>
                    </a:p>
                    <a:p>
                      <a:pPr>
                        <a:buFont typeface="Arial" pitchFamily="34" charset="0"/>
                        <a:buChar char="•"/>
                      </a:pPr>
                      <a:r>
                        <a:rPr lang="en-IN" sz="2800" dirty="0" smtClean="0"/>
                        <a:t>Tyrosine</a:t>
                      </a:r>
                    </a:p>
                    <a:p>
                      <a:pPr>
                        <a:buFont typeface="Arial" pitchFamily="34" charset="0"/>
                        <a:buChar char="•"/>
                      </a:pPr>
                      <a:r>
                        <a:rPr lang="en-IN" sz="2800" dirty="0" smtClean="0"/>
                        <a:t>cysteine</a:t>
                      </a:r>
                      <a:endParaRPr lang="en-IN" sz="2800" dirty="0"/>
                    </a:p>
                  </a:txBody>
                  <a:tcPr/>
                </a:tc>
                <a:tc>
                  <a:txBody>
                    <a:bodyPr/>
                    <a:lstStyle/>
                    <a:p>
                      <a:pPr>
                        <a:buFont typeface="Arial" pitchFamily="34" charset="0"/>
                        <a:buChar char="•"/>
                      </a:pPr>
                      <a:r>
                        <a:rPr lang="en-IN" sz="2800" dirty="0" smtClean="0"/>
                        <a:t>Lysine</a:t>
                      </a:r>
                    </a:p>
                    <a:p>
                      <a:pPr>
                        <a:buFont typeface="Arial" pitchFamily="34" charset="0"/>
                        <a:buChar char="•"/>
                      </a:pPr>
                      <a:r>
                        <a:rPr lang="en-IN" sz="2800" dirty="0" smtClean="0"/>
                        <a:t>Arginine</a:t>
                      </a:r>
                    </a:p>
                    <a:p>
                      <a:pPr>
                        <a:buFont typeface="Arial" pitchFamily="34" charset="0"/>
                        <a:buChar char="•"/>
                      </a:pPr>
                      <a:r>
                        <a:rPr lang="en-IN" sz="2800" dirty="0" smtClean="0"/>
                        <a:t>Histidine</a:t>
                      </a:r>
                    </a:p>
                    <a:p>
                      <a:pPr>
                        <a:buFont typeface="Arial" pitchFamily="34" charset="0"/>
                        <a:buChar char="•"/>
                      </a:pPr>
                      <a:r>
                        <a:rPr lang="en-IN" sz="2800" dirty="0" smtClean="0"/>
                        <a:t>Aspartate</a:t>
                      </a:r>
                    </a:p>
                    <a:p>
                      <a:pPr>
                        <a:buFont typeface="Arial" pitchFamily="34" charset="0"/>
                        <a:buChar char="•"/>
                      </a:pPr>
                      <a:r>
                        <a:rPr lang="en-IN" sz="2800" dirty="0" smtClean="0"/>
                        <a:t>glutamate</a:t>
                      </a:r>
                      <a:endParaRPr lang="en-IN" sz="2800" dirty="0"/>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936104"/>
          </a:xfrm>
        </p:spPr>
        <p:txBody>
          <a:bodyPr/>
          <a:lstStyle/>
          <a:p>
            <a:r>
              <a:rPr lang="en-IN" b="1" dirty="0" smtClean="0">
                <a:solidFill>
                  <a:srgbClr val="FF0000"/>
                </a:solidFill>
              </a:rPr>
              <a:t>INTRODUCTION</a:t>
            </a:r>
            <a:endParaRPr lang="en-IN" b="1" dirty="0">
              <a:solidFill>
                <a:srgbClr val="FF0000"/>
              </a:solidFill>
            </a:endParaRPr>
          </a:p>
        </p:txBody>
      </p:sp>
      <p:sp>
        <p:nvSpPr>
          <p:cNvPr id="3" name="Content Placeholder 2"/>
          <p:cNvSpPr>
            <a:spLocks noGrp="1"/>
          </p:cNvSpPr>
          <p:nvPr>
            <p:ph idx="1"/>
          </p:nvPr>
        </p:nvSpPr>
        <p:spPr>
          <a:xfrm>
            <a:off x="179512" y="1196752"/>
            <a:ext cx="8712968" cy="5400600"/>
          </a:xfrm>
        </p:spPr>
        <p:txBody>
          <a:bodyPr>
            <a:normAutofit fontScale="85000" lnSpcReduction="20000"/>
          </a:bodyPr>
          <a:lstStyle/>
          <a:p>
            <a:r>
              <a:rPr lang="en-IN" dirty="0" smtClean="0"/>
              <a:t>Amino acids are the hydrolyzed products of proteins and are also called as the monomeric building blocks of proteins.</a:t>
            </a:r>
          </a:p>
          <a:p>
            <a:r>
              <a:rPr lang="en-IN" dirty="0" smtClean="0"/>
              <a:t>The commonly occuring amino acids are </a:t>
            </a:r>
            <a:r>
              <a:rPr lang="el-GR" dirty="0" smtClean="0"/>
              <a:t>α</a:t>
            </a:r>
            <a:r>
              <a:rPr lang="en-IN" dirty="0" smtClean="0"/>
              <a:t>-amino acids (except proline) because they have a primary amino group (-NH</a:t>
            </a:r>
            <a:r>
              <a:rPr lang="en-IN" baseline="-25000" dirty="0" smtClean="0"/>
              <a:t>2</a:t>
            </a:r>
            <a:r>
              <a:rPr lang="en-IN" dirty="0" smtClean="0"/>
              <a:t>) and a carboxylic group (-COOH) as </a:t>
            </a:r>
            <a:r>
              <a:rPr lang="en-IN" dirty="0" err="1" smtClean="0"/>
              <a:t>substituents</a:t>
            </a:r>
            <a:r>
              <a:rPr lang="en-IN" dirty="0" smtClean="0"/>
              <a:t> on the </a:t>
            </a:r>
            <a:r>
              <a:rPr lang="el-GR" dirty="0" smtClean="0"/>
              <a:t>α</a:t>
            </a:r>
            <a:r>
              <a:rPr lang="en-IN" dirty="0" smtClean="0"/>
              <a:t>-carbon atom.</a:t>
            </a:r>
          </a:p>
          <a:p>
            <a:r>
              <a:rPr lang="en-IN" dirty="0" smtClean="0"/>
              <a:t>Although about 300 amino acids occur in nature, only 20 of them are seen in human body. This is because of the universal nature of the genetic code available for the incorporation of only 20 amino acids when the proteins are synthesized in the cells.</a:t>
            </a:r>
          </a:p>
          <a:p>
            <a:r>
              <a:rPr lang="en-IN" dirty="0" smtClean="0"/>
              <a:t>The first to be discovered was </a:t>
            </a:r>
            <a:r>
              <a:rPr lang="en-IN" b="1" dirty="0" smtClean="0"/>
              <a:t>asparagine</a:t>
            </a:r>
            <a:r>
              <a:rPr lang="en-IN" dirty="0" smtClean="0"/>
              <a:t>, in 1806. </a:t>
            </a:r>
          </a:p>
          <a:p>
            <a:r>
              <a:rPr lang="en-IN" dirty="0" smtClean="0"/>
              <a:t>The last of the 20 to be found, </a:t>
            </a:r>
            <a:r>
              <a:rPr lang="en-IN" b="1" dirty="0" smtClean="0"/>
              <a:t>threonine</a:t>
            </a:r>
            <a:r>
              <a:rPr lang="en-IN" dirty="0" smtClean="0"/>
              <a:t>, was not identified until 1938.</a:t>
            </a:r>
          </a:p>
          <a:p>
            <a:endParaRPr lang="en-IN" dirty="0" smtClean="0"/>
          </a:p>
          <a:p>
            <a:endParaRPr lang="en-IN" dirty="0" smtClean="0"/>
          </a:p>
          <a:p>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640960" cy="936104"/>
          </a:xfrm>
        </p:spPr>
        <p:txBody>
          <a:bodyPr>
            <a:noAutofit/>
          </a:bodyPr>
          <a:lstStyle/>
          <a:p>
            <a:r>
              <a:rPr lang="en-IN" sz="3200" b="1" dirty="0" smtClean="0">
                <a:solidFill>
                  <a:srgbClr val="0070C0"/>
                </a:solidFill>
              </a:rPr>
              <a:t>NUTRITIONAL CLASSIFICATION OF AMINO ACIDS</a:t>
            </a:r>
            <a:endParaRPr lang="en-IN" sz="3200" b="1" dirty="0">
              <a:solidFill>
                <a:srgbClr val="0070C0"/>
              </a:solidFill>
            </a:endParaRPr>
          </a:p>
        </p:txBody>
      </p:sp>
      <p:sp>
        <p:nvSpPr>
          <p:cNvPr id="3" name="Content Placeholder 2"/>
          <p:cNvSpPr>
            <a:spLocks noGrp="1"/>
          </p:cNvSpPr>
          <p:nvPr>
            <p:ph idx="1"/>
          </p:nvPr>
        </p:nvSpPr>
        <p:spPr>
          <a:xfrm>
            <a:off x="251520" y="1340768"/>
            <a:ext cx="8640960" cy="5256584"/>
          </a:xfrm>
        </p:spPr>
        <p:txBody>
          <a:bodyPr>
            <a:normAutofit fontScale="77500" lnSpcReduction="20000"/>
          </a:bodyPr>
          <a:lstStyle/>
          <a:p>
            <a:r>
              <a:rPr lang="en-IN" dirty="0" smtClean="0"/>
              <a:t>On the basis of nutritional requirement, amino acids are classified into two groups:</a:t>
            </a:r>
          </a:p>
          <a:p>
            <a:pPr>
              <a:buFont typeface="Wingdings" pitchFamily="2" charset="2"/>
              <a:buChar char="q"/>
            </a:pPr>
            <a:r>
              <a:rPr lang="en-IN" sz="3300" b="1" dirty="0" smtClean="0">
                <a:solidFill>
                  <a:srgbClr val="7030A0"/>
                </a:solidFill>
              </a:rPr>
              <a:t>Essential or indispensable amino acids</a:t>
            </a:r>
          </a:p>
          <a:p>
            <a:r>
              <a:rPr lang="en-IN" dirty="0" smtClean="0"/>
              <a:t>The amino acids which cannot be synthesized in the body and, therefore need to be supplied through the diet are called essential amino acids.</a:t>
            </a:r>
          </a:p>
          <a:p>
            <a:r>
              <a:rPr lang="en-IN" dirty="0" smtClean="0"/>
              <a:t>They are required for proper growth and maintenance of the individual.</a:t>
            </a:r>
          </a:p>
          <a:p>
            <a:r>
              <a:rPr lang="en-IN" dirty="0" smtClean="0"/>
              <a:t>E.g. </a:t>
            </a:r>
            <a:r>
              <a:rPr lang="en-IN" dirty="0" err="1" smtClean="0"/>
              <a:t>Isoleucine</a:t>
            </a:r>
            <a:r>
              <a:rPr lang="en-IN" dirty="0" smtClean="0"/>
              <a:t>, </a:t>
            </a:r>
            <a:r>
              <a:rPr lang="en-IN" dirty="0" err="1" smtClean="0"/>
              <a:t>Leucine</a:t>
            </a:r>
            <a:r>
              <a:rPr lang="en-IN" dirty="0" smtClean="0"/>
              <a:t>, Threonine, Lysine, Methionine, Phenylalanine, Tryptophan , Arginine, Histidine and </a:t>
            </a:r>
            <a:r>
              <a:rPr lang="en-IN" dirty="0" err="1" smtClean="0"/>
              <a:t>Valine</a:t>
            </a:r>
            <a:r>
              <a:rPr lang="en-IN" dirty="0" smtClean="0"/>
              <a:t>.</a:t>
            </a:r>
          </a:p>
          <a:p>
            <a:r>
              <a:rPr lang="en-IN" dirty="0" smtClean="0"/>
              <a:t>In patients suffering from severe malnutrition (e.g. cancer </a:t>
            </a:r>
            <a:r>
              <a:rPr lang="en-IN" dirty="0" err="1" smtClean="0"/>
              <a:t>cachexia</a:t>
            </a:r>
            <a:r>
              <a:rPr lang="en-IN" dirty="0" smtClean="0"/>
              <a:t>), essential amino acids are administered </a:t>
            </a:r>
            <a:r>
              <a:rPr lang="en-IN" dirty="0" err="1" smtClean="0"/>
              <a:t>parenterally</a:t>
            </a:r>
            <a:r>
              <a:rPr lang="en-IN" dirty="0" smtClean="0"/>
              <a:t>.</a:t>
            </a:r>
          </a:p>
          <a:p>
            <a:r>
              <a:rPr lang="en-IN" dirty="0" smtClean="0"/>
              <a:t>The two amino acids namely </a:t>
            </a:r>
            <a:r>
              <a:rPr lang="en-IN" b="1" dirty="0" smtClean="0"/>
              <a:t>arginine</a:t>
            </a:r>
            <a:r>
              <a:rPr lang="en-IN" dirty="0" smtClean="0"/>
              <a:t> and </a:t>
            </a:r>
            <a:r>
              <a:rPr lang="en-IN" b="1" dirty="0" err="1" smtClean="0"/>
              <a:t>histidine</a:t>
            </a:r>
            <a:r>
              <a:rPr lang="en-IN" dirty="0" smtClean="0"/>
              <a:t> can be synthesized by adults and not by growing children, hence these are considered as semi-essential amino acids.</a:t>
            </a:r>
            <a:endParaRPr lang="en-IN"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04664"/>
            <a:ext cx="8640960" cy="6192688"/>
          </a:xfrm>
        </p:spPr>
        <p:txBody>
          <a:bodyPr>
            <a:normAutofit fontScale="92500" lnSpcReduction="20000"/>
          </a:bodyPr>
          <a:lstStyle/>
          <a:p>
            <a:pPr>
              <a:buFont typeface="Wingdings" pitchFamily="2" charset="2"/>
              <a:buChar char="q"/>
            </a:pPr>
            <a:r>
              <a:rPr lang="en-IN" b="1" dirty="0" smtClean="0">
                <a:solidFill>
                  <a:srgbClr val="7030A0"/>
                </a:solidFill>
              </a:rPr>
              <a:t>Non-essential or dispensable amino acids</a:t>
            </a:r>
          </a:p>
          <a:p>
            <a:r>
              <a:rPr lang="en-IN" dirty="0" smtClean="0"/>
              <a:t>The body can synthesize about 10 amino acids to meet the biological needs, hence they need not be consumed in the diet.</a:t>
            </a:r>
          </a:p>
          <a:p>
            <a:r>
              <a:rPr lang="en-IN" dirty="0" smtClean="0"/>
              <a:t>These are – glycine, </a:t>
            </a:r>
            <a:r>
              <a:rPr lang="en-IN" dirty="0" err="1" smtClean="0"/>
              <a:t>alanine</a:t>
            </a:r>
            <a:r>
              <a:rPr lang="en-IN" dirty="0" smtClean="0"/>
              <a:t>, serine, </a:t>
            </a:r>
            <a:r>
              <a:rPr lang="en-IN" dirty="0" err="1" smtClean="0"/>
              <a:t>cysteine</a:t>
            </a:r>
            <a:r>
              <a:rPr lang="en-IN" dirty="0" smtClean="0"/>
              <a:t>, </a:t>
            </a:r>
            <a:r>
              <a:rPr lang="en-IN" dirty="0" err="1" smtClean="0"/>
              <a:t>aspartate</a:t>
            </a:r>
            <a:r>
              <a:rPr lang="en-IN" dirty="0" smtClean="0"/>
              <a:t>, asparagine, glutamate, glutamine, tyrosine and proline.</a:t>
            </a:r>
          </a:p>
          <a:p>
            <a:pPr>
              <a:buFont typeface="Wingdings" pitchFamily="2" charset="2"/>
              <a:buChar char="q"/>
            </a:pPr>
            <a:r>
              <a:rPr lang="en-IN" b="1" dirty="0" smtClean="0">
                <a:solidFill>
                  <a:srgbClr val="7030A0"/>
                </a:solidFill>
              </a:rPr>
              <a:t>Conditionally essential amino acids</a:t>
            </a:r>
          </a:p>
          <a:p>
            <a:r>
              <a:rPr lang="en-IN" dirty="0" smtClean="0"/>
              <a:t>Person suffering from a moderate to severe chronic illness, person may lose the ability to manufacture enough non-essential amino acids and thus require supplementation.</a:t>
            </a:r>
          </a:p>
          <a:p>
            <a:r>
              <a:rPr lang="en-IN" dirty="0" smtClean="0"/>
              <a:t>These conditionally essential amino acids are Arginine, Glycine, Cysteine, Tyrosine, Proline and Glutamine.</a:t>
            </a:r>
            <a:endParaRPr lang="en-IN"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79512" y="188641"/>
          <a:ext cx="8712969" cy="6482270"/>
        </p:xfrm>
        <a:graphic>
          <a:graphicData uri="http://schemas.openxmlformats.org/drawingml/2006/table">
            <a:tbl>
              <a:tblPr firstRow="1" bandRow="1">
                <a:tableStyleId>{93296810-A885-4BE3-A3E7-6D5BEEA58F35}</a:tableStyleId>
              </a:tblPr>
              <a:tblGrid>
                <a:gridCol w="2947523"/>
                <a:gridCol w="2882723"/>
                <a:gridCol w="2882723"/>
              </a:tblGrid>
              <a:tr h="1114946">
                <a:tc gridSpan="3">
                  <a:txBody>
                    <a:bodyPr/>
                    <a:lstStyle/>
                    <a:p>
                      <a:pPr algn="ctr"/>
                      <a:r>
                        <a:rPr lang="en-IN" sz="2800" dirty="0" smtClean="0">
                          <a:solidFill>
                            <a:srgbClr val="FF0000"/>
                          </a:solidFill>
                        </a:rPr>
                        <a:t>Classification of</a:t>
                      </a:r>
                      <a:r>
                        <a:rPr lang="en-IN" sz="2800" baseline="0" dirty="0" smtClean="0">
                          <a:solidFill>
                            <a:srgbClr val="FF0000"/>
                          </a:solidFill>
                        </a:rPr>
                        <a:t> amino acids according to their dietary requirement</a:t>
                      </a:r>
                      <a:endParaRPr lang="en-IN" sz="2800" dirty="0">
                        <a:solidFill>
                          <a:srgbClr val="FF0000"/>
                        </a:solidFill>
                      </a:endParaRPr>
                    </a:p>
                  </a:txBody>
                  <a:tcPr/>
                </a:tc>
                <a:tc hMerge="1">
                  <a:txBody>
                    <a:bodyPr/>
                    <a:lstStyle/>
                    <a:p>
                      <a:endParaRPr lang="en-IN" dirty="0"/>
                    </a:p>
                  </a:txBody>
                  <a:tcPr/>
                </a:tc>
                <a:tc hMerge="1">
                  <a:txBody>
                    <a:bodyPr/>
                    <a:lstStyle/>
                    <a:p>
                      <a:endParaRPr lang="en-IN" dirty="0"/>
                    </a:p>
                  </a:txBody>
                  <a:tcPr/>
                </a:tc>
              </a:tr>
              <a:tr h="581964">
                <a:tc>
                  <a:txBody>
                    <a:bodyPr/>
                    <a:lstStyle/>
                    <a:p>
                      <a:pPr algn="ctr"/>
                      <a:r>
                        <a:rPr lang="en-IN" sz="2800" b="1" dirty="0" smtClean="0">
                          <a:solidFill>
                            <a:srgbClr val="0070C0"/>
                          </a:solidFill>
                        </a:rPr>
                        <a:t>Essential</a:t>
                      </a:r>
                      <a:endParaRPr lang="en-IN" sz="2800" b="1" dirty="0">
                        <a:solidFill>
                          <a:srgbClr val="0070C0"/>
                        </a:solidFill>
                      </a:endParaRPr>
                    </a:p>
                  </a:txBody>
                  <a:tcPr/>
                </a:tc>
                <a:tc>
                  <a:txBody>
                    <a:bodyPr/>
                    <a:lstStyle/>
                    <a:p>
                      <a:pPr algn="ctr"/>
                      <a:r>
                        <a:rPr lang="en-IN" sz="2800" b="1" dirty="0" smtClean="0">
                          <a:solidFill>
                            <a:srgbClr val="0070C0"/>
                          </a:solidFill>
                        </a:rPr>
                        <a:t>Semi-essential</a:t>
                      </a:r>
                      <a:endParaRPr lang="en-IN" sz="2800" b="1" dirty="0">
                        <a:solidFill>
                          <a:srgbClr val="0070C0"/>
                        </a:solidFill>
                      </a:endParaRPr>
                    </a:p>
                  </a:txBody>
                  <a:tcPr/>
                </a:tc>
                <a:tc>
                  <a:txBody>
                    <a:bodyPr/>
                    <a:lstStyle/>
                    <a:p>
                      <a:pPr algn="ctr"/>
                      <a:r>
                        <a:rPr lang="en-IN" sz="2800" b="1" dirty="0" smtClean="0">
                          <a:solidFill>
                            <a:srgbClr val="0070C0"/>
                          </a:solidFill>
                        </a:rPr>
                        <a:t>Non-essential</a:t>
                      </a:r>
                      <a:endParaRPr lang="en-IN" sz="2800" b="1" dirty="0">
                        <a:solidFill>
                          <a:srgbClr val="0070C0"/>
                        </a:solidFill>
                      </a:endParaRPr>
                    </a:p>
                  </a:txBody>
                  <a:tcPr/>
                </a:tc>
              </a:tr>
              <a:tr h="4567784">
                <a:tc>
                  <a:txBody>
                    <a:bodyPr/>
                    <a:lstStyle/>
                    <a:p>
                      <a:pPr>
                        <a:buFont typeface="Arial" pitchFamily="34" charset="0"/>
                        <a:buChar char="•"/>
                      </a:pPr>
                      <a:r>
                        <a:rPr lang="en-IN" sz="2800" b="1" dirty="0" smtClean="0"/>
                        <a:t>Methionine</a:t>
                      </a:r>
                    </a:p>
                    <a:p>
                      <a:pPr>
                        <a:buFont typeface="Arial" pitchFamily="34" charset="0"/>
                        <a:buChar char="•"/>
                      </a:pPr>
                      <a:r>
                        <a:rPr lang="en-IN" sz="2800" b="1" dirty="0" smtClean="0"/>
                        <a:t>Threonine</a:t>
                      </a:r>
                    </a:p>
                    <a:p>
                      <a:pPr>
                        <a:buFont typeface="Arial" pitchFamily="34" charset="0"/>
                        <a:buChar char="•"/>
                      </a:pPr>
                      <a:r>
                        <a:rPr lang="en-IN" sz="2800" b="1" dirty="0" smtClean="0"/>
                        <a:t>Tryptophan</a:t>
                      </a:r>
                    </a:p>
                    <a:p>
                      <a:pPr>
                        <a:buFont typeface="Arial" pitchFamily="34" charset="0"/>
                        <a:buChar char="•"/>
                      </a:pPr>
                      <a:r>
                        <a:rPr lang="en-IN" sz="2800" b="1" dirty="0" err="1" smtClean="0"/>
                        <a:t>Valine</a:t>
                      </a:r>
                      <a:endParaRPr lang="en-IN" sz="2800" b="1" dirty="0" smtClean="0"/>
                    </a:p>
                    <a:p>
                      <a:pPr>
                        <a:buFont typeface="Arial" pitchFamily="34" charset="0"/>
                        <a:buChar char="•"/>
                      </a:pPr>
                      <a:r>
                        <a:rPr lang="en-IN" sz="2800" b="1" dirty="0" err="1" smtClean="0"/>
                        <a:t>Isoleucine</a:t>
                      </a:r>
                      <a:endParaRPr lang="en-IN" sz="2800" b="1" dirty="0" smtClean="0"/>
                    </a:p>
                    <a:p>
                      <a:pPr>
                        <a:buFont typeface="Arial" pitchFamily="34" charset="0"/>
                        <a:buChar char="•"/>
                      </a:pPr>
                      <a:r>
                        <a:rPr lang="en-IN" sz="2800" b="1" dirty="0" err="1" smtClean="0"/>
                        <a:t>Leucine</a:t>
                      </a:r>
                      <a:endParaRPr lang="en-IN" sz="2800" b="1" dirty="0" smtClean="0"/>
                    </a:p>
                    <a:p>
                      <a:pPr>
                        <a:buFont typeface="Arial" pitchFamily="34" charset="0"/>
                        <a:buChar char="•"/>
                      </a:pPr>
                      <a:r>
                        <a:rPr lang="en-IN" sz="2800" b="1" dirty="0" smtClean="0"/>
                        <a:t>Phenylalanine</a:t>
                      </a:r>
                    </a:p>
                    <a:p>
                      <a:pPr>
                        <a:buFont typeface="Arial" pitchFamily="34" charset="0"/>
                        <a:buChar char="•"/>
                      </a:pPr>
                      <a:r>
                        <a:rPr lang="en-IN" sz="2800" b="1" dirty="0" smtClean="0"/>
                        <a:t>lysine</a:t>
                      </a:r>
                      <a:endParaRPr lang="en-IN" sz="2800" b="1" dirty="0"/>
                    </a:p>
                  </a:txBody>
                  <a:tcPr/>
                </a:tc>
                <a:tc>
                  <a:txBody>
                    <a:bodyPr/>
                    <a:lstStyle/>
                    <a:p>
                      <a:pPr>
                        <a:buFont typeface="Arial" pitchFamily="34" charset="0"/>
                        <a:buChar char="•"/>
                      </a:pPr>
                      <a:r>
                        <a:rPr lang="en-IN" sz="2800" b="1" dirty="0" smtClean="0"/>
                        <a:t>Arginine</a:t>
                      </a:r>
                    </a:p>
                    <a:p>
                      <a:pPr>
                        <a:buFont typeface="Arial" pitchFamily="34" charset="0"/>
                        <a:buChar char="•"/>
                      </a:pPr>
                      <a:r>
                        <a:rPr lang="en-IN" sz="2800" b="1" dirty="0" smtClean="0"/>
                        <a:t>Histidine</a:t>
                      </a:r>
                      <a:endParaRPr lang="en-IN" sz="2800" b="1" dirty="0"/>
                    </a:p>
                  </a:txBody>
                  <a:tcPr/>
                </a:tc>
                <a:tc>
                  <a:txBody>
                    <a:bodyPr/>
                    <a:lstStyle/>
                    <a:p>
                      <a:pPr>
                        <a:buFont typeface="Arial" pitchFamily="34" charset="0"/>
                        <a:buChar char="•"/>
                      </a:pPr>
                      <a:r>
                        <a:rPr lang="en-IN" sz="2800" b="1" dirty="0" smtClean="0"/>
                        <a:t>Glycine</a:t>
                      </a:r>
                    </a:p>
                    <a:p>
                      <a:pPr>
                        <a:buFont typeface="Arial" pitchFamily="34" charset="0"/>
                        <a:buChar char="•"/>
                      </a:pPr>
                      <a:r>
                        <a:rPr lang="en-IN" sz="2800" b="1" dirty="0" smtClean="0"/>
                        <a:t>Alanine</a:t>
                      </a:r>
                    </a:p>
                    <a:p>
                      <a:pPr>
                        <a:buFont typeface="Arial" pitchFamily="34" charset="0"/>
                        <a:buChar char="•"/>
                      </a:pPr>
                      <a:r>
                        <a:rPr lang="en-IN" sz="2800" b="1" dirty="0" smtClean="0"/>
                        <a:t>Serine</a:t>
                      </a:r>
                    </a:p>
                    <a:p>
                      <a:pPr>
                        <a:buFont typeface="Arial" pitchFamily="34" charset="0"/>
                        <a:buChar char="•"/>
                      </a:pPr>
                      <a:r>
                        <a:rPr lang="en-IN" sz="2800" b="1" dirty="0" smtClean="0"/>
                        <a:t>Cysteine</a:t>
                      </a:r>
                    </a:p>
                    <a:p>
                      <a:pPr>
                        <a:buFont typeface="Arial" pitchFamily="34" charset="0"/>
                        <a:buChar char="•"/>
                      </a:pPr>
                      <a:r>
                        <a:rPr lang="en-IN" sz="2800" b="1" dirty="0" smtClean="0"/>
                        <a:t>Tyrosine</a:t>
                      </a:r>
                    </a:p>
                    <a:p>
                      <a:pPr>
                        <a:buFont typeface="Arial" pitchFamily="34" charset="0"/>
                        <a:buChar char="•"/>
                      </a:pPr>
                      <a:r>
                        <a:rPr lang="en-IN" sz="2800" b="1" dirty="0" smtClean="0"/>
                        <a:t>Aspartate</a:t>
                      </a:r>
                    </a:p>
                    <a:p>
                      <a:pPr>
                        <a:buFont typeface="Arial" pitchFamily="34" charset="0"/>
                        <a:buChar char="•"/>
                      </a:pPr>
                      <a:r>
                        <a:rPr lang="en-IN" sz="2800" b="1" dirty="0" smtClean="0"/>
                        <a:t>Glutamate</a:t>
                      </a:r>
                    </a:p>
                    <a:p>
                      <a:pPr>
                        <a:buFont typeface="Arial" pitchFamily="34" charset="0"/>
                        <a:buChar char="•"/>
                      </a:pPr>
                      <a:r>
                        <a:rPr lang="en-IN" sz="2800" b="1" dirty="0" smtClean="0"/>
                        <a:t>Asparagine</a:t>
                      </a:r>
                    </a:p>
                    <a:p>
                      <a:pPr>
                        <a:buFont typeface="Arial" pitchFamily="34" charset="0"/>
                        <a:buChar char="•"/>
                      </a:pPr>
                      <a:r>
                        <a:rPr lang="en-IN" sz="2800" b="1" dirty="0" smtClean="0"/>
                        <a:t>Glutamine</a:t>
                      </a:r>
                    </a:p>
                    <a:p>
                      <a:pPr>
                        <a:buFont typeface="Arial" pitchFamily="34" charset="0"/>
                        <a:buChar char="•"/>
                      </a:pPr>
                      <a:r>
                        <a:rPr lang="en-IN" sz="2800" b="1" dirty="0" smtClean="0"/>
                        <a:t>proline</a:t>
                      </a:r>
                    </a:p>
                    <a:p>
                      <a:pPr>
                        <a:buFont typeface="Arial" pitchFamily="34" charset="0"/>
                        <a:buChar char="•"/>
                      </a:pPr>
                      <a:endParaRPr lang="en-IN" sz="2800" b="1" dirty="0"/>
                    </a:p>
                  </a:txBody>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936104"/>
          </a:xfrm>
        </p:spPr>
        <p:txBody>
          <a:bodyPr>
            <a:noAutofit/>
          </a:bodyPr>
          <a:lstStyle/>
          <a:p>
            <a:r>
              <a:rPr lang="en-IN" sz="3200" b="1" dirty="0" smtClean="0">
                <a:solidFill>
                  <a:srgbClr val="0070C0"/>
                </a:solidFill>
              </a:rPr>
              <a:t>METABOLIC CLASSIFICATION OF AMINO ACIDS</a:t>
            </a:r>
            <a:endParaRPr lang="en-IN" sz="3200" b="1" dirty="0">
              <a:solidFill>
                <a:srgbClr val="0070C0"/>
              </a:solidFill>
            </a:endParaRPr>
          </a:p>
        </p:txBody>
      </p:sp>
      <p:sp>
        <p:nvSpPr>
          <p:cNvPr id="3" name="Content Placeholder 2"/>
          <p:cNvSpPr>
            <a:spLocks noGrp="1"/>
          </p:cNvSpPr>
          <p:nvPr>
            <p:ph idx="1"/>
          </p:nvPr>
        </p:nvSpPr>
        <p:spPr>
          <a:xfrm>
            <a:off x="251520" y="1196752"/>
            <a:ext cx="8568952" cy="5400600"/>
          </a:xfrm>
        </p:spPr>
        <p:txBody>
          <a:bodyPr>
            <a:normAutofit fontScale="77500" lnSpcReduction="20000"/>
          </a:bodyPr>
          <a:lstStyle/>
          <a:p>
            <a:r>
              <a:rPr lang="en-IN" dirty="0" smtClean="0"/>
              <a:t>On the basis of their catabolic end products, the twenty standard amino acids are divided in three groups.</a:t>
            </a:r>
          </a:p>
          <a:p>
            <a:pPr marL="514350" indent="-514350">
              <a:buAutoNum type="arabicPeriod"/>
            </a:pPr>
            <a:r>
              <a:rPr lang="en-IN" b="1" dirty="0" err="1" smtClean="0">
                <a:solidFill>
                  <a:srgbClr val="7030A0"/>
                </a:solidFill>
              </a:rPr>
              <a:t>Glucogenic</a:t>
            </a:r>
            <a:r>
              <a:rPr lang="en-IN" b="1" dirty="0" smtClean="0">
                <a:solidFill>
                  <a:srgbClr val="7030A0"/>
                </a:solidFill>
              </a:rPr>
              <a:t> amino acids</a:t>
            </a:r>
          </a:p>
          <a:p>
            <a:pPr marL="514350" indent="-514350"/>
            <a:r>
              <a:rPr lang="en-IN" dirty="0" smtClean="0"/>
              <a:t>Those which can be converted into glucose.</a:t>
            </a:r>
          </a:p>
          <a:p>
            <a:pPr marL="514350" indent="-514350"/>
            <a:r>
              <a:rPr lang="en-IN" dirty="0" smtClean="0"/>
              <a:t>Fourteen out of 20 standard amino acids are </a:t>
            </a:r>
            <a:r>
              <a:rPr lang="en-IN" dirty="0" err="1" smtClean="0"/>
              <a:t>glucogenic</a:t>
            </a:r>
            <a:r>
              <a:rPr lang="en-IN" dirty="0" smtClean="0"/>
              <a:t> amino acids.</a:t>
            </a:r>
          </a:p>
          <a:p>
            <a:pPr marL="514350" indent="-514350">
              <a:buNone/>
            </a:pPr>
            <a:r>
              <a:rPr lang="en-IN" b="1" dirty="0" smtClean="0">
                <a:solidFill>
                  <a:srgbClr val="7030A0"/>
                </a:solidFill>
              </a:rPr>
              <a:t>2.	</a:t>
            </a:r>
            <a:r>
              <a:rPr lang="en-IN" b="1" dirty="0" err="1" smtClean="0">
                <a:solidFill>
                  <a:srgbClr val="7030A0"/>
                </a:solidFill>
              </a:rPr>
              <a:t>Ketogenic</a:t>
            </a:r>
            <a:r>
              <a:rPr lang="en-IN" b="1" dirty="0" smtClean="0">
                <a:solidFill>
                  <a:srgbClr val="7030A0"/>
                </a:solidFill>
              </a:rPr>
              <a:t> amino acids</a:t>
            </a:r>
          </a:p>
          <a:p>
            <a:pPr marL="514350" indent="-514350"/>
            <a:r>
              <a:rPr lang="en-IN" dirty="0" smtClean="0"/>
              <a:t>Those which can be converted to ketone bodies.</a:t>
            </a:r>
          </a:p>
          <a:p>
            <a:pPr marL="514350" indent="-514350"/>
            <a:r>
              <a:rPr lang="en-IN" dirty="0" smtClean="0"/>
              <a:t>Two amino acids </a:t>
            </a:r>
            <a:r>
              <a:rPr lang="en-IN" b="1" dirty="0" err="1" smtClean="0"/>
              <a:t>leucine</a:t>
            </a:r>
            <a:r>
              <a:rPr lang="en-IN" b="1" dirty="0" smtClean="0"/>
              <a:t> </a:t>
            </a:r>
            <a:r>
              <a:rPr lang="en-IN" dirty="0" smtClean="0"/>
              <a:t>and </a:t>
            </a:r>
            <a:r>
              <a:rPr lang="en-IN" b="1" dirty="0" smtClean="0"/>
              <a:t>lysine</a:t>
            </a:r>
            <a:r>
              <a:rPr lang="en-IN" dirty="0" smtClean="0"/>
              <a:t> are exclusively </a:t>
            </a:r>
            <a:r>
              <a:rPr lang="en-IN" dirty="0" err="1" smtClean="0"/>
              <a:t>ketogenic</a:t>
            </a:r>
            <a:r>
              <a:rPr lang="en-IN" dirty="0" smtClean="0"/>
              <a:t>.</a:t>
            </a:r>
          </a:p>
          <a:p>
            <a:pPr marL="514350" indent="-514350">
              <a:buNone/>
            </a:pPr>
            <a:r>
              <a:rPr lang="en-IN" b="1" dirty="0" smtClean="0">
                <a:solidFill>
                  <a:srgbClr val="7030A0"/>
                </a:solidFill>
              </a:rPr>
              <a:t>3.	Both </a:t>
            </a:r>
            <a:r>
              <a:rPr lang="en-IN" b="1" dirty="0" err="1" smtClean="0">
                <a:solidFill>
                  <a:srgbClr val="7030A0"/>
                </a:solidFill>
              </a:rPr>
              <a:t>glucogenic</a:t>
            </a:r>
            <a:r>
              <a:rPr lang="en-IN" b="1" dirty="0" smtClean="0">
                <a:solidFill>
                  <a:srgbClr val="7030A0"/>
                </a:solidFill>
              </a:rPr>
              <a:t> and </a:t>
            </a:r>
            <a:r>
              <a:rPr lang="en-IN" b="1" dirty="0" err="1" smtClean="0">
                <a:solidFill>
                  <a:srgbClr val="7030A0"/>
                </a:solidFill>
              </a:rPr>
              <a:t>ketogenic</a:t>
            </a:r>
            <a:endParaRPr lang="en-IN" b="1" dirty="0" smtClean="0">
              <a:solidFill>
                <a:srgbClr val="7030A0"/>
              </a:solidFill>
            </a:endParaRPr>
          </a:p>
          <a:p>
            <a:pPr marL="514350" indent="-514350"/>
            <a:r>
              <a:rPr lang="en-IN" dirty="0" smtClean="0"/>
              <a:t> Those which can be converted to both glucose and ketone bodies.</a:t>
            </a:r>
          </a:p>
          <a:p>
            <a:pPr marL="514350" indent="-514350"/>
            <a:r>
              <a:rPr lang="en-IN" dirty="0" smtClean="0"/>
              <a:t>Four amino acids </a:t>
            </a:r>
            <a:r>
              <a:rPr lang="en-IN" dirty="0" err="1" smtClean="0"/>
              <a:t>isoleucine</a:t>
            </a:r>
            <a:r>
              <a:rPr lang="en-IN" dirty="0" smtClean="0"/>
              <a:t>, phenylalanine, tryptophan and tyrosine are </a:t>
            </a:r>
            <a:r>
              <a:rPr lang="en-IN" dirty="0" err="1" smtClean="0"/>
              <a:t>glucogenic</a:t>
            </a:r>
            <a:r>
              <a:rPr lang="en-IN" dirty="0" smtClean="0"/>
              <a:t> and </a:t>
            </a:r>
            <a:r>
              <a:rPr lang="en-IN" dirty="0" err="1" smtClean="0"/>
              <a:t>ketogenic</a:t>
            </a:r>
            <a:r>
              <a:rPr lang="en-IN" dirty="0" smtClean="0"/>
              <a:t>.</a:t>
            </a:r>
            <a:endParaRPr lang="en-IN"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16632"/>
          <a:ext cx="8229600" cy="6614160"/>
        </p:xfrm>
        <a:graphic>
          <a:graphicData uri="http://schemas.openxmlformats.org/drawingml/2006/table">
            <a:tbl>
              <a:tblPr firstRow="1" bandRow="1">
                <a:tableStyleId>{93296810-A885-4BE3-A3E7-6D5BEEA58F35}</a:tableStyleId>
              </a:tblPr>
              <a:tblGrid>
                <a:gridCol w="2743200"/>
                <a:gridCol w="2743200"/>
                <a:gridCol w="2743200"/>
              </a:tblGrid>
              <a:tr h="533043">
                <a:tc gridSpan="3">
                  <a:txBody>
                    <a:bodyPr/>
                    <a:lstStyle/>
                    <a:p>
                      <a:pPr algn="ctr"/>
                      <a:r>
                        <a:rPr lang="en-IN" sz="3200" dirty="0" smtClean="0">
                          <a:solidFill>
                            <a:srgbClr val="FF0000"/>
                          </a:solidFill>
                        </a:rPr>
                        <a:t>Metabolic</a:t>
                      </a:r>
                      <a:r>
                        <a:rPr lang="en-IN" sz="3200" baseline="0" dirty="0" smtClean="0">
                          <a:solidFill>
                            <a:srgbClr val="FF0000"/>
                          </a:solidFill>
                        </a:rPr>
                        <a:t> classification of amino acid</a:t>
                      </a:r>
                      <a:endParaRPr lang="en-IN" sz="3200" dirty="0">
                        <a:solidFill>
                          <a:srgbClr val="FF0000"/>
                        </a:solidFill>
                      </a:endParaRPr>
                    </a:p>
                  </a:txBody>
                  <a:tcPr/>
                </a:tc>
                <a:tc hMerge="1">
                  <a:txBody>
                    <a:bodyPr/>
                    <a:lstStyle/>
                    <a:p>
                      <a:endParaRPr lang="en-IN" dirty="0"/>
                    </a:p>
                  </a:txBody>
                  <a:tcPr/>
                </a:tc>
                <a:tc hMerge="1">
                  <a:txBody>
                    <a:bodyPr/>
                    <a:lstStyle/>
                    <a:p>
                      <a:endParaRPr lang="en-IN" dirty="0"/>
                    </a:p>
                  </a:txBody>
                  <a:tcPr/>
                </a:tc>
              </a:tr>
              <a:tr h="790247">
                <a:tc>
                  <a:txBody>
                    <a:bodyPr/>
                    <a:lstStyle/>
                    <a:p>
                      <a:pPr algn="ctr"/>
                      <a:r>
                        <a:rPr lang="en-IN" sz="2400" b="1" dirty="0" err="1" smtClean="0">
                          <a:solidFill>
                            <a:srgbClr val="0070C0"/>
                          </a:solidFill>
                        </a:rPr>
                        <a:t>Glucogenic</a:t>
                      </a:r>
                      <a:endParaRPr lang="en-IN" sz="2400" b="1" dirty="0">
                        <a:solidFill>
                          <a:srgbClr val="0070C0"/>
                        </a:solidFill>
                      </a:endParaRPr>
                    </a:p>
                  </a:txBody>
                  <a:tcPr/>
                </a:tc>
                <a:tc>
                  <a:txBody>
                    <a:bodyPr/>
                    <a:lstStyle/>
                    <a:p>
                      <a:pPr algn="ctr"/>
                      <a:r>
                        <a:rPr lang="en-IN" sz="2400" b="1" dirty="0" err="1" smtClean="0">
                          <a:solidFill>
                            <a:srgbClr val="0070C0"/>
                          </a:solidFill>
                        </a:rPr>
                        <a:t>Ketogenic</a:t>
                      </a:r>
                      <a:endParaRPr lang="en-IN" sz="2400" b="1" dirty="0">
                        <a:solidFill>
                          <a:srgbClr val="0070C0"/>
                        </a:solidFill>
                      </a:endParaRPr>
                    </a:p>
                  </a:txBody>
                  <a:tcPr/>
                </a:tc>
                <a:tc>
                  <a:txBody>
                    <a:bodyPr/>
                    <a:lstStyle/>
                    <a:p>
                      <a:pPr algn="ctr"/>
                      <a:r>
                        <a:rPr lang="en-IN" sz="2400" b="1" dirty="0" smtClean="0">
                          <a:solidFill>
                            <a:srgbClr val="0070C0"/>
                          </a:solidFill>
                        </a:rPr>
                        <a:t>Both </a:t>
                      </a:r>
                      <a:r>
                        <a:rPr lang="en-IN" sz="2400" b="1" dirty="0" err="1" smtClean="0">
                          <a:solidFill>
                            <a:srgbClr val="0070C0"/>
                          </a:solidFill>
                        </a:rPr>
                        <a:t>glucogenic</a:t>
                      </a:r>
                      <a:r>
                        <a:rPr lang="en-IN" sz="2400" b="1" dirty="0" smtClean="0">
                          <a:solidFill>
                            <a:srgbClr val="0070C0"/>
                          </a:solidFill>
                        </a:rPr>
                        <a:t> and</a:t>
                      </a:r>
                      <a:r>
                        <a:rPr lang="en-IN" sz="2400" b="1" baseline="0" dirty="0" smtClean="0">
                          <a:solidFill>
                            <a:srgbClr val="0070C0"/>
                          </a:solidFill>
                        </a:rPr>
                        <a:t> </a:t>
                      </a:r>
                      <a:r>
                        <a:rPr lang="en-IN" sz="2400" b="1" baseline="0" dirty="0" err="1" smtClean="0">
                          <a:solidFill>
                            <a:srgbClr val="0070C0"/>
                          </a:solidFill>
                        </a:rPr>
                        <a:t>ketogenic</a:t>
                      </a:r>
                      <a:endParaRPr lang="en-IN" sz="2400" b="1" dirty="0">
                        <a:solidFill>
                          <a:srgbClr val="0070C0"/>
                        </a:solidFill>
                      </a:endParaRPr>
                    </a:p>
                  </a:txBody>
                  <a:tcPr/>
                </a:tc>
              </a:tr>
              <a:tr h="4797389">
                <a:tc>
                  <a:txBody>
                    <a:bodyPr/>
                    <a:lstStyle/>
                    <a:p>
                      <a:pPr algn="ctr">
                        <a:buFont typeface="Arial" pitchFamily="34" charset="0"/>
                        <a:buChar char="•"/>
                      </a:pPr>
                      <a:r>
                        <a:rPr lang="en-IN" sz="2400" b="1" dirty="0" smtClean="0"/>
                        <a:t>Glycine</a:t>
                      </a:r>
                    </a:p>
                    <a:p>
                      <a:pPr algn="ctr">
                        <a:buFont typeface="Arial" pitchFamily="34" charset="0"/>
                        <a:buChar char="•"/>
                      </a:pPr>
                      <a:r>
                        <a:rPr lang="en-IN" sz="2400" b="1" dirty="0" smtClean="0"/>
                        <a:t>Alanine</a:t>
                      </a:r>
                    </a:p>
                    <a:p>
                      <a:pPr algn="ctr">
                        <a:buFont typeface="Arial" pitchFamily="34" charset="0"/>
                        <a:buChar char="•"/>
                      </a:pPr>
                      <a:r>
                        <a:rPr lang="en-IN" sz="2400" b="1" dirty="0" smtClean="0"/>
                        <a:t>Serine</a:t>
                      </a:r>
                    </a:p>
                    <a:p>
                      <a:pPr algn="ctr">
                        <a:buFont typeface="Arial" pitchFamily="34" charset="0"/>
                        <a:buChar char="•"/>
                      </a:pPr>
                      <a:r>
                        <a:rPr lang="en-IN" sz="2400" b="1" dirty="0" smtClean="0"/>
                        <a:t>Cysteine</a:t>
                      </a:r>
                    </a:p>
                    <a:p>
                      <a:pPr algn="ctr">
                        <a:buFont typeface="Arial" pitchFamily="34" charset="0"/>
                        <a:buChar char="•"/>
                      </a:pPr>
                      <a:r>
                        <a:rPr lang="en-IN" sz="2400" b="1" dirty="0" smtClean="0"/>
                        <a:t>Aspartic acid</a:t>
                      </a:r>
                    </a:p>
                    <a:p>
                      <a:pPr algn="ctr">
                        <a:buFont typeface="Arial" pitchFamily="34" charset="0"/>
                        <a:buChar char="•"/>
                      </a:pPr>
                      <a:r>
                        <a:rPr lang="en-IN" sz="2400" b="1" dirty="0" smtClean="0"/>
                        <a:t>Asparagine</a:t>
                      </a:r>
                    </a:p>
                    <a:p>
                      <a:pPr algn="ctr">
                        <a:buFont typeface="Arial" pitchFamily="34" charset="0"/>
                        <a:buChar char="•"/>
                      </a:pPr>
                      <a:r>
                        <a:rPr lang="en-IN" sz="2400" b="1" dirty="0" smtClean="0"/>
                        <a:t>Glutamic acid</a:t>
                      </a:r>
                    </a:p>
                    <a:p>
                      <a:pPr algn="ctr">
                        <a:buFont typeface="Arial" pitchFamily="34" charset="0"/>
                        <a:buChar char="•"/>
                      </a:pPr>
                      <a:r>
                        <a:rPr lang="en-IN" sz="2400" b="1" dirty="0" smtClean="0"/>
                        <a:t>Glutamine</a:t>
                      </a:r>
                    </a:p>
                    <a:p>
                      <a:pPr algn="ctr">
                        <a:buFont typeface="Arial" pitchFamily="34" charset="0"/>
                        <a:buChar char="•"/>
                      </a:pPr>
                      <a:r>
                        <a:rPr lang="en-IN" sz="2400" b="1" dirty="0" smtClean="0"/>
                        <a:t>Proline</a:t>
                      </a:r>
                    </a:p>
                    <a:p>
                      <a:pPr algn="ctr">
                        <a:buFont typeface="Arial" pitchFamily="34" charset="0"/>
                        <a:buChar char="•"/>
                      </a:pPr>
                      <a:r>
                        <a:rPr lang="en-IN" sz="2400" b="1" dirty="0" smtClean="0"/>
                        <a:t>Histidine</a:t>
                      </a:r>
                    </a:p>
                    <a:p>
                      <a:pPr algn="ctr">
                        <a:buFont typeface="Arial" pitchFamily="34" charset="0"/>
                        <a:buChar char="•"/>
                      </a:pPr>
                      <a:r>
                        <a:rPr lang="en-IN" sz="2400" b="1" dirty="0" smtClean="0"/>
                        <a:t>Arginine</a:t>
                      </a:r>
                    </a:p>
                    <a:p>
                      <a:pPr algn="ctr">
                        <a:buFont typeface="Arial" pitchFamily="34" charset="0"/>
                        <a:buChar char="•"/>
                      </a:pPr>
                      <a:r>
                        <a:rPr lang="en-IN" sz="2400" b="1" dirty="0" smtClean="0"/>
                        <a:t>Methionine</a:t>
                      </a:r>
                    </a:p>
                    <a:p>
                      <a:pPr algn="ctr">
                        <a:buFont typeface="Arial" pitchFamily="34" charset="0"/>
                        <a:buChar char="•"/>
                      </a:pPr>
                      <a:r>
                        <a:rPr lang="en-IN" sz="2400" b="1" dirty="0" smtClean="0"/>
                        <a:t>Threonine</a:t>
                      </a:r>
                    </a:p>
                    <a:p>
                      <a:pPr algn="ctr">
                        <a:buFont typeface="Arial" pitchFamily="34" charset="0"/>
                        <a:buChar char="•"/>
                      </a:pPr>
                      <a:r>
                        <a:rPr lang="en-IN" sz="2400" b="1" dirty="0" err="1" smtClean="0"/>
                        <a:t>valine</a:t>
                      </a:r>
                      <a:endParaRPr lang="en-IN" sz="2400" b="1" dirty="0"/>
                    </a:p>
                  </a:txBody>
                  <a:tcPr/>
                </a:tc>
                <a:tc>
                  <a:txBody>
                    <a:bodyPr/>
                    <a:lstStyle/>
                    <a:p>
                      <a:pPr algn="ctr">
                        <a:buFont typeface="Arial" pitchFamily="34" charset="0"/>
                        <a:buChar char="•"/>
                      </a:pPr>
                      <a:r>
                        <a:rPr lang="en-IN" sz="2400" b="1" dirty="0" err="1" smtClean="0"/>
                        <a:t>Leucine</a:t>
                      </a:r>
                      <a:endParaRPr lang="en-IN" sz="2400" b="1" dirty="0" smtClean="0"/>
                    </a:p>
                    <a:p>
                      <a:pPr algn="ctr">
                        <a:buFont typeface="Arial" pitchFamily="34" charset="0"/>
                        <a:buChar char="•"/>
                      </a:pPr>
                      <a:r>
                        <a:rPr lang="en-IN" sz="2400" b="1" dirty="0" smtClean="0"/>
                        <a:t>Lysine</a:t>
                      </a:r>
                    </a:p>
                    <a:p>
                      <a:pPr algn="ctr">
                        <a:buFont typeface="Arial" pitchFamily="34" charset="0"/>
                        <a:buChar char="•"/>
                      </a:pPr>
                      <a:endParaRPr lang="en-IN" sz="2400" b="1" dirty="0"/>
                    </a:p>
                  </a:txBody>
                  <a:tcPr/>
                </a:tc>
                <a:tc>
                  <a:txBody>
                    <a:bodyPr/>
                    <a:lstStyle/>
                    <a:p>
                      <a:pPr algn="ctr">
                        <a:buFont typeface="Arial" pitchFamily="34" charset="0"/>
                        <a:buChar char="•"/>
                      </a:pPr>
                      <a:r>
                        <a:rPr lang="en-IN" sz="2400" b="1" dirty="0" err="1" smtClean="0"/>
                        <a:t>Isoleucine</a:t>
                      </a:r>
                      <a:endParaRPr lang="en-IN" sz="2400" b="1" dirty="0" smtClean="0"/>
                    </a:p>
                    <a:p>
                      <a:pPr algn="ctr">
                        <a:buFont typeface="Arial" pitchFamily="34" charset="0"/>
                        <a:buChar char="•"/>
                      </a:pPr>
                      <a:r>
                        <a:rPr lang="en-IN" sz="2400" b="1" dirty="0" smtClean="0"/>
                        <a:t>Phenylalanine</a:t>
                      </a:r>
                    </a:p>
                    <a:p>
                      <a:pPr algn="ctr">
                        <a:buFont typeface="Arial" pitchFamily="34" charset="0"/>
                        <a:buChar char="•"/>
                      </a:pPr>
                      <a:r>
                        <a:rPr lang="en-IN" sz="2400" b="1" dirty="0" smtClean="0"/>
                        <a:t>Tyrosine</a:t>
                      </a:r>
                    </a:p>
                    <a:p>
                      <a:pPr algn="ctr">
                        <a:buFont typeface="Arial" pitchFamily="34" charset="0"/>
                        <a:buChar char="•"/>
                      </a:pPr>
                      <a:r>
                        <a:rPr lang="en-IN" sz="2400" b="1" dirty="0" smtClean="0"/>
                        <a:t>tryptophan</a:t>
                      </a:r>
                      <a:endParaRPr lang="en-IN" sz="2400" b="1" dirty="0"/>
                    </a:p>
                  </a:txBody>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16632"/>
            <a:ext cx="8229600" cy="648072"/>
          </a:xfrm>
        </p:spPr>
        <p:txBody>
          <a:bodyPr>
            <a:noAutofit/>
          </a:bodyPr>
          <a:lstStyle/>
          <a:p>
            <a:r>
              <a:rPr lang="en-IN" sz="3200" b="1" dirty="0" smtClean="0">
                <a:solidFill>
                  <a:srgbClr val="FF0000"/>
                </a:solidFill>
              </a:rPr>
              <a:t>BIOLOGICAL SIGNIFICANCE OF AMINO ACIDS</a:t>
            </a:r>
            <a:endParaRPr lang="en-IN" sz="3200" dirty="0">
              <a:solidFill>
                <a:srgbClr val="FF0000"/>
              </a:solidFill>
            </a:endParaRPr>
          </a:p>
        </p:txBody>
      </p:sp>
      <p:sp>
        <p:nvSpPr>
          <p:cNvPr id="3" name="Content Placeholder 2"/>
          <p:cNvSpPr>
            <a:spLocks noGrp="1"/>
          </p:cNvSpPr>
          <p:nvPr>
            <p:ph idx="1"/>
          </p:nvPr>
        </p:nvSpPr>
        <p:spPr>
          <a:xfrm>
            <a:off x="457200" y="764704"/>
            <a:ext cx="8229600" cy="5760640"/>
          </a:xfrm>
        </p:spPr>
        <p:txBody>
          <a:bodyPr>
            <a:normAutofit fontScale="77500" lnSpcReduction="20000"/>
          </a:bodyPr>
          <a:lstStyle/>
          <a:p>
            <a:pPr marL="514350" indent="-514350">
              <a:buAutoNum type="arabicPeriod"/>
            </a:pPr>
            <a:r>
              <a:rPr lang="en-IN" dirty="0" smtClean="0"/>
              <a:t>Amino acids as building blocks of proteins and peptides</a:t>
            </a:r>
          </a:p>
          <a:p>
            <a:pPr marL="514350" indent="-514350"/>
            <a:r>
              <a:rPr lang="en-IN" dirty="0" smtClean="0"/>
              <a:t>Amino acids are used as building blocks for the synthesis of proteins and peptides.</a:t>
            </a:r>
          </a:p>
          <a:p>
            <a:pPr marL="514350" indent="-514350"/>
            <a:r>
              <a:rPr lang="en-IN" dirty="0" smtClean="0"/>
              <a:t>They are required to support growth and normal health of humans.</a:t>
            </a:r>
          </a:p>
          <a:p>
            <a:pPr marL="514350" indent="-514350">
              <a:buAutoNum type="arabicPeriod" startAt="2"/>
            </a:pPr>
            <a:r>
              <a:rPr lang="en-IN" dirty="0" smtClean="0"/>
              <a:t>Synthesis of biologically important compounds</a:t>
            </a:r>
          </a:p>
          <a:p>
            <a:pPr marL="514350" indent="-514350"/>
            <a:r>
              <a:rPr lang="en-IN" dirty="0" smtClean="0"/>
              <a:t>Amino acids are utilized for the synthesis of several biologically important compounds.</a:t>
            </a:r>
          </a:p>
          <a:p>
            <a:pPr marL="514350" indent="-514350"/>
            <a:r>
              <a:rPr lang="en-IN" dirty="0" smtClean="0"/>
              <a:t>Examples are :</a:t>
            </a:r>
          </a:p>
          <a:p>
            <a:pPr marL="514350" indent="-514350"/>
            <a:r>
              <a:rPr lang="en-IN" b="1" dirty="0" smtClean="0">
                <a:solidFill>
                  <a:srgbClr val="7030A0"/>
                </a:solidFill>
              </a:rPr>
              <a:t>Glycine :</a:t>
            </a:r>
            <a:r>
              <a:rPr lang="en-IN" dirty="0" smtClean="0"/>
              <a:t> Heme, </a:t>
            </a:r>
            <a:r>
              <a:rPr lang="en-IN" dirty="0" err="1" smtClean="0"/>
              <a:t>formate</a:t>
            </a:r>
            <a:r>
              <a:rPr lang="en-IN" dirty="0" smtClean="0"/>
              <a:t>, glutathione, bile acids, purine nucleotides, creatine phosphate, serine and oxalate.</a:t>
            </a:r>
          </a:p>
          <a:p>
            <a:pPr marL="514350" indent="-514350"/>
            <a:r>
              <a:rPr lang="en-IN" b="1" dirty="0" smtClean="0">
                <a:solidFill>
                  <a:srgbClr val="7030A0"/>
                </a:solidFill>
              </a:rPr>
              <a:t>Serine : </a:t>
            </a:r>
            <a:r>
              <a:rPr lang="en-IN" dirty="0" smtClean="0"/>
              <a:t>N</a:t>
            </a:r>
            <a:r>
              <a:rPr lang="en-IN" baseline="30000" dirty="0" smtClean="0"/>
              <a:t>5,10</a:t>
            </a:r>
            <a:r>
              <a:rPr lang="en-IN" dirty="0" smtClean="0"/>
              <a:t>-methylene </a:t>
            </a:r>
            <a:r>
              <a:rPr lang="en-IN" dirty="0" err="1" smtClean="0"/>
              <a:t>tetrahydrofolate</a:t>
            </a:r>
            <a:r>
              <a:rPr lang="en-IN" dirty="0" smtClean="0"/>
              <a:t>, glycine and </a:t>
            </a:r>
            <a:r>
              <a:rPr lang="en-IN" dirty="0" err="1" smtClean="0"/>
              <a:t>phosphatidylserine</a:t>
            </a:r>
            <a:r>
              <a:rPr lang="en-IN" dirty="0" smtClean="0"/>
              <a:t>.</a:t>
            </a:r>
          </a:p>
          <a:p>
            <a:pPr marL="514350" indent="-514350"/>
            <a:r>
              <a:rPr lang="en-IN" b="1" dirty="0" smtClean="0">
                <a:solidFill>
                  <a:srgbClr val="7030A0"/>
                </a:solidFill>
              </a:rPr>
              <a:t>Tyrosine : </a:t>
            </a:r>
            <a:r>
              <a:rPr lang="en-IN" dirty="0" smtClean="0"/>
              <a:t>Thyroid hormones (T</a:t>
            </a:r>
            <a:r>
              <a:rPr lang="en-IN" baseline="-25000" dirty="0" smtClean="0"/>
              <a:t>3 </a:t>
            </a:r>
            <a:r>
              <a:rPr lang="en-IN" dirty="0" smtClean="0"/>
              <a:t>and T</a:t>
            </a:r>
            <a:r>
              <a:rPr lang="en-IN" baseline="-25000" dirty="0" smtClean="0"/>
              <a:t>4</a:t>
            </a:r>
            <a:r>
              <a:rPr lang="en-IN" dirty="0" smtClean="0"/>
              <a:t>), dopamine, </a:t>
            </a:r>
            <a:r>
              <a:rPr lang="en-IN" dirty="0" err="1" smtClean="0"/>
              <a:t>norepinephrine</a:t>
            </a:r>
            <a:r>
              <a:rPr lang="en-IN" dirty="0" smtClean="0"/>
              <a:t>, epinephrine and melanin.</a:t>
            </a:r>
          </a:p>
          <a:p>
            <a:pPr marL="514350" indent="-514350"/>
            <a:r>
              <a:rPr lang="en-IN" b="1" dirty="0" smtClean="0">
                <a:solidFill>
                  <a:srgbClr val="7030A0"/>
                </a:solidFill>
              </a:rPr>
              <a:t>Tryptophan : </a:t>
            </a:r>
            <a:r>
              <a:rPr lang="en-IN" dirty="0" smtClean="0"/>
              <a:t>NAD, alanine, serotonin and melatonin.</a:t>
            </a:r>
            <a:endParaRPr lang="en-IN"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640960" cy="6309320"/>
          </a:xfrm>
        </p:spPr>
        <p:txBody>
          <a:bodyPr>
            <a:normAutofit fontScale="92500" lnSpcReduction="20000"/>
          </a:bodyPr>
          <a:lstStyle/>
          <a:p>
            <a:pPr marL="514350" indent="-514350">
              <a:buAutoNum type="arabicPeriod" startAt="3"/>
            </a:pPr>
            <a:r>
              <a:rPr lang="en-IN" b="1" dirty="0" smtClean="0"/>
              <a:t>Amino acids as source of energy</a:t>
            </a:r>
          </a:p>
          <a:p>
            <a:pPr marL="514350" indent="-514350"/>
            <a:r>
              <a:rPr lang="en-IN" dirty="0" smtClean="0"/>
              <a:t>Amino acids are not commonly used for providing energy,</a:t>
            </a:r>
          </a:p>
          <a:p>
            <a:pPr marL="514350" indent="-514350"/>
            <a:r>
              <a:rPr lang="en-IN" dirty="0" smtClean="0"/>
              <a:t>However, under conditions of starvation or impaired utilization of glucose by tissues as occurs in diabetes mellitus, amino acids provide energy by either converting to glucose or ketone bodies.</a:t>
            </a:r>
          </a:p>
          <a:p>
            <a:pPr marL="514350" indent="-514350">
              <a:buAutoNum type="arabicPeriod" startAt="4"/>
            </a:pPr>
            <a:r>
              <a:rPr lang="en-IN" b="1" dirty="0" smtClean="0"/>
              <a:t>Inborn errors of amino acid metabolism</a:t>
            </a:r>
          </a:p>
          <a:p>
            <a:pPr marL="514350" indent="-514350"/>
            <a:r>
              <a:rPr lang="en-IN" b="1" dirty="0" smtClean="0">
                <a:solidFill>
                  <a:srgbClr val="7030A0"/>
                </a:solidFill>
              </a:rPr>
              <a:t>Phenylketonuria (classical type) </a:t>
            </a:r>
            <a:r>
              <a:rPr lang="en-IN" dirty="0" smtClean="0"/>
              <a:t>results from the deficiency of phenylalanine </a:t>
            </a:r>
            <a:r>
              <a:rPr lang="en-IN" dirty="0" err="1" smtClean="0"/>
              <a:t>hydroxylase</a:t>
            </a:r>
            <a:r>
              <a:rPr lang="en-IN" dirty="0" smtClean="0"/>
              <a:t>.</a:t>
            </a:r>
          </a:p>
          <a:p>
            <a:pPr marL="514350" indent="-514350"/>
            <a:r>
              <a:rPr lang="en-IN" b="1" dirty="0" err="1" smtClean="0">
                <a:solidFill>
                  <a:srgbClr val="7030A0"/>
                </a:solidFill>
              </a:rPr>
              <a:t>Alkaptonuria</a:t>
            </a:r>
            <a:r>
              <a:rPr lang="en-IN" dirty="0" smtClean="0"/>
              <a:t> is due to the deficiency of </a:t>
            </a:r>
            <a:r>
              <a:rPr lang="en-IN" dirty="0" err="1" smtClean="0"/>
              <a:t>homogenitisic</a:t>
            </a:r>
            <a:r>
              <a:rPr lang="en-IN" dirty="0" smtClean="0"/>
              <a:t> acid oxidase.</a:t>
            </a:r>
          </a:p>
          <a:p>
            <a:pPr marL="514350" indent="-514350"/>
            <a:r>
              <a:rPr lang="en-IN" b="1" dirty="0" err="1" smtClean="0">
                <a:solidFill>
                  <a:srgbClr val="7030A0"/>
                </a:solidFill>
              </a:rPr>
              <a:t>Cystinosis</a:t>
            </a:r>
            <a:r>
              <a:rPr lang="en-IN" dirty="0" smtClean="0"/>
              <a:t> is due to the intracellular defect of the transport of cystine across the </a:t>
            </a:r>
            <a:r>
              <a:rPr lang="en-IN" dirty="0" err="1" smtClean="0"/>
              <a:t>lysosomes</a:t>
            </a:r>
            <a:r>
              <a:rPr lang="en-IN" dirty="0" smtClean="0"/>
              <a:t>.</a:t>
            </a:r>
          </a:p>
          <a:p>
            <a:pPr marL="514350" indent="-514350">
              <a:buAutoNum type="arabicPeriod" startAt="4"/>
            </a:pPr>
            <a:endParaRPr lang="en-IN"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12968" cy="6408712"/>
          </a:xfrm>
        </p:spPr>
        <p:txBody>
          <a:bodyPr>
            <a:normAutofit fontScale="85000" lnSpcReduction="20000"/>
          </a:bodyPr>
          <a:lstStyle/>
          <a:p>
            <a:pPr marL="514350" indent="-514350">
              <a:buAutoNum type="arabicPeriod" startAt="5"/>
            </a:pPr>
            <a:r>
              <a:rPr lang="en-IN" b="1" dirty="0" smtClean="0"/>
              <a:t>Role of amino acids in detoxification</a:t>
            </a:r>
          </a:p>
          <a:p>
            <a:pPr marL="514350" indent="-514350"/>
            <a:r>
              <a:rPr lang="en-IN" dirty="0" smtClean="0"/>
              <a:t>Some of the amino acids are utilized in conjugation reactions of detoxification. Examples are :</a:t>
            </a:r>
          </a:p>
          <a:p>
            <a:pPr marL="514350" indent="-514350"/>
            <a:r>
              <a:rPr lang="en-IN" dirty="0" smtClean="0"/>
              <a:t>Glycine combines with benzoic acid (as </a:t>
            </a:r>
            <a:r>
              <a:rPr lang="en-IN" dirty="0" err="1" smtClean="0"/>
              <a:t>benzoyl</a:t>
            </a:r>
            <a:r>
              <a:rPr lang="en-IN" dirty="0" smtClean="0"/>
              <a:t> </a:t>
            </a:r>
            <a:r>
              <a:rPr lang="en-IN" dirty="0" err="1" smtClean="0"/>
              <a:t>CoA</a:t>
            </a:r>
            <a:r>
              <a:rPr lang="en-IN" dirty="0" smtClean="0"/>
              <a:t>) to form </a:t>
            </a:r>
            <a:r>
              <a:rPr lang="en-IN" dirty="0" err="1" smtClean="0"/>
              <a:t>hippuric</a:t>
            </a:r>
            <a:r>
              <a:rPr lang="en-IN" dirty="0" smtClean="0"/>
              <a:t> acid in the liver and </a:t>
            </a:r>
            <a:r>
              <a:rPr lang="en-IN" dirty="0" err="1" smtClean="0"/>
              <a:t>hippuric</a:t>
            </a:r>
            <a:r>
              <a:rPr lang="en-IN" dirty="0" smtClean="0"/>
              <a:t> acid is excreted in the urine.</a:t>
            </a:r>
          </a:p>
          <a:p>
            <a:pPr marL="514350" indent="-514350">
              <a:buAutoNum type="arabicPeriod" startAt="6"/>
            </a:pPr>
            <a:r>
              <a:rPr lang="en-IN" b="1" dirty="0" smtClean="0"/>
              <a:t>Transport and storage form of ammonia</a:t>
            </a:r>
          </a:p>
          <a:p>
            <a:pPr marL="514350" indent="-514350"/>
            <a:r>
              <a:rPr lang="en-IN" dirty="0" smtClean="0"/>
              <a:t>Amino acid glutamine play an important role in transport and storage of amino nitrogen in the form of ammonia.</a:t>
            </a:r>
          </a:p>
          <a:p>
            <a:pPr marL="514350" indent="-514350">
              <a:buAutoNum type="arabicPeriod" startAt="7"/>
            </a:pPr>
            <a:r>
              <a:rPr lang="en-IN" b="1" dirty="0" smtClean="0"/>
              <a:t>Amino acids not found in proteins</a:t>
            </a:r>
          </a:p>
          <a:p>
            <a:pPr marL="514350" indent="-514350"/>
            <a:r>
              <a:rPr lang="en-IN" dirty="0" smtClean="0"/>
              <a:t>L-ornithine is an intermediate in urea cycle. It is formed from arginine.</a:t>
            </a:r>
          </a:p>
          <a:p>
            <a:pPr marL="514350" indent="-514350"/>
            <a:r>
              <a:rPr lang="en-IN" dirty="0" smtClean="0"/>
              <a:t>L-</a:t>
            </a:r>
            <a:r>
              <a:rPr lang="en-IN" dirty="0" err="1" smtClean="0"/>
              <a:t>citrulline</a:t>
            </a:r>
            <a:r>
              <a:rPr lang="en-IN" dirty="0" smtClean="0"/>
              <a:t> is an intermediate in urea cycle. It is formed form ornithine.</a:t>
            </a:r>
          </a:p>
          <a:p>
            <a:pPr marL="514350" indent="-514350"/>
            <a:r>
              <a:rPr lang="el-GR" dirty="0" smtClean="0"/>
              <a:t>γ</a:t>
            </a:r>
            <a:r>
              <a:rPr lang="en-IN" dirty="0" smtClean="0"/>
              <a:t>-</a:t>
            </a:r>
            <a:r>
              <a:rPr lang="en-IN" dirty="0" err="1" smtClean="0"/>
              <a:t>aminobutyric</a:t>
            </a:r>
            <a:r>
              <a:rPr lang="en-IN" dirty="0" smtClean="0"/>
              <a:t> acid (GABA) is an inhibitor neurotransmitter. It is formed from decarboxylation of glutamic acid.</a:t>
            </a:r>
          </a:p>
          <a:p>
            <a:pPr marL="514350" indent="-514350">
              <a:buNone/>
            </a:pPr>
            <a:endParaRPr lang="en-IN"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lstStyle/>
          <a:p>
            <a:pPr marL="514350" indent="-514350">
              <a:buAutoNum type="arabicPeriod" startAt="8"/>
            </a:pPr>
            <a:r>
              <a:rPr lang="en-IN" b="1" dirty="0" smtClean="0"/>
              <a:t>Transport and storage form of ammonia</a:t>
            </a:r>
          </a:p>
          <a:p>
            <a:pPr marL="514350" indent="-514350"/>
            <a:r>
              <a:rPr lang="en-IN" dirty="0" smtClean="0"/>
              <a:t>Amino acid glutamine play an important role in transport and storage of amino nitrogen in the form of ammonia.</a:t>
            </a:r>
          </a:p>
          <a:p>
            <a:pPr marL="514350" indent="-514350">
              <a:buAutoNum type="arabicPeriod" startAt="9"/>
            </a:pPr>
            <a:r>
              <a:rPr lang="en-IN" b="1" dirty="0" smtClean="0"/>
              <a:t>As a buffer</a:t>
            </a:r>
          </a:p>
          <a:p>
            <a:pPr marL="514350" indent="-514350"/>
            <a:r>
              <a:rPr lang="en-IN" dirty="0" smtClean="0"/>
              <a:t>Both free amino acids and some amino acids present in protein can potentially act as buffer.</a:t>
            </a:r>
          </a:p>
          <a:p>
            <a:pPr marL="514350" indent="-514350"/>
            <a:r>
              <a:rPr lang="en-IN" dirty="0" smtClean="0"/>
              <a:t>E.g. histidine can serve as the best buffer at physiological pH.</a:t>
            </a:r>
            <a:endParaRPr lang="en-IN"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16632"/>
            <a:ext cx="8229600" cy="706090"/>
          </a:xfrm>
        </p:spPr>
        <p:txBody>
          <a:bodyPr>
            <a:normAutofit fontScale="90000"/>
          </a:bodyPr>
          <a:lstStyle/>
          <a:p>
            <a:r>
              <a:rPr lang="en-IN" b="1" dirty="0" smtClean="0">
                <a:solidFill>
                  <a:srgbClr val="FF0000"/>
                </a:solidFill>
              </a:rPr>
              <a:t>PROPERTIES OF AMINO ACIDS</a:t>
            </a:r>
            <a:endParaRPr lang="en-IN" dirty="0">
              <a:solidFill>
                <a:srgbClr val="FF0000"/>
              </a:solidFill>
            </a:endParaRPr>
          </a:p>
        </p:txBody>
      </p:sp>
      <p:sp>
        <p:nvSpPr>
          <p:cNvPr id="3" name="Content Placeholder 2"/>
          <p:cNvSpPr>
            <a:spLocks noGrp="1"/>
          </p:cNvSpPr>
          <p:nvPr>
            <p:ph idx="1"/>
          </p:nvPr>
        </p:nvSpPr>
        <p:spPr>
          <a:xfrm>
            <a:off x="179512" y="980728"/>
            <a:ext cx="8712968" cy="5616624"/>
          </a:xfrm>
        </p:spPr>
        <p:txBody>
          <a:bodyPr>
            <a:normAutofit fontScale="92500" lnSpcReduction="20000"/>
          </a:bodyPr>
          <a:lstStyle/>
          <a:p>
            <a:pPr marL="514350" indent="-514350">
              <a:buNone/>
            </a:pPr>
            <a:r>
              <a:rPr lang="en-IN" sz="4000" b="1" dirty="0" smtClean="0">
                <a:solidFill>
                  <a:srgbClr val="0070C0"/>
                </a:solidFill>
              </a:rPr>
              <a:t>PHYSICAL PROPERTIES</a:t>
            </a:r>
          </a:p>
          <a:p>
            <a:pPr marL="514350" indent="-514350">
              <a:buAutoNum type="arabicPeriod"/>
            </a:pPr>
            <a:r>
              <a:rPr lang="en-IN" b="1" dirty="0" smtClean="0">
                <a:solidFill>
                  <a:srgbClr val="7030A0"/>
                </a:solidFill>
              </a:rPr>
              <a:t>Solubility</a:t>
            </a:r>
          </a:p>
          <a:p>
            <a:pPr marL="514350" indent="-514350"/>
            <a:r>
              <a:rPr lang="en-IN" dirty="0" smtClean="0"/>
              <a:t>Most of the amino acids are usually soluble in water and insoluble in organic solvents.</a:t>
            </a:r>
          </a:p>
          <a:p>
            <a:pPr marL="514350" indent="-514350">
              <a:buNone/>
            </a:pPr>
            <a:r>
              <a:rPr lang="en-IN" b="1" dirty="0" smtClean="0">
                <a:solidFill>
                  <a:srgbClr val="7030A0"/>
                </a:solidFill>
              </a:rPr>
              <a:t>2.	 Melting points</a:t>
            </a:r>
          </a:p>
          <a:p>
            <a:pPr marL="514350" indent="-514350"/>
            <a:r>
              <a:rPr lang="en-IN" dirty="0" smtClean="0"/>
              <a:t>Amino acids generally melt at higher temperatures, often above 200°C.</a:t>
            </a:r>
          </a:p>
          <a:p>
            <a:pPr marL="514350" indent="-514350">
              <a:buNone/>
            </a:pPr>
            <a:r>
              <a:rPr lang="en-IN" b="1" dirty="0" smtClean="0">
                <a:solidFill>
                  <a:srgbClr val="7030A0"/>
                </a:solidFill>
              </a:rPr>
              <a:t>3. 	Taste</a:t>
            </a:r>
          </a:p>
          <a:p>
            <a:pPr marL="514350" indent="-514350"/>
            <a:r>
              <a:rPr lang="en-IN" dirty="0" smtClean="0"/>
              <a:t>Amino acids may be sweet (</a:t>
            </a:r>
            <a:r>
              <a:rPr lang="en-IN" dirty="0" err="1" smtClean="0"/>
              <a:t>Gly</a:t>
            </a:r>
            <a:r>
              <a:rPr lang="en-IN" dirty="0" smtClean="0"/>
              <a:t>, Ala, Val), tasteless (</a:t>
            </a:r>
            <a:r>
              <a:rPr lang="en-IN" dirty="0" err="1" smtClean="0"/>
              <a:t>Leu</a:t>
            </a:r>
            <a:r>
              <a:rPr lang="en-IN" dirty="0" smtClean="0"/>
              <a:t>) or bitter (</a:t>
            </a:r>
            <a:r>
              <a:rPr lang="en-IN" dirty="0" err="1" smtClean="0"/>
              <a:t>Arg</a:t>
            </a:r>
            <a:r>
              <a:rPr lang="en-IN" dirty="0" smtClean="0"/>
              <a:t>, Ile).</a:t>
            </a:r>
          </a:p>
          <a:p>
            <a:pPr marL="514350" indent="-514350"/>
            <a:r>
              <a:rPr lang="en-IN" b="1" dirty="0" smtClean="0"/>
              <a:t>Aspartame</a:t>
            </a:r>
            <a:r>
              <a:rPr lang="en-IN" dirty="0" smtClean="0"/>
              <a:t>, an artificial sweetener contains aspartic acid and phenylalanine.</a:t>
            </a:r>
          </a:p>
          <a:p>
            <a:pPr>
              <a:buNone/>
            </a:pPr>
            <a:endParaRPr lang="en-IN"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88640"/>
            <a:ext cx="8229600" cy="778098"/>
          </a:xfrm>
        </p:spPr>
        <p:txBody>
          <a:bodyPr>
            <a:normAutofit/>
          </a:bodyPr>
          <a:lstStyle/>
          <a:p>
            <a:r>
              <a:rPr lang="en-IN" b="1" dirty="0" smtClean="0">
                <a:solidFill>
                  <a:srgbClr val="FF0000"/>
                </a:solidFill>
              </a:rPr>
              <a:t>STRUCTURE OF AMINO ACIDS</a:t>
            </a:r>
            <a:endParaRPr lang="en-IN" b="1" dirty="0">
              <a:solidFill>
                <a:srgbClr val="FF0000"/>
              </a:solidFill>
            </a:endParaRPr>
          </a:p>
        </p:txBody>
      </p:sp>
      <p:sp>
        <p:nvSpPr>
          <p:cNvPr id="5" name="Content Placeholder 4"/>
          <p:cNvSpPr>
            <a:spLocks noGrp="1"/>
          </p:cNvSpPr>
          <p:nvPr>
            <p:ph sz="half" idx="1"/>
          </p:nvPr>
        </p:nvSpPr>
        <p:spPr>
          <a:xfrm>
            <a:off x="107504" y="908720"/>
            <a:ext cx="5112568" cy="5616624"/>
          </a:xfrm>
        </p:spPr>
        <p:txBody>
          <a:bodyPr>
            <a:noAutofit/>
          </a:bodyPr>
          <a:lstStyle/>
          <a:p>
            <a:r>
              <a:rPr lang="en-IN" sz="2400" dirty="0" smtClean="0"/>
              <a:t>All the 20 amino acids found in proteins have a carboxyl group         (-COOH) and an amino group (-NH</a:t>
            </a:r>
            <a:r>
              <a:rPr lang="en-IN" sz="2400" baseline="-25000" dirty="0" smtClean="0"/>
              <a:t>2</a:t>
            </a:r>
            <a:r>
              <a:rPr lang="en-IN" sz="2400" dirty="0" smtClean="0"/>
              <a:t>) bound to the same carbon atom called the </a:t>
            </a:r>
            <a:r>
              <a:rPr lang="el-GR" sz="2400" dirty="0" smtClean="0"/>
              <a:t>α</a:t>
            </a:r>
            <a:r>
              <a:rPr lang="en-IN" sz="2400" dirty="0" smtClean="0"/>
              <a:t>-carbon.</a:t>
            </a:r>
          </a:p>
          <a:p>
            <a:r>
              <a:rPr lang="en-IN" sz="2400" dirty="0" smtClean="0"/>
              <a:t>Amino acids differ from each other in their side chains or  R-groups, attached to the </a:t>
            </a:r>
            <a:r>
              <a:rPr lang="el-GR" sz="2400" dirty="0" smtClean="0"/>
              <a:t>α</a:t>
            </a:r>
            <a:r>
              <a:rPr lang="en-IN" sz="2400" dirty="0" smtClean="0"/>
              <a:t>-carbon which vary in structure, size and electric charges and therefore influences the solubility of amino acids in water.</a:t>
            </a:r>
          </a:p>
          <a:p>
            <a:r>
              <a:rPr lang="en-IN" sz="2400" dirty="0" smtClean="0"/>
              <a:t>The 20 amino acids of proteins are often referred to as the </a:t>
            </a:r>
            <a:r>
              <a:rPr lang="en-IN" sz="2400" b="1" dirty="0" smtClean="0"/>
              <a:t>standard</a:t>
            </a:r>
            <a:r>
              <a:rPr lang="en-IN" sz="2400" dirty="0" smtClean="0"/>
              <a:t> or </a:t>
            </a:r>
            <a:r>
              <a:rPr lang="en-IN" sz="2400" b="1" dirty="0" smtClean="0"/>
              <a:t>primary</a:t>
            </a:r>
            <a:r>
              <a:rPr lang="en-IN" sz="2400" dirty="0" smtClean="0"/>
              <a:t> or </a:t>
            </a:r>
            <a:r>
              <a:rPr lang="en-IN" sz="2400" b="1" dirty="0" smtClean="0"/>
              <a:t>normal</a:t>
            </a:r>
            <a:r>
              <a:rPr lang="en-IN" sz="2400" dirty="0" smtClean="0"/>
              <a:t> amino acids.</a:t>
            </a:r>
          </a:p>
          <a:p>
            <a:endParaRPr lang="en-IN" sz="2400" dirty="0" smtClean="0"/>
          </a:p>
          <a:p>
            <a:endParaRPr lang="en-IN" sz="2400" dirty="0" smtClean="0"/>
          </a:p>
          <a:p>
            <a:endParaRPr lang="en-IN" sz="2400" dirty="0"/>
          </a:p>
        </p:txBody>
      </p:sp>
      <p:pic>
        <p:nvPicPr>
          <p:cNvPr id="7" name="Picture 2"/>
          <p:cNvPicPr>
            <a:picLocks noGrp="1" noChangeAspect="1" noChangeArrowheads="1"/>
          </p:cNvPicPr>
          <p:nvPr>
            <p:ph sz="half" idx="2"/>
          </p:nvPr>
        </p:nvPicPr>
        <p:blipFill>
          <a:blip r:embed="rId2" cstate="print"/>
          <a:srcRect t="13110" b="8232"/>
          <a:stretch>
            <a:fillRect/>
          </a:stretch>
        </p:blipFill>
        <p:spPr bwMode="auto">
          <a:xfrm>
            <a:off x="5220072" y="1628800"/>
            <a:ext cx="3744416" cy="3672408"/>
          </a:xfrm>
          <a:prstGeom prst="rect">
            <a:avLst/>
          </a:prstGeom>
          <a:noFill/>
          <a:ln w="9525">
            <a:noFill/>
            <a:miter lim="800000"/>
            <a:headEnd/>
            <a:tailEnd/>
          </a:ln>
        </p:spPr>
      </p:pic>
      <p:sp>
        <p:nvSpPr>
          <p:cNvPr id="8" name="Rectangle 7"/>
          <p:cNvSpPr/>
          <p:nvPr/>
        </p:nvSpPr>
        <p:spPr>
          <a:xfrm>
            <a:off x="5292080" y="5301208"/>
            <a:ext cx="3600400" cy="954107"/>
          </a:xfrm>
          <a:prstGeom prst="rect">
            <a:avLst/>
          </a:prstGeom>
        </p:spPr>
        <p:txBody>
          <a:bodyPr wrap="square">
            <a:spAutoFit/>
          </a:bodyPr>
          <a:lstStyle/>
          <a:p>
            <a:pPr algn="ctr"/>
            <a:r>
              <a:rPr lang="en-IN" sz="2800" b="1" dirty="0" smtClean="0"/>
              <a:t>Fig.  General structure of amino acids</a:t>
            </a:r>
            <a:endParaRPr lang="en-IN" sz="2800"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640960" cy="6264696"/>
          </a:xfrm>
        </p:spPr>
        <p:txBody>
          <a:bodyPr>
            <a:normAutofit fontScale="85000" lnSpcReduction="20000"/>
          </a:bodyPr>
          <a:lstStyle/>
          <a:p>
            <a:pPr marL="514350" indent="-514350"/>
            <a:r>
              <a:rPr lang="en-IN" b="1" dirty="0" err="1" smtClean="0"/>
              <a:t>Monosodiun</a:t>
            </a:r>
            <a:r>
              <a:rPr lang="en-IN" b="1" dirty="0" smtClean="0"/>
              <a:t> </a:t>
            </a:r>
            <a:r>
              <a:rPr lang="en-IN" b="1" dirty="0" err="1" smtClean="0"/>
              <a:t>gluatamate</a:t>
            </a:r>
            <a:r>
              <a:rPr lang="en-IN" b="1" dirty="0" smtClean="0"/>
              <a:t> (MSG; </a:t>
            </a:r>
            <a:r>
              <a:rPr lang="en-IN" b="1" dirty="0" err="1" smtClean="0"/>
              <a:t>ajinomoto</a:t>
            </a:r>
            <a:r>
              <a:rPr lang="en-IN" b="1" dirty="0" smtClean="0"/>
              <a:t>) </a:t>
            </a:r>
            <a:r>
              <a:rPr lang="en-IN" dirty="0" smtClean="0"/>
              <a:t>is used as a </a:t>
            </a:r>
            <a:r>
              <a:rPr lang="en-IN" dirty="0" err="1" smtClean="0"/>
              <a:t>flavoring</a:t>
            </a:r>
            <a:r>
              <a:rPr lang="en-IN" dirty="0" smtClean="0"/>
              <a:t> agent in food industry, and Chinese foods to increase taste and flavour.</a:t>
            </a:r>
          </a:p>
          <a:p>
            <a:pPr marL="514350" indent="-514350"/>
            <a:r>
              <a:rPr lang="en-IN" dirty="0" smtClean="0"/>
              <a:t>In some individuals intolerant to MSG, </a:t>
            </a:r>
            <a:r>
              <a:rPr lang="en-IN" b="1" dirty="0" smtClean="0"/>
              <a:t>Chinese restaurant syndrome</a:t>
            </a:r>
            <a:r>
              <a:rPr lang="en-IN" dirty="0" smtClean="0"/>
              <a:t> (a headache, skin flushing, and sweating) is observed</a:t>
            </a:r>
          </a:p>
          <a:p>
            <a:pPr>
              <a:buNone/>
            </a:pPr>
            <a:r>
              <a:rPr lang="en-IN" b="1" dirty="0" smtClean="0">
                <a:solidFill>
                  <a:srgbClr val="7030A0"/>
                </a:solidFill>
              </a:rPr>
              <a:t>4.	Optical properties</a:t>
            </a:r>
          </a:p>
          <a:p>
            <a:r>
              <a:rPr lang="en-IN" dirty="0" smtClean="0"/>
              <a:t>All the amino acids except glycine possess optical isomers due to the presence of asymmetric carbon atom. E.g. </a:t>
            </a:r>
            <a:r>
              <a:rPr lang="en-IN" dirty="0" err="1" smtClean="0"/>
              <a:t>isoleucine</a:t>
            </a:r>
            <a:r>
              <a:rPr lang="en-IN" dirty="0" smtClean="0"/>
              <a:t>, threonine.</a:t>
            </a:r>
          </a:p>
          <a:p>
            <a:pPr>
              <a:buNone/>
            </a:pPr>
            <a:r>
              <a:rPr lang="en-IN" b="1" dirty="0" smtClean="0">
                <a:solidFill>
                  <a:srgbClr val="7030A0"/>
                </a:solidFill>
              </a:rPr>
              <a:t>5.	 Ionization of amino acids</a:t>
            </a:r>
          </a:p>
          <a:p>
            <a:r>
              <a:rPr lang="en-IN" dirty="0" smtClean="0"/>
              <a:t>Due to ionizing property of amino acids, amino acids exert:</a:t>
            </a:r>
          </a:p>
          <a:p>
            <a:pPr marL="571500" indent="-571500">
              <a:buFont typeface="+mj-lt"/>
              <a:buAutoNum type="romanLcPeriod"/>
            </a:pPr>
            <a:r>
              <a:rPr lang="en-IN" dirty="0" smtClean="0"/>
              <a:t>Acid base behaviour</a:t>
            </a:r>
          </a:p>
          <a:p>
            <a:pPr marL="571500" indent="-571500">
              <a:buFont typeface="+mj-lt"/>
              <a:buAutoNum type="romanLcPeriod"/>
            </a:pPr>
            <a:r>
              <a:rPr lang="en-IN" dirty="0" err="1" smtClean="0"/>
              <a:t>Amphoteric</a:t>
            </a:r>
            <a:r>
              <a:rPr lang="en-IN" dirty="0" smtClean="0"/>
              <a:t> properties (</a:t>
            </a:r>
            <a:r>
              <a:rPr lang="en-IN" dirty="0" err="1" smtClean="0"/>
              <a:t>Zwitter</a:t>
            </a:r>
            <a:r>
              <a:rPr lang="en-IN" dirty="0" smtClean="0"/>
              <a:t> ion formation)</a:t>
            </a:r>
          </a:p>
          <a:p>
            <a:pPr marL="571500" indent="-571500">
              <a:buFont typeface="+mj-lt"/>
              <a:buAutoNum type="romanLcPeriod"/>
            </a:pPr>
            <a:r>
              <a:rPr lang="en-IN" dirty="0" smtClean="0"/>
              <a:t>Buffering activity.</a:t>
            </a:r>
          </a:p>
          <a:p>
            <a:endParaRPr lang="en-IN"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88640"/>
            <a:ext cx="8229600" cy="706090"/>
          </a:xfrm>
        </p:spPr>
        <p:txBody>
          <a:bodyPr>
            <a:normAutofit fontScale="90000"/>
          </a:bodyPr>
          <a:lstStyle/>
          <a:p>
            <a:r>
              <a:rPr lang="en-IN" b="1" dirty="0" smtClean="0"/>
              <a:t>Acid/base behaviour of amino acids</a:t>
            </a:r>
            <a:endParaRPr lang="en-IN" dirty="0"/>
          </a:p>
        </p:txBody>
      </p:sp>
      <p:sp>
        <p:nvSpPr>
          <p:cNvPr id="3" name="Content Placeholder 2"/>
          <p:cNvSpPr>
            <a:spLocks noGrp="1"/>
          </p:cNvSpPr>
          <p:nvPr>
            <p:ph sz="half" idx="1"/>
          </p:nvPr>
        </p:nvSpPr>
        <p:spPr>
          <a:xfrm>
            <a:off x="457200" y="980728"/>
            <a:ext cx="3826768" cy="5544616"/>
          </a:xfrm>
        </p:spPr>
        <p:txBody>
          <a:bodyPr>
            <a:normAutofit/>
          </a:bodyPr>
          <a:lstStyle/>
          <a:p>
            <a:r>
              <a:rPr lang="en-IN" sz="2000" dirty="0" smtClean="0"/>
              <a:t>The acid base properties of amino acids depend on the amino and carboxyl groups attached to the </a:t>
            </a:r>
            <a:r>
              <a:rPr lang="el-GR" sz="2000" dirty="0" smtClean="0"/>
              <a:t>α</a:t>
            </a:r>
            <a:r>
              <a:rPr lang="en-IN" sz="2000" dirty="0" smtClean="0"/>
              <a:t>-carbon.</a:t>
            </a:r>
          </a:p>
          <a:p>
            <a:r>
              <a:rPr lang="en-IN" sz="2000" dirty="0" smtClean="0"/>
              <a:t>The carboxyl (-COOH) group of an amino acid can donate proton (H</a:t>
            </a:r>
            <a:r>
              <a:rPr lang="en-IN" sz="2000" baseline="30000" dirty="0" smtClean="0"/>
              <a:t>+</a:t>
            </a:r>
            <a:r>
              <a:rPr lang="en-IN" sz="2000" dirty="0" smtClean="0"/>
              <a:t>) and behave as an acid, forming a negatively charged anion.</a:t>
            </a:r>
          </a:p>
          <a:p>
            <a:r>
              <a:rPr lang="en-IN" sz="2000" dirty="0" smtClean="0"/>
              <a:t>Amino group (-NH</a:t>
            </a:r>
            <a:r>
              <a:rPr lang="en-IN" sz="2000" baseline="-25000" dirty="0" smtClean="0"/>
              <a:t>2</a:t>
            </a:r>
            <a:r>
              <a:rPr lang="en-IN" sz="2000" dirty="0" smtClean="0"/>
              <a:t>) of an amino acid can accept the proton (H</a:t>
            </a:r>
            <a:r>
              <a:rPr lang="en-IN" sz="2000" baseline="30000" dirty="0" smtClean="0"/>
              <a:t>+</a:t>
            </a:r>
            <a:r>
              <a:rPr lang="en-IN" sz="2000" dirty="0" smtClean="0"/>
              <a:t>) which behave as a base, forming positively charged cation.</a:t>
            </a:r>
          </a:p>
          <a:p>
            <a:r>
              <a:rPr lang="en-IN" sz="2000" dirty="0" smtClean="0"/>
              <a:t>Thus, amino acids in aqueous solution are ionized and act as acids and bases.</a:t>
            </a:r>
          </a:p>
          <a:p>
            <a:endParaRPr lang="en-IN" sz="2000" dirty="0" smtClean="0"/>
          </a:p>
          <a:p>
            <a:endParaRPr lang="en-IN" sz="2000" dirty="0" smtClean="0"/>
          </a:p>
          <a:p>
            <a:endParaRPr lang="en-IN" sz="2000" dirty="0"/>
          </a:p>
        </p:txBody>
      </p:sp>
      <p:sp>
        <p:nvSpPr>
          <p:cNvPr id="7" name="Rectangle 6"/>
          <p:cNvSpPr/>
          <p:nvPr/>
        </p:nvSpPr>
        <p:spPr>
          <a:xfrm>
            <a:off x="4355976" y="4686235"/>
            <a:ext cx="4536504" cy="830997"/>
          </a:xfrm>
          <a:prstGeom prst="rect">
            <a:avLst/>
          </a:prstGeom>
        </p:spPr>
        <p:txBody>
          <a:bodyPr wrap="square">
            <a:spAutoFit/>
          </a:bodyPr>
          <a:lstStyle/>
          <a:p>
            <a:pPr algn="ctr"/>
            <a:r>
              <a:rPr lang="en-IN" sz="2400" b="1" dirty="0" smtClean="0"/>
              <a:t>Fig. Ionic forms of amino acid in acidic, basic and isoelectric pH</a:t>
            </a:r>
            <a:endParaRPr lang="en-IN" sz="2400" b="1" dirty="0"/>
          </a:p>
        </p:txBody>
      </p:sp>
      <p:pic>
        <p:nvPicPr>
          <p:cNvPr id="2050" name="Picture 2"/>
          <p:cNvPicPr>
            <a:picLocks noGrp="1" noChangeAspect="1" noChangeArrowheads="1"/>
          </p:cNvPicPr>
          <p:nvPr>
            <p:ph sz="half" idx="2"/>
          </p:nvPr>
        </p:nvPicPr>
        <p:blipFill>
          <a:blip r:embed="rId2" cstate="print"/>
          <a:srcRect/>
          <a:stretch>
            <a:fillRect/>
          </a:stretch>
        </p:blipFill>
        <p:spPr bwMode="auto">
          <a:xfrm>
            <a:off x="4355976" y="1412776"/>
            <a:ext cx="4536504" cy="316585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640960" cy="6264696"/>
          </a:xfrm>
        </p:spPr>
        <p:txBody>
          <a:bodyPr/>
          <a:lstStyle/>
          <a:p>
            <a:pPr>
              <a:buFont typeface="Wingdings" pitchFamily="2" charset="2"/>
              <a:buChar char="q"/>
            </a:pPr>
            <a:r>
              <a:rPr lang="en-IN" sz="4000" b="1" dirty="0" err="1" smtClean="0"/>
              <a:t>Amphoteric</a:t>
            </a:r>
            <a:r>
              <a:rPr lang="en-IN" sz="4000" b="1" dirty="0" smtClean="0"/>
              <a:t> properties of Amino Acids and Formation of </a:t>
            </a:r>
            <a:r>
              <a:rPr lang="en-IN" sz="4000" b="1" dirty="0" err="1" smtClean="0"/>
              <a:t>Zwitter</a:t>
            </a:r>
            <a:r>
              <a:rPr lang="en-IN" sz="4000" b="1" dirty="0" smtClean="0"/>
              <a:t> ion at Isoelectric pH</a:t>
            </a:r>
          </a:p>
          <a:p>
            <a:r>
              <a:rPr lang="en-IN" dirty="0" smtClean="0"/>
              <a:t>Substances  having a two-way property are called </a:t>
            </a:r>
            <a:r>
              <a:rPr lang="en-IN" dirty="0" err="1" smtClean="0"/>
              <a:t>amphoteric</a:t>
            </a:r>
            <a:r>
              <a:rPr lang="en-IN" dirty="0" smtClean="0"/>
              <a:t> or </a:t>
            </a:r>
            <a:r>
              <a:rPr lang="en-IN" dirty="0" err="1" smtClean="0"/>
              <a:t>ampholytes</a:t>
            </a:r>
            <a:r>
              <a:rPr lang="en-IN" dirty="0" smtClean="0"/>
              <a:t> (Greek word </a:t>
            </a:r>
            <a:r>
              <a:rPr lang="en-IN" dirty="0" err="1" smtClean="0"/>
              <a:t>ampho</a:t>
            </a:r>
            <a:r>
              <a:rPr lang="en-IN" dirty="0" smtClean="0"/>
              <a:t> means both).</a:t>
            </a:r>
          </a:p>
          <a:p>
            <a:r>
              <a:rPr lang="en-IN" dirty="0" smtClean="0"/>
              <a:t>Amino acids contain both acidic (-COOH) and basic (-NH</a:t>
            </a:r>
            <a:r>
              <a:rPr lang="en-IN" baseline="-25000" dirty="0" smtClean="0"/>
              <a:t>2</a:t>
            </a:r>
            <a:r>
              <a:rPr lang="en-IN" dirty="0" smtClean="0"/>
              <a:t>) groups.</a:t>
            </a:r>
          </a:p>
          <a:p>
            <a:r>
              <a:rPr lang="en-IN" dirty="0" smtClean="0"/>
              <a:t>They can donate a proton or accept a proton, hence amino acids are regarded as </a:t>
            </a:r>
            <a:r>
              <a:rPr lang="en-IN" dirty="0" err="1" smtClean="0"/>
              <a:t>ampholytes</a:t>
            </a:r>
            <a:r>
              <a:rPr lang="en-IN" dirty="0" smtClean="0"/>
              <a:t>.</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404664"/>
            <a:ext cx="8568952" cy="6120680"/>
          </a:xfrm>
        </p:spPr>
        <p:txBody>
          <a:bodyPr>
            <a:normAutofit lnSpcReduction="10000"/>
          </a:bodyPr>
          <a:lstStyle/>
          <a:p>
            <a:pPr>
              <a:buFont typeface="Wingdings" pitchFamily="2" charset="2"/>
              <a:buChar char="q"/>
            </a:pPr>
            <a:r>
              <a:rPr lang="en-IN" b="1" dirty="0" err="1" smtClean="0"/>
              <a:t>Zwitter</a:t>
            </a:r>
            <a:r>
              <a:rPr lang="en-IN" b="1" dirty="0" smtClean="0"/>
              <a:t> ion (Dipolar molecule)</a:t>
            </a:r>
          </a:p>
          <a:p>
            <a:r>
              <a:rPr lang="en-IN" sz="2000" dirty="0" smtClean="0"/>
              <a:t>The name </a:t>
            </a:r>
            <a:r>
              <a:rPr lang="en-IN" sz="2000" dirty="0" err="1" smtClean="0"/>
              <a:t>zwitter</a:t>
            </a:r>
            <a:r>
              <a:rPr lang="en-IN" sz="2000" dirty="0" smtClean="0"/>
              <a:t> is derived from the German word which means hybrid.</a:t>
            </a:r>
          </a:p>
          <a:p>
            <a:r>
              <a:rPr lang="en-IN" sz="2000" dirty="0" err="1" smtClean="0"/>
              <a:t>Zwitter</a:t>
            </a:r>
            <a:r>
              <a:rPr lang="en-IN" sz="2000" dirty="0" smtClean="0"/>
              <a:t> ion (or dipolar ion) is a hybrid molecule containing positive and negative ionic groups.</a:t>
            </a:r>
          </a:p>
          <a:p>
            <a:r>
              <a:rPr lang="en-IN" sz="2000" dirty="0" smtClean="0"/>
              <a:t>The amino acids rarely exist in a neutral form with free carboxylic (-COOH) and free amino (-NH</a:t>
            </a:r>
            <a:r>
              <a:rPr lang="en-IN" sz="2000" baseline="-25000" dirty="0" smtClean="0"/>
              <a:t>2</a:t>
            </a:r>
            <a:r>
              <a:rPr lang="en-IN" sz="2000" dirty="0" smtClean="0"/>
              <a:t>) groups.</a:t>
            </a:r>
          </a:p>
          <a:p>
            <a:r>
              <a:rPr lang="en-IN" sz="2000" dirty="0" err="1" smtClean="0"/>
              <a:t>Monoamino</a:t>
            </a:r>
            <a:r>
              <a:rPr lang="en-IN" sz="2000" dirty="0" smtClean="0"/>
              <a:t> </a:t>
            </a:r>
            <a:r>
              <a:rPr lang="en-IN" sz="2000" dirty="0" err="1" smtClean="0"/>
              <a:t>monocarboxylic</a:t>
            </a:r>
            <a:r>
              <a:rPr lang="en-IN" sz="2000" dirty="0" smtClean="0"/>
              <a:t> acids exist in aqueous solutions as dipolar molecule or </a:t>
            </a:r>
            <a:r>
              <a:rPr lang="en-IN" sz="2000" dirty="0" err="1" smtClean="0"/>
              <a:t>zwitter</a:t>
            </a:r>
            <a:r>
              <a:rPr lang="en-IN" sz="2000" dirty="0" smtClean="0"/>
              <a:t> ions, which means that they have both positive and negative charges on the same amino acids.</a:t>
            </a:r>
          </a:p>
          <a:p>
            <a:r>
              <a:rPr lang="en-IN" sz="2000" dirty="0" smtClean="0"/>
              <a:t>In strongly acidic pH (low pH), the amino acid is positively charged (cation) while in strongly alkaline pH (high pH), it is negatively charged (anion).</a:t>
            </a:r>
          </a:p>
          <a:p>
            <a:r>
              <a:rPr lang="en-IN" sz="2000" dirty="0" smtClean="0"/>
              <a:t>Each amino acid has a characteristic pH (e.g. </a:t>
            </a:r>
            <a:r>
              <a:rPr lang="en-IN" sz="2000" dirty="0" err="1" smtClean="0"/>
              <a:t>leucine</a:t>
            </a:r>
            <a:r>
              <a:rPr lang="en-IN" sz="2000" dirty="0" smtClean="0"/>
              <a:t>, pH 6.0) at which it carries both positive and negative charges and exists as </a:t>
            </a:r>
            <a:r>
              <a:rPr lang="en-IN" sz="2000" dirty="0" err="1" smtClean="0"/>
              <a:t>zwitterion</a:t>
            </a:r>
            <a:r>
              <a:rPr lang="en-IN" sz="2000" dirty="0" smtClean="0"/>
              <a:t>.</a:t>
            </a:r>
          </a:p>
          <a:p>
            <a:r>
              <a:rPr lang="en-IN" sz="2000" dirty="0" smtClean="0"/>
              <a:t>Thus, the overall molecule is electrically neutral.</a:t>
            </a:r>
          </a:p>
          <a:p>
            <a:pPr>
              <a:buFont typeface="Wingdings" pitchFamily="2" charset="2"/>
              <a:buChar char="q"/>
            </a:pPr>
            <a:r>
              <a:rPr lang="en-IN" b="1" dirty="0" smtClean="0"/>
              <a:t>Isoelectric pH</a:t>
            </a:r>
          </a:p>
          <a:p>
            <a:r>
              <a:rPr lang="en-IN" sz="2000" dirty="0" smtClean="0"/>
              <a:t>It is defined as the pH at which a molecule exists as a </a:t>
            </a:r>
            <a:r>
              <a:rPr lang="en-IN" sz="2000" dirty="0" err="1" smtClean="0"/>
              <a:t>zwitterion</a:t>
            </a:r>
            <a:r>
              <a:rPr lang="en-IN" sz="2000" dirty="0" smtClean="0"/>
              <a:t> or dipolar ion and carries no net charge. Thus, the molecule is electrically neutral.</a:t>
            </a:r>
          </a:p>
          <a:p>
            <a:endParaRPr lang="en-IN" sz="20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duotone>
              <a:prstClr val="black"/>
              <a:schemeClr val="accent2">
                <a:tint val="45000"/>
                <a:satMod val="400000"/>
              </a:schemeClr>
            </a:duotone>
          </a:blip>
          <a:srcRect l="18007" r="14452" b="17568"/>
          <a:stretch>
            <a:fillRect/>
          </a:stretch>
        </p:blipFill>
        <p:spPr bwMode="auto">
          <a:xfrm>
            <a:off x="467544" y="548680"/>
            <a:ext cx="8280920" cy="5832648"/>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568952" cy="6192688"/>
          </a:xfrm>
        </p:spPr>
        <p:txBody>
          <a:bodyPr>
            <a:normAutofit fontScale="92500" lnSpcReduction="10000"/>
          </a:bodyPr>
          <a:lstStyle/>
          <a:p>
            <a:pPr>
              <a:buFont typeface="Wingdings" pitchFamily="2" charset="2"/>
              <a:buChar char="q"/>
            </a:pPr>
            <a:r>
              <a:rPr lang="en-IN" sz="3900" b="1" dirty="0" smtClean="0"/>
              <a:t>Buffering action of amino acids</a:t>
            </a:r>
          </a:p>
          <a:p>
            <a:r>
              <a:rPr lang="en-IN" dirty="0" smtClean="0"/>
              <a:t>Each of the acidic and basic amino acids contain an ionisable group in its side chain. Thus, both free amino acids and some amino acids present in proteins can potentially act as buffers.</a:t>
            </a:r>
          </a:p>
          <a:p>
            <a:r>
              <a:rPr lang="en-IN" dirty="0" smtClean="0"/>
              <a:t>Among the 20 standard amino acids, </a:t>
            </a:r>
            <a:r>
              <a:rPr lang="en-IN" dirty="0" err="1" smtClean="0"/>
              <a:t>histidine</a:t>
            </a:r>
            <a:r>
              <a:rPr lang="en-IN" dirty="0" smtClean="0"/>
              <a:t> serves as the best buffer at physiological pH.</a:t>
            </a:r>
          </a:p>
          <a:p>
            <a:r>
              <a:rPr lang="en-IN" dirty="0" smtClean="0"/>
              <a:t>Because the side chain of histidine has </a:t>
            </a:r>
            <a:r>
              <a:rPr lang="en-IN" dirty="0" err="1" smtClean="0"/>
              <a:t>pKa</a:t>
            </a:r>
            <a:r>
              <a:rPr lang="en-IN" dirty="0" smtClean="0"/>
              <a:t> of 6.0 and can serve as the best buffer at physiological pH.</a:t>
            </a:r>
          </a:p>
          <a:p>
            <a:r>
              <a:rPr lang="en-IN" dirty="0" smtClean="0"/>
              <a:t>All other amino acids have </a:t>
            </a:r>
            <a:r>
              <a:rPr lang="en-IN" dirty="0" err="1" smtClean="0"/>
              <a:t>pKa</a:t>
            </a:r>
            <a:r>
              <a:rPr lang="en-IN" dirty="0" smtClean="0"/>
              <a:t> value, too far away from pH 7 to be an effective physiological buffer.</a:t>
            </a:r>
          </a:p>
          <a:p>
            <a:r>
              <a:rPr lang="en-IN" dirty="0" smtClean="0"/>
              <a:t>Maximum buffer capacity occurs at pH equal to the </a:t>
            </a:r>
            <a:r>
              <a:rPr lang="en-IN" dirty="0" err="1" smtClean="0"/>
              <a:t>pKa</a:t>
            </a:r>
            <a:r>
              <a:rPr lang="en-IN" dirty="0" smtClean="0"/>
              <a:t>.</a:t>
            </a:r>
            <a:endParaRPr lang="en-IN"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IN" b="1" dirty="0" smtClean="0">
                <a:solidFill>
                  <a:srgbClr val="0070C0"/>
                </a:solidFill>
              </a:rPr>
              <a:t>CHEMICAL PROPERTIES</a:t>
            </a:r>
            <a:endParaRPr lang="en-IN" b="1" dirty="0">
              <a:solidFill>
                <a:srgbClr val="0070C0"/>
              </a:solidFill>
            </a:endParaRPr>
          </a:p>
        </p:txBody>
      </p:sp>
      <p:sp>
        <p:nvSpPr>
          <p:cNvPr id="3" name="Content Placeholder 2"/>
          <p:cNvSpPr>
            <a:spLocks noGrp="1"/>
          </p:cNvSpPr>
          <p:nvPr>
            <p:ph idx="1"/>
          </p:nvPr>
        </p:nvSpPr>
        <p:spPr>
          <a:xfrm>
            <a:off x="251520" y="1052736"/>
            <a:ext cx="8640960" cy="5544616"/>
          </a:xfrm>
        </p:spPr>
        <p:txBody>
          <a:bodyPr>
            <a:normAutofit/>
          </a:bodyPr>
          <a:lstStyle/>
          <a:p>
            <a:r>
              <a:rPr lang="en-IN" sz="2000" dirty="0" smtClean="0"/>
              <a:t>The general reactions of amino acids are mostly due to the presence of two functional groups namely carboxyl (-COOH) group and amino (-NH</a:t>
            </a:r>
            <a:r>
              <a:rPr lang="en-IN" sz="2000" baseline="-25000" dirty="0" smtClean="0"/>
              <a:t>2</a:t>
            </a:r>
            <a:r>
              <a:rPr lang="en-IN" sz="2000" dirty="0" smtClean="0"/>
              <a:t>)  group.</a:t>
            </a:r>
          </a:p>
          <a:p>
            <a:pPr>
              <a:buFont typeface="Wingdings" pitchFamily="2" charset="2"/>
              <a:buChar char="q"/>
            </a:pPr>
            <a:r>
              <a:rPr lang="en-IN" sz="2800" b="1" dirty="0" smtClean="0">
                <a:solidFill>
                  <a:srgbClr val="7030A0"/>
                </a:solidFill>
              </a:rPr>
              <a:t>Reactions due to –COOH group</a:t>
            </a:r>
          </a:p>
          <a:p>
            <a:pPr marL="514350" indent="-514350">
              <a:buAutoNum type="arabicPeriod"/>
            </a:pPr>
            <a:r>
              <a:rPr lang="en-IN" sz="2400" dirty="0" smtClean="0"/>
              <a:t>Amino acids form salts (-</a:t>
            </a:r>
            <a:r>
              <a:rPr lang="en-IN" sz="2400" dirty="0" err="1" smtClean="0"/>
              <a:t>COONa</a:t>
            </a:r>
            <a:r>
              <a:rPr lang="en-IN" sz="2400" dirty="0" smtClean="0"/>
              <a:t>) with bases and esters (-COOR’) with alcohols.</a:t>
            </a:r>
          </a:p>
          <a:p>
            <a:pPr marL="514350" indent="-514350">
              <a:buNone/>
            </a:pPr>
            <a:r>
              <a:rPr lang="en-IN" sz="2400" b="1" dirty="0" smtClean="0"/>
              <a:t>2.	Decarboxylation</a:t>
            </a:r>
          </a:p>
          <a:p>
            <a:pPr marL="514350" indent="-514350"/>
            <a:r>
              <a:rPr lang="en-IN" sz="2400" dirty="0" smtClean="0"/>
              <a:t>Amino acids undergo decarboxylation to produce corresponding amines.</a:t>
            </a:r>
          </a:p>
          <a:p>
            <a:pPr marL="514350" indent="-514350"/>
            <a:r>
              <a:rPr lang="en-IN" sz="2400" dirty="0" smtClean="0"/>
              <a:t>This reaction assumes significance in the living cells due to the formation of many biologically important amines.</a:t>
            </a:r>
          </a:p>
          <a:p>
            <a:pPr marL="514350" indent="-514350"/>
            <a:r>
              <a:rPr lang="en-IN" sz="2400" dirty="0" smtClean="0"/>
              <a:t>These include histamine, </a:t>
            </a:r>
            <a:r>
              <a:rPr lang="en-IN" sz="2400" dirty="0" err="1" smtClean="0"/>
              <a:t>tyramine</a:t>
            </a:r>
            <a:r>
              <a:rPr lang="en-IN" sz="2400" dirty="0" smtClean="0"/>
              <a:t> and </a:t>
            </a:r>
            <a:r>
              <a:rPr lang="el-GR" sz="2400" dirty="0" smtClean="0"/>
              <a:t>γ</a:t>
            </a:r>
            <a:r>
              <a:rPr lang="en-IN" sz="2400" dirty="0" smtClean="0"/>
              <a:t>-amino </a:t>
            </a:r>
            <a:r>
              <a:rPr lang="en-IN" sz="2400" dirty="0" err="1" smtClean="0"/>
              <a:t>bytyric</a:t>
            </a:r>
            <a:r>
              <a:rPr lang="en-IN" sz="2400" dirty="0" smtClean="0"/>
              <a:t> acid (GABA) from the amino acids histidine, tyrosine and glutamate respectively.</a:t>
            </a:r>
          </a:p>
          <a:p>
            <a:endParaRPr lang="en-IN" sz="2400" dirty="0" smtClean="0"/>
          </a:p>
          <a:p>
            <a:pPr marL="514350" indent="-514350"/>
            <a:endParaRPr lang="en-IN" sz="20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539552" y="764704"/>
            <a:ext cx="8064896" cy="3168352"/>
          </a:xfrm>
          <a:prstGeom prst="rect">
            <a:avLst/>
          </a:prstGeom>
          <a:noFill/>
          <a:ln w="9525">
            <a:noFill/>
            <a:miter lim="800000"/>
            <a:headEnd/>
            <a:tailEnd/>
          </a:ln>
        </p:spPr>
      </p:pic>
      <p:sp>
        <p:nvSpPr>
          <p:cNvPr id="5" name="Rectangle 4"/>
          <p:cNvSpPr/>
          <p:nvPr/>
        </p:nvSpPr>
        <p:spPr>
          <a:xfrm>
            <a:off x="539552" y="4226312"/>
            <a:ext cx="8064896" cy="1938992"/>
          </a:xfrm>
          <a:prstGeom prst="rect">
            <a:avLst/>
          </a:prstGeom>
        </p:spPr>
        <p:txBody>
          <a:bodyPr wrap="square">
            <a:spAutoFit/>
          </a:bodyPr>
          <a:lstStyle/>
          <a:p>
            <a:r>
              <a:rPr lang="en-IN" sz="2400" dirty="0" err="1" smtClean="0"/>
              <a:t>Histidine</a:t>
            </a:r>
            <a:r>
              <a:rPr lang="en-IN" sz="2400" dirty="0" smtClean="0"/>
              <a:t>	 → 	Histamine + CO2</a:t>
            </a:r>
          </a:p>
          <a:p>
            <a:r>
              <a:rPr lang="en-IN" sz="2400" dirty="0" smtClean="0"/>
              <a:t>Tyrosine	 → 	</a:t>
            </a:r>
            <a:r>
              <a:rPr lang="en-IN" sz="2400" dirty="0" err="1" smtClean="0"/>
              <a:t>Tyramine</a:t>
            </a:r>
            <a:r>
              <a:rPr lang="en-IN" sz="2400" dirty="0" smtClean="0"/>
              <a:t> + CO2</a:t>
            </a:r>
          </a:p>
          <a:p>
            <a:r>
              <a:rPr lang="en-IN" sz="2400" dirty="0" smtClean="0"/>
              <a:t>Tryptophan 	→ 	</a:t>
            </a:r>
            <a:r>
              <a:rPr lang="en-IN" sz="2400" dirty="0" err="1" smtClean="0"/>
              <a:t>Tryptamine</a:t>
            </a:r>
            <a:r>
              <a:rPr lang="en-IN" sz="2400" dirty="0" smtClean="0"/>
              <a:t> + CO2</a:t>
            </a:r>
          </a:p>
          <a:p>
            <a:r>
              <a:rPr lang="en-IN" sz="2400" dirty="0" smtClean="0"/>
              <a:t>Lysine		 → 	</a:t>
            </a:r>
            <a:r>
              <a:rPr lang="en-IN" sz="2400" dirty="0" err="1" smtClean="0"/>
              <a:t>Cadaverine</a:t>
            </a:r>
            <a:r>
              <a:rPr lang="en-IN" sz="2400" dirty="0" smtClean="0"/>
              <a:t> + CO2</a:t>
            </a:r>
          </a:p>
          <a:p>
            <a:r>
              <a:rPr lang="en-IN" sz="2400" dirty="0" smtClean="0"/>
              <a:t>Glutamic acid	 → 	Gamma amino butyric acid (GABA) + CO2</a:t>
            </a:r>
            <a:endParaRPr lang="en-IN" sz="24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552" y="116632"/>
            <a:ext cx="8064896" cy="3816424"/>
          </a:xfrm>
        </p:spPr>
        <p:txBody>
          <a:bodyPr>
            <a:noAutofit/>
          </a:bodyPr>
          <a:lstStyle/>
          <a:p>
            <a:pPr>
              <a:buNone/>
            </a:pPr>
            <a:r>
              <a:rPr lang="en-IN" sz="3200" b="1" dirty="0" smtClean="0"/>
              <a:t>3. Reaction with ammonia (Amide formation)</a:t>
            </a:r>
          </a:p>
          <a:p>
            <a:r>
              <a:rPr lang="en-IN" sz="2400" dirty="0" smtClean="0"/>
              <a:t>The –COOH group of dicarboxylic amino acids </a:t>
            </a:r>
            <a:r>
              <a:rPr lang="en-IN" sz="2400" b="1" dirty="0" smtClean="0"/>
              <a:t>(other than alpha carboxyl)</a:t>
            </a:r>
            <a:r>
              <a:rPr lang="en-IN" sz="2400" dirty="0" smtClean="0"/>
              <a:t> can combine with ammonia to form the corresponding amide. </a:t>
            </a:r>
          </a:p>
          <a:p>
            <a:r>
              <a:rPr lang="en-IN" sz="2400" dirty="0" smtClean="0"/>
              <a:t>For example,</a:t>
            </a:r>
          </a:p>
          <a:p>
            <a:pPr>
              <a:buNone/>
            </a:pPr>
            <a:r>
              <a:rPr lang="en-IN" sz="2400" dirty="0" smtClean="0"/>
              <a:t>	Aspartic acid + NH3 → Asparagine</a:t>
            </a:r>
          </a:p>
          <a:p>
            <a:pPr>
              <a:buNone/>
            </a:pPr>
            <a:r>
              <a:rPr lang="en-IN" sz="2400" dirty="0" smtClean="0"/>
              <a:t>	Glutamic acid + NH3 → Glutamine</a:t>
            </a:r>
          </a:p>
          <a:p>
            <a:r>
              <a:rPr lang="en-IN" sz="2400" dirty="0" smtClean="0"/>
              <a:t>The amide group of glutamine serves as the source of nitrogen for nucleic acid synthesis.</a:t>
            </a:r>
            <a:endParaRPr lang="en-IN" sz="2400" dirty="0"/>
          </a:p>
        </p:txBody>
      </p:sp>
      <p:pic>
        <p:nvPicPr>
          <p:cNvPr id="6" name="Picture 2"/>
          <p:cNvPicPr>
            <a:picLocks noGrp="1" noChangeAspect="1" noChangeArrowheads="1"/>
          </p:cNvPicPr>
          <p:nvPr>
            <p:ph sz="half" idx="2"/>
          </p:nvPr>
        </p:nvPicPr>
        <p:blipFill>
          <a:blip r:embed="rId3" cstate="print"/>
          <a:srcRect/>
          <a:stretch>
            <a:fillRect/>
          </a:stretch>
        </p:blipFill>
        <p:spPr bwMode="auto">
          <a:xfrm>
            <a:off x="899592" y="4005064"/>
            <a:ext cx="7278960" cy="2304256"/>
          </a:xfrm>
          <a:prstGeom prst="rect">
            <a:avLst/>
          </a:prstGeom>
          <a:noFill/>
          <a:ln w="9525">
            <a:noFill/>
            <a:miter lim="800000"/>
            <a:headEnd/>
            <a:tailEnd/>
          </a:ln>
        </p:spPr>
      </p:pic>
      <p:sp>
        <p:nvSpPr>
          <p:cNvPr id="7" name="Rectangle 6"/>
          <p:cNvSpPr/>
          <p:nvPr/>
        </p:nvSpPr>
        <p:spPr>
          <a:xfrm>
            <a:off x="2051720" y="6269250"/>
            <a:ext cx="4176464" cy="400110"/>
          </a:xfrm>
          <a:prstGeom prst="rect">
            <a:avLst/>
          </a:prstGeom>
        </p:spPr>
        <p:txBody>
          <a:bodyPr wrap="square">
            <a:spAutoFit/>
          </a:bodyPr>
          <a:lstStyle/>
          <a:p>
            <a:pPr algn="ctr"/>
            <a:r>
              <a:rPr lang="en-IN" sz="2000" b="1" dirty="0" smtClean="0"/>
              <a:t>Fig. Formation of glutamine</a:t>
            </a:r>
            <a:endParaRPr lang="en-IN" sz="20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116632"/>
            <a:ext cx="8640960" cy="3672408"/>
          </a:xfrm>
        </p:spPr>
        <p:txBody>
          <a:bodyPr>
            <a:noAutofit/>
          </a:bodyPr>
          <a:lstStyle/>
          <a:p>
            <a:pPr>
              <a:buFont typeface="Wingdings" pitchFamily="2" charset="2"/>
              <a:buChar char="q"/>
            </a:pPr>
            <a:r>
              <a:rPr lang="en-IN" b="1" dirty="0" smtClean="0">
                <a:solidFill>
                  <a:srgbClr val="7030A0"/>
                </a:solidFill>
              </a:rPr>
              <a:t>Reactions due to - NH</a:t>
            </a:r>
            <a:r>
              <a:rPr lang="en-IN" b="1" baseline="-25000" dirty="0" smtClean="0">
                <a:solidFill>
                  <a:srgbClr val="7030A0"/>
                </a:solidFill>
              </a:rPr>
              <a:t>2</a:t>
            </a:r>
            <a:r>
              <a:rPr lang="en-IN" b="1" dirty="0" smtClean="0">
                <a:solidFill>
                  <a:srgbClr val="7030A0"/>
                </a:solidFill>
              </a:rPr>
              <a:t> group</a:t>
            </a:r>
          </a:p>
          <a:p>
            <a:pPr>
              <a:buNone/>
            </a:pPr>
            <a:r>
              <a:rPr lang="en-IN" sz="2400" dirty="0" smtClean="0"/>
              <a:t>1. The amino groups behave as bases and combine with acids (e.g. HCl) to form salts (-NH</a:t>
            </a:r>
            <a:r>
              <a:rPr lang="en-IN" sz="2400" baseline="-25000" dirty="0" smtClean="0"/>
              <a:t>3</a:t>
            </a:r>
            <a:r>
              <a:rPr lang="en-IN" sz="2400" baseline="30000" dirty="0" smtClean="0"/>
              <a:t>+</a:t>
            </a:r>
            <a:r>
              <a:rPr lang="en-IN" sz="2400" dirty="0" smtClean="0"/>
              <a:t>Cl</a:t>
            </a:r>
            <a:r>
              <a:rPr lang="en-IN" sz="2400" baseline="30000" dirty="0" smtClean="0"/>
              <a:t>-</a:t>
            </a:r>
            <a:r>
              <a:rPr lang="en-IN" sz="2400" dirty="0" smtClean="0"/>
              <a:t>).</a:t>
            </a:r>
          </a:p>
          <a:p>
            <a:pPr>
              <a:buNone/>
            </a:pPr>
            <a:r>
              <a:rPr lang="en-IN" b="1" dirty="0" smtClean="0"/>
              <a:t>2. Transamination</a:t>
            </a:r>
          </a:p>
          <a:p>
            <a:r>
              <a:rPr lang="en-IN" sz="2400" dirty="0" smtClean="0"/>
              <a:t>Transfer of an alpha amino group from an amino acid to a </a:t>
            </a:r>
            <a:r>
              <a:rPr lang="en-IN" sz="2400" dirty="0" err="1" smtClean="0"/>
              <a:t>keto</a:t>
            </a:r>
            <a:r>
              <a:rPr lang="en-IN" sz="2400" dirty="0" smtClean="0"/>
              <a:t> acid to form a new amino acid is a very important reaction in amino acid metabolism.</a:t>
            </a:r>
          </a:p>
          <a:p>
            <a:r>
              <a:rPr lang="en-IN" sz="2400" dirty="0" smtClean="0"/>
              <a:t>This is an important reaction in the body for the interconversion of amino acids and for synthesis of non-essential amino acids.</a:t>
            </a:r>
          </a:p>
          <a:p>
            <a:pPr>
              <a:buNone/>
            </a:pPr>
            <a:endParaRPr lang="en-IN" sz="2400" dirty="0"/>
          </a:p>
        </p:txBody>
      </p:sp>
      <p:pic>
        <p:nvPicPr>
          <p:cNvPr id="6" name="Picture 2"/>
          <p:cNvPicPr>
            <a:picLocks noGrp="1" noChangeAspect="1" noChangeArrowheads="1"/>
          </p:cNvPicPr>
          <p:nvPr>
            <p:ph sz="half" idx="2"/>
          </p:nvPr>
        </p:nvPicPr>
        <p:blipFill>
          <a:blip r:embed="rId2" cstate="print"/>
          <a:srcRect/>
          <a:stretch>
            <a:fillRect/>
          </a:stretch>
        </p:blipFill>
        <p:spPr bwMode="auto">
          <a:xfrm>
            <a:off x="683568" y="4005064"/>
            <a:ext cx="7704856" cy="2304256"/>
          </a:xfrm>
          <a:prstGeom prst="rect">
            <a:avLst/>
          </a:prstGeom>
          <a:noFill/>
          <a:ln w="9525">
            <a:noFill/>
            <a:miter lim="800000"/>
            <a:headEnd/>
            <a:tailEnd/>
          </a:ln>
        </p:spPr>
      </p:pic>
      <p:sp>
        <p:nvSpPr>
          <p:cNvPr id="7" name="Rectangle 6"/>
          <p:cNvSpPr/>
          <p:nvPr/>
        </p:nvSpPr>
        <p:spPr>
          <a:xfrm>
            <a:off x="2555776" y="6269250"/>
            <a:ext cx="3312368" cy="400110"/>
          </a:xfrm>
          <a:prstGeom prst="rect">
            <a:avLst/>
          </a:prstGeom>
        </p:spPr>
        <p:txBody>
          <a:bodyPr wrap="square">
            <a:spAutoFit/>
          </a:bodyPr>
          <a:lstStyle/>
          <a:p>
            <a:pPr algn="ctr"/>
            <a:r>
              <a:rPr lang="en-IN" sz="2000" b="1" dirty="0" smtClean="0"/>
              <a:t>Fig. Transamination reaction</a:t>
            </a:r>
            <a:endParaRPr lang="en-IN"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332656"/>
            <a:ext cx="8712968" cy="6264696"/>
          </a:xfrm>
        </p:spPr>
        <p:txBody>
          <a:bodyPr>
            <a:normAutofit fontScale="85000" lnSpcReduction="20000"/>
          </a:bodyPr>
          <a:lstStyle/>
          <a:p>
            <a:r>
              <a:rPr lang="en-IN" dirty="0" smtClean="0"/>
              <a:t>The standard amino acids have been assigned </a:t>
            </a:r>
            <a:r>
              <a:rPr lang="en-IN" b="1" dirty="0" smtClean="0"/>
              <a:t>three letters abbreviations </a:t>
            </a:r>
            <a:r>
              <a:rPr lang="en-IN" dirty="0" smtClean="0"/>
              <a:t>and </a:t>
            </a:r>
            <a:r>
              <a:rPr lang="en-IN" b="1" dirty="0" smtClean="0"/>
              <a:t>one letter symbol</a:t>
            </a:r>
            <a:r>
              <a:rPr lang="en-IN" dirty="0" smtClean="0"/>
              <a:t>.</a:t>
            </a:r>
          </a:p>
          <a:p>
            <a:r>
              <a:rPr lang="en-IN" dirty="0" smtClean="0"/>
              <a:t>The </a:t>
            </a:r>
            <a:r>
              <a:rPr lang="en-IN" b="1" dirty="0" smtClean="0"/>
              <a:t>abbreviations</a:t>
            </a:r>
            <a:r>
              <a:rPr lang="en-IN" dirty="0" smtClean="0"/>
              <a:t> for amino acids are the </a:t>
            </a:r>
            <a:r>
              <a:rPr lang="en-IN" b="1" dirty="0" smtClean="0"/>
              <a:t>first three letters </a:t>
            </a:r>
            <a:r>
              <a:rPr lang="en-IN" dirty="0" smtClean="0"/>
              <a:t>of their names, except </a:t>
            </a:r>
            <a:r>
              <a:rPr lang="en-IN" dirty="0" err="1" smtClean="0"/>
              <a:t>Aspargine</a:t>
            </a:r>
            <a:r>
              <a:rPr lang="en-IN" dirty="0" smtClean="0"/>
              <a:t> (</a:t>
            </a:r>
            <a:r>
              <a:rPr lang="en-IN" dirty="0" err="1" smtClean="0"/>
              <a:t>Asn</a:t>
            </a:r>
            <a:r>
              <a:rPr lang="en-IN" dirty="0" smtClean="0"/>
              <a:t>), Glutamine (</a:t>
            </a:r>
            <a:r>
              <a:rPr lang="en-IN" dirty="0" err="1" smtClean="0"/>
              <a:t>Gln</a:t>
            </a:r>
            <a:r>
              <a:rPr lang="en-IN" dirty="0" smtClean="0"/>
              <a:t>), </a:t>
            </a:r>
            <a:r>
              <a:rPr lang="en-IN" dirty="0" err="1" smtClean="0"/>
              <a:t>Isoleucine</a:t>
            </a:r>
            <a:r>
              <a:rPr lang="en-IN" dirty="0" smtClean="0"/>
              <a:t> (Ile) and Tryptophan (</a:t>
            </a:r>
            <a:r>
              <a:rPr lang="en-IN" dirty="0" err="1" smtClean="0"/>
              <a:t>Trp</a:t>
            </a:r>
            <a:r>
              <a:rPr lang="en-IN" dirty="0" smtClean="0"/>
              <a:t>).</a:t>
            </a:r>
          </a:p>
          <a:p>
            <a:r>
              <a:rPr lang="en-IN" dirty="0" smtClean="0"/>
              <a:t>The </a:t>
            </a:r>
            <a:r>
              <a:rPr lang="en-IN" b="1" dirty="0" smtClean="0"/>
              <a:t>symbols </a:t>
            </a:r>
            <a:r>
              <a:rPr lang="en-IN" dirty="0" smtClean="0"/>
              <a:t>for many amino acids are the </a:t>
            </a:r>
            <a:r>
              <a:rPr lang="en-IN" b="1" dirty="0" smtClean="0"/>
              <a:t>first letters</a:t>
            </a:r>
            <a:r>
              <a:rPr lang="en-IN" dirty="0" smtClean="0"/>
              <a:t> of their names (e.g. G for glycine and L for </a:t>
            </a:r>
            <a:r>
              <a:rPr lang="en-IN" dirty="0" err="1" smtClean="0"/>
              <a:t>leucine</a:t>
            </a:r>
            <a:r>
              <a:rPr lang="en-IN" dirty="0" smtClean="0"/>
              <a:t>); the other symbols have been agreed on by convention.</a:t>
            </a:r>
          </a:p>
          <a:p>
            <a:r>
              <a:rPr lang="en-IN" dirty="0" smtClean="0"/>
              <a:t>One of the 20 amino acid, proline is an </a:t>
            </a:r>
            <a:r>
              <a:rPr lang="en-IN" dirty="0" err="1" smtClean="0"/>
              <a:t>imino</a:t>
            </a:r>
            <a:r>
              <a:rPr lang="en-IN" dirty="0" smtClean="0"/>
              <a:t> (-NH) acid not an amino (-NH</a:t>
            </a:r>
            <a:r>
              <a:rPr lang="en-IN" baseline="-25000" dirty="0" smtClean="0"/>
              <a:t>2</a:t>
            </a:r>
            <a:r>
              <a:rPr lang="en-IN" dirty="0" smtClean="0"/>
              <a:t>)</a:t>
            </a:r>
            <a:r>
              <a:rPr lang="en-IN" baseline="-25000" dirty="0" smtClean="0"/>
              <a:t> </a:t>
            </a:r>
            <a:r>
              <a:rPr lang="en-IN" dirty="0" smtClean="0"/>
              <a:t>acid as are other 19.</a:t>
            </a:r>
          </a:p>
          <a:p>
            <a:r>
              <a:rPr lang="en-IN" dirty="0" smtClean="0"/>
              <a:t>The amino acids mostly exist in the ionized form in the biological system.</a:t>
            </a:r>
          </a:p>
          <a:p>
            <a:r>
              <a:rPr lang="en-IN" dirty="0" smtClean="0"/>
              <a:t>Amino acids in solution at neutral pH exist predominantly as dipolar ions (also called zwitterions).</a:t>
            </a:r>
          </a:p>
          <a:p>
            <a:r>
              <a:rPr lang="en-IN" dirty="0" smtClean="0"/>
              <a:t>In the dipolar form, the amino group is protonated (-NH3</a:t>
            </a:r>
            <a:r>
              <a:rPr lang="en-IN" baseline="30000" dirty="0" smtClean="0"/>
              <a:t>+</a:t>
            </a:r>
            <a:r>
              <a:rPr lang="en-IN" dirty="0" smtClean="0"/>
              <a:t>) and the carboxyl group is </a:t>
            </a:r>
            <a:r>
              <a:rPr lang="en-IN" dirty="0" err="1" smtClean="0"/>
              <a:t>deprotonated</a:t>
            </a:r>
            <a:r>
              <a:rPr lang="en-IN" dirty="0" smtClean="0"/>
              <a:t> (-COO</a:t>
            </a:r>
            <a:r>
              <a:rPr lang="en-IN" baseline="30000" dirty="0" smtClean="0"/>
              <a:t>-</a:t>
            </a:r>
            <a:r>
              <a:rPr lang="en-IN" dirty="0" smtClean="0"/>
              <a: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144015"/>
            <a:ext cx="8640960" cy="3861049"/>
          </a:xfrm>
        </p:spPr>
        <p:txBody>
          <a:bodyPr>
            <a:normAutofit fontScale="92500" lnSpcReduction="10000"/>
          </a:bodyPr>
          <a:lstStyle/>
          <a:p>
            <a:pPr>
              <a:buNone/>
            </a:pPr>
            <a:r>
              <a:rPr lang="en-IN" sz="3000" b="1" dirty="0" smtClean="0"/>
              <a:t>3. Oxidative Deamination</a:t>
            </a:r>
          </a:p>
          <a:p>
            <a:r>
              <a:rPr lang="en-IN" dirty="0" smtClean="0"/>
              <a:t>The alpha amino group is removed from the amino acid coupled to oxidation process to form the corresponding </a:t>
            </a:r>
            <a:r>
              <a:rPr lang="en-IN" b="1" dirty="0" smtClean="0"/>
              <a:t>keto acid and ammonia</a:t>
            </a:r>
            <a:r>
              <a:rPr lang="en-IN" dirty="0" smtClean="0"/>
              <a:t>.</a:t>
            </a:r>
          </a:p>
          <a:p>
            <a:r>
              <a:rPr lang="en-IN" dirty="0" smtClean="0"/>
              <a:t>Oxidative deamination reactions of amino acids are involved in the metabolism of amino acids and production of ammonia.</a:t>
            </a:r>
          </a:p>
          <a:p>
            <a:r>
              <a:rPr lang="en-IN" dirty="0" smtClean="0"/>
              <a:t>In the body, glutamic acid is the most common amino acid to undergo oxidative deamination.</a:t>
            </a:r>
          </a:p>
        </p:txBody>
      </p:sp>
      <p:pic>
        <p:nvPicPr>
          <p:cNvPr id="1026" name="Picture 2"/>
          <p:cNvPicPr>
            <a:picLocks noGrp="1" noChangeAspect="1" noChangeArrowheads="1"/>
          </p:cNvPicPr>
          <p:nvPr>
            <p:ph sz="half" idx="2"/>
          </p:nvPr>
        </p:nvPicPr>
        <p:blipFill>
          <a:blip r:embed="rId2" cstate="print"/>
          <a:srcRect/>
          <a:stretch>
            <a:fillRect/>
          </a:stretch>
        </p:blipFill>
        <p:spPr bwMode="auto">
          <a:xfrm>
            <a:off x="539552" y="3717032"/>
            <a:ext cx="7992888" cy="2592288"/>
          </a:xfrm>
          <a:prstGeom prst="rect">
            <a:avLst/>
          </a:prstGeom>
          <a:noFill/>
          <a:ln w="9525">
            <a:noFill/>
            <a:miter lim="800000"/>
            <a:headEnd/>
            <a:tailEnd/>
          </a:ln>
        </p:spPr>
      </p:pic>
      <p:sp>
        <p:nvSpPr>
          <p:cNvPr id="4" name="Rectangle 3"/>
          <p:cNvSpPr/>
          <p:nvPr/>
        </p:nvSpPr>
        <p:spPr>
          <a:xfrm>
            <a:off x="2627784" y="6300028"/>
            <a:ext cx="4209870" cy="369332"/>
          </a:xfrm>
          <a:prstGeom prst="rect">
            <a:avLst/>
          </a:prstGeom>
        </p:spPr>
        <p:txBody>
          <a:bodyPr wrap="none">
            <a:spAutoFit/>
          </a:bodyPr>
          <a:lstStyle/>
          <a:p>
            <a:r>
              <a:rPr lang="en-IN" b="1" dirty="0" smtClean="0"/>
              <a:t>Fig. Oxidative Deamination of amino acids</a:t>
            </a:r>
            <a:endParaRPr lang="en-IN"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44016" y="332656"/>
            <a:ext cx="8820472" cy="3816424"/>
          </a:xfrm>
        </p:spPr>
        <p:txBody>
          <a:bodyPr>
            <a:normAutofit/>
          </a:bodyPr>
          <a:lstStyle/>
          <a:p>
            <a:pPr>
              <a:buNone/>
            </a:pPr>
            <a:r>
              <a:rPr lang="en-IN" sz="3200" b="1" dirty="0" smtClean="0"/>
              <a:t>4. Formation of </a:t>
            </a:r>
            <a:r>
              <a:rPr lang="en-IN" sz="3200" b="1" dirty="0" err="1" smtClean="0"/>
              <a:t>Carbamino</a:t>
            </a:r>
            <a:r>
              <a:rPr lang="en-IN" sz="3200" b="1" dirty="0" smtClean="0"/>
              <a:t> compound</a:t>
            </a:r>
          </a:p>
          <a:p>
            <a:r>
              <a:rPr lang="en-IN" dirty="0" smtClean="0"/>
              <a:t>Carbon dioxide adds to the alpha amino group of amino acids to form </a:t>
            </a:r>
            <a:r>
              <a:rPr lang="en-IN" dirty="0" err="1" smtClean="0"/>
              <a:t>carbamino</a:t>
            </a:r>
            <a:r>
              <a:rPr lang="en-IN" dirty="0" smtClean="0"/>
              <a:t> compounds.</a:t>
            </a:r>
          </a:p>
          <a:p>
            <a:r>
              <a:rPr lang="en-IN" dirty="0" smtClean="0"/>
              <a:t>The reaction occurs at alkaline pH and serves as a mechanism for the transport of carbon dioxide from tissues to the lungs by haemoglobin.</a:t>
            </a:r>
          </a:p>
          <a:p>
            <a:pPr>
              <a:buNone/>
            </a:pPr>
            <a:r>
              <a:rPr lang="en-IN" sz="3000" b="1" dirty="0" smtClean="0"/>
              <a:t>    Hb—NH2 + CO2→ </a:t>
            </a:r>
            <a:r>
              <a:rPr lang="en-IN" sz="3000" b="1" dirty="0" err="1" smtClean="0"/>
              <a:t>Hb</a:t>
            </a:r>
            <a:r>
              <a:rPr lang="en-IN" sz="3000" b="1" dirty="0" smtClean="0"/>
              <a:t>—NH—COOH (</a:t>
            </a:r>
            <a:r>
              <a:rPr lang="en-IN" sz="3000" b="1" dirty="0" err="1" smtClean="0"/>
              <a:t>Carbamino-Hb</a:t>
            </a:r>
            <a:r>
              <a:rPr lang="en-IN" sz="3000" b="1" dirty="0" smtClean="0"/>
              <a:t>)</a:t>
            </a:r>
          </a:p>
          <a:p>
            <a:endParaRPr lang="en-IN" dirty="0"/>
          </a:p>
        </p:txBody>
      </p:sp>
      <p:pic>
        <p:nvPicPr>
          <p:cNvPr id="2050" name="Picture 2"/>
          <p:cNvPicPr>
            <a:picLocks noGrp="1" noChangeAspect="1" noChangeArrowheads="1"/>
          </p:cNvPicPr>
          <p:nvPr>
            <p:ph sz="half" idx="2"/>
          </p:nvPr>
        </p:nvPicPr>
        <p:blipFill>
          <a:blip r:embed="rId2" cstate="print"/>
          <a:srcRect l="10714" t="57328" r="10714" b="22965"/>
          <a:stretch>
            <a:fillRect/>
          </a:stretch>
        </p:blipFill>
        <p:spPr bwMode="auto">
          <a:xfrm>
            <a:off x="755576" y="4221088"/>
            <a:ext cx="7776864" cy="1800200"/>
          </a:xfrm>
          <a:prstGeom prst="rect">
            <a:avLst/>
          </a:prstGeom>
          <a:noFill/>
          <a:ln w="9525">
            <a:noFill/>
            <a:miter lim="800000"/>
            <a:headEnd/>
            <a:tailEnd/>
          </a:ln>
        </p:spPr>
      </p:pic>
      <p:sp>
        <p:nvSpPr>
          <p:cNvPr id="4" name="Rectangle 3"/>
          <p:cNvSpPr/>
          <p:nvPr/>
        </p:nvSpPr>
        <p:spPr>
          <a:xfrm>
            <a:off x="2555776" y="6093296"/>
            <a:ext cx="4414606" cy="400110"/>
          </a:xfrm>
          <a:prstGeom prst="rect">
            <a:avLst/>
          </a:prstGeom>
        </p:spPr>
        <p:txBody>
          <a:bodyPr wrap="none">
            <a:spAutoFit/>
          </a:bodyPr>
          <a:lstStyle/>
          <a:p>
            <a:r>
              <a:rPr lang="en-IN" sz="2000" b="1" dirty="0" smtClean="0"/>
              <a:t>Fig. Formation of </a:t>
            </a:r>
            <a:r>
              <a:rPr lang="en-IN" sz="2000" b="1" dirty="0" err="1" smtClean="0"/>
              <a:t>Carbamino</a:t>
            </a:r>
            <a:r>
              <a:rPr lang="en-IN" sz="2000" b="1" dirty="0" smtClean="0"/>
              <a:t> compound</a:t>
            </a:r>
            <a:endParaRPr lang="en-IN" sz="20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6672"/>
            <a:ext cx="8352928" cy="6120680"/>
          </a:xfrm>
        </p:spPr>
        <p:txBody>
          <a:bodyPr>
            <a:normAutofit fontScale="92500" lnSpcReduction="10000"/>
          </a:bodyPr>
          <a:lstStyle/>
          <a:p>
            <a:pPr>
              <a:buNone/>
            </a:pPr>
            <a:r>
              <a:rPr lang="en-IN" b="1" dirty="0" smtClean="0"/>
              <a:t>5. Reaction with </a:t>
            </a:r>
            <a:r>
              <a:rPr lang="en-IN" b="1" dirty="0" err="1" smtClean="0"/>
              <a:t>ninhydrin</a:t>
            </a:r>
            <a:endParaRPr lang="en-IN" b="1" dirty="0" smtClean="0"/>
          </a:p>
          <a:p>
            <a:r>
              <a:rPr lang="en-IN" dirty="0" smtClean="0"/>
              <a:t>The alpha amino acids react with </a:t>
            </a:r>
            <a:r>
              <a:rPr lang="en-IN" dirty="0" err="1" smtClean="0"/>
              <a:t>ninhydrin</a:t>
            </a:r>
            <a:r>
              <a:rPr lang="en-IN" dirty="0" smtClean="0"/>
              <a:t> to form a purple, blue or pink colour complex (</a:t>
            </a:r>
            <a:r>
              <a:rPr lang="en-IN" b="1" dirty="0" err="1" smtClean="0"/>
              <a:t>Ruhemann’s</a:t>
            </a:r>
            <a:r>
              <a:rPr lang="en-IN" b="1" dirty="0" smtClean="0"/>
              <a:t> purple</a:t>
            </a:r>
            <a:r>
              <a:rPr lang="en-IN" dirty="0" smtClean="0"/>
              <a:t>).</a:t>
            </a:r>
          </a:p>
          <a:p>
            <a:r>
              <a:rPr lang="en-IN" dirty="0" smtClean="0"/>
              <a:t>Amino acid + Ninhydrin 	keto acid + NH</a:t>
            </a:r>
            <a:r>
              <a:rPr lang="en-IN" baseline="-25000" dirty="0" smtClean="0"/>
              <a:t>3</a:t>
            </a:r>
            <a:r>
              <a:rPr lang="en-IN" dirty="0" smtClean="0"/>
              <a:t> + CO</a:t>
            </a:r>
            <a:r>
              <a:rPr lang="en-IN" baseline="-25000" dirty="0" smtClean="0"/>
              <a:t>2</a:t>
            </a:r>
            <a:r>
              <a:rPr lang="en-IN" dirty="0" smtClean="0"/>
              <a:t> 					+ </a:t>
            </a:r>
            <a:r>
              <a:rPr lang="en-IN" dirty="0" err="1" smtClean="0"/>
              <a:t>Hydrindantin</a:t>
            </a:r>
            <a:endParaRPr lang="en-IN" dirty="0" smtClean="0"/>
          </a:p>
          <a:p>
            <a:r>
              <a:rPr lang="en-IN" sz="2800" dirty="0" err="1" smtClean="0"/>
              <a:t>Hydrindantin</a:t>
            </a:r>
            <a:r>
              <a:rPr lang="en-IN" sz="2800" dirty="0" smtClean="0"/>
              <a:t> + NH</a:t>
            </a:r>
            <a:r>
              <a:rPr lang="en-IN" sz="2800" baseline="-25000" dirty="0" smtClean="0"/>
              <a:t>3</a:t>
            </a:r>
            <a:r>
              <a:rPr lang="en-IN" sz="2800" dirty="0" smtClean="0"/>
              <a:t> + Ninhydrin			</a:t>
            </a:r>
            <a:r>
              <a:rPr lang="en-IN" sz="2800" b="1" dirty="0" err="1" smtClean="0"/>
              <a:t>Ruhemann’s</a:t>
            </a:r>
            <a:r>
              <a:rPr lang="en-IN" sz="2800" b="1" dirty="0" smtClean="0"/>
              <a:t> 							purple</a:t>
            </a:r>
          </a:p>
          <a:p>
            <a:r>
              <a:rPr lang="en-IN" dirty="0" smtClean="0"/>
              <a:t>Ninhydrin reaction is effectively used for the quantitative determination of amino acids and proteins.</a:t>
            </a:r>
          </a:p>
          <a:p>
            <a:r>
              <a:rPr lang="en-IN" dirty="0" smtClean="0"/>
              <a:t>Proline and </a:t>
            </a:r>
            <a:r>
              <a:rPr lang="en-IN" dirty="0" err="1" smtClean="0"/>
              <a:t>hydroxy</a:t>
            </a:r>
            <a:r>
              <a:rPr lang="en-IN" dirty="0" smtClean="0"/>
              <a:t> proline give yellow colour with </a:t>
            </a:r>
            <a:r>
              <a:rPr lang="en-IN" dirty="0" err="1" smtClean="0"/>
              <a:t>ninhydrin</a:t>
            </a:r>
            <a:r>
              <a:rPr lang="en-IN" dirty="0" smtClean="0"/>
              <a:t>.</a:t>
            </a:r>
          </a:p>
          <a:p>
            <a:endParaRPr lang="en-IN" dirty="0"/>
          </a:p>
        </p:txBody>
      </p:sp>
      <p:cxnSp>
        <p:nvCxnSpPr>
          <p:cNvPr id="5" name="Straight Arrow Connector 4"/>
          <p:cNvCxnSpPr/>
          <p:nvPr/>
        </p:nvCxnSpPr>
        <p:spPr>
          <a:xfrm>
            <a:off x="4499992" y="2564904"/>
            <a:ext cx="36004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Straight Arrow Connector 6"/>
          <p:cNvCxnSpPr/>
          <p:nvPr/>
        </p:nvCxnSpPr>
        <p:spPr>
          <a:xfrm>
            <a:off x="5436096" y="3429000"/>
            <a:ext cx="1152128"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44016"/>
            <a:ext cx="8712968" cy="6525344"/>
          </a:xfrm>
        </p:spPr>
        <p:txBody>
          <a:bodyPr>
            <a:normAutofit fontScale="62500" lnSpcReduction="20000"/>
          </a:bodyPr>
          <a:lstStyle/>
          <a:p>
            <a:pPr>
              <a:buFont typeface="Wingdings" pitchFamily="2" charset="2"/>
              <a:buChar char="q"/>
            </a:pPr>
            <a:r>
              <a:rPr lang="en-IN" sz="4600" b="1" dirty="0" smtClean="0">
                <a:solidFill>
                  <a:srgbClr val="7030A0"/>
                </a:solidFill>
              </a:rPr>
              <a:t>Reactions due to side chains</a:t>
            </a:r>
          </a:p>
          <a:p>
            <a:pPr marL="514350" indent="-514350">
              <a:buAutoNum type="arabicPeriod"/>
            </a:pPr>
            <a:r>
              <a:rPr lang="en-IN" sz="4500" b="1" dirty="0" err="1" smtClean="0"/>
              <a:t>Transmethylation</a:t>
            </a:r>
            <a:endParaRPr lang="en-IN" sz="4500" b="1" dirty="0" smtClean="0"/>
          </a:p>
          <a:p>
            <a:pPr marL="514350" indent="-514350"/>
            <a:r>
              <a:rPr lang="en-IN" sz="3800" dirty="0" err="1" smtClean="0"/>
              <a:t>Transmethylation</a:t>
            </a:r>
            <a:r>
              <a:rPr lang="en-IN" sz="3800" dirty="0" smtClean="0"/>
              <a:t> is transfer of methyl group (-CH</a:t>
            </a:r>
            <a:r>
              <a:rPr lang="en-IN" sz="3800" baseline="-25000" dirty="0" smtClean="0"/>
              <a:t>3</a:t>
            </a:r>
            <a:r>
              <a:rPr lang="en-IN" sz="3800" dirty="0" smtClean="0"/>
              <a:t>) from S-</a:t>
            </a:r>
            <a:r>
              <a:rPr lang="en-IN" sz="3800" dirty="0" err="1" smtClean="0"/>
              <a:t>adenosylmethionine</a:t>
            </a:r>
            <a:r>
              <a:rPr lang="en-IN" sz="3800" dirty="0" smtClean="0"/>
              <a:t> (active methionine) to an acceptor.</a:t>
            </a:r>
          </a:p>
          <a:p>
            <a:pPr marL="514350" indent="-514350"/>
            <a:r>
              <a:rPr lang="en-IN" sz="3800" dirty="0" err="1" smtClean="0"/>
              <a:t>Transmethylation</a:t>
            </a:r>
            <a:r>
              <a:rPr lang="en-IN" sz="3800" dirty="0" smtClean="0"/>
              <a:t> is an essential process since many biological compounds become functionally active only after methylations.</a:t>
            </a:r>
          </a:p>
          <a:p>
            <a:pPr marL="514350" indent="-514350"/>
            <a:r>
              <a:rPr lang="en-IN" sz="3800" dirty="0" err="1" smtClean="0"/>
              <a:t>Transmethylation</a:t>
            </a:r>
            <a:r>
              <a:rPr lang="en-IN" sz="3800" dirty="0" smtClean="0"/>
              <a:t> synthesizes biologically important compounds like </a:t>
            </a:r>
            <a:r>
              <a:rPr lang="en-IN" sz="3800" dirty="0" err="1" smtClean="0"/>
              <a:t>Choline</a:t>
            </a:r>
            <a:r>
              <a:rPr lang="en-IN" sz="3800" dirty="0" smtClean="0"/>
              <a:t>, Creatine, Epinephrine, Nor-epinephrine.</a:t>
            </a:r>
          </a:p>
          <a:p>
            <a:pPr>
              <a:buNone/>
            </a:pPr>
            <a:r>
              <a:rPr lang="en-IN" dirty="0" smtClean="0"/>
              <a:t>	</a:t>
            </a:r>
            <a:r>
              <a:rPr lang="en-IN" sz="3400" b="1" dirty="0" smtClean="0"/>
              <a:t>Methionine + Acceptor → Methylated Acceptor  + </a:t>
            </a:r>
            <a:r>
              <a:rPr lang="en-IN" sz="3400" b="1" dirty="0" err="1" smtClean="0"/>
              <a:t>Homocysteine</a:t>
            </a:r>
            <a:endParaRPr lang="en-IN" b="1" dirty="0" smtClean="0"/>
          </a:p>
          <a:p>
            <a:pPr marL="541338" indent="-541338">
              <a:buAutoNum type="arabicPeriod" startAt="2"/>
            </a:pPr>
            <a:r>
              <a:rPr lang="en-IN" sz="4500" b="1" dirty="0" smtClean="0"/>
              <a:t>Ester </a:t>
            </a:r>
            <a:r>
              <a:rPr lang="en-IN" sz="4500" b="1" dirty="0" smtClean="0"/>
              <a:t>formation by the OH </a:t>
            </a:r>
            <a:r>
              <a:rPr lang="en-IN" sz="4500" b="1" dirty="0" smtClean="0"/>
              <a:t>group</a:t>
            </a:r>
          </a:p>
          <a:p>
            <a:pPr marL="541338" indent="-541338"/>
            <a:r>
              <a:rPr lang="en-IN" sz="3400" dirty="0" smtClean="0"/>
              <a:t>The </a:t>
            </a:r>
            <a:r>
              <a:rPr lang="en-IN" sz="3400" dirty="0" err="1" smtClean="0"/>
              <a:t>hydroxy</a:t>
            </a:r>
            <a:r>
              <a:rPr lang="en-IN" sz="3400" dirty="0" smtClean="0"/>
              <a:t> amino acids can form esters with phosphoric acid. In this manner, the serine and threonine residues of proteins are involved in the formation of </a:t>
            </a:r>
            <a:r>
              <a:rPr lang="en-IN" sz="3400" dirty="0" err="1" smtClean="0"/>
              <a:t>phosphoproteins</a:t>
            </a:r>
            <a:r>
              <a:rPr lang="en-IN" sz="3400" dirty="0" smtClean="0"/>
              <a:t>.</a:t>
            </a:r>
          </a:p>
          <a:p>
            <a:pPr marL="541338" indent="-541338"/>
            <a:r>
              <a:rPr lang="en-IN" sz="3800" dirty="0" smtClean="0"/>
              <a:t>Similarly</a:t>
            </a:r>
            <a:r>
              <a:rPr lang="en-IN" sz="3800" dirty="0" smtClean="0"/>
              <a:t>, O-glycosidic bonds are formed by interaction of hydroxyl groups of </a:t>
            </a:r>
            <a:r>
              <a:rPr lang="en-IN" sz="3800" dirty="0" err="1" smtClean="0"/>
              <a:t>hydroxy</a:t>
            </a:r>
            <a:r>
              <a:rPr lang="en-IN" sz="3800" dirty="0" smtClean="0"/>
              <a:t> amino acids (usually serine) with carbohydrate residues in </a:t>
            </a:r>
            <a:r>
              <a:rPr lang="en-IN" sz="3800" dirty="0" smtClean="0"/>
              <a:t>glycoproteins.</a:t>
            </a:r>
          </a:p>
          <a:p>
            <a:pPr marL="541338" indent="-541338"/>
            <a:r>
              <a:rPr lang="en-IN" sz="3800" dirty="0" smtClean="0"/>
              <a:t>Carbohydrates </a:t>
            </a:r>
            <a:r>
              <a:rPr lang="en-IN" sz="3800" dirty="0" smtClean="0"/>
              <a:t>are attached to proteins in glycoproteins by glycosidic bonds.</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04664"/>
            <a:ext cx="8651304" cy="6120680"/>
          </a:xfrm>
        </p:spPr>
        <p:txBody>
          <a:bodyPr>
            <a:normAutofit fontScale="92500"/>
          </a:bodyPr>
          <a:lstStyle/>
          <a:p>
            <a:pPr>
              <a:buNone/>
            </a:pPr>
            <a:r>
              <a:rPr lang="en-IN" b="1" dirty="0" smtClean="0"/>
              <a:t>3. Reaction of the amide group</a:t>
            </a:r>
          </a:p>
          <a:p>
            <a:r>
              <a:rPr lang="en-IN" dirty="0" smtClean="0"/>
              <a:t> The amide groups of Glutamine and Asparagine can form N-glycosidic bonds with carbohydrate residues to form glycoproteins.</a:t>
            </a:r>
          </a:p>
          <a:p>
            <a:pPr>
              <a:buNone/>
            </a:pPr>
            <a:r>
              <a:rPr lang="en-IN" dirty="0" smtClean="0"/>
              <a:t>4. </a:t>
            </a:r>
            <a:r>
              <a:rPr lang="en-IN" b="1" dirty="0" smtClean="0"/>
              <a:t>Reactions of SH group</a:t>
            </a:r>
          </a:p>
          <a:p>
            <a:r>
              <a:rPr lang="en-IN" dirty="0" err="1" smtClean="0"/>
              <a:t>Cysteine</a:t>
            </a:r>
            <a:r>
              <a:rPr lang="en-IN" dirty="0" smtClean="0"/>
              <a:t> has </a:t>
            </a:r>
            <a:r>
              <a:rPr lang="en-IN" dirty="0" err="1" smtClean="0"/>
              <a:t>sulfhydryl</a:t>
            </a:r>
            <a:r>
              <a:rPr lang="en-IN" dirty="0" smtClean="0"/>
              <a:t> (SH) group and it can form a disulfide (S-S) bond with another </a:t>
            </a:r>
            <a:r>
              <a:rPr lang="en-IN" dirty="0" err="1" smtClean="0"/>
              <a:t>cysteine</a:t>
            </a:r>
            <a:r>
              <a:rPr lang="en-IN" dirty="0" smtClean="0"/>
              <a:t> residue.</a:t>
            </a:r>
          </a:p>
          <a:p>
            <a:r>
              <a:rPr lang="en-IN" dirty="0" smtClean="0"/>
              <a:t>The two cysteine residues can connect two polypeptide chains by the formation of interchain disulfide bonds or links.</a:t>
            </a:r>
          </a:p>
          <a:p>
            <a:r>
              <a:rPr lang="en-IN" dirty="0" smtClean="0"/>
              <a:t>The dimer formed by two cysteine residues is sometimes called Cystine or </a:t>
            </a:r>
            <a:r>
              <a:rPr lang="en-IN" dirty="0" err="1" smtClean="0"/>
              <a:t>Dicysteine</a:t>
            </a:r>
            <a:r>
              <a:rPr lang="en-IN" dirty="0" smtClean="0"/>
              <a:t>. </a:t>
            </a:r>
            <a:endParaRPr lang="en-IN"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971600" y="1052736"/>
            <a:ext cx="7128792" cy="4176464"/>
          </a:xfrm>
          <a:prstGeom prst="rect">
            <a:avLst/>
          </a:prstGeom>
          <a:noFill/>
          <a:ln w="9525">
            <a:noFill/>
            <a:miter lim="800000"/>
            <a:headEnd/>
            <a:tailEnd/>
          </a:ln>
        </p:spPr>
      </p:pic>
      <p:sp>
        <p:nvSpPr>
          <p:cNvPr id="5" name="Rectangle 4"/>
          <p:cNvSpPr/>
          <p:nvPr/>
        </p:nvSpPr>
        <p:spPr>
          <a:xfrm>
            <a:off x="1547664" y="5445224"/>
            <a:ext cx="5174072" cy="461665"/>
          </a:xfrm>
          <a:prstGeom prst="rect">
            <a:avLst/>
          </a:prstGeom>
        </p:spPr>
        <p:txBody>
          <a:bodyPr wrap="square">
            <a:spAutoFit/>
          </a:bodyPr>
          <a:lstStyle/>
          <a:p>
            <a:pPr algn="ctr"/>
            <a:r>
              <a:rPr lang="en-IN" sz="2400" b="1" dirty="0" smtClean="0"/>
              <a:t>Fig. Formation of disulfide bridges</a:t>
            </a:r>
            <a:endParaRPr lang="en-IN" sz="2400" b="1"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640960" cy="6192688"/>
          </a:xfrm>
        </p:spPr>
        <p:txBody>
          <a:bodyPr>
            <a:normAutofit/>
          </a:bodyPr>
          <a:lstStyle/>
          <a:p>
            <a:pPr>
              <a:buFont typeface="Wingdings" pitchFamily="2" charset="2"/>
              <a:buChar char="q"/>
            </a:pPr>
            <a:r>
              <a:rPr lang="en-IN" b="1" dirty="0" smtClean="0">
                <a:solidFill>
                  <a:srgbClr val="00B050"/>
                </a:solidFill>
              </a:rPr>
              <a:t>Amino acid derivatives of importance</a:t>
            </a:r>
          </a:p>
          <a:p>
            <a:pPr marL="514350" indent="-514350">
              <a:buAutoNum type="arabicPeriod"/>
            </a:pPr>
            <a:r>
              <a:rPr lang="en-IN" sz="2400" b="1" dirty="0" smtClean="0"/>
              <a:t>Gamma amino butyric acid </a:t>
            </a:r>
            <a:r>
              <a:rPr lang="en-IN" sz="2400" dirty="0" smtClean="0"/>
              <a:t>(GABA, a derivative of glutamic acid) and dopamine (derived from tyrosine) are neurotransmitters. </a:t>
            </a:r>
            <a:r>
              <a:rPr lang="en-IN" sz="2400" b="1" dirty="0" smtClean="0"/>
              <a:t>GABA </a:t>
            </a:r>
            <a:r>
              <a:rPr lang="en-IN" sz="2400" b="1" dirty="0" err="1" smtClean="0"/>
              <a:t>pentin</a:t>
            </a:r>
            <a:r>
              <a:rPr lang="en-IN" sz="2400" b="1" dirty="0" smtClean="0"/>
              <a:t> </a:t>
            </a:r>
            <a:r>
              <a:rPr lang="en-IN" sz="2400" dirty="0" smtClean="0"/>
              <a:t>can pass blood brain barrier and can form GABA in brain.</a:t>
            </a:r>
          </a:p>
          <a:p>
            <a:pPr marL="514350" indent="-514350">
              <a:buAutoNum type="arabicPeriod"/>
            </a:pPr>
            <a:r>
              <a:rPr lang="en-IN" sz="2400" b="1" dirty="0" smtClean="0"/>
              <a:t>Histamine</a:t>
            </a:r>
            <a:r>
              <a:rPr lang="en-IN" sz="2400" dirty="0" smtClean="0"/>
              <a:t> (synthesized form histidine) is the mediator of allergic reactions.</a:t>
            </a:r>
          </a:p>
          <a:p>
            <a:pPr marL="514350" indent="-514350">
              <a:buAutoNum type="arabicPeriod"/>
            </a:pPr>
            <a:r>
              <a:rPr lang="en-IN" sz="2400" b="1" dirty="0" smtClean="0"/>
              <a:t>Thyroxine</a:t>
            </a:r>
            <a:r>
              <a:rPr lang="en-IN" sz="2400" dirty="0" smtClean="0"/>
              <a:t> (from tyrosine) is an important thyroid hormone.</a:t>
            </a:r>
          </a:p>
          <a:p>
            <a:pPr marL="541338" indent="-541338">
              <a:buNone/>
            </a:pPr>
            <a:r>
              <a:rPr lang="en-IN" sz="2400" b="1" dirty="0" smtClean="0"/>
              <a:t>4.	</a:t>
            </a:r>
            <a:r>
              <a:rPr lang="en-IN" sz="2400" b="1" dirty="0" err="1" smtClean="0"/>
              <a:t>Cycloserine</a:t>
            </a:r>
            <a:r>
              <a:rPr lang="en-IN" sz="2400" dirty="0" smtClean="0"/>
              <a:t>, a derivative of serine is an antituberculosis drug. </a:t>
            </a:r>
            <a:r>
              <a:rPr lang="en-IN" sz="2400" dirty="0" err="1" smtClean="0"/>
              <a:t>Azaserine</a:t>
            </a:r>
            <a:r>
              <a:rPr lang="en-IN" sz="2400" dirty="0" smtClean="0"/>
              <a:t> inhibits reactions where amide groups are added, and so acts as an anticancer drug.</a:t>
            </a:r>
          </a:p>
          <a:p>
            <a:pPr marL="541338" indent="-541338">
              <a:buNone/>
            </a:pPr>
            <a:r>
              <a:rPr lang="en-IN" sz="2400" b="1" dirty="0" smtClean="0"/>
              <a:t>5. 	Histidine </a:t>
            </a:r>
            <a:r>
              <a:rPr lang="en-IN" sz="2400" dirty="0" smtClean="0"/>
              <a:t>residues are important in the buffering activity of proteins.</a:t>
            </a:r>
          </a:p>
          <a:p>
            <a:pPr marL="541338" indent="-541338">
              <a:buNone/>
            </a:pPr>
            <a:r>
              <a:rPr lang="en-IN" sz="2400" b="1" dirty="0" smtClean="0"/>
              <a:t>6. 	Ornithine </a:t>
            </a:r>
            <a:r>
              <a:rPr lang="en-IN" sz="2400" dirty="0" smtClean="0"/>
              <a:t>and </a:t>
            </a:r>
            <a:r>
              <a:rPr lang="en-IN" sz="2400" b="1" dirty="0" err="1" smtClean="0"/>
              <a:t>Citrulline</a:t>
            </a:r>
            <a:r>
              <a:rPr lang="en-IN" sz="2400" dirty="0" smtClean="0"/>
              <a:t> are derivatives of arginine, and are essential for urea synthesis.</a:t>
            </a:r>
          </a:p>
          <a:p>
            <a:pPr marL="514350" indent="-514350">
              <a:buAutoNum type="arabicPeriod"/>
            </a:pPr>
            <a:endParaRPr lang="en-IN" sz="20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r>
              <a:rPr lang="en-IN" b="1" dirty="0" smtClean="0">
                <a:solidFill>
                  <a:srgbClr val="00B050"/>
                </a:solidFill>
              </a:rPr>
              <a:t>AMINO ACIDS AS DRUGS</a:t>
            </a:r>
            <a:endParaRPr lang="en-IN" b="1" dirty="0">
              <a:solidFill>
                <a:srgbClr val="00B050"/>
              </a:solidFill>
            </a:endParaRPr>
          </a:p>
        </p:txBody>
      </p:sp>
      <p:sp>
        <p:nvSpPr>
          <p:cNvPr id="3" name="Content Placeholder 2"/>
          <p:cNvSpPr>
            <a:spLocks noGrp="1"/>
          </p:cNvSpPr>
          <p:nvPr>
            <p:ph idx="1"/>
          </p:nvPr>
        </p:nvSpPr>
        <p:spPr>
          <a:xfrm>
            <a:off x="323528" y="1268760"/>
            <a:ext cx="8568952" cy="5256584"/>
          </a:xfrm>
        </p:spPr>
        <p:txBody>
          <a:bodyPr>
            <a:normAutofit fontScale="92500" lnSpcReduction="10000"/>
          </a:bodyPr>
          <a:lstStyle/>
          <a:p>
            <a:r>
              <a:rPr lang="en-IN" dirty="0" smtClean="0"/>
              <a:t>There are certain non-standard amino acids that are used as drugs.</a:t>
            </a:r>
          </a:p>
          <a:p>
            <a:r>
              <a:rPr lang="en-IN" b="1" dirty="0" smtClean="0"/>
              <a:t>D-</a:t>
            </a:r>
            <a:r>
              <a:rPr lang="en-IN" b="1" dirty="0" err="1" smtClean="0"/>
              <a:t>Penicillamine</a:t>
            </a:r>
            <a:r>
              <a:rPr lang="en-IN" b="1" dirty="0" smtClean="0"/>
              <a:t> </a:t>
            </a:r>
            <a:r>
              <a:rPr lang="en-IN" dirty="0" smtClean="0"/>
              <a:t>(D-</a:t>
            </a:r>
            <a:r>
              <a:rPr lang="en-IN" dirty="0" err="1" smtClean="0"/>
              <a:t>dimethylglycine</a:t>
            </a:r>
            <a:r>
              <a:rPr lang="en-IN" dirty="0" smtClean="0"/>
              <a:t>), a metabolite of penicillin, is employed in the </a:t>
            </a:r>
            <a:r>
              <a:rPr lang="en-IN" dirty="0" err="1" smtClean="0"/>
              <a:t>chelation</a:t>
            </a:r>
            <a:r>
              <a:rPr lang="en-IN" dirty="0" smtClean="0"/>
              <a:t> therapy of Wilson’s disease. This is possible since D-</a:t>
            </a:r>
            <a:r>
              <a:rPr lang="en-IN" dirty="0" err="1" smtClean="0"/>
              <a:t>penicillamine</a:t>
            </a:r>
            <a:r>
              <a:rPr lang="en-IN" dirty="0" smtClean="0"/>
              <a:t> can effectively </a:t>
            </a:r>
            <a:r>
              <a:rPr lang="en-IN" dirty="0" err="1" smtClean="0"/>
              <a:t>chelate</a:t>
            </a:r>
            <a:r>
              <a:rPr lang="en-IN" dirty="0" smtClean="0"/>
              <a:t> copper.</a:t>
            </a:r>
          </a:p>
          <a:p>
            <a:r>
              <a:rPr lang="en-IN" b="1" dirty="0" smtClean="0"/>
              <a:t>N-</a:t>
            </a:r>
            <a:r>
              <a:rPr lang="en-IN" b="1" dirty="0" err="1" smtClean="0"/>
              <a:t>Acetylcysteine</a:t>
            </a:r>
            <a:r>
              <a:rPr lang="en-IN" dirty="0" smtClean="0"/>
              <a:t> is used in cystic fibrosis, and chronic renal insufficiency, as it can function as an antioxidant.</a:t>
            </a:r>
          </a:p>
          <a:p>
            <a:r>
              <a:rPr lang="en-IN" b="1" dirty="0" err="1" smtClean="0"/>
              <a:t>Gabapentin</a:t>
            </a:r>
            <a:r>
              <a:rPr lang="en-IN" b="1" dirty="0" smtClean="0"/>
              <a:t> </a:t>
            </a:r>
            <a:r>
              <a:rPr lang="en-IN" dirty="0" smtClean="0"/>
              <a:t>(</a:t>
            </a:r>
            <a:r>
              <a:rPr lang="el-GR" dirty="0" smtClean="0"/>
              <a:t>γ</a:t>
            </a:r>
            <a:r>
              <a:rPr lang="en-IN" dirty="0" smtClean="0"/>
              <a:t>-</a:t>
            </a:r>
            <a:r>
              <a:rPr lang="en-IN" dirty="0" err="1" smtClean="0"/>
              <a:t>aminobutyrate</a:t>
            </a:r>
            <a:r>
              <a:rPr lang="en-IN" dirty="0" smtClean="0"/>
              <a:t> linked to </a:t>
            </a:r>
            <a:r>
              <a:rPr lang="en-IN" dirty="0" err="1" smtClean="0"/>
              <a:t>cyclohexane</a:t>
            </a:r>
            <a:r>
              <a:rPr lang="en-IN" dirty="0" smtClean="0"/>
              <a:t>) is used as an anticonvulsant.</a:t>
            </a:r>
            <a:endParaRPr lang="en-IN"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634082"/>
          </a:xfrm>
        </p:spPr>
        <p:txBody>
          <a:bodyPr>
            <a:normAutofit fontScale="90000"/>
          </a:bodyPr>
          <a:lstStyle/>
          <a:p>
            <a:r>
              <a:rPr lang="en-IN" b="1" dirty="0" smtClean="0">
                <a:solidFill>
                  <a:srgbClr val="FF0000"/>
                </a:solidFill>
              </a:rPr>
              <a:t>PEPTIDE BOND </a:t>
            </a:r>
            <a:endParaRPr lang="en-IN" dirty="0">
              <a:solidFill>
                <a:srgbClr val="FF0000"/>
              </a:solidFill>
            </a:endParaRPr>
          </a:p>
        </p:txBody>
      </p:sp>
      <p:sp>
        <p:nvSpPr>
          <p:cNvPr id="3" name="Content Placeholder 2"/>
          <p:cNvSpPr>
            <a:spLocks noGrp="1"/>
          </p:cNvSpPr>
          <p:nvPr>
            <p:ph idx="1"/>
          </p:nvPr>
        </p:nvSpPr>
        <p:spPr>
          <a:xfrm>
            <a:off x="251520" y="980728"/>
            <a:ext cx="8640960" cy="5544616"/>
          </a:xfrm>
        </p:spPr>
        <p:txBody>
          <a:bodyPr>
            <a:normAutofit fontScale="92500"/>
          </a:bodyPr>
          <a:lstStyle/>
          <a:p>
            <a:pPr>
              <a:buFont typeface="Wingdings" pitchFamily="2" charset="2"/>
              <a:buChar char="q"/>
            </a:pPr>
            <a:r>
              <a:rPr lang="en-IN" sz="2800" b="1" dirty="0" smtClean="0">
                <a:solidFill>
                  <a:srgbClr val="0070C0"/>
                </a:solidFill>
              </a:rPr>
              <a:t>Definition</a:t>
            </a:r>
          </a:p>
          <a:p>
            <a:r>
              <a:rPr lang="en-IN" sz="2400" dirty="0" smtClean="0"/>
              <a:t>Peptide bond is an amide bond formed between the </a:t>
            </a:r>
            <a:r>
              <a:rPr lang="el-GR" sz="2400" dirty="0" smtClean="0"/>
              <a:t>α</a:t>
            </a:r>
            <a:r>
              <a:rPr lang="en-IN" sz="2400" dirty="0" smtClean="0"/>
              <a:t>-carboxyl group of one amino acid and the </a:t>
            </a:r>
            <a:r>
              <a:rPr lang="el-GR" sz="2400" dirty="0" smtClean="0"/>
              <a:t>α</a:t>
            </a:r>
            <a:r>
              <a:rPr lang="en-IN" sz="2400" dirty="0" smtClean="0"/>
              <a:t>-amino group of another amino acid.</a:t>
            </a:r>
          </a:p>
          <a:p>
            <a:pPr>
              <a:buFont typeface="Wingdings" pitchFamily="2" charset="2"/>
              <a:buChar char="q"/>
            </a:pPr>
            <a:r>
              <a:rPr lang="en-IN" sz="2800" b="1" dirty="0" smtClean="0">
                <a:solidFill>
                  <a:srgbClr val="0070C0"/>
                </a:solidFill>
              </a:rPr>
              <a:t>Formation of a peptide bond</a:t>
            </a:r>
          </a:p>
          <a:p>
            <a:r>
              <a:rPr lang="en-IN" sz="2400" dirty="0" smtClean="0"/>
              <a:t>Alpha carboxyl group of one amino acid reacts with alpha amino group of another amino acid to form </a:t>
            </a:r>
            <a:r>
              <a:rPr lang="en-IN" sz="2400" b="1" dirty="0" smtClean="0"/>
              <a:t>a peptide bond or CO-NH bridge</a:t>
            </a:r>
            <a:r>
              <a:rPr lang="en-IN" sz="2400" dirty="0" smtClean="0"/>
              <a:t>.</a:t>
            </a:r>
          </a:p>
          <a:p>
            <a:r>
              <a:rPr lang="en-IN" sz="2400" dirty="0" smtClean="0"/>
              <a:t>Proteins are made by polymerization of amino acids through peptide bonds.</a:t>
            </a:r>
          </a:p>
          <a:p>
            <a:r>
              <a:rPr lang="en-IN" sz="2400" dirty="0" smtClean="0"/>
              <a:t>Two amino acids are combined to form a </a:t>
            </a:r>
            <a:r>
              <a:rPr lang="en-IN" sz="2400" b="1" dirty="0" err="1" smtClean="0"/>
              <a:t>dipeptide</a:t>
            </a:r>
            <a:r>
              <a:rPr lang="en-IN" sz="2400" dirty="0" smtClean="0"/>
              <a:t>; three amino acids form a </a:t>
            </a:r>
            <a:r>
              <a:rPr lang="en-IN" sz="2400" b="1" dirty="0" err="1" smtClean="0"/>
              <a:t>tripeptide</a:t>
            </a:r>
            <a:r>
              <a:rPr lang="en-IN" sz="2400" dirty="0" smtClean="0"/>
              <a:t>; four will make a </a:t>
            </a:r>
            <a:r>
              <a:rPr lang="en-IN" sz="2400" b="1" dirty="0" err="1" smtClean="0"/>
              <a:t>tetrapeptide</a:t>
            </a:r>
            <a:r>
              <a:rPr lang="en-IN" sz="2400" dirty="0" smtClean="0"/>
              <a:t>.</a:t>
            </a:r>
          </a:p>
          <a:p>
            <a:r>
              <a:rPr lang="en-IN" sz="2400" dirty="0" smtClean="0"/>
              <a:t> A few amino acids together will make an </a:t>
            </a:r>
            <a:r>
              <a:rPr lang="en-IN" sz="2400" b="1" dirty="0" err="1" smtClean="0"/>
              <a:t>oligppeptide</a:t>
            </a:r>
            <a:r>
              <a:rPr lang="en-IN" sz="2400" dirty="0" smtClean="0"/>
              <a:t>.</a:t>
            </a:r>
          </a:p>
          <a:p>
            <a:r>
              <a:rPr lang="en-IN" sz="2400" dirty="0" smtClean="0"/>
              <a:t>And combination of </a:t>
            </a:r>
            <a:r>
              <a:rPr lang="en-IN" sz="2400" b="1" dirty="0" smtClean="0"/>
              <a:t>10 to 50 amino acids </a:t>
            </a:r>
            <a:r>
              <a:rPr lang="en-IN" sz="2400" dirty="0" smtClean="0"/>
              <a:t>is called as a </a:t>
            </a:r>
            <a:r>
              <a:rPr lang="en-IN" sz="2400" b="1" dirty="0" smtClean="0"/>
              <a:t>polypeptide</a:t>
            </a:r>
            <a:r>
              <a:rPr lang="en-IN" sz="2400" dirty="0" smtClean="0"/>
              <a:t>.</a:t>
            </a:r>
          </a:p>
          <a:p>
            <a:r>
              <a:rPr lang="en-IN" sz="2400" dirty="0" smtClean="0"/>
              <a:t>Long polypeptide chains containing </a:t>
            </a:r>
            <a:r>
              <a:rPr lang="en-IN" sz="2400" b="1" dirty="0" smtClean="0"/>
              <a:t>more than 50 amino acids </a:t>
            </a:r>
            <a:r>
              <a:rPr lang="en-IN" sz="2400" dirty="0" smtClean="0"/>
              <a:t>are called </a:t>
            </a:r>
            <a:r>
              <a:rPr lang="en-IN" sz="2400" b="1" dirty="0" smtClean="0"/>
              <a:t>proteins</a:t>
            </a:r>
            <a:r>
              <a:rPr lang="en-IN" sz="2400" dirty="0" smtClean="0"/>
              <a:t>.</a:t>
            </a:r>
          </a:p>
          <a:p>
            <a:endParaRPr lang="en-IN" sz="20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683568" y="692696"/>
            <a:ext cx="7704856" cy="4464496"/>
          </a:xfrm>
          <a:prstGeom prst="rect">
            <a:avLst/>
          </a:prstGeom>
          <a:noFill/>
          <a:ln w="9525">
            <a:noFill/>
            <a:miter lim="800000"/>
            <a:headEnd/>
            <a:tailEnd/>
          </a:ln>
        </p:spPr>
      </p:pic>
      <p:sp>
        <p:nvSpPr>
          <p:cNvPr id="5" name="Rectangle 4"/>
          <p:cNvSpPr/>
          <p:nvPr/>
        </p:nvSpPr>
        <p:spPr>
          <a:xfrm>
            <a:off x="755576" y="5301208"/>
            <a:ext cx="7704856" cy="646331"/>
          </a:xfrm>
          <a:prstGeom prst="rect">
            <a:avLst/>
          </a:prstGeom>
        </p:spPr>
        <p:txBody>
          <a:bodyPr wrap="square">
            <a:spAutoFit/>
          </a:bodyPr>
          <a:lstStyle/>
          <a:p>
            <a:pPr algn="ctr"/>
            <a:r>
              <a:rPr lang="en-IN" sz="3600" b="1" dirty="0" smtClean="0"/>
              <a:t>Fig. Peptide bond formation</a:t>
            </a:r>
            <a:endParaRPr lang="en-IN" sz="3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95536" y="404813"/>
          <a:ext cx="8280920" cy="6202680"/>
        </p:xfrm>
        <a:graphic>
          <a:graphicData uri="http://schemas.openxmlformats.org/drawingml/2006/table">
            <a:tbl>
              <a:tblPr firstRow="1" bandRow="1">
                <a:tableStyleId>{5C22544A-7EE6-4342-B048-85BDC9FD1C3A}</a:tableStyleId>
              </a:tblPr>
              <a:tblGrid>
                <a:gridCol w="1656184"/>
                <a:gridCol w="1656184"/>
                <a:gridCol w="1656184"/>
                <a:gridCol w="1656184"/>
                <a:gridCol w="1656184"/>
              </a:tblGrid>
              <a:tr h="370840">
                <a:tc>
                  <a:txBody>
                    <a:bodyPr/>
                    <a:lstStyle/>
                    <a:p>
                      <a:r>
                        <a:rPr lang="en-IN" dirty="0" smtClean="0"/>
                        <a:t>Name</a:t>
                      </a:r>
                      <a:r>
                        <a:rPr lang="en-IN" baseline="0" dirty="0" smtClean="0"/>
                        <a:t> of amino acid</a:t>
                      </a:r>
                      <a:endParaRPr lang="en-IN" dirty="0"/>
                    </a:p>
                  </a:txBody>
                  <a:tcPr/>
                </a:tc>
                <a:tc>
                  <a:txBody>
                    <a:bodyPr/>
                    <a:lstStyle/>
                    <a:p>
                      <a:r>
                        <a:rPr lang="en-IN" dirty="0" smtClean="0"/>
                        <a:t>Special</a:t>
                      </a:r>
                      <a:r>
                        <a:rPr lang="en-IN" baseline="0" dirty="0" smtClean="0"/>
                        <a:t> group present</a:t>
                      </a:r>
                      <a:endParaRPr lang="en-IN" dirty="0"/>
                    </a:p>
                  </a:txBody>
                  <a:tcPr/>
                </a:tc>
                <a:tc>
                  <a:txBody>
                    <a:bodyPr/>
                    <a:lstStyle/>
                    <a:p>
                      <a:r>
                        <a:rPr lang="en-IN" dirty="0" smtClean="0"/>
                        <a:t>3- letter abbreviation</a:t>
                      </a:r>
                      <a:endParaRPr lang="en-IN" dirty="0"/>
                    </a:p>
                  </a:txBody>
                  <a:tcPr/>
                </a:tc>
                <a:tc>
                  <a:txBody>
                    <a:bodyPr/>
                    <a:lstStyle/>
                    <a:p>
                      <a:r>
                        <a:rPr lang="en-IN" dirty="0" smtClean="0"/>
                        <a:t>1-letter abbreviation</a:t>
                      </a:r>
                      <a:endParaRPr lang="en-IN" dirty="0"/>
                    </a:p>
                  </a:txBody>
                  <a:tcPr/>
                </a:tc>
                <a:tc>
                  <a:txBody>
                    <a:bodyPr/>
                    <a:lstStyle/>
                    <a:p>
                      <a:r>
                        <a:rPr lang="en-IN" dirty="0" smtClean="0"/>
                        <a:t>Molecular</a:t>
                      </a:r>
                      <a:r>
                        <a:rPr lang="en-IN" baseline="0" dirty="0" smtClean="0"/>
                        <a:t> weight</a:t>
                      </a:r>
                      <a:endParaRPr lang="en-IN" dirty="0"/>
                    </a:p>
                  </a:txBody>
                  <a:tcPr/>
                </a:tc>
              </a:tr>
              <a:tr h="370840">
                <a:tc>
                  <a:txBody>
                    <a:bodyPr/>
                    <a:lstStyle/>
                    <a:p>
                      <a:r>
                        <a:rPr lang="en-IN" dirty="0" smtClean="0"/>
                        <a:t>Glycine</a:t>
                      </a:r>
                      <a:endParaRPr lang="en-IN" dirty="0"/>
                    </a:p>
                  </a:txBody>
                  <a:tcPr/>
                </a:tc>
                <a:tc>
                  <a:txBody>
                    <a:bodyPr/>
                    <a:lstStyle/>
                    <a:p>
                      <a:endParaRPr lang="en-IN"/>
                    </a:p>
                  </a:txBody>
                  <a:tcPr/>
                </a:tc>
                <a:tc>
                  <a:txBody>
                    <a:bodyPr/>
                    <a:lstStyle/>
                    <a:p>
                      <a:r>
                        <a:rPr lang="en-IN" dirty="0" err="1" smtClean="0"/>
                        <a:t>Gly</a:t>
                      </a:r>
                      <a:endParaRPr lang="en-IN" dirty="0"/>
                    </a:p>
                  </a:txBody>
                  <a:tcPr/>
                </a:tc>
                <a:tc>
                  <a:txBody>
                    <a:bodyPr/>
                    <a:lstStyle/>
                    <a:p>
                      <a:r>
                        <a:rPr lang="en-IN" dirty="0" smtClean="0"/>
                        <a:t>G</a:t>
                      </a:r>
                      <a:endParaRPr lang="en-IN" dirty="0"/>
                    </a:p>
                  </a:txBody>
                  <a:tcPr/>
                </a:tc>
                <a:tc>
                  <a:txBody>
                    <a:bodyPr/>
                    <a:lstStyle/>
                    <a:p>
                      <a:r>
                        <a:rPr lang="en-IN" dirty="0" smtClean="0"/>
                        <a:t>77</a:t>
                      </a:r>
                      <a:endParaRPr lang="en-IN" dirty="0"/>
                    </a:p>
                  </a:txBody>
                  <a:tcPr/>
                </a:tc>
              </a:tr>
              <a:tr h="370840">
                <a:tc>
                  <a:txBody>
                    <a:bodyPr/>
                    <a:lstStyle/>
                    <a:p>
                      <a:r>
                        <a:rPr lang="en-IN" dirty="0" err="1" smtClean="0"/>
                        <a:t>Alanine</a:t>
                      </a:r>
                      <a:endParaRPr lang="en-IN" dirty="0"/>
                    </a:p>
                  </a:txBody>
                  <a:tcPr/>
                </a:tc>
                <a:tc>
                  <a:txBody>
                    <a:bodyPr/>
                    <a:lstStyle/>
                    <a:p>
                      <a:endParaRPr lang="en-IN" dirty="0"/>
                    </a:p>
                  </a:txBody>
                  <a:tcPr/>
                </a:tc>
                <a:tc>
                  <a:txBody>
                    <a:bodyPr/>
                    <a:lstStyle/>
                    <a:p>
                      <a:r>
                        <a:rPr lang="en-IN" dirty="0" smtClean="0"/>
                        <a:t>Ala</a:t>
                      </a:r>
                      <a:endParaRPr lang="en-IN" dirty="0"/>
                    </a:p>
                  </a:txBody>
                  <a:tcPr/>
                </a:tc>
                <a:tc>
                  <a:txBody>
                    <a:bodyPr/>
                    <a:lstStyle/>
                    <a:p>
                      <a:r>
                        <a:rPr lang="en-IN" dirty="0" smtClean="0"/>
                        <a:t>A</a:t>
                      </a:r>
                      <a:endParaRPr lang="en-IN" dirty="0"/>
                    </a:p>
                  </a:txBody>
                  <a:tcPr/>
                </a:tc>
                <a:tc>
                  <a:txBody>
                    <a:bodyPr/>
                    <a:lstStyle/>
                    <a:p>
                      <a:r>
                        <a:rPr lang="en-IN" dirty="0" smtClean="0"/>
                        <a:t>89</a:t>
                      </a:r>
                      <a:endParaRPr lang="en-IN" dirty="0"/>
                    </a:p>
                  </a:txBody>
                  <a:tcPr/>
                </a:tc>
              </a:tr>
              <a:tr h="370840">
                <a:tc>
                  <a:txBody>
                    <a:bodyPr/>
                    <a:lstStyle/>
                    <a:p>
                      <a:r>
                        <a:rPr lang="en-IN" dirty="0" err="1" smtClean="0"/>
                        <a:t>Valine</a:t>
                      </a:r>
                      <a:endParaRPr lang="en-IN" dirty="0"/>
                    </a:p>
                  </a:txBody>
                  <a:tcPr/>
                </a:tc>
                <a:tc>
                  <a:txBody>
                    <a:bodyPr/>
                    <a:lstStyle/>
                    <a:p>
                      <a:endParaRPr lang="en-IN"/>
                    </a:p>
                  </a:txBody>
                  <a:tcPr/>
                </a:tc>
                <a:tc>
                  <a:txBody>
                    <a:bodyPr/>
                    <a:lstStyle/>
                    <a:p>
                      <a:r>
                        <a:rPr lang="en-IN" dirty="0" smtClean="0"/>
                        <a:t>Val</a:t>
                      </a:r>
                      <a:endParaRPr lang="en-IN" dirty="0"/>
                    </a:p>
                  </a:txBody>
                  <a:tcPr/>
                </a:tc>
                <a:tc>
                  <a:txBody>
                    <a:bodyPr/>
                    <a:lstStyle/>
                    <a:p>
                      <a:r>
                        <a:rPr lang="en-IN" dirty="0" smtClean="0"/>
                        <a:t>V</a:t>
                      </a:r>
                      <a:endParaRPr lang="en-IN" dirty="0"/>
                    </a:p>
                  </a:txBody>
                  <a:tcPr/>
                </a:tc>
                <a:tc>
                  <a:txBody>
                    <a:bodyPr/>
                    <a:lstStyle/>
                    <a:p>
                      <a:r>
                        <a:rPr lang="en-IN" dirty="0" smtClean="0"/>
                        <a:t>117</a:t>
                      </a:r>
                      <a:endParaRPr lang="en-IN" dirty="0"/>
                    </a:p>
                  </a:txBody>
                  <a:tcPr/>
                </a:tc>
              </a:tr>
              <a:tr h="370840">
                <a:tc>
                  <a:txBody>
                    <a:bodyPr/>
                    <a:lstStyle/>
                    <a:p>
                      <a:r>
                        <a:rPr lang="en-IN" dirty="0" err="1" smtClean="0"/>
                        <a:t>Leucine</a:t>
                      </a:r>
                      <a:endParaRPr lang="en-IN" dirty="0"/>
                    </a:p>
                  </a:txBody>
                  <a:tcPr/>
                </a:tc>
                <a:tc>
                  <a:txBody>
                    <a:bodyPr/>
                    <a:lstStyle/>
                    <a:p>
                      <a:endParaRPr lang="en-IN"/>
                    </a:p>
                  </a:txBody>
                  <a:tcPr/>
                </a:tc>
                <a:tc>
                  <a:txBody>
                    <a:bodyPr/>
                    <a:lstStyle/>
                    <a:p>
                      <a:r>
                        <a:rPr lang="en-IN" dirty="0" err="1" smtClean="0"/>
                        <a:t>Leu</a:t>
                      </a:r>
                      <a:endParaRPr lang="en-IN" dirty="0"/>
                    </a:p>
                  </a:txBody>
                  <a:tcPr/>
                </a:tc>
                <a:tc>
                  <a:txBody>
                    <a:bodyPr/>
                    <a:lstStyle/>
                    <a:p>
                      <a:r>
                        <a:rPr lang="en-IN" dirty="0" smtClean="0"/>
                        <a:t>L</a:t>
                      </a:r>
                      <a:endParaRPr lang="en-IN" dirty="0"/>
                    </a:p>
                  </a:txBody>
                  <a:tcPr/>
                </a:tc>
                <a:tc>
                  <a:txBody>
                    <a:bodyPr/>
                    <a:lstStyle/>
                    <a:p>
                      <a:r>
                        <a:rPr lang="en-IN" dirty="0" smtClean="0"/>
                        <a:t>131</a:t>
                      </a:r>
                      <a:endParaRPr lang="en-IN" dirty="0"/>
                    </a:p>
                  </a:txBody>
                  <a:tcPr/>
                </a:tc>
              </a:tr>
              <a:tr h="370840">
                <a:tc>
                  <a:txBody>
                    <a:bodyPr/>
                    <a:lstStyle/>
                    <a:p>
                      <a:r>
                        <a:rPr lang="en-IN" dirty="0" err="1" smtClean="0">
                          <a:solidFill>
                            <a:srgbClr val="FF0000"/>
                          </a:solidFill>
                        </a:rPr>
                        <a:t>Isoleucine</a:t>
                      </a:r>
                      <a:endParaRPr lang="en-IN" dirty="0">
                        <a:solidFill>
                          <a:srgbClr val="FF0000"/>
                        </a:solidFill>
                      </a:endParaRPr>
                    </a:p>
                  </a:txBody>
                  <a:tcPr/>
                </a:tc>
                <a:tc>
                  <a:txBody>
                    <a:bodyPr/>
                    <a:lstStyle/>
                    <a:p>
                      <a:endParaRPr lang="en-IN" dirty="0">
                        <a:solidFill>
                          <a:srgbClr val="FF0000"/>
                        </a:solidFill>
                      </a:endParaRPr>
                    </a:p>
                  </a:txBody>
                  <a:tcPr/>
                </a:tc>
                <a:tc>
                  <a:txBody>
                    <a:bodyPr/>
                    <a:lstStyle/>
                    <a:p>
                      <a:r>
                        <a:rPr lang="en-IN" dirty="0" smtClean="0">
                          <a:solidFill>
                            <a:srgbClr val="FF0000"/>
                          </a:solidFill>
                        </a:rPr>
                        <a:t>Ile</a:t>
                      </a:r>
                      <a:endParaRPr lang="en-IN" dirty="0">
                        <a:solidFill>
                          <a:srgbClr val="FF0000"/>
                        </a:solidFill>
                      </a:endParaRPr>
                    </a:p>
                  </a:txBody>
                  <a:tcPr/>
                </a:tc>
                <a:tc>
                  <a:txBody>
                    <a:bodyPr/>
                    <a:lstStyle/>
                    <a:p>
                      <a:r>
                        <a:rPr lang="en-IN" dirty="0" smtClean="0">
                          <a:solidFill>
                            <a:srgbClr val="FF0000"/>
                          </a:solidFill>
                        </a:rPr>
                        <a:t>I</a:t>
                      </a:r>
                      <a:endParaRPr lang="en-IN" dirty="0">
                        <a:solidFill>
                          <a:srgbClr val="FF0000"/>
                        </a:solidFill>
                      </a:endParaRPr>
                    </a:p>
                  </a:txBody>
                  <a:tcPr/>
                </a:tc>
                <a:tc>
                  <a:txBody>
                    <a:bodyPr/>
                    <a:lstStyle/>
                    <a:p>
                      <a:r>
                        <a:rPr lang="en-IN" dirty="0" smtClean="0">
                          <a:solidFill>
                            <a:srgbClr val="FF0000"/>
                          </a:solidFill>
                        </a:rPr>
                        <a:t>131</a:t>
                      </a:r>
                      <a:endParaRPr lang="en-IN" dirty="0">
                        <a:solidFill>
                          <a:srgbClr val="FF0000"/>
                        </a:solidFill>
                      </a:endParaRPr>
                    </a:p>
                  </a:txBody>
                  <a:tcPr/>
                </a:tc>
              </a:tr>
              <a:tr h="370840">
                <a:tc>
                  <a:txBody>
                    <a:bodyPr/>
                    <a:lstStyle/>
                    <a:p>
                      <a:r>
                        <a:rPr lang="en-IN" dirty="0" smtClean="0"/>
                        <a:t>Serine</a:t>
                      </a:r>
                      <a:endParaRPr lang="en-IN" dirty="0"/>
                    </a:p>
                  </a:txBody>
                  <a:tcPr/>
                </a:tc>
                <a:tc>
                  <a:txBody>
                    <a:bodyPr/>
                    <a:lstStyle/>
                    <a:p>
                      <a:r>
                        <a:rPr lang="en-IN" dirty="0" smtClean="0"/>
                        <a:t>Hydroxyl</a:t>
                      </a:r>
                      <a:endParaRPr lang="en-IN" dirty="0"/>
                    </a:p>
                  </a:txBody>
                  <a:tcPr/>
                </a:tc>
                <a:tc>
                  <a:txBody>
                    <a:bodyPr/>
                    <a:lstStyle/>
                    <a:p>
                      <a:r>
                        <a:rPr lang="en-IN" dirty="0" smtClean="0"/>
                        <a:t>Ser</a:t>
                      </a:r>
                      <a:endParaRPr lang="en-IN" dirty="0"/>
                    </a:p>
                  </a:txBody>
                  <a:tcPr/>
                </a:tc>
                <a:tc>
                  <a:txBody>
                    <a:bodyPr/>
                    <a:lstStyle/>
                    <a:p>
                      <a:r>
                        <a:rPr lang="en-IN" dirty="0" smtClean="0"/>
                        <a:t>S</a:t>
                      </a:r>
                      <a:endParaRPr lang="en-IN" dirty="0"/>
                    </a:p>
                  </a:txBody>
                  <a:tcPr/>
                </a:tc>
                <a:tc>
                  <a:txBody>
                    <a:bodyPr/>
                    <a:lstStyle/>
                    <a:p>
                      <a:r>
                        <a:rPr lang="en-IN" dirty="0" smtClean="0"/>
                        <a:t>105</a:t>
                      </a:r>
                      <a:endParaRPr lang="en-IN" dirty="0"/>
                    </a:p>
                  </a:txBody>
                  <a:tcPr/>
                </a:tc>
              </a:tr>
              <a:tr h="370840">
                <a:tc>
                  <a:txBody>
                    <a:bodyPr/>
                    <a:lstStyle/>
                    <a:p>
                      <a:r>
                        <a:rPr lang="en-IN" dirty="0" smtClean="0"/>
                        <a:t>Threonine</a:t>
                      </a:r>
                      <a:endParaRPr lang="en-IN" dirty="0"/>
                    </a:p>
                  </a:txBody>
                  <a:tcPr/>
                </a:tc>
                <a:tc>
                  <a:txBody>
                    <a:bodyPr/>
                    <a:lstStyle/>
                    <a:p>
                      <a:r>
                        <a:rPr lang="en-IN" dirty="0" smtClean="0"/>
                        <a:t>Hydroxyl</a:t>
                      </a:r>
                      <a:endParaRPr lang="en-IN" dirty="0"/>
                    </a:p>
                  </a:txBody>
                  <a:tcPr/>
                </a:tc>
                <a:tc>
                  <a:txBody>
                    <a:bodyPr/>
                    <a:lstStyle/>
                    <a:p>
                      <a:r>
                        <a:rPr lang="en-IN" dirty="0" err="1" smtClean="0"/>
                        <a:t>Thr</a:t>
                      </a:r>
                      <a:endParaRPr lang="en-IN" dirty="0"/>
                    </a:p>
                  </a:txBody>
                  <a:tcPr/>
                </a:tc>
                <a:tc>
                  <a:txBody>
                    <a:bodyPr/>
                    <a:lstStyle/>
                    <a:p>
                      <a:r>
                        <a:rPr lang="en-IN" dirty="0" smtClean="0"/>
                        <a:t>T</a:t>
                      </a:r>
                      <a:endParaRPr lang="en-IN" dirty="0"/>
                    </a:p>
                  </a:txBody>
                  <a:tcPr/>
                </a:tc>
                <a:tc>
                  <a:txBody>
                    <a:bodyPr/>
                    <a:lstStyle/>
                    <a:p>
                      <a:r>
                        <a:rPr lang="en-IN" dirty="0" smtClean="0"/>
                        <a:t>119</a:t>
                      </a:r>
                      <a:endParaRPr lang="en-IN" dirty="0"/>
                    </a:p>
                  </a:txBody>
                  <a:tcPr/>
                </a:tc>
              </a:tr>
              <a:tr h="370840">
                <a:tc>
                  <a:txBody>
                    <a:bodyPr/>
                    <a:lstStyle/>
                    <a:p>
                      <a:r>
                        <a:rPr lang="en-IN" dirty="0" err="1" smtClean="0"/>
                        <a:t>Cysteine</a:t>
                      </a:r>
                      <a:endParaRPr lang="en-IN" dirty="0"/>
                    </a:p>
                  </a:txBody>
                  <a:tcPr/>
                </a:tc>
                <a:tc>
                  <a:txBody>
                    <a:bodyPr/>
                    <a:lstStyle/>
                    <a:p>
                      <a:r>
                        <a:rPr lang="en-IN" dirty="0" err="1" smtClean="0"/>
                        <a:t>Sulfhydryl</a:t>
                      </a:r>
                      <a:endParaRPr lang="en-IN" dirty="0"/>
                    </a:p>
                  </a:txBody>
                  <a:tcPr/>
                </a:tc>
                <a:tc>
                  <a:txBody>
                    <a:bodyPr/>
                    <a:lstStyle/>
                    <a:p>
                      <a:r>
                        <a:rPr lang="en-IN" dirty="0" err="1" smtClean="0"/>
                        <a:t>Cys</a:t>
                      </a:r>
                      <a:endParaRPr lang="en-IN" dirty="0"/>
                    </a:p>
                  </a:txBody>
                  <a:tcPr/>
                </a:tc>
                <a:tc>
                  <a:txBody>
                    <a:bodyPr/>
                    <a:lstStyle/>
                    <a:p>
                      <a:r>
                        <a:rPr lang="en-IN" dirty="0" smtClean="0"/>
                        <a:t>C</a:t>
                      </a:r>
                      <a:endParaRPr lang="en-IN" dirty="0"/>
                    </a:p>
                  </a:txBody>
                  <a:tcPr/>
                </a:tc>
                <a:tc>
                  <a:txBody>
                    <a:bodyPr/>
                    <a:lstStyle/>
                    <a:p>
                      <a:r>
                        <a:rPr lang="en-IN" dirty="0" smtClean="0"/>
                        <a:t>121</a:t>
                      </a:r>
                      <a:endParaRPr lang="en-IN" dirty="0"/>
                    </a:p>
                  </a:txBody>
                  <a:tcPr/>
                </a:tc>
              </a:tr>
              <a:tr h="370840">
                <a:tc>
                  <a:txBody>
                    <a:bodyPr/>
                    <a:lstStyle/>
                    <a:p>
                      <a:r>
                        <a:rPr lang="en-IN" dirty="0" smtClean="0"/>
                        <a:t>Methionine</a:t>
                      </a:r>
                      <a:endParaRPr lang="en-IN" dirty="0"/>
                    </a:p>
                  </a:txBody>
                  <a:tcPr/>
                </a:tc>
                <a:tc>
                  <a:txBody>
                    <a:bodyPr/>
                    <a:lstStyle/>
                    <a:p>
                      <a:r>
                        <a:rPr lang="en-IN" dirty="0" err="1" smtClean="0"/>
                        <a:t>Thioester</a:t>
                      </a:r>
                      <a:endParaRPr lang="en-IN" dirty="0"/>
                    </a:p>
                  </a:txBody>
                  <a:tcPr/>
                </a:tc>
                <a:tc>
                  <a:txBody>
                    <a:bodyPr/>
                    <a:lstStyle/>
                    <a:p>
                      <a:r>
                        <a:rPr lang="en-IN" dirty="0" smtClean="0"/>
                        <a:t>Met</a:t>
                      </a:r>
                      <a:endParaRPr lang="en-IN" dirty="0"/>
                    </a:p>
                  </a:txBody>
                  <a:tcPr/>
                </a:tc>
                <a:tc>
                  <a:txBody>
                    <a:bodyPr/>
                    <a:lstStyle/>
                    <a:p>
                      <a:r>
                        <a:rPr lang="en-IN" dirty="0" smtClean="0"/>
                        <a:t>M</a:t>
                      </a:r>
                      <a:endParaRPr lang="en-IN" dirty="0"/>
                    </a:p>
                  </a:txBody>
                  <a:tcPr/>
                </a:tc>
                <a:tc>
                  <a:txBody>
                    <a:bodyPr/>
                    <a:lstStyle/>
                    <a:p>
                      <a:r>
                        <a:rPr lang="en-IN" dirty="0" smtClean="0"/>
                        <a:t>149</a:t>
                      </a:r>
                      <a:endParaRPr lang="en-IN" dirty="0"/>
                    </a:p>
                  </a:txBody>
                  <a:tcPr/>
                </a:tc>
              </a:tr>
              <a:tr h="370840">
                <a:tc>
                  <a:txBody>
                    <a:bodyPr/>
                    <a:lstStyle/>
                    <a:p>
                      <a:r>
                        <a:rPr lang="en-IN" dirty="0" smtClean="0">
                          <a:solidFill>
                            <a:srgbClr val="FF0000"/>
                          </a:solidFill>
                        </a:rPr>
                        <a:t>Asparagine</a:t>
                      </a:r>
                      <a:endParaRPr lang="en-IN" dirty="0">
                        <a:solidFill>
                          <a:srgbClr val="FF0000"/>
                        </a:solidFill>
                      </a:endParaRPr>
                    </a:p>
                  </a:txBody>
                  <a:tcPr/>
                </a:tc>
                <a:tc>
                  <a:txBody>
                    <a:bodyPr/>
                    <a:lstStyle/>
                    <a:p>
                      <a:r>
                        <a:rPr lang="en-IN" dirty="0" smtClean="0">
                          <a:solidFill>
                            <a:srgbClr val="FF0000"/>
                          </a:solidFill>
                        </a:rPr>
                        <a:t>Amide</a:t>
                      </a:r>
                      <a:endParaRPr lang="en-IN" dirty="0">
                        <a:solidFill>
                          <a:srgbClr val="FF0000"/>
                        </a:solidFill>
                      </a:endParaRPr>
                    </a:p>
                  </a:txBody>
                  <a:tcPr/>
                </a:tc>
                <a:tc>
                  <a:txBody>
                    <a:bodyPr/>
                    <a:lstStyle/>
                    <a:p>
                      <a:r>
                        <a:rPr lang="en-IN" dirty="0" err="1" smtClean="0">
                          <a:solidFill>
                            <a:srgbClr val="FF0000"/>
                          </a:solidFill>
                        </a:rPr>
                        <a:t>Asn</a:t>
                      </a:r>
                      <a:endParaRPr lang="en-IN" dirty="0">
                        <a:solidFill>
                          <a:srgbClr val="FF0000"/>
                        </a:solidFill>
                      </a:endParaRPr>
                    </a:p>
                  </a:txBody>
                  <a:tcPr/>
                </a:tc>
                <a:tc>
                  <a:txBody>
                    <a:bodyPr/>
                    <a:lstStyle/>
                    <a:p>
                      <a:r>
                        <a:rPr lang="en-IN" dirty="0" smtClean="0">
                          <a:solidFill>
                            <a:srgbClr val="FF0000"/>
                          </a:solidFill>
                        </a:rPr>
                        <a:t>N</a:t>
                      </a:r>
                      <a:endParaRPr lang="en-IN" dirty="0">
                        <a:solidFill>
                          <a:srgbClr val="FF0000"/>
                        </a:solidFill>
                      </a:endParaRPr>
                    </a:p>
                  </a:txBody>
                  <a:tcPr/>
                </a:tc>
                <a:tc>
                  <a:txBody>
                    <a:bodyPr/>
                    <a:lstStyle/>
                    <a:p>
                      <a:r>
                        <a:rPr lang="en-IN" dirty="0" smtClean="0">
                          <a:solidFill>
                            <a:srgbClr val="FF0000"/>
                          </a:solidFill>
                        </a:rPr>
                        <a:t>132</a:t>
                      </a:r>
                      <a:endParaRPr lang="en-IN" dirty="0">
                        <a:solidFill>
                          <a:srgbClr val="FF0000"/>
                        </a:solidFill>
                      </a:endParaRPr>
                    </a:p>
                  </a:txBody>
                  <a:tcPr/>
                </a:tc>
              </a:tr>
              <a:tr h="370840">
                <a:tc>
                  <a:txBody>
                    <a:bodyPr/>
                    <a:lstStyle/>
                    <a:p>
                      <a:r>
                        <a:rPr lang="en-IN" dirty="0" smtClean="0">
                          <a:solidFill>
                            <a:srgbClr val="FF0000"/>
                          </a:solidFill>
                        </a:rPr>
                        <a:t>Glutamine</a:t>
                      </a:r>
                      <a:endParaRPr lang="en-IN" dirty="0">
                        <a:solidFill>
                          <a:srgbClr val="FF0000"/>
                        </a:solidFill>
                      </a:endParaRPr>
                    </a:p>
                  </a:txBody>
                  <a:tcPr/>
                </a:tc>
                <a:tc>
                  <a:txBody>
                    <a:bodyPr/>
                    <a:lstStyle/>
                    <a:p>
                      <a:r>
                        <a:rPr lang="en-IN" dirty="0" smtClean="0">
                          <a:solidFill>
                            <a:srgbClr val="FF0000"/>
                          </a:solidFill>
                        </a:rPr>
                        <a:t>Amide</a:t>
                      </a:r>
                      <a:endParaRPr lang="en-IN" dirty="0">
                        <a:solidFill>
                          <a:srgbClr val="FF0000"/>
                        </a:solidFill>
                      </a:endParaRPr>
                    </a:p>
                  </a:txBody>
                  <a:tcPr/>
                </a:tc>
                <a:tc>
                  <a:txBody>
                    <a:bodyPr/>
                    <a:lstStyle/>
                    <a:p>
                      <a:r>
                        <a:rPr lang="en-IN" dirty="0" err="1" smtClean="0">
                          <a:solidFill>
                            <a:srgbClr val="FF0000"/>
                          </a:solidFill>
                        </a:rPr>
                        <a:t>Gln</a:t>
                      </a:r>
                      <a:endParaRPr lang="en-IN" dirty="0">
                        <a:solidFill>
                          <a:srgbClr val="FF0000"/>
                        </a:solidFill>
                      </a:endParaRPr>
                    </a:p>
                  </a:txBody>
                  <a:tcPr/>
                </a:tc>
                <a:tc>
                  <a:txBody>
                    <a:bodyPr/>
                    <a:lstStyle/>
                    <a:p>
                      <a:r>
                        <a:rPr lang="en-IN" dirty="0" smtClean="0">
                          <a:solidFill>
                            <a:srgbClr val="FF0000"/>
                          </a:solidFill>
                        </a:rPr>
                        <a:t>Q</a:t>
                      </a:r>
                      <a:endParaRPr lang="en-IN" dirty="0">
                        <a:solidFill>
                          <a:srgbClr val="FF0000"/>
                        </a:solidFill>
                      </a:endParaRPr>
                    </a:p>
                  </a:txBody>
                  <a:tcPr/>
                </a:tc>
                <a:tc>
                  <a:txBody>
                    <a:bodyPr/>
                    <a:lstStyle/>
                    <a:p>
                      <a:r>
                        <a:rPr lang="en-IN" dirty="0" smtClean="0">
                          <a:solidFill>
                            <a:srgbClr val="FF0000"/>
                          </a:solidFill>
                        </a:rPr>
                        <a:t>146</a:t>
                      </a:r>
                      <a:endParaRPr lang="en-IN" dirty="0">
                        <a:solidFill>
                          <a:srgbClr val="FF0000"/>
                        </a:solidFill>
                      </a:endParaRPr>
                    </a:p>
                  </a:txBody>
                  <a:tcPr/>
                </a:tc>
              </a:tr>
              <a:tr h="370840">
                <a:tc>
                  <a:txBody>
                    <a:bodyPr/>
                    <a:lstStyle/>
                    <a:p>
                      <a:r>
                        <a:rPr lang="en-IN" dirty="0" smtClean="0"/>
                        <a:t>Aspartic acid</a:t>
                      </a:r>
                      <a:endParaRPr lang="en-IN" dirty="0"/>
                    </a:p>
                  </a:txBody>
                  <a:tcPr/>
                </a:tc>
                <a:tc>
                  <a:txBody>
                    <a:bodyPr/>
                    <a:lstStyle/>
                    <a:p>
                      <a:r>
                        <a:rPr lang="en-IN" dirty="0" smtClean="0"/>
                        <a:t>Beta-carboxyl</a:t>
                      </a:r>
                      <a:endParaRPr lang="en-IN" dirty="0"/>
                    </a:p>
                  </a:txBody>
                  <a:tcPr/>
                </a:tc>
                <a:tc>
                  <a:txBody>
                    <a:bodyPr/>
                    <a:lstStyle/>
                    <a:p>
                      <a:r>
                        <a:rPr lang="en-IN" dirty="0" smtClean="0"/>
                        <a:t>Asp</a:t>
                      </a:r>
                      <a:endParaRPr lang="en-IN" dirty="0"/>
                    </a:p>
                  </a:txBody>
                  <a:tcPr/>
                </a:tc>
                <a:tc>
                  <a:txBody>
                    <a:bodyPr/>
                    <a:lstStyle/>
                    <a:p>
                      <a:r>
                        <a:rPr lang="en-IN" dirty="0" smtClean="0"/>
                        <a:t>D</a:t>
                      </a:r>
                      <a:endParaRPr lang="en-IN" dirty="0"/>
                    </a:p>
                  </a:txBody>
                  <a:tcPr/>
                </a:tc>
                <a:tc>
                  <a:txBody>
                    <a:bodyPr/>
                    <a:lstStyle/>
                    <a:p>
                      <a:r>
                        <a:rPr lang="en-IN" dirty="0" smtClean="0"/>
                        <a:t>133</a:t>
                      </a:r>
                      <a:endParaRPr lang="en-IN" dirty="0"/>
                    </a:p>
                  </a:txBody>
                  <a:tcPr/>
                </a:tc>
              </a:tr>
              <a:tr h="370840">
                <a:tc>
                  <a:txBody>
                    <a:bodyPr/>
                    <a:lstStyle/>
                    <a:p>
                      <a:r>
                        <a:rPr lang="en-IN" dirty="0" smtClean="0"/>
                        <a:t>Glutamic acid</a:t>
                      </a:r>
                      <a:endParaRPr lang="en-IN" dirty="0"/>
                    </a:p>
                  </a:txBody>
                  <a:tcPr/>
                </a:tc>
                <a:tc>
                  <a:txBody>
                    <a:bodyPr/>
                    <a:lstStyle/>
                    <a:p>
                      <a:r>
                        <a:rPr lang="el-GR" dirty="0" smtClean="0"/>
                        <a:t>Γ</a:t>
                      </a:r>
                      <a:r>
                        <a:rPr lang="en-IN" dirty="0" smtClean="0"/>
                        <a:t>-carboxyl</a:t>
                      </a:r>
                      <a:endParaRPr lang="en-IN" dirty="0"/>
                    </a:p>
                  </a:txBody>
                  <a:tcPr/>
                </a:tc>
                <a:tc>
                  <a:txBody>
                    <a:bodyPr/>
                    <a:lstStyle/>
                    <a:p>
                      <a:r>
                        <a:rPr lang="en-IN" dirty="0" err="1" smtClean="0"/>
                        <a:t>Glu</a:t>
                      </a:r>
                      <a:endParaRPr lang="en-IN" dirty="0"/>
                    </a:p>
                  </a:txBody>
                  <a:tcPr/>
                </a:tc>
                <a:tc>
                  <a:txBody>
                    <a:bodyPr/>
                    <a:lstStyle/>
                    <a:p>
                      <a:r>
                        <a:rPr lang="en-IN" dirty="0" smtClean="0"/>
                        <a:t>E</a:t>
                      </a:r>
                      <a:endParaRPr lang="en-IN" dirty="0"/>
                    </a:p>
                  </a:txBody>
                  <a:tcPr/>
                </a:tc>
                <a:tc>
                  <a:txBody>
                    <a:bodyPr/>
                    <a:lstStyle/>
                    <a:p>
                      <a:r>
                        <a:rPr lang="en-IN" dirty="0" smtClean="0"/>
                        <a:t>147</a:t>
                      </a:r>
                      <a:endParaRPr lang="en-IN" dirty="0"/>
                    </a:p>
                  </a:txBody>
                  <a:tcPr/>
                </a:tc>
              </a:tr>
              <a:tr h="370840">
                <a:tc>
                  <a:txBody>
                    <a:bodyPr/>
                    <a:lstStyle/>
                    <a:p>
                      <a:r>
                        <a:rPr lang="en-IN" dirty="0" smtClean="0"/>
                        <a:t>Lysine</a:t>
                      </a:r>
                      <a:endParaRPr lang="en-IN" dirty="0"/>
                    </a:p>
                  </a:txBody>
                  <a:tcPr/>
                </a:tc>
                <a:tc>
                  <a:txBody>
                    <a:bodyPr/>
                    <a:lstStyle/>
                    <a:p>
                      <a:r>
                        <a:rPr lang="el-GR" dirty="0" smtClean="0"/>
                        <a:t>ε</a:t>
                      </a:r>
                      <a:r>
                        <a:rPr lang="en-IN" dirty="0" smtClean="0"/>
                        <a:t>-amino</a:t>
                      </a:r>
                      <a:endParaRPr lang="en-IN" dirty="0"/>
                    </a:p>
                  </a:txBody>
                  <a:tcPr/>
                </a:tc>
                <a:tc>
                  <a:txBody>
                    <a:bodyPr/>
                    <a:lstStyle/>
                    <a:p>
                      <a:r>
                        <a:rPr lang="en-IN" dirty="0" smtClean="0"/>
                        <a:t>Lys</a:t>
                      </a:r>
                      <a:endParaRPr lang="en-IN" dirty="0"/>
                    </a:p>
                  </a:txBody>
                  <a:tcPr/>
                </a:tc>
                <a:tc>
                  <a:txBody>
                    <a:bodyPr/>
                    <a:lstStyle/>
                    <a:p>
                      <a:r>
                        <a:rPr lang="en-IN" dirty="0" smtClean="0"/>
                        <a:t>K</a:t>
                      </a:r>
                      <a:endParaRPr lang="en-IN" dirty="0"/>
                    </a:p>
                  </a:txBody>
                  <a:tcPr/>
                </a:tc>
                <a:tc>
                  <a:txBody>
                    <a:bodyPr/>
                    <a:lstStyle/>
                    <a:p>
                      <a:r>
                        <a:rPr lang="en-IN" dirty="0" smtClean="0"/>
                        <a:t>146</a:t>
                      </a:r>
                      <a:endParaRPr lang="en-IN" dirty="0"/>
                    </a:p>
                  </a:txBody>
                  <a:tcPr/>
                </a:tc>
              </a:tr>
              <a:tr h="370840">
                <a:tc>
                  <a:txBody>
                    <a:bodyPr/>
                    <a:lstStyle/>
                    <a:p>
                      <a:r>
                        <a:rPr lang="en-IN" dirty="0" smtClean="0"/>
                        <a:t>Arginine</a:t>
                      </a:r>
                      <a:endParaRPr lang="en-IN" dirty="0"/>
                    </a:p>
                  </a:txBody>
                  <a:tcPr/>
                </a:tc>
                <a:tc>
                  <a:txBody>
                    <a:bodyPr/>
                    <a:lstStyle/>
                    <a:p>
                      <a:r>
                        <a:rPr lang="en-IN" dirty="0" err="1" smtClean="0"/>
                        <a:t>Guanidium</a:t>
                      </a:r>
                      <a:endParaRPr lang="en-IN" dirty="0"/>
                    </a:p>
                  </a:txBody>
                  <a:tcPr/>
                </a:tc>
                <a:tc>
                  <a:txBody>
                    <a:bodyPr/>
                    <a:lstStyle/>
                    <a:p>
                      <a:r>
                        <a:rPr lang="en-IN" dirty="0" err="1" smtClean="0"/>
                        <a:t>Arg</a:t>
                      </a:r>
                      <a:endParaRPr lang="en-IN" dirty="0"/>
                    </a:p>
                  </a:txBody>
                  <a:tcPr/>
                </a:tc>
                <a:tc>
                  <a:txBody>
                    <a:bodyPr/>
                    <a:lstStyle/>
                    <a:p>
                      <a:r>
                        <a:rPr lang="en-IN" dirty="0" smtClean="0"/>
                        <a:t>R</a:t>
                      </a:r>
                      <a:endParaRPr lang="en-IN" dirty="0"/>
                    </a:p>
                  </a:txBody>
                  <a:tcPr/>
                </a:tc>
                <a:tc>
                  <a:txBody>
                    <a:bodyPr/>
                    <a:lstStyle/>
                    <a:p>
                      <a:r>
                        <a:rPr lang="en-IN" dirty="0" smtClean="0"/>
                        <a:t>174</a:t>
                      </a:r>
                      <a:endParaRPr lang="en-IN" dirty="0"/>
                    </a:p>
                  </a:txBody>
                  <a:tcPr/>
                </a:tc>
              </a:tr>
            </a:tbl>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568952" cy="6264696"/>
          </a:xfrm>
        </p:spPr>
        <p:txBody>
          <a:bodyPr>
            <a:normAutofit/>
          </a:bodyPr>
          <a:lstStyle/>
          <a:p>
            <a:pPr>
              <a:buFont typeface="Wingdings" pitchFamily="2" charset="2"/>
              <a:buChar char="q"/>
            </a:pPr>
            <a:r>
              <a:rPr lang="en-IN" b="1" dirty="0" smtClean="0">
                <a:solidFill>
                  <a:srgbClr val="0070C0"/>
                </a:solidFill>
              </a:rPr>
              <a:t>Characteristic of peptide bond</a:t>
            </a:r>
          </a:p>
          <a:p>
            <a:r>
              <a:rPr lang="en-IN" sz="2000" dirty="0" smtClean="0"/>
              <a:t>The peptide bond is a partial double bond.</a:t>
            </a:r>
          </a:p>
          <a:p>
            <a:r>
              <a:rPr lang="en-IN" sz="2000" dirty="0" smtClean="0"/>
              <a:t>The C-N bond is ‘trans’ in nature and there is no freedom of rotation because of the partial double bond character.</a:t>
            </a:r>
          </a:p>
          <a:p>
            <a:r>
              <a:rPr lang="en-IN" sz="2000" dirty="0" smtClean="0"/>
              <a:t>The distance is 1.32Aͦ which is midway between single bond (1.49Aͦ) and double bond (1.27Aͦ).</a:t>
            </a:r>
          </a:p>
          <a:p>
            <a:r>
              <a:rPr lang="en-IN" sz="2000" dirty="0" smtClean="0"/>
              <a:t>The side chains are free to rotate on either side of the peptide bond.</a:t>
            </a:r>
          </a:p>
          <a:p>
            <a:pPr>
              <a:buFont typeface="Wingdings" pitchFamily="2" charset="2"/>
              <a:buChar char="q"/>
            </a:pPr>
            <a:r>
              <a:rPr lang="en-IN" sz="2800" b="1" dirty="0" smtClean="0">
                <a:solidFill>
                  <a:srgbClr val="0070C0"/>
                </a:solidFill>
              </a:rPr>
              <a:t>Writing of peptide structures</a:t>
            </a:r>
          </a:p>
          <a:p>
            <a:r>
              <a:rPr lang="en-IN" sz="2000" dirty="0" smtClean="0"/>
              <a:t>The peptide chains are written with the free amino end (N-terminal residue) at the left, and the free carboxyl end (C-terminal residue) at the right.</a:t>
            </a:r>
          </a:p>
          <a:p>
            <a:r>
              <a:rPr lang="en-IN" sz="2000" dirty="0" smtClean="0"/>
              <a:t>The amino acid sequence is read from N-terminal end to C-terminal end.</a:t>
            </a:r>
          </a:p>
          <a:p>
            <a:pPr>
              <a:buFont typeface="Wingdings" pitchFamily="2" charset="2"/>
              <a:buChar char="q"/>
            </a:pPr>
            <a:r>
              <a:rPr lang="en-IN" sz="2800" b="1" dirty="0" smtClean="0">
                <a:solidFill>
                  <a:srgbClr val="0070C0"/>
                </a:solidFill>
              </a:rPr>
              <a:t>Shorthand to read peptides</a:t>
            </a:r>
          </a:p>
          <a:p>
            <a:r>
              <a:rPr lang="en-IN" sz="2000" dirty="0" smtClean="0"/>
              <a:t>The amino acids in a peptide or protein are represented by the 3-letter or one letter abbreviation.</a:t>
            </a:r>
          </a:p>
          <a:p>
            <a:r>
              <a:rPr lang="en-IN" sz="2000" dirty="0" smtClean="0"/>
              <a:t>This is the chemical shorthand to write proteins.</a:t>
            </a:r>
          </a:p>
          <a:p>
            <a:endParaRPr lang="en-IN" sz="2000"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404664"/>
            <a:ext cx="8568952" cy="6120680"/>
          </a:xfrm>
        </p:spPr>
        <p:txBody>
          <a:bodyPr/>
          <a:lstStyle/>
          <a:p>
            <a:pPr>
              <a:buFont typeface="Wingdings" pitchFamily="2" charset="2"/>
              <a:buChar char="q"/>
            </a:pPr>
            <a:r>
              <a:rPr lang="en-IN" b="1" dirty="0" smtClean="0">
                <a:solidFill>
                  <a:srgbClr val="0070C0"/>
                </a:solidFill>
              </a:rPr>
              <a:t>Naming of peptides</a:t>
            </a:r>
          </a:p>
          <a:p>
            <a:r>
              <a:rPr lang="en-IN" dirty="0" smtClean="0"/>
              <a:t>For naming peptides, the amino acid suffixes –</a:t>
            </a:r>
            <a:r>
              <a:rPr lang="en-IN" dirty="0" err="1" smtClean="0"/>
              <a:t>ine</a:t>
            </a:r>
            <a:r>
              <a:rPr lang="en-IN" dirty="0" smtClean="0"/>
              <a:t> (glycine), -an (tryptophan), -ate (glutamate) are changed to –</a:t>
            </a:r>
            <a:r>
              <a:rPr lang="en-IN" dirty="0" err="1" smtClean="0"/>
              <a:t>yl</a:t>
            </a:r>
            <a:r>
              <a:rPr lang="en-IN" dirty="0" smtClean="0"/>
              <a:t> with the exception of C-terminal amino acid.</a:t>
            </a:r>
          </a:p>
          <a:p>
            <a:r>
              <a:rPr lang="en-IN" dirty="0" smtClean="0"/>
              <a:t>Thus a </a:t>
            </a:r>
            <a:r>
              <a:rPr lang="en-IN" dirty="0" err="1" smtClean="0"/>
              <a:t>tripeptide</a:t>
            </a:r>
            <a:r>
              <a:rPr lang="en-IN" dirty="0" smtClean="0"/>
              <a:t> composed of an N-terminal glutamate, a </a:t>
            </a:r>
            <a:r>
              <a:rPr lang="en-IN" dirty="0" err="1" smtClean="0"/>
              <a:t>cysteine</a:t>
            </a:r>
            <a:r>
              <a:rPr lang="en-IN" dirty="0" smtClean="0"/>
              <a:t> and a C-terminal glycine is called </a:t>
            </a:r>
            <a:r>
              <a:rPr lang="en-IN" dirty="0" err="1" smtClean="0"/>
              <a:t>glutamyl</a:t>
            </a:r>
            <a:r>
              <a:rPr lang="en-IN" dirty="0" smtClean="0"/>
              <a:t>-</a:t>
            </a:r>
            <a:r>
              <a:rPr lang="en-IN" dirty="0" err="1" smtClean="0"/>
              <a:t>cysteinyl</a:t>
            </a:r>
            <a:r>
              <a:rPr lang="en-IN" dirty="0" smtClean="0"/>
              <a:t>-glycine.</a:t>
            </a:r>
            <a:endParaRPr lang="en-IN"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706090"/>
          </a:xfrm>
        </p:spPr>
        <p:txBody>
          <a:bodyPr>
            <a:normAutofit fontScale="90000"/>
          </a:bodyPr>
          <a:lstStyle/>
          <a:p>
            <a:r>
              <a:rPr lang="en-IN" b="1" dirty="0" smtClean="0">
                <a:solidFill>
                  <a:srgbClr val="FF0000"/>
                </a:solidFill>
              </a:rPr>
              <a:t>BIOLOGOCALLY IMPORTANT PEPTIDES</a:t>
            </a:r>
            <a:endParaRPr lang="en-IN" dirty="0">
              <a:solidFill>
                <a:srgbClr val="FF0000"/>
              </a:solidFill>
            </a:endParaRPr>
          </a:p>
        </p:txBody>
      </p:sp>
      <p:sp>
        <p:nvSpPr>
          <p:cNvPr id="3" name="Content Placeholder 2"/>
          <p:cNvSpPr>
            <a:spLocks noGrp="1"/>
          </p:cNvSpPr>
          <p:nvPr>
            <p:ph idx="1"/>
          </p:nvPr>
        </p:nvSpPr>
        <p:spPr>
          <a:xfrm>
            <a:off x="457200" y="1124744"/>
            <a:ext cx="8229600" cy="5400600"/>
          </a:xfrm>
        </p:spPr>
        <p:txBody>
          <a:bodyPr>
            <a:normAutofit fontScale="92500" lnSpcReduction="20000"/>
          </a:bodyPr>
          <a:lstStyle/>
          <a:p>
            <a:r>
              <a:rPr lang="en-IN" sz="2200" dirty="0" smtClean="0"/>
              <a:t>Generally, the term peptide is applied when the number of constituent amino acids is less than 10.</a:t>
            </a:r>
          </a:p>
          <a:p>
            <a:r>
              <a:rPr lang="en-IN" sz="2200" dirty="0" smtClean="0"/>
              <a:t>Some examples of biologically active peptides and their functions are:</a:t>
            </a:r>
          </a:p>
          <a:p>
            <a:pPr marL="514350" indent="-514350">
              <a:buAutoNum type="arabicPeriod"/>
            </a:pPr>
            <a:r>
              <a:rPr lang="en-IN" sz="2200" b="1" dirty="0" smtClean="0"/>
              <a:t>Glutathione</a:t>
            </a:r>
          </a:p>
          <a:p>
            <a:pPr marL="514350" indent="-514350"/>
            <a:r>
              <a:rPr lang="en-IN" sz="2200" dirty="0" smtClean="0"/>
              <a:t>It is a </a:t>
            </a:r>
            <a:r>
              <a:rPr lang="en-IN" sz="2200" dirty="0" err="1" smtClean="0"/>
              <a:t>tripeptide</a:t>
            </a:r>
            <a:r>
              <a:rPr lang="en-IN" sz="2200" dirty="0" smtClean="0"/>
              <a:t> composed of 3 amino acids.</a:t>
            </a:r>
          </a:p>
          <a:p>
            <a:pPr marL="514350" indent="-514350"/>
            <a:r>
              <a:rPr lang="en-IN" sz="2200" dirty="0" smtClean="0"/>
              <a:t>Chemically, glutathione is </a:t>
            </a:r>
            <a:r>
              <a:rPr lang="el-GR" sz="2200" dirty="0" smtClean="0"/>
              <a:t>γ</a:t>
            </a:r>
            <a:r>
              <a:rPr lang="en-IN" sz="2200" dirty="0" smtClean="0"/>
              <a:t>-</a:t>
            </a:r>
            <a:r>
              <a:rPr lang="en-IN" sz="2200" dirty="0" err="1" smtClean="0"/>
              <a:t>glutamyl</a:t>
            </a:r>
            <a:r>
              <a:rPr lang="en-IN" sz="2200" dirty="0" smtClean="0"/>
              <a:t>-</a:t>
            </a:r>
            <a:r>
              <a:rPr lang="en-IN" sz="2200" dirty="0" err="1" smtClean="0"/>
              <a:t>cysteinyl</a:t>
            </a:r>
            <a:r>
              <a:rPr lang="en-IN" sz="2200" dirty="0" smtClean="0"/>
              <a:t>-glycine.</a:t>
            </a:r>
          </a:p>
          <a:p>
            <a:pPr marL="514350" indent="-514350"/>
            <a:r>
              <a:rPr lang="en-IN" sz="2200" dirty="0" smtClean="0"/>
              <a:t>It serves as a coenzyme for certain enzymes e.g. prostaglandin PGE</a:t>
            </a:r>
            <a:r>
              <a:rPr lang="en-IN" sz="2200" baseline="-25000" dirty="0" smtClean="0"/>
              <a:t>2</a:t>
            </a:r>
            <a:r>
              <a:rPr lang="en-IN" sz="2200" dirty="0" smtClean="0"/>
              <a:t> </a:t>
            </a:r>
            <a:r>
              <a:rPr lang="en-IN" sz="2200" dirty="0" err="1" smtClean="0"/>
              <a:t>synthetase</a:t>
            </a:r>
            <a:r>
              <a:rPr lang="en-IN" sz="2200" dirty="0" smtClean="0"/>
              <a:t>, </a:t>
            </a:r>
            <a:r>
              <a:rPr lang="en-IN" sz="2200" dirty="0" err="1" smtClean="0"/>
              <a:t>glyoxylase</a:t>
            </a:r>
            <a:r>
              <a:rPr lang="en-IN" sz="2200" dirty="0" smtClean="0"/>
              <a:t>.</a:t>
            </a:r>
          </a:p>
          <a:p>
            <a:r>
              <a:rPr lang="en-IN" sz="2400" dirty="0" smtClean="0"/>
              <a:t>It prevents the oxidation of </a:t>
            </a:r>
            <a:r>
              <a:rPr lang="en-IN" sz="2400" dirty="0" err="1" smtClean="0"/>
              <a:t>sulfhydryl</a:t>
            </a:r>
            <a:r>
              <a:rPr lang="en-IN" sz="2400" dirty="0" smtClean="0"/>
              <a:t> (-SH) groups of several proteins to disulfide (-S-S-) groups. This is essential for the protein function, including that of enzymes.</a:t>
            </a:r>
          </a:p>
          <a:p>
            <a:r>
              <a:rPr lang="en-IN" sz="2400" dirty="0" smtClean="0"/>
              <a:t>Glutathione (reduced) performs specialized functions in erythrocytes</a:t>
            </a:r>
          </a:p>
          <a:p>
            <a:pPr marL="571500" indent="-571500">
              <a:buFont typeface="+mj-lt"/>
              <a:buAutoNum type="romanLcPeriod"/>
            </a:pPr>
            <a:r>
              <a:rPr lang="en-IN" sz="2400" dirty="0" smtClean="0"/>
              <a:t>It maintains RBC membrane structure and integrity.</a:t>
            </a:r>
          </a:p>
          <a:p>
            <a:pPr marL="571500" indent="-571500">
              <a:buFont typeface="+mj-lt"/>
              <a:buAutoNum type="romanLcPeriod"/>
            </a:pPr>
            <a:r>
              <a:rPr lang="en-IN" sz="2400" dirty="0" smtClean="0"/>
              <a:t>It protects </a:t>
            </a:r>
            <a:r>
              <a:rPr lang="en-IN" sz="2400" dirty="0" err="1" smtClean="0"/>
              <a:t>hemoglobin</a:t>
            </a:r>
            <a:r>
              <a:rPr lang="en-IN" sz="2400" dirty="0" smtClean="0"/>
              <a:t> from getting oxidized by agents such as H</a:t>
            </a:r>
            <a:r>
              <a:rPr lang="en-IN" sz="2400" baseline="-25000" dirty="0" smtClean="0"/>
              <a:t>2</a:t>
            </a:r>
            <a:r>
              <a:rPr lang="en-IN" sz="2400" dirty="0" smtClean="0"/>
              <a:t>O</a:t>
            </a:r>
            <a:r>
              <a:rPr lang="en-IN" sz="2400" baseline="-25000" dirty="0" smtClean="0"/>
              <a:t>2</a:t>
            </a:r>
            <a:r>
              <a:rPr lang="en-IN" sz="2400" dirty="0" smtClean="0"/>
              <a:t>.</a:t>
            </a:r>
          </a:p>
          <a:p>
            <a:pPr marL="571500" indent="-571500"/>
            <a:r>
              <a:rPr lang="en-IN" sz="2400" dirty="0" smtClean="0"/>
              <a:t>Glutathione is involved in the transport of amino acids in the intestine and kidney tubules via </a:t>
            </a:r>
            <a:r>
              <a:rPr lang="el-GR" sz="2400" dirty="0" smtClean="0"/>
              <a:t>γ</a:t>
            </a:r>
            <a:r>
              <a:rPr lang="en-IN" sz="2400" dirty="0" smtClean="0"/>
              <a:t>-</a:t>
            </a:r>
            <a:r>
              <a:rPr lang="en-IN" sz="2400" dirty="0" err="1" smtClean="0"/>
              <a:t>glutamyl</a:t>
            </a:r>
            <a:r>
              <a:rPr lang="en-IN" sz="2400" dirty="0" smtClean="0"/>
              <a:t> cycle or Meister cycle.</a:t>
            </a:r>
          </a:p>
          <a:p>
            <a:pPr marL="571500" indent="-571500">
              <a:buFont typeface="+mj-lt"/>
              <a:buAutoNum type="romanLcPeriod"/>
            </a:pPr>
            <a:endParaRPr lang="en-IN" sz="2400" dirty="0" smtClean="0"/>
          </a:p>
          <a:p>
            <a:pPr marL="514350" indent="-514350"/>
            <a:endParaRPr lang="en-IN" sz="2200" dirty="0" smtClean="0"/>
          </a:p>
          <a:p>
            <a:pPr marL="514350" indent="-514350"/>
            <a:endParaRPr lang="en-IN"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476672"/>
            <a:ext cx="8496944" cy="6048672"/>
          </a:xfrm>
        </p:spPr>
        <p:txBody>
          <a:bodyPr>
            <a:normAutofit fontScale="92500" lnSpcReduction="10000"/>
          </a:bodyPr>
          <a:lstStyle/>
          <a:p>
            <a:r>
              <a:rPr lang="en-IN" sz="2000" dirty="0" smtClean="0"/>
              <a:t>Glutathione is involved in the detoxification process. The toxic substances (organophosphates, nitro compounds) are converted to </a:t>
            </a:r>
            <a:r>
              <a:rPr lang="en-IN" sz="2000" dirty="0" err="1" smtClean="0"/>
              <a:t>mercapturic</a:t>
            </a:r>
            <a:r>
              <a:rPr lang="en-IN" sz="2000" dirty="0" smtClean="0"/>
              <a:t> acids.</a:t>
            </a:r>
          </a:p>
          <a:p>
            <a:r>
              <a:rPr lang="en-IN" sz="2000" dirty="0" smtClean="0"/>
              <a:t>Toxic amounts of peroxides and free radicals produced in the cells are </a:t>
            </a:r>
            <a:r>
              <a:rPr lang="en-IN" sz="2000" dirty="0" err="1" smtClean="0"/>
              <a:t>scavanged</a:t>
            </a:r>
            <a:r>
              <a:rPr lang="en-IN" sz="2000" dirty="0" smtClean="0"/>
              <a:t> by glutathione </a:t>
            </a:r>
            <a:r>
              <a:rPr lang="en-IN" sz="2000" dirty="0" err="1" smtClean="0"/>
              <a:t>peroxidase</a:t>
            </a:r>
            <a:r>
              <a:rPr lang="en-IN" sz="2000" dirty="0" smtClean="0"/>
              <a:t> (a selenium containing enzyme).</a:t>
            </a:r>
          </a:p>
          <a:p>
            <a:pPr>
              <a:buNone/>
            </a:pPr>
            <a:r>
              <a:rPr lang="en-IN" sz="2000" b="1" dirty="0" smtClean="0"/>
              <a:t>2.	</a:t>
            </a:r>
            <a:r>
              <a:rPr lang="en-IN" sz="2000" b="1" dirty="0" err="1" smtClean="0"/>
              <a:t>Thyrotropin</a:t>
            </a:r>
            <a:r>
              <a:rPr lang="en-IN" sz="2000" b="1" dirty="0" smtClean="0"/>
              <a:t> releasing hormone (TRH)</a:t>
            </a:r>
          </a:p>
          <a:p>
            <a:r>
              <a:rPr lang="en-IN" sz="2000" dirty="0" smtClean="0"/>
              <a:t>It is a </a:t>
            </a:r>
            <a:r>
              <a:rPr lang="en-IN" sz="2000" dirty="0" err="1" smtClean="0"/>
              <a:t>tripeptide</a:t>
            </a:r>
            <a:r>
              <a:rPr lang="en-IN" sz="2000" dirty="0" smtClean="0"/>
              <a:t> secreated by hypothalamus.</a:t>
            </a:r>
          </a:p>
          <a:p>
            <a:r>
              <a:rPr lang="en-IN" sz="2000" dirty="0" smtClean="0"/>
              <a:t>TRH stimulates pituitary gland to release </a:t>
            </a:r>
            <a:r>
              <a:rPr lang="en-IN" sz="2000" dirty="0" err="1" smtClean="0"/>
              <a:t>thyrotropic</a:t>
            </a:r>
            <a:r>
              <a:rPr lang="en-IN" sz="2000" dirty="0" smtClean="0"/>
              <a:t> hormone.</a:t>
            </a:r>
          </a:p>
          <a:p>
            <a:pPr>
              <a:buNone/>
            </a:pPr>
            <a:r>
              <a:rPr lang="en-IN" sz="2000" dirty="0" smtClean="0"/>
              <a:t>3.	</a:t>
            </a:r>
            <a:r>
              <a:rPr lang="en-IN" sz="2000" b="1" dirty="0" err="1" smtClean="0"/>
              <a:t>Oxytocin</a:t>
            </a:r>
            <a:endParaRPr lang="en-IN" sz="2000" b="1" dirty="0" smtClean="0"/>
          </a:p>
          <a:p>
            <a:r>
              <a:rPr lang="en-IN" sz="2000" dirty="0" smtClean="0"/>
              <a:t>It is a hormone secreted by posterior pituitary gland and contains 9 amino acids (</a:t>
            </a:r>
            <a:r>
              <a:rPr lang="en-IN" sz="2000" dirty="0" err="1" smtClean="0"/>
              <a:t>nonapeptide</a:t>
            </a:r>
            <a:r>
              <a:rPr lang="en-IN" sz="2000" dirty="0" smtClean="0"/>
              <a:t>).</a:t>
            </a:r>
          </a:p>
          <a:p>
            <a:r>
              <a:rPr lang="en-IN" sz="2000" dirty="0" err="1" smtClean="0"/>
              <a:t>Oxytocin</a:t>
            </a:r>
            <a:r>
              <a:rPr lang="en-IN" sz="2000" dirty="0" smtClean="0"/>
              <a:t> causes contraction of uterus.</a:t>
            </a:r>
          </a:p>
          <a:p>
            <a:pPr>
              <a:buNone/>
            </a:pPr>
            <a:r>
              <a:rPr lang="en-IN" sz="2000" dirty="0" smtClean="0"/>
              <a:t>4.	</a:t>
            </a:r>
            <a:r>
              <a:rPr lang="en-IN" sz="2000" b="1" dirty="0" smtClean="0"/>
              <a:t>Vasopressin (</a:t>
            </a:r>
            <a:r>
              <a:rPr lang="en-IN" sz="2000" b="1" dirty="0" err="1" smtClean="0"/>
              <a:t>antidiuretic</a:t>
            </a:r>
            <a:r>
              <a:rPr lang="en-IN" sz="2000" b="1" dirty="0" smtClean="0"/>
              <a:t> hormone, ADH)</a:t>
            </a:r>
          </a:p>
          <a:p>
            <a:r>
              <a:rPr lang="en-IN" sz="2000" dirty="0" smtClean="0"/>
              <a:t>ADH is also a </a:t>
            </a:r>
            <a:r>
              <a:rPr lang="en-IN" sz="2000" dirty="0" err="1" smtClean="0"/>
              <a:t>nonapeptide</a:t>
            </a:r>
            <a:r>
              <a:rPr lang="en-IN" sz="2000" dirty="0" smtClean="0"/>
              <a:t> produced by posterior pituitary gland.</a:t>
            </a:r>
          </a:p>
          <a:p>
            <a:r>
              <a:rPr lang="en-IN" sz="2000" dirty="0" smtClean="0"/>
              <a:t>It stimulates kidneys to retain water and thus increases the blood pressure.</a:t>
            </a:r>
          </a:p>
          <a:p>
            <a:pPr>
              <a:buNone/>
            </a:pPr>
            <a:r>
              <a:rPr lang="en-IN" sz="2000" dirty="0" smtClean="0"/>
              <a:t>5.	</a:t>
            </a:r>
            <a:r>
              <a:rPr lang="en-IN" sz="2000" b="1" dirty="0" err="1" smtClean="0"/>
              <a:t>Angiotensins</a:t>
            </a:r>
            <a:r>
              <a:rPr lang="en-IN" sz="2000" b="1" dirty="0" smtClean="0"/>
              <a:t> </a:t>
            </a:r>
          </a:p>
          <a:p>
            <a:r>
              <a:rPr lang="en-IN" sz="2000" dirty="0" smtClean="0"/>
              <a:t>Angiotensin I is a </a:t>
            </a:r>
            <a:r>
              <a:rPr lang="en-IN" sz="2000" dirty="0" err="1" smtClean="0"/>
              <a:t>decapeptide</a:t>
            </a:r>
            <a:r>
              <a:rPr lang="en-IN" sz="2000" dirty="0" smtClean="0"/>
              <a:t> (10 amino acids) which is converted to </a:t>
            </a:r>
            <a:r>
              <a:rPr lang="en-IN" sz="2000" dirty="0" err="1" smtClean="0"/>
              <a:t>angiotensin</a:t>
            </a:r>
            <a:r>
              <a:rPr lang="en-IN" sz="2000" dirty="0" smtClean="0"/>
              <a:t> II (8 amino acids)</a:t>
            </a:r>
          </a:p>
          <a:p>
            <a:r>
              <a:rPr lang="en-IN" sz="2000" dirty="0" smtClean="0"/>
              <a:t>Angiotensin II stimulates the release of </a:t>
            </a:r>
            <a:r>
              <a:rPr lang="en-IN" sz="2000" dirty="0" err="1" smtClean="0"/>
              <a:t>aldosterone</a:t>
            </a:r>
            <a:r>
              <a:rPr lang="en-IN" sz="2000" dirty="0" smtClean="0"/>
              <a:t> from adrenal gland and also has hypertensive effect.</a:t>
            </a:r>
          </a:p>
          <a:p>
            <a:endParaRPr lang="en-IN" sz="20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04664"/>
            <a:ext cx="8640960" cy="6120680"/>
          </a:xfrm>
        </p:spPr>
        <p:txBody>
          <a:bodyPr>
            <a:normAutofit lnSpcReduction="10000"/>
          </a:bodyPr>
          <a:lstStyle/>
          <a:p>
            <a:pPr>
              <a:buNone/>
            </a:pPr>
            <a:r>
              <a:rPr lang="en-IN" sz="2000" dirty="0" smtClean="0"/>
              <a:t>6.	</a:t>
            </a:r>
            <a:r>
              <a:rPr lang="en-IN" sz="2000" b="1" dirty="0" smtClean="0"/>
              <a:t>Methionine </a:t>
            </a:r>
            <a:r>
              <a:rPr lang="en-IN" sz="2000" b="1" dirty="0" err="1" smtClean="0"/>
              <a:t>enkephalin</a:t>
            </a:r>
            <a:endParaRPr lang="en-IN" sz="2000" b="1" dirty="0" smtClean="0"/>
          </a:p>
          <a:p>
            <a:r>
              <a:rPr lang="en-IN" sz="2000" dirty="0" smtClean="0"/>
              <a:t>It is a </a:t>
            </a:r>
            <a:r>
              <a:rPr lang="en-IN" sz="2000" dirty="0" err="1" smtClean="0"/>
              <a:t>pentapeptide</a:t>
            </a:r>
            <a:r>
              <a:rPr lang="en-IN" sz="2000" dirty="0" smtClean="0"/>
              <a:t> found in the brain and has opiate like function.</a:t>
            </a:r>
          </a:p>
          <a:p>
            <a:r>
              <a:rPr lang="en-IN" sz="2000" dirty="0" smtClean="0"/>
              <a:t>It inhibits the sense of pain.</a:t>
            </a:r>
          </a:p>
          <a:p>
            <a:pPr>
              <a:buNone/>
            </a:pPr>
            <a:r>
              <a:rPr lang="en-IN" sz="2000" dirty="0" smtClean="0"/>
              <a:t>7.	</a:t>
            </a:r>
            <a:r>
              <a:rPr lang="en-IN" sz="2000" b="1" dirty="0" err="1" smtClean="0"/>
              <a:t>Bradykinin</a:t>
            </a:r>
            <a:r>
              <a:rPr lang="en-IN" sz="2000" b="1" dirty="0" smtClean="0"/>
              <a:t> and </a:t>
            </a:r>
            <a:r>
              <a:rPr lang="en-IN" sz="2000" b="1" dirty="0" err="1" smtClean="0"/>
              <a:t>kallidin</a:t>
            </a:r>
            <a:endParaRPr lang="en-IN" sz="2000" b="1" dirty="0" smtClean="0"/>
          </a:p>
          <a:p>
            <a:r>
              <a:rPr lang="en-IN" sz="2000" dirty="0" smtClean="0"/>
              <a:t>They are </a:t>
            </a:r>
            <a:r>
              <a:rPr lang="en-IN" sz="2000" dirty="0" err="1" smtClean="0"/>
              <a:t>nona</a:t>
            </a:r>
            <a:r>
              <a:rPr lang="en-IN" sz="2000" dirty="0" smtClean="0"/>
              <a:t> and </a:t>
            </a:r>
            <a:r>
              <a:rPr lang="en-IN" sz="2000" dirty="0" err="1" smtClean="0"/>
              <a:t>decapeptides</a:t>
            </a:r>
            <a:r>
              <a:rPr lang="en-IN" sz="2000" dirty="0" smtClean="0"/>
              <a:t>, respectively.</a:t>
            </a:r>
          </a:p>
          <a:p>
            <a:r>
              <a:rPr lang="en-IN" sz="2000" dirty="0" smtClean="0"/>
              <a:t>Both of them act as powerful vasodilators.</a:t>
            </a:r>
          </a:p>
          <a:p>
            <a:r>
              <a:rPr lang="en-IN" sz="2000" dirty="0" smtClean="0"/>
              <a:t>They are produced from plasma proteins by snake venom enzymes.</a:t>
            </a:r>
          </a:p>
          <a:p>
            <a:pPr>
              <a:buNone/>
            </a:pPr>
            <a:r>
              <a:rPr lang="en-IN" sz="2000" dirty="0" smtClean="0"/>
              <a:t>8.	</a:t>
            </a:r>
            <a:r>
              <a:rPr lang="en-IN" sz="2000" b="1" dirty="0" smtClean="0"/>
              <a:t>Peptide antibiotics</a:t>
            </a:r>
          </a:p>
          <a:p>
            <a:r>
              <a:rPr lang="en-IN" sz="2000" dirty="0" smtClean="0"/>
              <a:t>Antibiotics such as gramicidin, </a:t>
            </a:r>
            <a:r>
              <a:rPr lang="en-IN" sz="2000" dirty="0" err="1" smtClean="0"/>
              <a:t>bacitracin</a:t>
            </a:r>
            <a:r>
              <a:rPr lang="en-IN" sz="2000" dirty="0" smtClean="0"/>
              <a:t>, </a:t>
            </a:r>
            <a:r>
              <a:rPr lang="en-IN" sz="2000" dirty="0" err="1" smtClean="0"/>
              <a:t>tyrocidin</a:t>
            </a:r>
            <a:r>
              <a:rPr lang="en-IN" sz="2000" dirty="0" smtClean="0"/>
              <a:t> and </a:t>
            </a:r>
            <a:r>
              <a:rPr lang="en-IN" sz="2000" dirty="0" err="1" smtClean="0"/>
              <a:t>actinomycin</a:t>
            </a:r>
            <a:r>
              <a:rPr lang="en-IN" sz="2000" dirty="0" smtClean="0"/>
              <a:t> are peptide in nature.</a:t>
            </a:r>
          </a:p>
          <a:p>
            <a:pPr>
              <a:buNone/>
            </a:pPr>
            <a:r>
              <a:rPr lang="en-IN" sz="2000" dirty="0" smtClean="0"/>
              <a:t>9.	</a:t>
            </a:r>
            <a:r>
              <a:rPr lang="en-IN" sz="2000" b="1" dirty="0" smtClean="0"/>
              <a:t>Aspartame</a:t>
            </a:r>
          </a:p>
          <a:p>
            <a:r>
              <a:rPr lang="en-IN" sz="2000" dirty="0" smtClean="0"/>
              <a:t>It is a </a:t>
            </a:r>
            <a:r>
              <a:rPr lang="en-IN" sz="2000" dirty="0" err="1" smtClean="0"/>
              <a:t>dipeptide</a:t>
            </a:r>
            <a:r>
              <a:rPr lang="en-IN" sz="2000" dirty="0" smtClean="0"/>
              <a:t> ( </a:t>
            </a:r>
            <a:r>
              <a:rPr lang="en-IN" sz="2000" dirty="0" err="1" smtClean="0"/>
              <a:t>aspartylphenylalanine</a:t>
            </a:r>
            <a:r>
              <a:rPr lang="en-IN" sz="2000" dirty="0" smtClean="0"/>
              <a:t> methyl ester), produced by a combination of aspartic acid and phenylalanine.</a:t>
            </a:r>
          </a:p>
          <a:p>
            <a:r>
              <a:rPr lang="en-IN" sz="2000" dirty="0" smtClean="0"/>
              <a:t>Aspartame is about 200 times sweeter than sucrose, and is used as a low-calorie artificial </a:t>
            </a:r>
            <a:r>
              <a:rPr lang="en-IN" sz="2000" dirty="0" err="1" smtClean="0"/>
              <a:t>sweetner</a:t>
            </a:r>
            <a:r>
              <a:rPr lang="en-IN" sz="2000" dirty="0" smtClean="0"/>
              <a:t> in </a:t>
            </a:r>
            <a:r>
              <a:rPr lang="en-IN" sz="2000" dirty="0" err="1" smtClean="0"/>
              <a:t>softdrink</a:t>
            </a:r>
            <a:r>
              <a:rPr lang="en-IN" sz="2000" dirty="0" smtClean="0"/>
              <a:t> industry.</a:t>
            </a:r>
          </a:p>
          <a:p>
            <a:pPr>
              <a:buNone/>
            </a:pPr>
            <a:r>
              <a:rPr lang="en-IN" sz="2000" dirty="0" smtClean="0"/>
              <a:t>10.	</a:t>
            </a:r>
            <a:r>
              <a:rPr lang="en-IN" sz="2000" b="1" dirty="0" smtClean="0"/>
              <a:t>Gastrointestinal hormones</a:t>
            </a:r>
          </a:p>
          <a:p>
            <a:r>
              <a:rPr lang="en-IN" sz="2000" dirty="0" err="1" smtClean="0"/>
              <a:t>Gastrin</a:t>
            </a:r>
            <a:r>
              <a:rPr lang="en-IN" sz="2000" dirty="0" smtClean="0"/>
              <a:t>, </a:t>
            </a:r>
            <a:r>
              <a:rPr lang="en-IN" sz="2000" dirty="0" err="1" smtClean="0"/>
              <a:t>secretin</a:t>
            </a:r>
            <a:r>
              <a:rPr lang="en-IN" sz="2000" dirty="0" smtClean="0"/>
              <a:t> etc. are the gastrointestinal peptides which serve as hormones.</a:t>
            </a:r>
          </a:p>
          <a:p>
            <a:endParaRPr lang="en-IN" sz="2000" dirty="0" smtClean="0"/>
          </a:p>
          <a:p>
            <a:endParaRPr lang="en-IN"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23850" y="404811"/>
          <a:ext cx="8569325" cy="2713792"/>
        </p:xfrm>
        <a:graphic>
          <a:graphicData uri="http://schemas.openxmlformats.org/drawingml/2006/table">
            <a:tbl>
              <a:tblPr firstRow="1" bandRow="1">
                <a:tableStyleId>{5C22544A-7EE6-4342-B048-85BDC9FD1C3A}</a:tableStyleId>
              </a:tblPr>
              <a:tblGrid>
                <a:gridCol w="1713865"/>
                <a:gridCol w="1713865"/>
                <a:gridCol w="1713865"/>
                <a:gridCol w="1713865"/>
                <a:gridCol w="1713865"/>
              </a:tblGrid>
              <a:tr h="518428">
                <a:tc>
                  <a:txBody>
                    <a:bodyPr/>
                    <a:lstStyle/>
                    <a:p>
                      <a:r>
                        <a:rPr lang="en-IN" dirty="0" smtClean="0"/>
                        <a:t>Phenylalanine</a:t>
                      </a:r>
                      <a:endParaRPr lang="en-IN" dirty="0"/>
                    </a:p>
                  </a:txBody>
                  <a:tcPr/>
                </a:tc>
                <a:tc>
                  <a:txBody>
                    <a:bodyPr/>
                    <a:lstStyle/>
                    <a:p>
                      <a:r>
                        <a:rPr lang="en-IN" dirty="0" smtClean="0"/>
                        <a:t>Benzene</a:t>
                      </a:r>
                      <a:endParaRPr lang="en-IN" dirty="0"/>
                    </a:p>
                  </a:txBody>
                  <a:tcPr/>
                </a:tc>
                <a:tc>
                  <a:txBody>
                    <a:bodyPr/>
                    <a:lstStyle/>
                    <a:p>
                      <a:r>
                        <a:rPr lang="en-IN" dirty="0" err="1" smtClean="0"/>
                        <a:t>Phe</a:t>
                      </a:r>
                      <a:endParaRPr lang="en-IN" dirty="0"/>
                    </a:p>
                  </a:txBody>
                  <a:tcPr/>
                </a:tc>
                <a:tc>
                  <a:txBody>
                    <a:bodyPr/>
                    <a:lstStyle/>
                    <a:p>
                      <a:r>
                        <a:rPr lang="en-IN" dirty="0" smtClean="0"/>
                        <a:t>F</a:t>
                      </a:r>
                      <a:endParaRPr lang="en-IN" dirty="0"/>
                    </a:p>
                  </a:txBody>
                  <a:tcPr/>
                </a:tc>
                <a:tc>
                  <a:txBody>
                    <a:bodyPr/>
                    <a:lstStyle/>
                    <a:p>
                      <a:r>
                        <a:rPr lang="en-IN" dirty="0" smtClean="0"/>
                        <a:t>165</a:t>
                      </a:r>
                      <a:endParaRPr lang="en-IN" dirty="0"/>
                    </a:p>
                  </a:txBody>
                  <a:tcPr/>
                </a:tc>
              </a:tr>
              <a:tr h="518428">
                <a:tc>
                  <a:txBody>
                    <a:bodyPr/>
                    <a:lstStyle/>
                    <a:p>
                      <a:r>
                        <a:rPr lang="en-IN" dirty="0" smtClean="0"/>
                        <a:t>Tyrosine</a:t>
                      </a:r>
                      <a:endParaRPr lang="en-IN" dirty="0"/>
                    </a:p>
                  </a:txBody>
                  <a:tcPr/>
                </a:tc>
                <a:tc>
                  <a:txBody>
                    <a:bodyPr/>
                    <a:lstStyle/>
                    <a:p>
                      <a:r>
                        <a:rPr lang="en-IN" dirty="0" smtClean="0"/>
                        <a:t>Phenol</a:t>
                      </a:r>
                      <a:endParaRPr lang="en-IN" dirty="0"/>
                    </a:p>
                  </a:txBody>
                  <a:tcPr/>
                </a:tc>
                <a:tc>
                  <a:txBody>
                    <a:bodyPr/>
                    <a:lstStyle/>
                    <a:p>
                      <a:r>
                        <a:rPr lang="en-IN" dirty="0" smtClean="0"/>
                        <a:t>Tyr</a:t>
                      </a:r>
                      <a:endParaRPr lang="en-IN" dirty="0"/>
                    </a:p>
                  </a:txBody>
                  <a:tcPr/>
                </a:tc>
                <a:tc>
                  <a:txBody>
                    <a:bodyPr/>
                    <a:lstStyle/>
                    <a:p>
                      <a:r>
                        <a:rPr lang="en-IN" dirty="0" smtClean="0"/>
                        <a:t>Y</a:t>
                      </a:r>
                      <a:endParaRPr lang="en-IN" dirty="0"/>
                    </a:p>
                  </a:txBody>
                  <a:tcPr/>
                </a:tc>
                <a:tc>
                  <a:txBody>
                    <a:bodyPr/>
                    <a:lstStyle/>
                    <a:p>
                      <a:r>
                        <a:rPr lang="en-IN" dirty="0" smtClean="0"/>
                        <a:t>181</a:t>
                      </a:r>
                      <a:endParaRPr lang="en-IN" dirty="0"/>
                    </a:p>
                  </a:txBody>
                  <a:tcPr/>
                </a:tc>
              </a:tr>
              <a:tr h="518428">
                <a:tc>
                  <a:txBody>
                    <a:bodyPr/>
                    <a:lstStyle/>
                    <a:p>
                      <a:r>
                        <a:rPr lang="en-IN" dirty="0" smtClean="0">
                          <a:solidFill>
                            <a:srgbClr val="FF0000"/>
                          </a:solidFill>
                        </a:rPr>
                        <a:t>Tryptophan</a:t>
                      </a:r>
                      <a:endParaRPr lang="en-IN" dirty="0">
                        <a:solidFill>
                          <a:srgbClr val="FF0000"/>
                        </a:solidFill>
                      </a:endParaRPr>
                    </a:p>
                  </a:txBody>
                  <a:tcPr/>
                </a:tc>
                <a:tc>
                  <a:txBody>
                    <a:bodyPr/>
                    <a:lstStyle/>
                    <a:p>
                      <a:r>
                        <a:rPr lang="en-IN" dirty="0" err="1" smtClean="0">
                          <a:solidFill>
                            <a:srgbClr val="FF0000"/>
                          </a:solidFill>
                        </a:rPr>
                        <a:t>Indole</a:t>
                      </a:r>
                      <a:endParaRPr lang="en-IN" dirty="0">
                        <a:solidFill>
                          <a:srgbClr val="FF0000"/>
                        </a:solidFill>
                      </a:endParaRPr>
                    </a:p>
                  </a:txBody>
                  <a:tcPr/>
                </a:tc>
                <a:tc>
                  <a:txBody>
                    <a:bodyPr/>
                    <a:lstStyle/>
                    <a:p>
                      <a:r>
                        <a:rPr lang="en-IN" dirty="0" err="1" smtClean="0">
                          <a:solidFill>
                            <a:srgbClr val="FF0000"/>
                          </a:solidFill>
                        </a:rPr>
                        <a:t>Trp</a:t>
                      </a:r>
                      <a:endParaRPr lang="en-IN" dirty="0">
                        <a:solidFill>
                          <a:srgbClr val="FF0000"/>
                        </a:solidFill>
                      </a:endParaRPr>
                    </a:p>
                  </a:txBody>
                  <a:tcPr/>
                </a:tc>
                <a:tc>
                  <a:txBody>
                    <a:bodyPr/>
                    <a:lstStyle/>
                    <a:p>
                      <a:r>
                        <a:rPr lang="en-IN" dirty="0" smtClean="0">
                          <a:solidFill>
                            <a:srgbClr val="FF0000"/>
                          </a:solidFill>
                        </a:rPr>
                        <a:t>W</a:t>
                      </a:r>
                      <a:endParaRPr lang="en-IN" dirty="0">
                        <a:solidFill>
                          <a:srgbClr val="FF0000"/>
                        </a:solidFill>
                      </a:endParaRPr>
                    </a:p>
                  </a:txBody>
                  <a:tcPr/>
                </a:tc>
                <a:tc>
                  <a:txBody>
                    <a:bodyPr/>
                    <a:lstStyle/>
                    <a:p>
                      <a:r>
                        <a:rPr lang="en-IN" dirty="0" smtClean="0">
                          <a:solidFill>
                            <a:srgbClr val="FF0000"/>
                          </a:solidFill>
                        </a:rPr>
                        <a:t>204</a:t>
                      </a:r>
                      <a:endParaRPr lang="en-IN" dirty="0">
                        <a:solidFill>
                          <a:srgbClr val="FF0000"/>
                        </a:solidFill>
                      </a:endParaRPr>
                    </a:p>
                  </a:txBody>
                  <a:tcPr/>
                </a:tc>
              </a:tr>
              <a:tr h="518428">
                <a:tc>
                  <a:txBody>
                    <a:bodyPr/>
                    <a:lstStyle/>
                    <a:p>
                      <a:r>
                        <a:rPr lang="en-IN" dirty="0" err="1" smtClean="0"/>
                        <a:t>Histidine</a:t>
                      </a:r>
                      <a:endParaRPr lang="en-IN" dirty="0"/>
                    </a:p>
                  </a:txBody>
                  <a:tcPr/>
                </a:tc>
                <a:tc>
                  <a:txBody>
                    <a:bodyPr/>
                    <a:lstStyle/>
                    <a:p>
                      <a:r>
                        <a:rPr lang="en-IN" dirty="0" err="1" smtClean="0"/>
                        <a:t>Imidazole</a:t>
                      </a:r>
                      <a:endParaRPr lang="en-IN" dirty="0"/>
                    </a:p>
                  </a:txBody>
                  <a:tcPr/>
                </a:tc>
                <a:tc>
                  <a:txBody>
                    <a:bodyPr/>
                    <a:lstStyle/>
                    <a:p>
                      <a:r>
                        <a:rPr lang="en-IN" dirty="0" smtClean="0"/>
                        <a:t>His</a:t>
                      </a:r>
                      <a:endParaRPr lang="en-IN" dirty="0"/>
                    </a:p>
                  </a:txBody>
                  <a:tcPr/>
                </a:tc>
                <a:tc>
                  <a:txBody>
                    <a:bodyPr/>
                    <a:lstStyle/>
                    <a:p>
                      <a:r>
                        <a:rPr lang="en-IN" dirty="0" smtClean="0"/>
                        <a:t>H</a:t>
                      </a:r>
                      <a:endParaRPr lang="en-IN" dirty="0"/>
                    </a:p>
                  </a:txBody>
                  <a:tcPr/>
                </a:tc>
                <a:tc>
                  <a:txBody>
                    <a:bodyPr/>
                    <a:lstStyle/>
                    <a:p>
                      <a:r>
                        <a:rPr lang="en-IN" dirty="0" smtClean="0"/>
                        <a:t>155</a:t>
                      </a:r>
                      <a:endParaRPr lang="en-IN" dirty="0"/>
                    </a:p>
                  </a:txBody>
                  <a:tcPr/>
                </a:tc>
              </a:tr>
              <a:tr h="518428">
                <a:tc>
                  <a:txBody>
                    <a:bodyPr/>
                    <a:lstStyle/>
                    <a:p>
                      <a:r>
                        <a:rPr lang="en-IN" dirty="0" smtClean="0"/>
                        <a:t>Proline(</a:t>
                      </a:r>
                      <a:r>
                        <a:rPr lang="en-IN" dirty="0" err="1" smtClean="0"/>
                        <a:t>imino</a:t>
                      </a:r>
                      <a:r>
                        <a:rPr lang="en-IN" dirty="0" smtClean="0"/>
                        <a:t> acid)</a:t>
                      </a:r>
                      <a:endParaRPr lang="en-IN" dirty="0"/>
                    </a:p>
                  </a:txBody>
                  <a:tcPr/>
                </a:tc>
                <a:tc>
                  <a:txBody>
                    <a:bodyPr/>
                    <a:lstStyle/>
                    <a:p>
                      <a:r>
                        <a:rPr lang="en-IN" dirty="0" err="1" smtClean="0"/>
                        <a:t>Pyrrolidine</a:t>
                      </a:r>
                      <a:endParaRPr lang="en-IN" dirty="0"/>
                    </a:p>
                  </a:txBody>
                  <a:tcPr/>
                </a:tc>
                <a:tc>
                  <a:txBody>
                    <a:bodyPr/>
                    <a:lstStyle/>
                    <a:p>
                      <a:r>
                        <a:rPr lang="en-IN" dirty="0" smtClean="0"/>
                        <a:t>Pro</a:t>
                      </a:r>
                      <a:endParaRPr lang="en-IN" dirty="0"/>
                    </a:p>
                  </a:txBody>
                  <a:tcPr/>
                </a:tc>
                <a:tc>
                  <a:txBody>
                    <a:bodyPr/>
                    <a:lstStyle/>
                    <a:p>
                      <a:r>
                        <a:rPr lang="en-IN" dirty="0" smtClean="0"/>
                        <a:t>P</a:t>
                      </a:r>
                      <a:endParaRPr lang="en-IN" dirty="0"/>
                    </a:p>
                  </a:txBody>
                  <a:tcPr/>
                </a:tc>
                <a:tc>
                  <a:txBody>
                    <a:bodyPr/>
                    <a:lstStyle/>
                    <a:p>
                      <a:r>
                        <a:rPr lang="en-IN" dirty="0" smtClean="0"/>
                        <a:t>115</a:t>
                      </a:r>
                      <a:endParaRPr lang="en-IN" dirty="0"/>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648072"/>
          </a:xfrm>
        </p:spPr>
        <p:txBody>
          <a:bodyPr>
            <a:normAutofit fontScale="90000"/>
          </a:bodyPr>
          <a:lstStyle/>
          <a:p>
            <a:r>
              <a:rPr lang="en-IN" b="1" dirty="0" smtClean="0">
                <a:solidFill>
                  <a:srgbClr val="FF0000"/>
                </a:solidFill>
              </a:rPr>
              <a:t>OPTICAL ISOMERS OF AMINO ACIDS</a:t>
            </a:r>
            <a:endParaRPr lang="en-IN" b="1" dirty="0">
              <a:solidFill>
                <a:srgbClr val="FF0000"/>
              </a:solidFill>
            </a:endParaRPr>
          </a:p>
        </p:txBody>
      </p:sp>
      <p:sp>
        <p:nvSpPr>
          <p:cNvPr id="3" name="Content Placeholder 2"/>
          <p:cNvSpPr>
            <a:spLocks noGrp="1"/>
          </p:cNvSpPr>
          <p:nvPr>
            <p:ph idx="1"/>
          </p:nvPr>
        </p:nvSpPr>
        <p:spPr>
          <a:xfrm>
            <a:off x="179512" y="908720"/>
            <a:ext cx="8784976" cy="5832648"/>
          </a:xfrm>
        </p:spPr>
        <p:txBody>
          <a:bodyPr>
            <a:normAutofit fontScale="77500" lnSpcReduction="20000"/>
          </a:bodyPr>
          <a:lstStyle/>
          <a:p>
            <a:r>
              <a:rPr lang="en-IN" dirty="0" smtClean="0"/>
              <a:t>If a carbon is attached to four different groups, it is </a:t>
            </a:r>
            <a:r>
              <a:rPr lang="en-IN" b="1" dirty="0" smtClean="0"/>
              <a:t>asymmetric</a:t>
            </a:r>
            <a:r>
              <a:rPr lang="en-IN" dirty="0" smtClean="0"/>
              <a:t> and therefore exhibits </a:t>
            </a:r>
            <a:r>
              <a:rPr lang="en-IN" b="1" dirty="0" smtClean="0"/>
              <a:t>optical isomerism</a:t>
            </a:r>
            <a:r>
              <a:rPr lang="en-IN" dirty="0" smtClean="0"/>
              <a:t>.</a:t>
            </a:r>
          </a:p>
          <a:p>
            <a:r>
              <a:rPr lang="en-IN" dirty="0" smtClean="0"/>
              <a:t>The </a:t>
            </a:r>
            <a:r>
              <a:rPr lang="en-IN" b="1" dirty="0" smtClean="0"/>
              <a:t>amino acids (except glycine) </a:t>
            </a:r>
            <a:r>
              <a:rPr lang="en-IN" dirty="0" smtClean="0"/>
              <a:t>possess four distinct groups    ( R, H, COO</a:t>
            </a:r>
            <a:r>
              <a:rPr lang="en-IN" baseline="30000" dirty="0" smtClean="0"/>
              <a:t>-</a:t>
            </a:r>
            <a:r>
              <a:rPr lang="en-IN" dirty="0" smtClean="0"/>
              <a:t>, NH</a:t>
            </a:r>
            <a:r>
              <a:rPr lang="en-IN" baseline="-25000" dirty="0" smtClean="0"/>
              <a:t>3</a:t>
            </a:r>
            <a:r>
              <a:rPr lang="en-IN" baseline="30000" dirty="0" smtClean="0"/>
              <a:t>+</a:t>
            </a:r>
            <a:r>
              <a:rPr lang="en-IN" dirty="0" smtClean="0"/>
              <a:t> ) held by </a:t>
            </a:r>
            <a:r>
              <a:rPr lang="el-GR" dirty="0" smtClean="0"/>
              <a:t>α</a:t>
            </a:r>
            <a:r>
              <a:rPr lang="en-IN" dirty="0" smtClean="0"/>
              <a:t>-carbon. Thus, all the amino acids </a:t>
            </a:r>
            <a:r>
              <a:rPr lang="en-IN" b="1" dirty="0" smtClean="0"/>
              <a:t>(except glycine where R = H) </a:t>
            </a:r>
            <a:r>
              <a:rPr lang="en-IN" dirty="0" smtClean="0"/>
              <a:t>have optical isomers.</a:t>
            </a:r>
          </a:p>
          <a:p>
            <a:r>
              <a:rPr lang="en-IN" b="1" dirty="0" err="1" smtClean="0"/>
              <a:t>Isoleucine</a:t>
            </a:r>
            <a:r>
              <a:rPr lang="en-IN" b="1" dirty="0" smtClean="0"/>
              <a:t> </a:t>
            </a:r>
            <a:r>
              <a:rPr lang="en-IN" dirty="0" smtClean="0"/>
              <a:t>and </a:t>
            </a:r>
            <a:r>
              <a:rPr lang="en-IN" b="1" dirty="0" smtClean="0"/>
              <a:t>threonine</a:t>
            </a:r>
            <a:r>
              <a:rPr lang="en-IN" dirty="0" smtClean="0"/>
              <a:t> have 2 optically centers.</a:t>
            </a:r>
          </a:p>
          <a:p>
            <a:r>
              <a:rPr lang="en-IN" dirty="0" smtClean="0"/>
              <a:t>The structures of L – and D – amino acids are written based on the configuration of L – and D – glyceraldehyde.</a:t>
            </a:r>
          </a:p>
          <a:p>
            <a:r>
              <a:rPr lang="en-IN" dirty="0" smtClean="0"/>
              <a:t>All the amino acids found in proteins are exclusively of the L-configuration.</a:t>
            </a:r>
          </a:p>
          <a:p>
            <a:r>
              <a:rPr lang="en-IN" dirty="0" smtClean="0"/>
              <a:t>D-amino acids are found in some antibiotics (Gramicidin-S, </a:t>
            </a:r>
            <a:r>
              <a:rPr lang="en-IN" dirty="0" err="1" smtClean="0"/>
              <a:t>Polymyxin</a:t>
            </a:r>
            <a:r>
              <a:rPr lang="en-IN" dirty="0" smtClean="0"/>
              <a:t>, </a:t>
            </a:r>
            <a:r>
              <a:rPr lang="en-IN" dirty="0" err="1" smtClean="0"/>
              <a:t>Actinomycin</a:t>
            </a:r>
            <a:r>
              <a:rPr lang="en-IN" dirty="0" smtClean="0"/>
              <a:t>-D and </a:t>
            </a:r>
            <a:r>
              <a:rPr lang="en-IN" dirty="0" err="1" smtClean="0"/>
              <a:t>Valinomycin</a:t>
            </a:r>
            <a:r>
              <a:rPr lang="en-IN" dirty="0" smtClean="0"/>
              <a:t>) produced by microorganisms and in bacterial cell wall </a:t>
            </a:r>
            <a:r>
              <a:rPr lang="en-IN" dirty="0" err="1" smtClean="0"/>
              <a:t>peptidoglycan</a:t>
            </a:r>
            <a:r>
              <a:rPr lang="en-IN" dirty="0" smtClean="0"/>
              <a:t>.</a:t>
            </a:r>
          </a:p>
          <a:p>
            <a:r>
              <a:rPr lang="en-IN" dirty="0" smtClean="0"/>
              <a:t>Two free D-amino acids - D-serine and D-aspartic acid have been found to be present in the fore-brain and brain periphery respectively.</a:t>
            </a:r>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467544" y="476672"/>
            <a:ext cx="8280920" cy="5184576"/>
          </a:xfrm>
          <a:prstGeom prst="rect">
            <a:avLst/>
          </a:prstGeom>
          <a:noFill/>
          <a:ln w="9525">
            <a:noFill/>
            <a:miter lim="800000"/>
            <a:headEnd/>
            <a:tailEnd/>
          </a:ln>
        </p:spPr>
      </p:pic>
      <p:sp>
        <p:nvSpPr>
          <p:cNvPr id="5" name="Rectangle 4"/>
          <p:cNvSpPr/>
          <p:nvPr/>
        </p:nvSpPr>
        <p:spPr>
          <a:xfrm>
            <a:off x="467544" y="5877272"/>
            <a:ext cx="8208912" cy="707886"/>
          </a:xfrm>
          <a:prstGeom prst="rect">
            <a:avLst/>
          </a:prstGeom>
        </p:spPr>
        <p:txBody>
          <a:bodyPr wrap="square">
            <a:spAutoFit/>
          </a:bodyPr>
          <a:lstStyle/>
          <a:p>
            <a:pPr algn="ctr"/>
            <a:r>
              <a:rPr lang="en-IN" sz="4000" b="1" dirty="0" smtClean="0"/>
              <a:t>Fig.  L and D amino acids</a:t>
            </a:r>
            <a:endParaRPr lang="en-IN" sz="4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850106"/>
          </a:xfrm>
        </p:spPr>
        <p:txBody>
          <a:bodyPr>
            <a:normAutofit/>
          </a:bodyPr>
          <a:lstStyle/>
          <a:p>
            <a:r>
              <a:rPr lang="en-IN" b="1" dirty="0" smtClean="0">
                <a:solidFill>
                  <a:srgbClr val="FF0000"/>
                </a:solidFill>
              </a:rPr>
              <a:t>CLASSIFICATION OF AMINO ACIDS</a:t>
            </a:r>
            <a:endParaRPr lang="en-IN" dirty="0">
              <a:solidFill>
                <a:srgbClr val="FF0000"/>
              </a:solidFill>
            </a:endParaRPr>
          </a:p>
        </p:txBody>
      </p:sp>
      <p:sp>
        <p:nvSpPr>
          <p:cNvPr id="3" name="Content Placeholder 2"/>
          <p:cNvSpPr>
            <a:spLocks noGrp="1"/>
          </p:cNvSpPr>
          <p:nvPr>
            <p:ph idx="1"/>
          </p:nvPr>
        </p:nvSpPr>
        <p:spPr>
          <a:xfrm>
            <a:off x="457200" y="1412776"/>
            <a:ext cx="8229600" cy="4713387"/>
          </a:xfrm>
        </p:spPr>
        <p:txBody>
          <a:bodyPr>
            <a:normAutofit fontScale="92500"/>
          </a:bodyPr>
          <a:lstStyle/>
          <a:p>
            <a:r>
              <a:rPr lang="en-IN" dirty="0" smtClean="0"/>
              <a:t>There are five ways of classifying amino acids depending on the :</a:t>
            </a:r>
          </a:p>
          <a:p>
            <a:pPr marL="514350" indent="-514350">
              <a:buFont typeface="+mj-lt"/>
              <a:buAutoNum type="arabicPeriod"/>
            </a:pPr>
            <a:r>
              <a:rPr lang="en-IN" b="1" dirty="0" smtClean="0">
                <a:solidFill>
                  <a:srgbClr val="0070C0"/>
                </a:solidFill>
              </a:rPr>
              <a:t>Chemical nature of the amino acid in the solution.</a:t>
            </a:r>
          </a:p>
          <a:p>
            <a:pPr marL="514350" indent="-514350">
              <a:buFont typeface="+mj-lt"/>
              <a:buAutoNum type="arabicPeriod"/>
            </a:pPr>
            <a:r>
              <a:rPr lang="en-IN" b="1" dirty="0" smtClean="0">
                <a:solidFill>
                  <a:srgbClr val="0070C0"/>
                </a:solidFill>
              </a:rPr>
              <a:t>Structure of the side chain of the amino acids.</a:t>
            </a:r>
          </a:p>
          <a:p>
            <a:pPr marL="514350" indent="-514350">
              <a:buFont typeface="+mj-lt"/>
              <a:buAutoNum type="arabicPeriod"/>
            </a:pPr>
            <a:r>
              <a:rPr lang="en-IN" b="1" dirty="0" smtClean="0">
                <a:solidFill>
                  <a:srgbClr val="0070C0"/>
                </a:solidFill>
              </a:rPr>
              <a:t>Nature of polarity of the side chain of the amino acids.</a:t>
            </a:r>
          </a:p>
          <a:p>
            <a:pPr marL="514350" indent="-514350">
              <a:buFont typeface="+mj-lt"/>
              <a:buAutoNum type="arabicPeriod"/>
            </a:pPr>
            <a:r>
              <a:rPr lang="en-IN" b="1" dirty="0" smtClean="0">
                <a:solidFill>
                  <a:srgbClr val="0070C0"/>
                </a:solidFill>
              </a:rPr>
              <a:t>Nutritional requirement of amino acids.</a:t>
            </a:r>
          </a:p>
          <a:p>
            <a:pPr marL="514350" indent="-514350">
              <a:buFont typeface="+mj-lt"/>
              <a:buAutoNum type="arabicPeriod"/>
            </a:pPr>
            <a:r>
              <a:rPr lang="en-IN" b="1" dirty="0" smtClean="0">
                <a:solidFill>
                  <a:srgbClr val="0070C0"/>
                </a:solidFill>
              </a:rPr>
              <a:t>Metabolic product of amino acids.</a:t>
            </a:r>
          </a:p>
          <a:p>
            <a:pPr marL="514350" indent="-514350">
              <a:buFont typeface="+mj-lt"/>
              <a:buAutoNum type="arabicPeriod"/>
            </a:pPr>
            <a:endParaRPr lang="en-IN"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2950</TotalTime>
  <Words>4249</Words>
  <Application>Microsoft Office PowerPoint</Application>
  <PresentationFormat>On-screen Show (4:3)</PresentationFormat>
  <Paragraphs>548</Paragraphs>
  <Slides>54</Slides>
  <Notes>6</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Office Theme</vt:lpstr>
      <vt:lpstr>CHEMISTRY OF AMINO ACIDS</vt:lpstr>
      <vt:lpstr>INTRODUCTION</vt:lpstr>
      <vt:lpstr>STRUCTURE OF AMINO ACIDS</vt:lpstr>
      <vt:lpstr>Slide 4</vt:lpstr>
      <vt:lpstr>Slide 5</vt:lpstr>
      <vt:lpstr>Slide 6</vt:lpstr>
      <vt:lpstr>OPTICAL ISOMERS OF AMINO ACIDS</vt:lpstr>
      <vt:lpstr>Slide 8</vt:lpstr>
      <vt:lpstr>CLASSIFICATION OF AMINO ACIDS</vt:lpstr>
      <vt:lpstr>CLASSIFICATION BASED ON CHEMICAL NATURE OF THE AMINO ACID IN SOLUTION</vt:lpstr>
      <vt:lpstr>Slide 11</vt:lpstr>
      <vt:lpstr>CLASSIFICATION  BASED ON CHEMICAL STRUCTURE OF SIDE CHAIN OF THE AMINO ACID</vt:lpstr>
      <vt:lpstr>Slide 13</vt:lpstr>
      <vt:lpstr>Slide 14</vt:lpstr>
      <vt:lpstr>Slide 15</vt:lpstr>
      <vt:lpstr>Slide 16</vt:lpstr>
      <vt:lpstr>Slide 17</vt:lpstr>
      <vt:lpstr>CLASSIFICATION BASED ON NATURE OR POLARITY OF SIDE CHAIN OF AMINO ACID</vt:lpstr>
      <vt:lpstr>Slide 19</vt:lpstr>
      <vt:lpstr>NUTRITIONAL CLASSIFICATION OF AMINO ACIDS</vt:lpstr>
      <vt:lpstr>Slide 21</vt:lpstr>
      <vt:lpstr>Slide 22</vt:lpstr>
      <vt:lpstr>METABOLIC CLASSIFICATION OF AMINO ACIDS</vt:lpstr>
      <vt:lpstr>Slide 24</vt:lpstr>
      <vt:lpstr>BIOLOGICAL SIGNIFICANCE OF AMINO ACIDS</vt:lpstr>
      <vt:lpstr>Slide 26</vt:lpstr>
      <vt:lpstr>Slide 27</vt:lpstr>
      <vt:lpstr>Slide 28</vt:lpstr>
      <vt:lpstr>PROPERTIES OF AMINO ACIDS</vt:lpstr>
      <vt:lpstr>Slide 30</vt:lpstr>
      <vt:lpstr>Acid/base behaviour of amino acids</vt:lpstr>
      <vt:lpstr>Slide 32</vt:lpstr>
      <vt:lpstr>Slide 33</vt:lpstr>
      <vt:lpstr>Slide 34</vt:lpstr>
      <vt:lpstr>Slide 35</vt:lpstr>
      <vt:lpstr>CHEMICAL PROPERTIES</vt:lpstr>
      <vt:lpstr>Slide 37</vt:lpstr>
      <vt:lpstr>Slide 38</vt:lpstr>
      <vt:lpstr>Slide 39</vt:lpstr>
      <vt:lpstr>Slide 40</vt:lpstr>
      <vt:lpstr>Slide 41</vt:lpstr>
      <vt:lpstr>Slide 42</vt:lpstr>
      <vt:lpstr>Slide 43</vt:lpstr>
      <vt:lpstr>Slide 44</vt:lpstr>
      <vt:lpstr>Slide 45</vt:lpstr>
      <vt:lpstr>Slide 46</vt:lpstr>
      <vt:lpstr>AMINO ACIDS AS DRUGS</vt:lpstr>
      <vt:lpstr>PEPTIDE BOND </vt:lpstr>
      <vt:lpstr>Slide 49</vt:lpstr>
      <vt:lpstr>Slide 50</vt:lpstr>
      <vt:lpstr>Slide 51</vt:lpstr>
      <vt:lpstr>BIOLOGOCALLY IMPORTANT PEPTIDES</vt:lpstr>
      <vt:lpstr>Slide 53</vt:lpstr>
      <vt:lpstr>Slide 54</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KAMLESH YADAV</dc:creator>
  <cp:lastModifiedBy>KAMLESH YADAV</cp:lastModifiedBy>
  <cp:revision>733</cp:revision>
  <dcterms:created xsi:type="dcterms:W3CDTF">2017-01-31T13:23:48Z</dcterms:created>
  <dcterms:modified xsi:type="dcterms:W3CDTF">2018-01-23T02:09:28Z</dcterms:modified>
</cp:coreProperties>
</file>