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6" r:id="rId2"/>
    <p:sldId id="257" r:id="rId3"/>
    <p:sldId id="260" r:id="rId4"/>
    <p:sldId id="427" r:id="rId5"/>
    <p:sldId id="429" r:id="rId6"/>
    <p:sldId id="263" r:id="rId7"/>
    <p:sldId id="430" r:id="rId8"/>
    <p:sldId id="267" r:id="rId9"/>
    <p:sldId id="269" r:id="rId10"/>
    <p:sldId id="294" r:id="rId11"/>
    <p:sldId id="271" r:id="rId12"/>
    <p:sldId id="274" r:id="rId13"/>
    <p:sldId id="275" r:id="rId14"/>
    <p:sldId id="277" r:id="rId15"/>
    <p:sldId id="280" r:id="rId16"/>
    <p:sldId id="292" r:id="rId17"/>
    <p:sldId id="433" r:id="rId18"/>
    <p:sldId id="434" r:id="rId19"/>
    <p:sldId id="282" r:id="rId20"/>
    <p:sldId id="283" r:id="rId21"/>
    <p:sldId id="284" r:id="rId22"/>
    <p:sldId id="432" r:id="rId23"/>
    <p:sldId id="287" r:id="rId24"/>
    <p:sldId id="289" r:id="rId25"/>
    <p:sldId id="398" r:id="rId26"/>
    <p:sldId id="400" r:id="rId27"/>
    <p:sldId id="406" r:id="rId28"/>
    <p:sldId id="296" r:id="rId29"/>
    <p:sldId id="317" r:id="rId30"/>
    <p:sldId id="300" r:id="rId31"/>
    <p:sldId id="301" r:id="rId32"/>
    <p:sldId id="303" r:id="rId33"/>
    <p:sldId id="318" r:id="rId34"/>
    <p:sldId id="306" r:id="rId35"/>
    <p:sldId id="308" r:id="rId36"/>
    <p:sldId id="309" r:id="rId37"/>
    <p:sldId id="311" r:id="rId38"/>
    <p:sldId id="441" r:id="rId39"/>
    <p:sldId id="323" r:id="rId40"/>
    <p:sldId id="325" r:id="rId41"/>
    <p:sldId id="327" r:id="rId42"/>
    <p:sldId id="313" r:id="rId43"/>
    <p:sldId id="314" r:id="rId44"/>
    <p:sldId id="315" r:id="rId45"/>
    <p:sldId id="319" r:id="rId46"/>
    <p:sldId id="320" r:id="rId47"/>
    <p:sldId id="442" r:id="rId48"/>
    <p:sldId id="322" r:id="rId49"/>
    <p:sldId id="330" r:id="rId50"/>
    <p:sldId id="333" r:id="rId51"/>
    <p:sldId id="335" r:id="rId52"/>
    <p:sldId id="337" r:id="rId53"/>
    <p:sldId id="339" r:id="rId54"/>
    <p:sldId id="340" r:id="rId55"/>
    <p:sldId id="341" r:id="rId56"/>
    <p:sldId id="342" r:id="rId57"/>
    <p:sldId id="344" r:id="rId58"/>
    <p:sldId id="361" r:id="rId59"/>
    <p:sldId id="362" r:id="rId60"/>
    <p:sldId id="379" r:id="rId61"/>
    <p:sldId id="381" r:id="rId62"/>
    <p:sldId id="435" r:id="rId63"/>
    <p:sldId id="382" r:id="rId64"/>
    <p:sldId id="436" r:id="rId65"/>
    <p:sldId id="384" r:id="rId66"/>
    <p:sldId id="437" r:id="rId67"/>
    <p:sldId id="386" r:id="rId68"/>
    <p:sldId id="390" r:id="rId69"/>
    <p:sldId id="391" r:id="rId70"/>
    <p:sldId id="407" r:id="rId71"/>
    <p:sldId id="438" r:id="rId72"/>
    <p:sldId id="394" r:id="rId73"/>
    <p:sldId id="440" r:id="rId74"/>
    <p:sldId id="396" r:id="rId75"/>
    <p:sldId id="439" r:id="rId76"/>
    <p:sldId id="414"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1" autoAdjust="0"/>
    <p:restoredTop sz="94660"/>
  </p:normalViewPr>
  <p:slideViewPr>
    <p:cSldViewPr>
      <p:cViewPr>
        <p:scale>
          <a:sx n="50" d="100"/>
          <a:sy n="50" d="100"/>
        </p:scale>
        <p:origin x="-1896"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DE9C60-DEDE-41C9-8107-F34821AB39E5}" type="datetimeFigureOut">
              <a:rPr lang="en-IN" smtClean="0"/>
              <a:pPr/>
              <a:t>17-01-2018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0F7FDF-22D7-4F88-8924-70758692DFA9}"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Trunk</a:t>
            </a:r>
            <a:r>
              <a:rPr lang="en-IN" baseline="0" dirty="0" smtClean="0"/>
              <a:t> : the body exclusive of the head and limbs.</a:t>
            </a:r>
          </a:p>
          <a:p>
            <a:r>
              <a:rPr lang="en-IN" baseline="0" dirty="0" smtClean="0"/>
              <a:t>Atherosclerosis : the most common form of </a:t>
            </a:r>
            <a:r>
              <a:rPr lang="en-IN" baseline="0" dirty="0" err="1" smtClean="0"/>
              <a:t>arterioscleorosis</a:t>
            </a:r>
            <a:r>
              <a:rPr lang="en-IN" baseline="0" dirty="0" smtClean="0"/>
              <a:t>,  marked by cholesterol-lipid-calcium deposits in the walls of arteries that may restrict blood flow.</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1" i="0" kern="1200" dirty="0" err="1" smtClean="0">
                <a:solidFill>
                  <a:schemeClr val="tx1"/>
                </a:solidFill>
                <a:latin typeface="+mn-lt"/>
                <a:ea typeface="+mn-ea"/>
                <a:cs typeface="+mn-cs"/>
              </a:rPr>
              <a:t>Atelectasis</a:t>
            </a:r>
            <a:r>
              <a:rPr lang="en-IN" sz="1200" b="0" i="0" kern="1200" dirty="0" smtClean="0">
                <a:solidFill>
                  <a:schemeClr val="tx1"/>
                </a:solidFill>
                <a:latin typeface="+mn-lt"/>
                <a:ea typeface="+mn-ea"/>
                <a:cs typeface="+mn-cs"/>
              </a:rPr>
              <a:t> (at-uh-LEK-</a:t>
            </a:r>
            <a:r>
              <a:rPr lang="en-IN" sz="1200" b="0" i="0" kern="1200" dirty="0" err="1" smtClean="0">
                <a:solidFill>
                  <a:schemeClr val="tx1"/>
                </a:solidFill>
                <a:latin typeface="+mn-lt"/>
                <a:ea typeface="+mn-ea"/>
                <a:cs typeface="+mn-cs"/>
              </a:rPr>
              <a:t>tuh</a:t>
            </a:r>
            <a:r>
              <a:rPr lang="en-IN" sz="1200" b="0" i="0" kern="1200" dirty="0" smtClean="0">
                <a:solidFill>
                  <a:schemeClr val="tx1"/>
                </a:solidFill>
                <a:latin typeface="+mn-lt"/>
                <a:ea typeface="+mn-ea"/>
                <a:cs typeface="+mn-cs"/>
              </a:rPr>
              <a:t>-sis) — a complete or partial collapse of a lung or lobe of a lung — develops when the tiny air sacs (alveoli) within the lung become deflated. It's a breathing (respiratory) complication after surgery.</a:t>
            </a:r>
          </a:p>
          <a:p>
            <a:r>
              <a:rPr lang="en-IN" sz="1200" b="1" i="0" kern="1200" dirty="0" smtClean="0">
                <a:solidFill>
                  <a:schemeClr val="tx1"/>
                </a:solidFill>
                <a:latin typeface="+mn-lt"/>
                <a:ea typeface="+mn-ea"/>
                <a:cs typeface="+mn-cs"/>
              </a:rPr>
              <a:t>Pulmonary edema</a:t>
            </a:r>
            <a:r>
              <a:rPr lang="en-IN" sz="1200" b="0" i="0" kern="1200" dirty="0" smtClean="0">
                <a:solidFill>
                  <a:schemeClr val="tx1"/>
                </a:solidFill>
                <a:latin typeface="+mn-lt"/>
                <a:ea typeface="+mn-ea"/>
                <a:cs typeface="+mn-cs"/>
              </a:rPr>
              <a:t> is a condition caused by excess fluid in the lungs. This fluid collects in the numerous air sacs in the lungs, making it difficult to breathe. In most cases, heart problems cause </a:t>
            </a:r>
            <a:r>
              <a:rPr lang="en-IN" sz="1200" b="1" i="0" kern="1200" dirty="0" smtClean="0">
                <a:solidFill>
                  <a:schemeClr val="tx1"/>
                </a:solidFill>
                <a:latin typeface="+mn-lt"/>
                <a:ea typeface="+mn-ea"/>
                <a:cs typeface="+mn-cs"/>
              </a:rPr>
              <a:t>pulmonary edema</a:t>
            </a:r>
            <a:r>
              <a:rPr lang="en-IN" sz="1200" b="0" i="0" kern="1200" dirty="0" smtClean="0">
                <a:solidFill>
                  <a:schemeClr val="tx1"/>
                </a:solidFill>
                <a:latin typeface="+mn-lt"/>
                <a:ea typeface="+mn-ea"/>
                <a:cs typeface="+mn-cs"/>
              </a:rPr>
              <a:t>.</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57</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Hyperlipoproteinemias</a:t>
            </a:r>
            <a:r>
              <a:rPr lang="en-IN" baseline="0" dirty="0" smtClean="0"/>
              <a:t> : elevation in one or more of the lipoprotein fractions constitutes </a:t>
            </a:r>
            <a:r>
              <a:rPr lang="en-IN" baseline="0" dirty="0" err="1" smtClean="0"/>
              <a:t>hyperlipoproteinemias</a:t>
            </a:r>
            <a:r>
              <a:rPr lang="en-IN" baseline="0" dirty="0" smtClean="0"/>
              <a:t>.</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65</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Fortify :  to increase the strength or quality of food or drink by adding something to it. </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9</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Parenteral</a:t>
            </a:r>
            <a:r>
              <a:rPr lang="en-IN" dirty="0" smtClean="0"/>
              <a:t> : denoting any medication</a:t>
            </a:r>
            <a:r>
              <a:rPr lang="en-IN" baseline="0" dirty="0" smtClean="0"/>
              <a:t> route other than the alimentary canal, such as intravenous, subcutaneous, intramuscular, or mucosal.</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24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Patency of </a:t>
            </a:r>
            <a:r>
              <a:rPr lang="en-IN" sz="1200" b="0" i="0" kern="1200" dirty="0" err="1" smtClean="0">
                <a:solidFill>
                  <a:schemeClr val="tx1"/>
                </a:solidFill>
                <a:latin typeface="+mn-lt"/>
                <a:ea typeface="+mn-ea"/>
                <a:cs typeface="+mn-cs"/>
              </a:rPr>
              <a:t>fetal</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ductus</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arteriosus</a:t>
            </a:r>
            <a:r>
              <a:rPr lang="en-IN" sz="1200" b="0" i="0" kern="1200" dirty="0" smtClean="0">
                <a:solidFill>
                  <a:schemeClr val="tx1"/>
                </a:solidFill>
                <a:latin typeface="+mn-lt"/>
                <a:ea typeface="+mn-ea"/>
                <a:cs typeface="+mn-cs"/>
              </a:rPr>
              <a:t> : </a:t>
            </a:r>
            <a:r>
              <a:rPr lang="en-IN" sz="1200" b="0" i="0" kern="1200" baseline="0" dirty="0" smtClean="0">
                <a:solidFill>
                  <a:schemeClr val="tx1"/>
                </a:solidFill>
                <a:latin typeface="+mn-lt"/>
                <a:ea typeface="+mn-ea"/>
                <a:cs typeface="+mn-cs"/>
              </a:rPr>
              <a:t> of </a:t>
            </a:r>
            <a:r>
              <a:rPr lang="en-IN" sz="1200" b="0" i="0" kern="1200" dirty="0" smtClean="0">
                <a:solidFill>
                  <a:schemeClr val="tx1"/>
                </a:solidFill>
                <a:latin typeface="+mn-lt"/>
                <a:ea typeface="+mn-ea"/>
                <a:cs typeface="+mn-cs"/>
              </a:rPr>
              <a:t>An uncorrected PDA may lead to congestive heart failure with increasing age. The </a:t>
            </a:r>
            <a:r>
              <a:rPr lang="en-IN" sz="1200" b="1" i="0" kern="1200" dirty="0" err="1" smtClean="0">
                <a:solidFill>
                  <a:schemeClr val="tx1"/>
                </a:solidFill>
                <a:latin typeface="+mn-lt"/>
                <a:ea typeface="+mn-ea"/>
                <a:cs typeface="+mn-cs"/>
              </a:rPr>
              <a:t>ductus</a:t>
            </a:r>
            <a:r>
              <a:rPr lang="en-IN" sz="1200" b="1" i="0" kern="1200" dirty="0" smtClean="0">
                <a:solidFill>
                  <a:schemeClr val="tx1"/>
                </a:solidFill>
                <a:latin typeface="+mn-lt"/>
                <a:ea typeface="+mn-ea"/>
                <a:cs typeface="+mn-cs"/>
              </a:rPr>
              <a:t> </a:t>
            </a:r>
            <a:r>
              <a:rPr lang="en-IN" sz="1200" b="1" i="0" kern="1200" dirty="0" err="1" smtClean="0">
                <a:solidFill>
                  <a:schemeClr val="tx1"/>
                </a:solidFill>
                <a:latin typeface="+mn-lt"/>
                <a:ea typeface="+mn-ea"/>
                <a:cs typeface="+mn-cs"/>
              </a:rPr>
              <a:t>arteriosus</a:t>
            </a:r>
            <a:r>
              <a:rPr lang="en-IN" sz="1200" b="1" i="0" kern="1200" dirty="0" smtClean="0">
                <a:solidFill>
                  <a:schemeClr val="tx1"/>
                </a:solidFill>
                <a:latin typeface="+mn-lt"/>
                <a:ea typeface="+mn-ea"/>
                <a:cs typeface="+mn-cs"/>
              </a:rPr>
              <a:t> </a:t>
            </a:r>
            <a:r>
              <a:rPr lang="en-IN" sz="1200" b="0" i="0" kern="1200" dirty="0" smtClean="0">
                <a:solidFill>
                  <a:schemeClr val="tx1"/>
                </a:solidFill>
                <a:latin typeface="+mn-lt"/>
                <a:ea typeface="+mn-ea"/>
                <a:cs typeface="+mn-cs"/>
              </a:rPr>
              <a:t>is a </a:t>
            </a:r>
            <a:r>
              <a:rPr lang="en-IN" sz="1200" b="1" i="0" kern="1200" dirty="0" err="1" smtClean="0">
                <a:solidFill>
                  <a:schemeClr val="tx1"/>
                </a:solidFill>
                <a:latin typeface="+mn-lt"/>
                <a:ea typeface="+mn-ea"/>
                <a:cs typeface="+mn-cs"/>
              </a:rPr>
              <a:t>fetal</a:t>
            </a:r>
            <a:r>
              <a:rPr lang="en-IN" sz="1200" b="0" i="0" kern="1200" dirty="0" smtClean="0">
                <a:solidFill>
                  <a:schemeClr val="tx1"/>
                </a:solidFill>
                <a:latin typeface="+mn-lt"/>
                <a:ea typeface="+mn-ea"/>
                <a:cs typeface="+mn-cs"/>
              </a:rPr>
              <a:t> blood vessel that closes soon after birth. In a PDA, the vessel does not close and remains "</a:t>
            </a:r>
            <a:r>
              <a:rPr lang="en-IN" sz="1200" b="1" i="0" kern="1200" dirty="0" smtClean="0">
                <a:solidFill>
                  <a:schemeClr val="tx1"/>
                </a:solidFill>
                <a:latin typeface="+mn-lt"/>
                <a:ea typeface="+mn-ea"/>
                <a:cs typeface="+mn-cs"/>
              </a:rPr>
              <a:t>patent</a:t>
            </a:r>
            <a:r>
              <a:rPr lang="en-IN" sz="1200" b="0" i="0" kern="1200" dirty="0" smtClean="0">
                <a:solidFill>
                  <a:schemeClr val="tx1"/>
                </a:solidFill>
                <a:latin typeface="+mn-lt"/>
                <a:ea typeface="+mn-ea"/>
                <a:cs typeface="+mn-cs"/>
              </a:rPr>
              <a:t>" (open), resulting in irregular transmission of blood between the aorta and the pulmonary artery.</a:t>
            </a:r>
          </a:p>
          <a:p>
            <a:r>
              <a:rPr lang="en-IN" sz="1200" b="0" i="0" kern="1200" dirty="0" smtClean="0">
                <a:solidFill>
                  <a:schemeClr val="tx1"/>
                </a:solidFill>
                <a:latin typeface="+mn-lt"/>
                <a:ea typeface="+mn-ea"/>
                <a:cs typeface="+mn-cs"/>
              </a:rPr>
              <a:t/>
            </a:r>
            <a:br>
              <a:rPr lang="en-IN" sz="1200" b="0" i="0" kern="1200" dirty="0" smtClean="0">
                <a:solidFill>
                  <a:schemeClr val="tx1"/>
                </a:solidFill>
                <a:latin typeface="+mn-lt"/>
                <a:ea typeface="+mn-ea"/>
                <a:cs typeface="+mn-cs"/>
              </a:rPr>
            </a:b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27</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err="1" smtClean="0"/>
              <a:t>Acyl</a:t>
            </a:r>
            <a:r>
              <a:rPr lang="en-IN" dirty="0" smtClean="0"/>
              <a:t> group : A group</a:t>
            </a:r>
            <a:r>
              <a:rPr lang="en-IN" baseline="0" dirty="0" smtClean="0"/>
              <a:t> of the type RCO-, where R is an organic group. An example is the acetyl group </a:t>
            </a:r>
            <a:r>
              <a:rPr lang="en-IN" sz="1200" kern="1200" dirty="0" smtClean="0">
                <a:solidFill>
                  <a:schemeClr val="tx1"/>
                </a:solidFill>
                <a:latin typeface="+mn-lt"/>
                <a:ea typeface="+mn-ea"/>
                <a:cs typeface="+mn-cs"/>
              </a:rPr>
              <a:t>CH</a:t>
            </a:r>
            <a:r>
              <a:rPr lang="en-IN" sz="1200" kern="1200" baseline="-25000" dirty="0" smtClean="0">
                <a:solidFill>
                  <a:schemeClr val="tx1"/>
                </a:solidFill>
                <a:latin typeface="+mn-lt"/>
                <a:ea typeface="+mn-ea"/>
                <a:cs typeface="+mn-cs"/>
              </a:rPr>
              <a:t>3</a:t>
            </a:r>
            <a:r>
              <a:rPr lang="en-IN" sz="1200" kern="1200" dirty="0" smtClean="0">
                <a:solidFill>
                  <a:schemeClr val="tx1"/>
                </a:solidFill>
                <a:latin typeface="+mn-lt"/>
                <a:ea typeface="+mn-ea"/>
                <a:cs typeface="+mn-cs"/>
              </a:rPr>
              <a:t>CO-.</a:t>
            </a:r>
          </a:p>
          <a:p>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29</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Peroxy</a:t>
            </a:r>
            <a:r>
              <a:rPr lang="en-IN" dirty="0" smtClean="0"/>
              <a:t> radical : </a:t>
            </a:r>
            <a:r>
              <a:rPr lang="en-IN" sz="1200" b="0" i="0" kern="1200" dirty="0" smtClean="0">
                <a:solidFill>
                  <a:schemeClr val="tx1"/>
                </a:solidFill>
                <a:latin typeface="+mn-lt"/>
                <a:ea typeface="+mn-ea"/>
                <a:cs typeface="+mn-cs"/>
              </a:rPr>
              <a:t>The </a:t>
            </a:r>
            <a:r>
              <a:rPr lang="en-IN" sz="1200" b="0" i="0" kern="1200" dirty="0" err="1" smtClean="0">
                <a:solidFill>
                  <a:schemeClr val="tx1"/>
                </a:solidFill>
                <a:latin typeface="+mn-lt"/>
                <a:ea typeface="+mn-ea"/>
                <a:cs typeface="+mn-cs"/>
              </a:rPr>
              <a:t>hydroperoxyl</a:t>
            </a:r>
            <a:r>
              <a:rPr lang="en-IN" sz="1200" b="0" i="0" kern="1200" dirty="0" smtClean="0">
                <a:solidFill>
                  <a:schemeClr val="tx1"/>
                </a:solidFill>
                <a:latin typeface="+mn-lt"/>
                <a:ea typeface="+mn-ea"/>
                <a:cs typeface="+mn-cs"/>
              </a:rPr>
              <a:t> radical, also known as the </a:t>
            </a:r>
            <a:r>
              <a:rPr lang="en-IN" sz="1200" b="0" i="0" kern="1200" dirty="0" err="1" smtClean="0">
                <a:solidFill>
                  <a:schemeClr val="tx1"/>
                </a:solidFill>
                <a:latin typeface="+mn-lt"/>
                <a:ea typeface="+mn-ea"/>
                <a:cs typeface="+mn-cs"/>
              </a:rPr>
              <a:t>perhydroxyl</a:t>
            </a:r>
            <a:r>
              <a:rPr lang="en-IN" sz="1200" b="0" i="0" kern="1200" dirty="0" smtClean="0">
                <a:solidFill>
                  <a:schemeClr val="tx1"/>
                </a:solidFill>
                <a:latin typeface="+mn-lt"/>
                <a:ea typeface="+mn-ea"/>
                <a:cs typeface="+mn-cs"/>
              </a:rPr>
              <a:t> radical, is the protonated form of superoxide with the chemical formula HO₂</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36</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Hard</a:t>
            </a:r>
            <a:r>
              <a:rPr lang="en-IN" baseline="0" dirty="0" smtClean="0"/>
              <a:t> soap : </a:t>
            </a:r>
            <a:r>
              <a:rPr lang="en-IN" sz="1200" b="0" i="0" kern="1200" dirty="0" smtClean="0">
                <a:solidFill>
                  <a:schemeClr val="tx1"/>
                </a:solidFill>
                <a:latin typeface="+mn-lt"/>
                <a:ea typeface="+mn-ea"/>
                <a:cs typeface="+mn-cs"/>
              </a:rPr>
              <a:t>soap made by using sodium hydroxide or sodium carbonate</a:t>
            </a:r>
          </a:p>
          <a:p>
            <a:r>
              <a:rPr lang="en-IN" sz="1200" b="0" i="0" kern="1200" dirty="0" smtClean="0">
                <a:solidFill>
                  <a:schemeClr val="tx1"/>
                </a:solidFill>
                <a:latin typeface="+mn-lt"/>
                <a:ea typeface="+mn-ea"/>
                <a:cs typeface="+mn-cs"/>
              </a:rPr>
              <a:t>Soft soap : a semi-fluid soap, especially one made with potassium rather than sodium salts.</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39</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Angina pectoris : An oppressive pain or pressure</a:t>
            </a:r>
            <a:r>
              <a:rPr lang="en-IN" baseline="0" dirty="0" smtClean="0"/>
              <a:t> in the chest caused by inadequate blood flow and oxygenation to heart muscle. It is usually produced by atherosclerosis.</a:t>
            </a:r>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42</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50F7FDF-22D7-4F88-8924-70758692DFA9}" type="slidenum">
              <a:rPr lang="en-IN" smtClean="0"/>
              <a:pPr/>
              <a:t>56</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D72AC-FEBA-4C68-93B4-7314B38BE8E2}" type="datetimeFigureOut">
              <a:rPr lang="en-IN" smtClean="0"/>
              <a:pPr/>
              <a:t>17-01-2018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33159EB-3C27-482E-8D59-13647C9395FD}"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8D72AC-FEBA-4C68-93B4-7314B38BE8E2}" type="datetimeFigureOut">
              <a:rPr lang="en-IN" smtClean="0"/>
              <a:pPr/>
              <a:t>17-01-2018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3159EB-3C27-482E-8D59-13647C9395F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ipids03.jpg"/>
          <p:cNvPicPr>
            <a:picLocks noChangeAspect="1"/>
          </p:cNvPicPr>
          <p:nvPr/>
        </p:nvPicPr>
        <p:blipFill>
          <a:blip r:embed="rId2" cstate="print"/>
          <a:stretch>
            <a:fillRect/>
          </a:stretch>
        </p:blipFill>
        <p:spPr>
          <a:xfrm>
            <a:off x="0" y="1484784"/>
            <a:ext cx="9144000" cy="5114622"/>
          </a:xfrm>
          <a:prstGeom prst="rect">
            <a:avLst/>
          </a:prstGeom>
        </p:spPr>
      </p:pic>
      <p:sp>
        <p:nvSpPr>
          <p:cNvPr id="2" name="Title 1"/>
          <p:cNvSpPr>
            <a:spLocks noGrp="1"/>
          </p:cNvSpPr>
          <p:nvPr>
            <p:ph type="title"/>
          </p:nvPr>
        </p:nvSpPr>
        <p:spPr>
          <a:xfrm>
            <a:off x="0" y="116632"/>
            <a:ext cx="9108504" cy="1368152"/>
          </a:xfrm>
        </p:spPr>
        <p:style>
          <a:lnRef idx="1">
            <a:schemeClr val="accent2"/>
          </a:lnRef>
          <a:fillRef idx="2">
            <a:schemeClr val="accent2"/>
          </a:fillRef>
          <a:effectRef idx="1">
            <a:schemeClr val="accent2"/>
          </a:effectRef>
          <a:fontRef idx="minor">
            <a:schemeClr val="dk1"/>
          </a:fontRef>
        </p:style>
        <p:txBody>
          <a:bodyPr>
            <a:normAutofit/>
          </a:bodyPr>
          <a:lstStyle/>
          <a:p>
            <a:r>
              <a:rPr lang="en-IN" sz="6600" b="1" dirty="0" smtClean="0">
                <a:solidFill>
                  <a:srgbClr val="FF0000"/>
                </a:solidFill>
              </a:rPr>
              <a:t>CHEMISTRY OF LIPIDS</a:t>
            </a:r>
            <a:endParaRPr lang="en-IN" sz="6600"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fontScale="90000"/>
          </a:bodyPr>
          <a:lstStyle/>
          <a:p>
            <a:r>
              <a:rPr lang="en-IN" b="1" dirty="0" smtClean="0">
                <a:solidFill>
                  <a:srgbClr val="0070C0"/>
                </a:solidFill>
              </a:rPr>
              <a:t>PHYSICAL AND CHEMICAL PROPERTIES OF FATTY ACIDS</a:t>
            </a:r>
            <a:endParaRPr lang="en-IN" b="1" dirty="0">
              <a:solidFill>
                <a:srgbClr val="0070C0"/>
              </a:solidFill>
            </a:endParaRPr>
          </a:p>
        </p:txBody>
      </p:sp>
      <p:sp>
        <p:nvSpPr>
          <p:cNvPr id="3" name="Content Placeholder 2"/>
          <p:cNvSpPr>
            <a:spLocks noGrp="1"/>
          </p:cNvSpPr>
          <p:nvPr>
            <p:ph idx="1"/>
          </p:nvPr>
        </p:nvSpPr>
        <p:spPr>
          <a:xfrm>
            <a:off x="251520" y="1412776"/>
            <a:ext cx="8640960" cy="5184576"/>
          </a:xfrm>
        </p:spPr>
        <p:txBody>
          <a:bodyPr>
            <a:normAutofit fontScale="85000" lnSpcReduction="20000"/>
          </a:bodyPr>
          <a:lstStyle/>
          <a:p>
            <a:pPr marL="514350" indent="-514350">
              <a:buFont typeface="+mj-lt"/>
              <a:buAutoNum type="arabicPeriod"/>
            </a:pPr>
            <a:r>
              <a:rPr lang="en-IN" dirty="0" smtClean="0"/>
              <a:t>Generally, short chain fatty acids, i.e. those between 4C and 8C, are liquid while long chain fatty acids, i.e. those with more than 15 carbon atoms are solid at room temperature.</a:t>
            </a:r>
          </a:p>
          <a:p>
            <a:pPr marL="514350" indent="-514350">
              <a:buFont typeface="+mj-lt"/>
              <a:buAutoNum type="arabicPeriod"/>
            </a:pPr>
            <a:r>
              <a:rPr lang="en-IN" dirty="0" smtClean="0"/>
              <a:t>Fatty acids present in various oils react with alkali and form salts. Salts of the various acids are used as soaps and emulsifying agents.</a:t>
            </a:r>
          </a:p>
          <a:p>
            <a:pPr marL="514350" indent="-514350">
              <a:buFont typeface="+mj-lt"/>
              <a:buAutoNum type="arabicPeriod"/>
            </a:pPr>
            <a:r>
              <a:rPr lang="en-IN" dirty="0" smtClean="0"/>
              <a:t>Unsaturated fatty acids undergo reduction and are converted to saturated fats, such as hydrogenation of a vegetable oil results in the formation of ghee.</a:t>
            </a:r>
          </a:p>
          <a:p>
            <a:pPr marL="514350" indent="-514350">
              <a:buFont typeface="+mj-lt"/>
              <a:buAutoNum type="arabicPeriod"/>
            </a:pPr>
            <a:r>
              <a:rPr lang="en-IN" dirty="0" smtClean="0"/>
              <a:t>Unsaturated fatty acids exhibit </a:t>
            </a:r>
            <a:r>
              <a:rPr lang="en-IN" dirty="0" err="1" smtClean="0"/>
              <a:t>cis</a:t>
            </a:r>
            <a:r>
              <a:rPr lang="en-IN" dirty="0" smtClean="0"/>
              <a:t>-trans isomerism, due to the presence of double bond.</a:t>
            </a:r>
          </a:p>
          <a:p>
            <a:pPr marL="514350" indent="-514350">
              <a:buFont typeface="+mj-lt"/>
              <a:buAutoNum type="arabicPeriod"/>
            </a:pPr>
            <a:r>
              <a:rPr lang="en-IN" dirty="0" smtClean="0"/>
              <a:t>Various fatty acids can be separated from a mixture by gas-liquid chromatography.</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188640"/>
            <a:ext cx="8712968" cy="6336704"/>
          </a:xfrm>
        </p:spPr>
        <p:txBody>
          <a:bodyPr>
            <a:normAutofit fontScale="62500" lnSpcReduction="20000"/>
          </a:bodyPr>
          <a:lstStyle/>
          <a:p>
            <a:pPr>
              <a:buFont typeface="Wingdings" pitchFamily="2" charset="2"/>
              <a:buChar char="q"/>
            </a:pPr>
            <a:r>
              <a:rPr lang="en-IN" sz="4500" b="1" dirty="0" smtClean="0">
                <a:solidFill>
                  <a:srgbClr val="0070C0"/>
                </a:solidFill>
              </a:rPr>
              <a:t>NOMENCLATURE OF FATTY ACIDS</a:t>
            </a:r>
          </a:p>
          <a:p>
            <a:r>
              <a:rPr lang="en-IN" sz="3200" dirty="0" smtClean="0"/>
              <a:t>The nomenclature of a fatty acid depends upon the name of the hydrocarbon chain with the same number of carbon atoms where the suffix ‘-</a:t>
            </a:r>
            <a:r>
              <a:rPr lang="en-IN" sz="3200" dirty="0" err="1" smtClean="0"/>
              <a:t>oic</a:t>
            </a:r>
            <a:r>
              <a:rPr lang="en-IN" sz="3200" dirty="0" smtClean="0"/>
              <a:t>’ is substituted for the final ‘e’ in the name of the hydrocarbon.</a:t>
            </a:r>
          </a:p>
          <a:p>
            <a:pPr marL="514350" indent="-514350">
              <a:buAutoNum type="arabicPeriod"/>
            </a:pPr>
            <a:r>
              <a:rPr lang="en-IN" sz="3800" b="1" dirty="0" smtClean="0">
                <a:solidFill>
                  <a:srgbClr val="C00000"/>
                </a:solidFill>
              </a:rPr>
              <a:t>Delta system</a:t>
            </a:r>
          </a:p>
          <a:p>
            <a:pPr marL="514350" indent="-514350"/>
            <a:r>
              <a:rPr lang="en-IN" sz="3200" dirty="0" smtClean="0"/>
              <a:t>Carbon atoms are numbered, beginning with the carboxyl carbon (-COOH) as carbon atom number 1.</a:t>
            </a:r>
          </a:p>
          <a:p>
            <a:pPr marL="514350" indent="-514350"/>
            <a:r>
              <a:rPr lang="en-IN" sz="3200" dirty="0" smtClean="0"/>
              <a:t>The next carbon atom, to which the carboxyl carbon group is attached, is designated as </a:t>
            </a:r>
            <a:r>
              <a:rPr lang="el-GR" sz="3200" dirty="0" smtClean="0"/>
              <a:t>α</a:t>
            </a:r>
            <a:r>
              <a:rPr lang="en-IN" sz="3200" dirty="0" smtClean="0"/>
              <a:t>-carbon.</a:t>
            </a:r>
          </a:p>
          <a:p>
            <a:pPr marL="514350" indent="-514350"/>
            <a:r>
              <a:rPr lang="en-IN" sz="3200" dirty="0" smtClean="0"/>
              <a:t>Accordingly, carbon-3 (C3) is the </a:t>
            </a:r>
            <a:r>
              <a:rPr lang="el-GR" sz="3200" dirty="0" smtClean="0"/>
              <a:t>β</a:t>
            </a:r>
            <a:r>
              <a:rPr lang="en-IN" sz="3200" dirty="0" smtClean="0"/>
              <a:t>-carbon and C4 is the </a:t>
            </a:r>
            <a:r>
              <a:rPr lang="el-GR" sz="3200" dirty="0" smtClean="0"/>
              <a:t>γ</a:t>
            </a:r>
            <a:r>
              <a:rPr lang="en-IN" sz="3200" dirty="0" smtClean="0"/>
              <a:t>-carbon.</a:t>
            </a:r>
          </a:p>
          <a:p>
            <a:pPr>
              <a:buNone/>
            </a:pPr>
            <a:r>
              <a:rPr lang="en-IN" sz="3800" b="1" dirty="0" smtClean="0">
                <a:solidFill>
                  <a:srgbClr val="C00000"/>
                </a:solidFill>
              </a:rPr>
              <a:t>2. Omega system</a:t>
            </a:r>
          </a:p>
          <a:p>
            <a:r>
              <a:rPr lang="en-IN" sz="3200" dirty="0" smtClean="0"/>
              <a:t>The carbon atoms in a fatty acid also be counted beginning at the methyl terminal (CH</a:t>
            </a:r>
            <a:r>
              <a:rPr lang="en-IN" sz="3200" baseline="-25000" dirty="0" smtClean="0"/>
              <a:t>3</a:t>
            </a:r>
            <a:r>
              <a:rPr lang="en-IN" sz="3200" dirty="0" smtClean="0"/>
              <a:t>-) end of the chain and depending on where a double bond is first encountered.</a:t>
            </a:r>
          </a:p>
          <a:p>
            <a:r>
              <a:rPr lang="en-IN" sz="3200" dirty="0" smtClean="0"/>
              <a:t>This carbon atom at the terminal CH</a:t>
            </a:r>
            <a:r>
              <a:rPr lang="en-IN" sz="3200" baseline="-25000" dirty="0" smtClean="0"/>
              <a:t>3</a:t>
            </a:r>
            <a:r>
              <a:rPr lang="en-IN" sz="3200" dirty="0" smtClean="0"/>
              <a:t>- group is called as the omega (</a:t>
            </a:r>
            <a:r>
              <a:rPr lang="el-GR" sz="3200" dirty="0" smtClean="0"/>
              <a:t>ω</a:t>
            </a:r>
            <a:r>
              <a:rPr lang="en-IN" sz="3200" dirty="0" smtClean="0"/>
              <a:t>) carbon.</a:t>
            </a:r>
          </a:p>
          <a:p>
            <a:r>
              <a:rPr lang="en-IN" sz="3200" dirty="0" smtClean="0"/>
              <a:t>Recently, replacement of the symbol </a:t>
            </a:r>
            <a:r>
              <a:rPr lang="el-GR" sz="3200" dirty="0" smtClean="0"/>
              <a:t>ω</a:t>
            </a:r>
            <a:r>
              <a:rPr lang="en-IN" sz="3200" dirty="0" smtClean="0"/>
              <a:t> by the letter ‘n’ has been recommended as an n-numbering system. </a:t>
            </a:r>
          </a:p>
          <a:p>
            <a:endParaRPr lang="en-IN" sz="3200" dirty="0" smtClean="0"/>
          </a:p>
          <a:p>
            <a:endParaRPr lang="en-IN" sz="3200" dirty="0" smtClean="0"/>
          </a:p>
          <a:p>
            <a:endParaRPr lang="en-IN" sz="2000" dirty="0" smtClean="0"/>
          </a:p>
          <a:p>
            <a:pPr marL="514350" indent="-514350"/>
            <a:endParaRPr lang="en-IN" sz="2000" dirty="0"/>
          </a:p>
        </p:txBody>
      </p:sp>
      <p:sp>
        <p:nvSpPr>
          <p:cNvPr id="6" name="Content Placeholder 2"/>
          <p:cNvSpPr>
            <a:spLocks noGrp="1"/>
          </p:cNvSpPr>
          <p:nvPr>
            <p:ph sz="half" idx="2"/>
          </p:nvPr>
        </p:nvSpPr>
        <p:spPr>
          <a:xfrm>
            <a:off x="1043608" y="5013176"/>
            <a:ext cx="6408068" cy="1112838"/>
          </a:xfrm>
        </p:spPr>
        <p:txBody>
          <a:bodyPr>
            <a:normAutofit fontScale="62500" lnSpcReduction="20000"/>
          </a:bodyPr>
          <a:lstStyle/>
          <a:p>
            <a:pPr lvl="1">
              <a:buNone/>
            </a:pPr>
            <a:endParaRPr lang="en-IN" dirty="0" smtClean="0"/>
          </a:p>
          <a:p>
            <a:pPr lvl="1">
              <a:buNone/>
            </a:pPr>
            <a:r>
              <a:rPr lang="en-IN" dirty="0" smtClean="0"/>
              <a:t>  6		5 	    4        3 	         2 	 1</a:t>
            </a:r>
            <a:endParaRPr lang="en-IN" dirty="0"/>
          </a:p>
          <a:p>
            <a:r>
              <a:rPr lang="en-IN" dirty="0"/>
              <a:t>CH3 — CH2 — CH2 — CH2— CH2 — COOH</a:t>
            </a:r>
          </a:p>
          <a:p>
            <a:pPr>
              <a:buNone/>
            </a:pPr>
            <a:r>
              <a:rPr lang="en-IN" dirty="0" smtClean="0"/>
              <a:t>	  </a:t>
            </a:r>
            <a:r>
              <a:rPr lang="el-GR" dirty="0" smtClean="0"/>
              <a:t>ω1 </a:t>
            </a:r>
            <a:r>
              <a:rPr lang="en-IN" dirty="0"/>
              <a:t> </a:t>
            </a:r>
            <a:r>
              <a:rPr lang="en-IN" dirty="0" smtClean="0"/>
              <a:t>      </a:t>
            </a:r>
            <a:r>
              <a:rPr lang="el-GR" dirty="0" smtClean="0"/>
              <a:t>ω2 </a:t>
            </a:r>
            <a:r>
              <a:rPr lang="en-IN" dirty="0" smtClean="0"/>
              <a:t>       </a:t>
            </a:r>
            <a:r>
              <a:rPr lang="el-GR" dirty="0" smtClean="0"/>
              <a:t>ω3 </a:t>
            </a:r>
            <a:r>
              <a:rPr lang="en-IN" dirty="0" smtClean="0"/>
              <a:t>       </a:t>
            </a:r>
            <a:r>
              <a:rPr lang="el-GR" dirty="0" smtClean="0"/>
              <a:t>ω4 </a:t>
            </a:r>
            <a:r>
              <a:rPr lang="en-IN" dirty="0" smtClean="0"/>
              <a:t>      </a:t>
            </a:r>
            <a:r>
              <a:rPr lang="el-GR" dirty="0" smtClean="0"/>
              <a:t>ω5</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70C0"/>
                </a:solidFill>
              </a:rPr>
              <a:t>CLASSIFICATION OF FATTY ACIDS</a:t>
            </a:r>
            <a:endParaRPr lang="en-IN" b="1" dirty="0">
              <a:solidFill>
                <a:srgbClr val="0070C0"/>
              </a:solidFill>
            </a:endParaRPr>
          </a:p>
        </p:txBody>
      </p:sp>
      <p:sp>
        <p:nvSpPr>
          <p:cNvPr id="3" name="Content Placeholder 2"/>
          <p:cNvSpPr>
            <a:spLocks noGrp="1"/>
          </p:cNvSpPr>
          <p:nvPr>
            <p:ph idx="1"/>
          </p:nvPr>
        </p:nvSpPr>
        <p:spPr/>
        <p:txBody>
          <a:bodyPr/>
          <a:lstStyle/>
          <a:p>
            <a:r>
              <a:rPr lang="en-IN" dirty="0" smtClean="0"/>
              <a:t>Fatty acids are classified in 3 ways:</a:t>
            </a:r>
          </a:p>
          <a:p>
            <a:pPr marL="514350" indent="-514350">
              <a:buFont typeface="+mj-lt"/>
              <a:buAutoNum type="arabicPeriod"/>
            </a:pPr>
            <a:r>
              <a:rPr lang="en-IN" dirty="0" smtClean="0"/>
              <a:t>Classification based on the nature of hydrocarbon chain</a:t>
            </a:r>
          </a:p>
          <a:p>
            <a:pPr marL="514350" indent="-514350">
              <a:buFont typeface="+mj-lt"/>
              <a:buAutoNum type="arabicPeriod"/>
            </a:pPr>
            <a:r>
              <a:rPr lang="en-IN" dirty="0" smtClean="0"/>
              <a:t>Classification based on the number of carbon atoms</a:t>
            </a:r>
          </a:p>
          <a:p>
            <a:pPr marL="514350" indent="-514350">
              <a:buFont typeface="+mj-lt"/>
              <a:buAutoNum type="arabicPeriod"/>
            </a:pPr>
            <a:r>
              <a:rPr lang="en-IN" dirty="0" smtClean="0"/>
              <a:t>Classification based on the length of carbon chain.</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buFont typeface="Wingdings" pitchFamily="2" charset="2"/>
              <a:buChar char="q"/>
            </a:pPr>
            <a:r>
              <a:rPr lang="en-IN" b="1" dirty="0" smtClean="0">
                <a:solidFill>
                  <a:srgbClr val="C00000"/>
                </a:solidFill>
              </a:rPr>
              <a:t>CLASSIFICATION OF FATTY ACIDS BY THE NATURE OF HYDROCARBON CHAIN</a:t>
            </a:r>
          </a:p>
          <a:p>
            <a:r>
              <a:rPr lang="en-IN" sz="2000" dirty="0" smtClean="0"/>
              <a:t>Accordingly, fatty acids may be divided into two groups, i.e. saturated fatty acids and unsaturated fatty acids.</a:t>
            </a:r>
          </a:p>
          <a:p>
            <a:pPr marL="514350" indent="-514350">
              <a:buAutoNum type="arabicPeriod"/>
            </a:pPr>
            <a:r>
              <a:rPr lang="en-IN" sz="2400" b="1" dirty="0" smtClean="0"/>
              <a:t>Saturated fatty acids</a:t>
            </a:r>
          </a:p>
          <a:p>
            <a:pPr marL="514350" indent="-514350"/>
            <a:r>
              <a:rPr lang="en-IN" sz="2000" dirty="0" smtClean="0"/>
              <a:t>Saturated fatty acids do not have double bonds.</a:t>
            </a:r>
          </a:p>
          <a:p>
            <a:pPr marL="514350" indent="-514350"/>
            <a:r>
              <a:rPr lang="en-IN" sz="2000" dirty="0" smtClean="0"/>
              <a:t>The systematic name gives the total number of carbons and has the suffix ‘-</a:t>
            </a:r>
            <a:r>
              <a:rPr lang="en-IN" sz="2000" dirty="0" err="1" smtClean="0"/>
              <a:t>anoic</a:t>
            </a:r>
            <a:r>
              <a:rPr lang="en-IN" sz="2000" dirty="0" smtClean="0"/>
              <a:t>’, e.g. </a:t>
            </a:r>
            <a:r>
              <a:rPr lang="en-IN" sz="2000" dirty="0" err="1" smtClean="0"/>
              <a:t>palmitic</a:t>
            </a:r>
            <a:r>
              <a:rPr lang="en-IN" sz="2000" dirty="0" smtClean="0"/>
              <a:t> acid which has 16 carbon atoms and designated as </a:t>
            </a:r>
            <a:r>
              <a:rPr lang="en-IN" sz="2000" dirty="0" err="1" smtClean="0"/>
              <a:t>hexadecanoic</a:t>
            </a:r>
            <a:r>
              <a:rPr lang="en-IN" sz="2000" dirty="0" smtClean="0"/>
              <a:t> acid.</a:t>
            </a:r>
          </a:p>
          <a:p>
            <a:r>
              <a:rPr lang="en-IN" sz="2000" dirty="0" smtClean="0"/>
              <a:t>The general formula of a saturated fatty acid is written as CH</a:t>
            </a:r>
            <a:r>
              <a:rPr lang="en-IN" sz="2000" baseline="-25000" dirty="0" smtClean="0"/>
              <a:t>3</a:t>
            </a:r>
            <a:r>
              <a:rPr lang="en-IN" sz="2000" dirty="0" smtClean="0"/>
              <a:t>(CH</a:t>
            </a:r>
            <a:r>
              <a:rPr lang="en-IN" sz="2000" baseline="-25000" dirty="0" smtClean="0"/>
              <a:t>2</a:t>
            </a:r>
            <a:r>
              <a:rPr lang="en-IN" sz="2000" dirty="0" smtClean="0"/>
              <a:t>)</a:t>
            </a:r>
            <a:r>
              <a:rPr lang="en-IN" sz="2000" baseline="-25000" dirty="0" smtClean="0"/>
              <a:t>n </a:t>
            </a:r>
            <a:r>
              <a:rPr lang="en-IN" sz="2000" dirty="0" smtClean="0"/>
              <a:t>COOH, where ‘n’ specifies the number of </a:t>
            </a:r>
            <a:r>
              <a:rPr lang="en-IN" sz="2000" dirty="0" err="1" smtClean="0"/>
              <a:t>methylene</a:t>
            </a:r>
            <a:r>
              <a:rPr lang="en-IN" sz="2000" dirty="0" smtClean="0"/>
              <a:t> group.</a:t>
            </a:r>
          </a:p>
          <a:p>
            <a:r>
              <a:rPr lang="en-IN" sz="2000" dirty="0" smtClean="0"/>
              <a:t>Examples are </a:t>
            </a:r>
            <a:r>
              <a:rPr lang="en-IN" sz="2000" dirty="0" err="1" smtClean="0"/>
              <a:t>palmitic</a:t>
            </a:r>
            <a:r>
              <a:rPr lang="en-IN" sz="2000" dirty="0" smtClean="0"/>
              <a:t> acid ( C 16 saturated fatty acid) and </a:t>
            </a:r>
            <a:r>
              <a:rPr lang="en-IN" sz="2000" dirty="0" err="1" smtClean="0"/>
              <a:t>stearic</a:t>
            </a:r>
            <a:r>
              <a:rPr lang="en-IN" sz="2000" dirty="0" smtClean="0"/>
              <a:t> acid (C 18 saturated fatty acid) which are most abundant in body fat.</a:t>
            </a:r>
          </a:p>
          <a:p>
            <a:r>
              <a:rPr lang="en-IN" sz="2000" dirty="0" smtClean="0"/>
              <a:t>Each animal species will have characteristic pattern of fatty acid composition.</a:t>
            </a:r>
          </a:p>
          <a:p>
            <a:r>
              <a:rPr lang="en-IN" sz="2000" b="1" dirty="0" smtClean="0"/>
              <a:t>Human body fat contains 50% oleic acid, 25% </a:t>
            </a:r>
            <a:r>
              <a:rPr lang="en-IN" sz="2000" b="1" dirty="0" err="1" smtClean="0"/>
              <a:t>palmitic</a:t>
            </a:r>
            <a:r>
              <a:rPr lang="en-IN" sz="2000" b="1" dirty="0" smtClean="0"/>
              <a:t> acid, 10% </a:t>
            </a:r>
            <a:r>
              <a:rPr lang="en-IN" sz="2000" b="1" dirty="0" err="1" smtClean="0"/>
              <a:t>linoleic</a:t>
            </a:r>
            <a:r>
              <a:rPr lang="en-IN" sz="2000" b="1" dirty="0" smtClean="0"/>
              <a:t>  and 5% </a:t>
            </a:r>
            <a:r>
              <a:rPr lang="en-IN" sz="2000" b="1" dirty="0" err="1" smtClean="0"/>
              <a:t>stearic</a:t>
            </a:r>
            <a:r>
              <a:rPr lang="en-IN" sz="2000" b="1" dirty="0" smtClean="0"/>
              <a:t> acid.</a:t>
            </a:r>
          </a:p>
          <a:p>
            <a:pPr marL="514350" indent="-514350"/>
            <a:endParaRPr lang="en-IN" sz="2000" dirty="0" smtClean="0"/>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404665"/>
            <a:ext cx="8363272" cy="3384376"/>
          </a:xfrm>
        </p:spPr>
        <p:txBody>
          <a:bodyPr>
            <a:normAutofit fontScale="92500" lnSpcReduction="20000"/>
          </a:bodyPr>
          <a:lstStyle/>
          <a:p>
            <a:pPr>
              <a:buNone/>
            </a:pPr>
            <a:r>
              <a:rPr lang="en-IN" b="1" dirty="0" smtClean="0"/>
              <a:t>2.	UNSATURATED FATTY ACIDS</a:t>
            </a:r>
          </a:p>
          <a:p>
            <a:r>
              <a:rPr lang="en-IN" sz="2000" dirty="0" smtClean="0"/>
              <a:t>Unsaturated fatty acids are fatty acids having double bond.</a:t>
            </a:r>
          </a:p>
          <a:p>
            <a:r>
              <a:rPr lang="en-IN" sz="2000" dirty="0" smtClean="0"/>
              <a:t>They are named by adding the suffix ‘</a:t>
            </a:r>
            <a:r>
              <a:rPr lang="en-IN" sz="2000" dirty="0" err="1" smtClean="0"/>
              <a:t>enoic</a:t>
            </a:r>
            <a:r>
              <a:rPr lang="en-IN" sz="2000" dirty="0" smtClean="0"/>
              <a:t>’ after the systematic name. e.g. </a:t>
            </a:r>
            <a:r>
              <a:rPr lang="en-IN" sz="2000" dirty="0" err="1" smtClean="0"/>
              <a:t>octadecenoic</a:t>
            </a:r>
            <a:r>
              <a:rPr lang="en-IN" sz="2000" dirty="0" smtClean="0"/>
              <a:t> acid (oleic acid), a fatty acid with 18 carbon atoms and a double bond.</a:t>
            </a:r>
          </a:p>
          <a:p>
            <a:r>
              <a:rPr lang="en-IN" sz="2000" dirty="0" smtClean="0"/>
              <a:t>Widely used convention to name an unsaturated fatty acid is to indicate the number of carbon atoms, followed by the number of double bonds with their positions in the carbon chain, such as </a:t>
            </a:r>
            <a:r>
              <a:rPr lang="en-IN" sz="2000" dirty="0" err="1" smtClean="0"/>
              <a:t>octadecenoic</a:t>
            </a:r>
            <a:r>
              <a:rPr lang="en-IN" sz="2000" dirty="0" smtClean="0"/>
              <a:t> acid may be written as 18:9, i.e. a fatty acid with 18 carbon atoms and one double bond present on C9, i.e. between C9 and C10.</a:t>
            </a:r>
          </a:p>
          <a:p>
            <a:r>
              <a:rPr lang="en-IN" sz="2000" dirty="0" smtClean="0"/>
              <a:t>The location of the double bond can also be indicated by the symbol     , followed by superscript indicating the number of carbon atoms.</a:t>
            </a:r>
          </a:p>
          <a:p>
            <a:endParaRPr lang="en-IN" sz="2000" dirty="0" smtClean="0"/>
          </a:p>
          <a:p>
            <a:endParaRPr lang="en-IN" dirty="0" smtClean="0"/>
          </a:p>
          <a:p>
            <a:endParaRPr lang="en-IN" dirty="0"/>
          </a:p>
        </p:txBody>
      </p:sp>
      <p:sp>
        <p:nvSpPr>
          <p:cNvPr id="6" name="Isosceles Triangle 5"/>
          <p:cNvSpPr/>
          <p:nvPr/>
        </p:nvSpPr>
        <p:spPr>
          <a:xfrm>
            <a:off x="7596336" y="3068960"/>
            <a:ext cx="144016" cy="1440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2"/>
          <p:cNvPicPr>
            <a:picLocks noGrp="1" noChangeAspect="1" noChangeArrowheads="1"/>
          </p:cNvPicPr>
          <p:nvPr>
            <p:ph sz="half" idx="2"/>
          </p:nvPr>
        </p:nvPicPr>
        <p:blipFill>
          <a:blip r:embed="rId2" cstate="print"/>
          <a:srcRect/>
          <a:stretch>
            <a:fillRect/>
          </a:stretch>
        </p:blipFill>
        <p:spPr bwMode="auto">
          <a:xfrm>
            <a:off x="611560" y="3717032"/>
            <a:ext cx="7992888"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264696"/>
          </a:xfrm>
        </p:spPr>
        <p:txBody>
          <a:bodyPr>
            <a:normAutofit/>
          </a:bodyPr>
          <a:lstStyle/>
          <a:p>
            <a:r>
              <a:rPr lang="en-IN" sz="2200" b="1" dirty="0" smtClean="0"/>
              <a:t>Based on the number of double bonds, unsaturated fatty acids are grouped into two types: monounsaturated fatty acids and polyunsaturated fatty acids.</a:t>
            </a:r>
          </a:p>
          <a:p>
            <a:pPr marL="514350" indent="-514350">
              <a:buFont typeface="+mj-lt"/>
              <a:buAutoNum type="alphaLcParenR"/>
            </a:pPr>
            <a:r>
              <a:rPr lang="en-IN" sz="2200" b="1" dirty="0" smtClean="0"/>
              <a:t>Monounsaturated fatty acids</a:t>
            </a:r>
          </a:p>
          <a:p>
            <a:pPr marL="514350" indent="-514350"/>
            <a:r>
              <a:rPr lang="en-IN" sz="2200" dirty="0" smtClean="0"/>
              <a:t>Monounsaturated fatty acids have only one double bond.</a:t>
            </a:r>
          </a:p>
          <a:p>
            <a:pPr marL="514350" indent="-514350"/>
            <a:r>
              <a:rPr lang="en-IN" sz="2200" dirty="0" smtClean="0"/>
              <a:t>Example is oleic acid (C18 :1  </a:t>
            </a:r>
            <a:r>
              <a:rPr lang="en-IN" sz="2200" baseline="30000" dirty="0" smtClean="0"/>
              <a:t>9</a:t>
            </a:r>
            <a:r>
              <a:rPr lang="en-IN" sz="2200" dirty="0" smtClean="0"/>
              <a:t>).</a:t>
            </a:r>
          </a:p>
          <a:p>
            <a:pPr marL="514350" indent="-514350">
              <a:buNone/>
            </a:pPr>
            <a:r>
              <a:rPr lang="en-IN" sz="2200" b="1" dirty="0" smtClean="0"/>
              <a:t>b)	Polyunsaturated fatty acids (PUFA)</a:t>
            </a:r>
          </a:p>
          <a:p>
            <a:pPr marL="514350" indent="-514350"/>
            <a:r>
              <a:rPr lang="en-IN" sz="2200" dirty="0" smtClean="0"/>
              <a:t>Polyunsaturated fatty acids have 2 or more double bonds.</a:t>
            </a:r>
          </a:p>
          <a:p>
            <a:pPr marL="514350" indent="-514350"/>
            <a:r>
              <a:rPr lang="en-IN" sz="2200" dirty="0" smtClean="0"/>
              <a:t>Fatty acids obtained from plant seeds usually contain two or more double bonds.</a:t>
            </a:r>
          </a:p>
          <a:p>
            <a:r>
              <a:rPr lang="en-IN" sz="2400" dirty="0" smtClean="0"/>
              <a:t>Examples are </a:t>
            </a:r>
            <a:r>
              <a:rPr lang="en-IN" sz="2400" dirty="0" err="1" smtClean="0"/>
              <a:t>linoleic</a:t>
            </a:r>
            <a:r>
              <a:rPr lang="en-IN" sz="2400" dirty="0" smtClean="0"/>
              <a:t> acid (C 18 fatty acid, 2 double bond at C9-10 and C12.13) (C18 :2  </a:t>
            </a:r>
            <a:r>
              <a:rPr lang="en-IN" sz="2400" baseline="30000" dirty="0" smtClean="0"/>
              <a:t>9,12</a:t>
            </a:r>
            <a:r>
              <a:rPr lang="en-IN" sz="2400" dirty="0" smtClean="0"/>
              <a:t>).</a:t>
            </a:r>
          </a:p>
          <a:p>
            <a:r>
              <a:rPr lang="en-IN" sz="2400" dirty="0" err="1" smtClean="0"/>
              <a:t>Linolenic</a:t>
            </a:r>
            <a:r>
              <a:rPr lang="en-IN" sz="2400" dirty="0" smtClean="0"/>
              <a:t> acid (C18 fatty acid. 3 double bonds at C9-10, 12-13 and C15-16) (C18 :3    </a:t>
            </a:r>
            <a:r>
              <a:rPr lang="en-IN" sz="2400" baseline="30000" dirty="0" smtClean="0"/>
              <a:t>9,12,15</a:t>
            </a:r>
            <a:r>
              <a:rPr lang="en-IN" sz="2400" dirty="0" smtClean="0"/>
              <a:t>).</a:t>
            </a:r>
          </a:p>
          <a:p>
            <a:r>
              <a:rPr lang="en-IN" sz="2400" dirty="0" smtClean="0"/>
              <a:t>Arachidonic acid (C 20 fatty acid, 4 double bonds at C 5-6, 8-9, 11-12 and 14-15) (C20 :4  </a:t>
            </a:r>
            <a:r>
              <a:rPr lang="en-IN" sz="2400" baseline="30000" dirty="0" smtClean="0"/>
              <a:t>5,8,11,14</a:t>
            </a:r>
            <a:r>
              <a:rPr lang="en-IN" sz="2400" dirty="0" smtClean="0"/>
              <a:t>).</a:t>
            </a:r>
          </a:p>
          <a:p>
            <a:pPr marL="514350" indent="-514350"/>
            <a:endParaRPr lang="en-IN" sz="2200" dirty="0"/>
          </a:p>
          <a:p>
            <a:pPr marL="514350" indent="-514350"/>
            <a:endParaRPr lang="en-IN" dirty="0"/>
          </a:p>
        </p:txBody>
      </p:sp>
      <p:sp>
        <p:nvSpPr>
          <p:cNvPr id="4" name="Isosceles Triangle 3"/>
          <p:cNvSpPr/>
          <p:nvPr/>
        </p:nvSpPr>
        <p:spPr>
          <a:xfrm>
            <a:off x="3995936" y="2276872"/>
            <a:ext cx="144016" cy="2160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(C18 :1  </a:t>
            </a:r>
            <a:r>
              <a:rPr lang="en-IN" baseline="30000" dirty="0" smtClean="0"/>
              <a:t>9</a:t>
            </a:r>
            <a:r>
              <a:rPr lang="en-IN" dirty="0" smtClean="0"/>
              <a:t>).</a:t>
            </a:r>
            <a:endParaRPr lang="en-IN" dirty="0"/>
          </a:p>
        </p:txBody>
      </p:sp>
      <p:sp>
        <p:nvSpPr>
          <p:cNvPr id="6" name="Isosceles Triangle 5"/>
          <p:cNvSpPr/>
          <p:nvPr/>
        </p:nvSpPr>
        <p:spPr>
          <a:xfrm>
            <a:off x="3131840" y="4653136"/>
            <a:ext cx="144016" cy="2160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(C18 :1  </a:t>
            </a:r>
            <a:r>
              <a:rPr lang="en-IN" baseline="30000" dirty="0" smtClean="0"/>
              <a:t>9</a:t>
            </a:r>
            <a:r>
              <a:rPr lang="en-IN" dirty="0" smtClean="0"/>
              <a:t>).</a:t>
            </a:r>
            <a:endParaRPr lang="en-IN" dirty="0"/>
          </a:p>
        </p:txBody>
      </p:sp>
      <p:sp>
        <p:nvSpPr>
          <p:cNvPr id="7" name="Isosceles Triangle 6"/>
          <p:cNvSpPr/>
          <p:nvPr/>
        </p:nvSpPr>
        <p:spPr>
          <a:xfrm>
            <a:off x="2699792" y="5445224"/>
            <a:ext cx="144016" cy="2160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(C18 :1  </a:t>
            </a:r>
            <a:r>
              <a:rPr lang="en-IN" baseline="30000" dirty="0" smtClean="0"/>
              <a:t>9</a:t>
            </a:r>
            <a:r>
              <a:rPr lang="en-IN" dirty="0" smtClean="0"/>
              <a:t>).</a:t>
            </a:r>
            <a:endParaRPr lang="en-IN" dirty="0"/>
          </a:p>
        </p:txBody>
      </p:sp>
      <p:sp>
        <p:nvSpPr>
          <p:cNvPr id="8" name="Isosceles Triangle 7"/>
          <p:cNvSpPr/>
          <p:nvPr/>
        </p:nvSpPr>
        <p:spPr>
          <a:xfrm>
            <a:off x="3347864" y="6309320"/>
            <a:ext cx="144016" cy="2160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(C18 :</a:t>
            </a:r>
            <a:r>
              <a:rPr lang="en-IN" baseline="30000" dirty="0" smtClean="0"/>
              <a:t>9</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20080"/>
          </a:xfrm>
        </p:spPr>
        <p:txBody>
          <a:bodyPr>
            <a:normAutofit fontScale="90000"/>
          </a:bodyPr>
          <a:lstStyle/>
          <a:p>
            <a:r>
              <a:rPr lang="en-IN" b="1" dirty="0" smtClean="0">
                <a:solidFill>
                  <a:srgbClr val="00B050"/>
                </a:solidFill>
              </a:rPr>
              <a:t>CLINICAL SIGNIFICANCE OF PUFA</a:t>
            </a:r>
            <a:endParaRPr lang="en-IN" b="1" dirty="0">
              <a:solidFill>
                <a:srgbClr val="00B050"/>
              </a:solidFill>
            </a:endParaRPr>
          </a:p>
        </p:txBody>
      </p:sp>
      <p:sp>
        <p:nvSpPr>
          <p:cNvPr id="3" name="Content Placeholder 2"/>
          <p:cNvSpPr>
            <a:spLocks noGrp="1"/>
          </p:cNvSpPr>
          <p:nvPr>
            <p:ph idx="1"/>
          </p:nvPr>
        </p:nvSpPr>
        <p:spPr>
          <a:xfrm>
            <a:off x="251520" y="908720"/>
            <a:ext cx="8640960" cy="5688632"/>
          </a:xfrm>
        </p:spPr>
        <p:txBody>
          <a:bodyPr>
            <a:normAutofit fontScale="92500" lnSpcReduction="20000"/>
          </a:bodyPr>
          <a:lstStyle/>
          <a:p>
            <a:pPr marL="514350" indent="-514350">
              <a:buFont typeface="+mj-lt"/>
              <a:buAutoNum type="arabicPeriod"/>
            </a:pPr>
            <a:r>
              <a:rPr lang="en-IN" sz="2000" dirty="0" err="1" smtClean="0"/>
              <a:t>Linoleic</a:t>
            </a:r>
            <a:r>
              <a:rPr lang="en-IN" sz="2000" dirty="0" smtClean="0"/>
              <a:t> and </a:t>
            </a:r>
            <a:r>
              <a:rPr lang="en-IN" sz="2000" dirty="0" err="1" smtClean="0"/>
              <a:t>linolenic</a:t>
            </a:r>
            <a:r>
              <a:rPr lang="en-IN" sz="2000" dirty="0" smtClean="0"/>
              <a:t> acids are polyunsaturated fatty acids. They are called essential fatty acids, because they cannot be synthesized by the body and have to be supplied in the diet.</a:t>
            </a:r>
          </a:p>
          <a:p>
            <a:pPr marL="514350" indent="-514350">
              <a:buFont typeface="+mj-lt"/>
              <a:buAutoNum type="arabicPeriod"/>
            </a:pPr>
            <a:r>
              <a:rPr lang="en-IN" sz="2000" dirty="0" smtClean="0"/>
              <a:t>Unsaturated fatty acids are also designated as</a:t>
            </a:r>
          </a:p>
          <a:p>
            <a:pPr marL="514350" indent="-514350">
              <a:buNone/>
            </a:pPr>
            <a:r>
              <a:rPr lang="en-IN" sz="2000" dirty="0" smtClean="0"/>
              <a:t>	 </a:t>
            </a:r>
            <a:r>
              <a:rPr lang="el-GR" sz="2000" dirty="0" smtClean="0"/>
              <a:t>ω</a:t>
            </a:r>
            <a:r>
              <a:rPr lang="en-IN" sz="2000" dirty="0" smtClean="0"/>
              <a:t>3 family – </a:t>
            </a:r>
            <a:r>
              <a:rPr lang="en-IN" sz="2000" dirty="0" err="1" smtClean="0"/>
              <a:t>linolenic</a:t>
            </a:r>
            <a:r>
              <a:rPr lang="en-IN" sz="2000" dirty="0" smtClean="0"/>
              <a:t> acids</a:t>
            </a:r>
          </a:p>
          <a:p>
            <a:pPr marL="514350" indent="-514350">
              <a:buNone/>
            </a:pPr>
            <a:r>
              <a:rPr lang="en-IN" sz="2000" dirty="0" smtClean="0"/>
              <a:t> 	</a:t>
            </a:r>
            <a:r>
              <a:rPr lang="el-GR" sz="2000" dirty="0" smtClean="0"/>
              <a:t>ω</a:t>
            </a:r>
            <a:r>
              <a:rPr lang="en-IN" sz="2000" dirty="0" smtClean="0"/>
              <a:t>6 family – </a:t>
            </a:r>
            <a:r>
              <a:rPr lang="en-IN" sz="2000" dirty="0" err="1" smtClean="0"/>
              <a:t>linoleic</a:t>
            </a:r>
            <a:r>
              <a:rPr lang="en-IN" sz="2000" dirty="0" smtClean="0"/>
              <a:t> and arachidonic acids</a:t>
            </a:r>
          </a:p>
          <a:p>
            <a:pPr marL="514350" indent="-514350">
              <a:buNone/>
            </a:pPr>
            <a:r>
              <a:rPr lang="en-IN" sz="2000" dirty="0" smtClean="0"/>
              <a:t> 	</a:t>
            </a:r>
            <a:r>
              <a:rPr lang="el-GR" sz="2000" dirty="0" smtClean="0"/>
              <a:t>ω</a:t>
            </a:r>
            <a:r>
              <a:rPr lang="en-IN" sz="2000" dirty="0" smtClean="0"/>
              <a:t>9 family – oleic acid</a:t>
            </a:r>
          </a:p>
          <a:p>
            <a:pPr>
              <a:buNone/>
            </a:pPr>
            <a:r>
              <a:rPr lang="en-IN" sz="2000" dirty="0" smtClean="0"/>
              <a:t>3. 	Arachidonic acid is the precursor of prostaglandins. It can be synthesized in the body, if the essential fatty acids are supplied in the diet.</a:t>
            </a:r>
          </a:p>
          <a:p>
            <a:pPr>
              <a:buNone/>
            </a:pPr>
            <a:r>
              <a:rPr lang="en-IN" sz="2000" dirty="0" smtClean="0"/>
              <a:t>4. 	The </a:t>
            </a:r>
            <a:r>
              <a:rPr lang="en-IN" sz="2000" dirty="0" err="1" smtClean="0"/>
              <a:t>penta-enoic</a:t>
            </a:r>
            <a:r>
              <a:rPr lang="en-IN" sz="2000" dirty="0" smtClean="0"/>
              <a:t> acid present in fish or oil is of great nutritional importance (</a:t>
            </a:r>
            <a:r>
              <a:rPr lang="el-GR" sz="2000" dirty="0" smtClean="0"/>
              <a:t>ω</a:t>
            </a:r>
            <a:r>
              <a:rPr lang="en-IN" sz="2000" dirty="0" smtClean="0"/>
              <a:t>3 unsaturated fatty acid) and also promotes a reduction in plasma triacylglycerols.</a:t>
            </a:r>
          </a:p>
          <a:p>
            <a:pPr>
              <a:buNone/>
            </a:pPr>
            <a:r>
              <a:rPr lang="en-IN" sz="2000" dirty="0" smtClean="0"/>
              <a:t>5. 	Eicosanoids (</a:t>
            </a:r>
            <a:r>
              <a:rPr lang="en-IN" sz="2000" dirty="0" err="1" smtClean="0"/>
              <a:t>eicosa</a:t>
            </a:r>
            <a:r>
              <a:rPr lang="en-IN" sz="2000" dirty="0" smtClean="0"/>
              <a:t> = twenty) are derived from 20 C arachidonic acid. They are poly-</a:t>
            </a:r>
            <a:r>
              <a:rPr lang="en-IN" sz="2000" dirty="0" err="1" smtClean="0"/>
              <a:t>enoic</a:t>
            </a:r>
            <a:r>
              <a:rPr lang="en-IN" sz="2000" dirty="0" smtClean="0"/>
              <a:t> fatty acids. They are </a:t>
            </a:r>
            <a:r>
              <a:rPr lang="en-IN" sz="2000" dirty="0" err="1" smtClean="0"/>
              <a:t>prostanoids</a:t>
            </a:r>
            <a:r>
              <a:rPr lang="en-IN" sz="2000" dirty="0" smtClean="0"/>
              <a:t> (prostaglandins, </a:t>
            </a:r>
            <a:r>
              <a:rPr lang="en-IN" sz="2000" dirty="0" err="1" smtClean="0"/>
              <a:t>prostacyclins</a:t>
            </a:r>
            <a:r>
              <a:rPr lang="en-IN" sz="2000" dirty="0" smtClean="0"/>
              <a:t>, </a:t>
            </a:r>
            <a:r>
              <a:rPr lang="en-IN" sz="2000" dirty="0" err="1" smtClean="0"/>
              <a:t>thromboxane</a:t>
            </a:r>
            <a:r>
              <a:rPr lang="en-IN" sz="2000" dirty="0" smtClean="0"/>
              <a:t>) and </a:t>
            </a:r>
            <a:r>
              <a:rPr lang="en-IN" sz="2000" dirty="0" err="1" smtClean="0"/>
              <a:t>leukotrienes</a:t>
            </a:r>
            <a:r>
              <a:rPr lang="en-IN" sz="2000" dirty="0" smtClean="0"/>
              <a:t>.</a:t>
            </a:r>
          </a:p>
          <a:p>
            <a:pPr>
              <a:buNone/>
            </a:pPr>
            <a:r>
              <a:rPr lang="en-IN" sz="2000" dirty="0" smtClean="0"/>
              <a:t>6. 	PUFA are also used in the </a:t>
            </a:r>
            <a:r>
              <a:rPr lang="en-IN" sz="2000" dirty="0" err="1" smtClean="0"/>
              <a:t>esterification</a:t>
            </a:r>
            <a:r>
              <a:rPr lang="en-IN" sz="2000" dirty="0" smtClean="0"/>
              <a:t> of cholesterol and thus helps in its transport and metabolism. Diets with high ratio of PUFA: saturated fatty acids can cause a decrease in serum cholesterol.</a:t>
            </a:r>
          </a:p>
          <a:p>
            <a:pPr>
              <a:buNone/>
            </a:pPr>
            <a:r>
              <a:rPr lang="en-IN" sz="2000" dirty="0" smtClean="0"/>
              <a:t>7. 	Consumption of fat containing </a:t>
            </a:r>
            <a:r>
              <a:rPr lang="el-GR" sz="2000" dirty="0" smtClean="0"/>
              <a:t>ω</a:t>
            </a:r>
            <a:r>
              <a:rPr lang="en-IN" sz="2000" dirty="0" smtClean="0"/>
              <a:t>-6 fatty acids (principally </a:t>
            </a:r>
            <a:r>
              <a:rPr lang="en-IN" sz="2000" dirty="0" err="1" smtClean="0"/>
              <a:t>linoleic</a:t>
            </a:r>
            <a:r>
              <a:rPr lang="en-IN" sz="2000" dirty="0" smtClean="0"/>
              <a:t> acid) lowers plasma cholesterol level.</a:t>
            </a:r>
          </a:p>
          <a:p>
            <a:pPr>
              <a:buNone/>
            </a:pPr>
            <a:r>
              <a:rPr lang="en-IN" sz="2000" dirty="0" smtClean="0"/>
              <a:t>8. 	Arachidonic acid also acts as precursor of </a:t>
            </a:r>
            <a:r>
              <a:rPr lang="en-IN" sz="2000" dirty="0" err="1" smtClean="0"/>
              <a:t>eicosanoids</a:t>
            </a:r>
            <a:r>
              <a:rPr lang="en-IN" sz="2000" dirty="0" smtClean="0"/>
              <a:t> such as prostaglandins.</a:t>
            </a:r>
          </a:p>
          <a:p>
            <a:pPr>
              <a:buNone/>
            </a:pPr>
            <a:endParaRPr lang="en-IN" sz="2000" dirty="0" smtClean="0"/>
          </a:p>
          <a:p>
            <a:pPr marL="514350" indent="-514350">
              <a:buNone/>
            </a:pPr>
            <a:endParaRPr lang="en-IN" sz="2000" dirty="0" smtClean="0"/>
          </a:p>
          <a:p>
            <a:pPr marL="514350" indent="-514350">
              <a:buFont typeface="+mj-lt"/>
              <a:buAutoNum type="arabicPeriod"/>
            </a:pPr>
            <a:endParaRPr lang="en-IN" sz="2000" dirty="0" smtClean="0"/>
          </a:p>
          <a:p>
            <a:pPr marL="514350" indent="-514350">
              <a:buFont typeface="+mj-lt"/>
              <a:buAutoNum type="arabicPeriod"/>
            </a:pPr>
            <a:endParaRPr lang="en-IN"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264696"/>
          </a:xfrm>
        </p:spPr>
        <p:txBody>
          <a:bodyPr/>
          <a:lstStyle/>
          <a:p>
            <a:pPr>
              <a:buFont typeface="Wingdings" pitchFamily="2" charset="2"/>
              <a:buChar char="q"/>
            </a:pPr>
            <a:r>
              <a:rPr lang="en-IN" sz="3600" b="1" dirty="0" smtClean="0">
                <a:solidFill>
                  <a:srgbClr val="C00000"/>
                </a:solidFill>
              </a:rPr>
              <a:t>Classification based on the number of carbon atoms</a:t>
            </a:r>
          </a:p>
          <a:p>
            <a:r>
              <a:rPr lang="en-IN" dirty="0" smtClean="0"/>
              <a:t>Most of the fatty acids that occur in natural lipids are of even carbons (usually 14C – 20C).</a:t>
            </a:r>
          </a:p>
          <a:p>
            <a:r>
              <a:rPr lang="en-IN" dirty="0" smtClean="0"/>
              <a:t>This is due to the fact that biosynthesis of fatty acids mainly occurs with the sequential addition of 2 carbon units.</a:t>
            </a:r>
          </a:p>
          <a:p>
            <a:r>
              <a:rPr lang="en-IN" dirty="0" smtClean="0"/>
              <a:t>Palmitic acid (16C) and </a:t>
            </a:r>
            <a:r>
              <a:rPr lang="en-IN" dirty="0" err="1" smtClean="0"/>
              <a:t>stearic</a:t>
            </a:r>
            <a:r>
              <a:rPr lang="en-IN" dirty="0" smtClean="0"/>
              <a:t> acid (18C) are the most common.</a:t>
            </a:r>
          </a:p>
          <a:p>
            <a:r>
              <a:rPr lang="en-IN" dirty="0" smtClean="0"/>
              <a:t>Among the odd chain fatty acids, </a:t>
            </a:r>
            <a:r>
              <a:rPr lang="en-IN" dirty="0" err="1" smtClean="0"/>
              <a:t>propionic</a:t>
            </a:r>
            <a:r>
              <a:rPr lang="en-IN" dirty="0" smtClean="0"/>
              <a:t> acid (3C) and </a:t>
            </a:r>
            <a:r>
              <a:rPr lang="en-IN" dirty="0" err="1" smtClean="0"/>
              <a:t>valeric</a:t>
            </a:r>
            <a:r>
              <a:rPr lang="en-IN" dirty="0" smtClean="0"/>
              <a:t> acid (5C) are well known.</a:t>
            </a:r>
          </a:p>
          <a:p>
            <a:pPr>
              <a:buNone/>
            </a:pPr>
            <a:endParaRPr lang="en-IN" b="1" dirty="0" smtClean="0">
              <a:solidFill>
                <a:srgbClr val="C00000"/>
              </a:solidFill>
            </a:endParaRPr>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lstStyle/>
          <a:p>
            <a:pPr>
              <a:buFont typeface="Wingdings" pitchFamily="2" charset="2"/>
              <a:buChar char="q"/>
            </a:pPr>
            <a:r>
              <a:rPr lang="en-IN" sz="3600" b="1" dirty="0" smtClean="0">
                <a:solidFill>
                  <a:srgbClr val="C00000"/>
                </a:solidFill>
              </a:rPr>
              <a:t>Classification based on the length of carbon chain.</a:t>
            </a:r>
          </a:p>
          <a:p>
            <a:r>
              <a:rPr lang="en-IN" dirty="0" smtClean="0"/>
              <a:t>Depending on the length of carbon chains, fatty acids are categorized into 3 groups – short chains with less than 6 carbons; medium chain with 8 to 14 carbons and long chain with 16 to 24 carbons.</a:t>
            </a:r>
          </a:p>
          <a:p>
            <a:pPr>
              <a:buFont typeface="Wingdings" pitchFamily="2" charset="2"/>
              <a:buChar char="q"/>
            </a:pP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630"/>
            <a:ext cx="8229600" cy="634082"/>
          </a:xfrm>
        </p:spPr>
        <p:txBody>
          <a:bodyPr>
            <a:noAutofit/>
          </a:bodyPr>
          <a:lstStyle/>
          <a:p>
            <a:r>
              <a:rPr lang="en-IN" sz="3200" b="1" dirty="0" smtClean="0">
                <a:solidFill>
                  <a:srgbClr val="00B0F0"/>
                </a:solidFill>
              </a:rPr>
              <a:t>ISOMERISM IN UNSATURATED FATTY ACIDS</a:t>
            </a:r>
            <a:endParaRPr lang="en-IN" sz="3200" b="1" dirty="0">
              <a:solidFill>
                <a:srgbClr val="00B0F0"/>
              </a:solidFill>
            </a:endParaRPr>
          </a:p>
        </p:txBody>
      </p:sp>
      <p:sp>
        <p:nvSpPr>
          <p:cNvPr id="3" name="Content Placeholder 2"/>
          <p:cNvSpPr>
            <a:spLocks noGrp="1"/>
          </p:cNvSpPr>
          <p:nvPr>
            <p:ph idx="1"/>
          </p:nvPr>
        </p:nvSpPr>
        <p:spPr>
          <a:xfrm>
            <a:off x="251520" y="1052736"/>
            <a:ext cx="8640960" cy="5616624"/>
          </a:xfrm>
        </p:spPr>
        <p:txBody>
          <a:bodyPr>
            <a:noAutofit/>
          </a:bodyPr>
          <a:lstStyle/>
          <a:p>
            <a:r>
              <a:rPr lang="en-IN" sz="2000" dirty="0" smtClean="0"/>
              <a:t>Unsaturated fatty acid exhibit geometric isomerism depending on the orientation of the groups around the double bond axis.</a:t>
            </a:r>
          </a:p>
          <a:p>
            <a:r>
              <a:rPr lang="en-IN" sz="2000" dirty="0" smtClean="0"/>
              <a:t>If the atoms or </a:t>
            </a:r>
            <a:r>
              <a:rPr lang="en-IN" sz="2000" dirty="0" err="1" smtClean="0"/>
              <a:t>acyl</a:t>
            </a:r>
            <a:r>
              <a:rPr lang="en-IN" sz="2000" dirty="0" smtClean="0"/>
              <a:t> groups are present on the </a:t>
            </a:r>
            <a:r>
              <a:rPr lang="en-IN" sz="2000" b="1" dirty="0" smtClean="0"/>
              <a:t>same side of the double bond</a:t>
            </a:r>
            <a:r>
              <a:rPr lang="en-IN" sz="2000" dirty="0" smtClean="0"/>
              <a:t>, it is a </a:t>
            </a:r>
            <a:r>
              <a:rPr lang="en-IN" sz="2000" b="1" dirty="0" err="1" smtClean="0"/>
              <a:t>cis</a:t>
            </a:r>
            <a:r>
              <a:rPr lang="en-IN" sz="2000" b="1" dirty="0" smtClean="0"/>
              <a:t> configuration</a:t>
            </a:r>
            <a:r>
              <a:rPr lang="en-IN" sz="2000" dirty="0" smtClean="0"/>
              <a:t>.</a:t>
            </a:r>
          </a:p>
          <a:p>
            <a:r>
              <a:rPr lang="en-IN" sz="2000" dirty="0" smtClean="0"/>
              <a:t>On the other hand, if the groups occur on the </a:t>
            </a:r>
            <a:r>
              <a:rPr lang="en-IN" sz="2000" b="1" dirty="0" smtClean="0"/>
              <a:t>opposite side</a:t>
            </a:r>
            <a:r>
              <a:rPr lang="en-IN" sz="2000" dirty="0" smtClean="0"/>
              <a:t>, it is a </a:t>
            </a:r>
            <a:r>
              <a:rPr lang="en-IN" sz="2000" b="1" dirty="0" smtClean="0"/>
              <a:t>trans configuration</a:t>
            </a:r>
            <a:r>
              <a:rPr lang="en-IN" sz="2000" dirty="0" smtClean="0"/>
              <a:t>.</a:t>
            </a:r>
          </a:p>
          <a:p>
            <a:r>
              <a:rPr lang="en-IN" sz="2000" dirty="0" smtClean="0"/>
              <a:t>E.g. oleic acid is a </a:t>
            </a:r>
            <a:r>
              <a:rPr lang="en-IN" sz="2000" dirty="0" err="1" smtClean="0"/>
              <a:t>cis</a:t>
            </a:r>
            <a:r>
              <a:rPr lang="en-IN" sz="2000" dirty="0" smtClean="0"/>
              <a:t> isomer while </a:t>
            </a:r>
            <a:r>
              <a:rPr lang="en-IN" sz="2000" dirty="0" err="1" smtClean="0"/>
              <a:t>elaidic</a:t>
            </a:r>
            <a:r>
              <a:rPr lang="en-IN" sz="2000" dirty="0" smtClean="0"/>
              <a:t> acid is a trans isomer.</a:t>
            </a:r>
          </a:p>
          <a:p>
            <a:r>
              <a:rPr lang="en-IN" sz="2000" dirty="0" err="1" smtClean="0"/>
              <a:t>Cis</a:t>
            </a:r>
            <a:r>
              <a:rPr lang="en-IN" sz="2000" dirty="0" smtClean="0"/>
              <a:t> isomers are less stable than trans isomers.</a:t>
            </a:r>
          </a:p>
          <a:p>
            <a:r>
              <a:rPr lang="en-IN" sz="2000" dirty="0" smtClean="0"/>
              <a:t>Most of the naturally occuring unsaturated fatty acids exist as </a:t>
            </a:r>
            <a:r>
              <a:rPr lang="en-IN" sz="2000" dirty="0" err="1" smtClean="0"/>
              <a:t>cis</a:t>
            </a:r>
            <a:r>
              <a:rPr lang="en-IN" sz="2000" dirty="0" smtClean="0"/>
              <a:t> isomers.</a:t>
            </a:r>
          </a:p>
          <a:p>
            <a:r>
              <a:rPr lang="en-IN" sz="2000" dirty="0" smtClean="0"/>
              <a:t>The polyunsaturated fatty acids (PUFA) exist in </a:t>
            </a:r>
            <a:r>
              <a:rPr lang="en-IN" sz="2000" dirty="0" err="1" smtClean="0"/>
              <a:t>cis</a:t>
            </a:r>
            <a:r>
              <a:rPr lang="en-IN" sz="2000" dirty="0" smtClean="0"/>
              <a:t> configuration in naturally occuring lipids.</a:t>
            </a:r>
          </a:p>
          <a:p>
            <a:r>
              <a:rPr lang="en-IN" sz="2000" dirty="0" smtClean="0"/>
              <a:t>Unsaturated fatty acids are chemically more reactive than the saturated fatty acids and are prone to alterations by processes such as lipid </a:t>
            </a:r>
            <a:r>
              <a:rPr lang="en-IN" sz="2000" dirty="0" err="1" smtClean="0"/>
              <a:t>peroxidation</a:t>
            </a:r>
            <a:r>
              <a:rPr lang="en-IN" sz="2000" dirty="0" smtClean="0"/>
              <a:t>.</a:t>
            </a:r>
          </a:p>
          <a:p>
            <a:r>
              <a:rPr lang="en-IN" sz="2000" dirty="0" smtClean="0"/>
              <a:t>The melting points decreases with the degree of unsaturation.</a:t>
            </a:r>
          </a:p>
          <a:p>
            <a:endParaRPr lang="en-IN"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normAutofit fontScale="92500" lnSpcReduction="20000"/>
          </a:bodyPr>
          <a:lstStyle/>
          <a:p>
            <a:pPr>
              <a:buFont typeface="Wingdings" pitchFamily="2" charset="2"/>
              <a:buChar char="q"/>
            </a:pPr>
            <a:r>
              <a:rPr lang="en-IN" sz="2800" b="1" dirty="0" smtClean="0">
                <a:solidFill>
                  <a:srgbClr val="0070C0"/>
                </a:solidFill>
              </a:rPr>
              <a:t>DEFINITION:</a:t>
            </a:r>
          </a:p>
          <a:p>
            <a:r>
              <a:rPr lang="en-IN" sz="2400" dirty="0" smtClean="0"/>
              <a:t>Lipids (Greek – </a:t>
            </a:r>
            <a:r>
              <a:rPr lang="en-IN" sz="2400" dirty="0" err="1" smtClean="0"/>
              <a:t>Lipos</a:t>
            </a:r>
            <a:r>
              <a:rPr lang="en-IN" sz="2400" dirty="0" smtClean="0"/>
              <a:t> : Fat) may be regarded as organic substances relatively insoluble in water, soluble in organic solvents (alcohol, ether etc.), actually or potentially related to fatty acids and utilized by the living cells.</a:t>
            </a:r>
          </a:p>
          <a:p>
            <a:pPr>
              <a:buFont typeface="Wingdings" pitchFamily="2" charset="2"/>
              <a:buChar char="q"/>
            </a:pPr>
            <a:r>
              <a:rPr lang="en-IN" sz="2800" b="1" dirty="0" smtClean="0">
                <a:solidFill>
                  <a:srgbClr val="0070C0"/>
                </a:solidFill>
              </a:rPr>
              <a:t>FUNCTIONS OF LIPIDS:</a:t>
            </a:r>
          </a:p>
          <a:p>
            <a:pPr marL="514350" indent="-514350"/>
            <a:r>
              <a:rPr lang="en-IN" sz="2400" dirty="0" smtClean="0"/>
              <a:t>Storage form of energy (triacylglycerol)</a:t>
            </a:r>
          </a:p>
          <a:p>
            <a:pPr marL="514350" indent="-514350"/>
            <a:r>
              <a:rPr lang="en-IN" sz="2400" dirty="0" smtClean="0"/>
              <a:t>Structural components of </a:t>
            </a:r>
            <a:r>
              <a:rPr lang="en-IN" sz="2400" dirty="0" err="1" smtClean="0"/>
              <a:t>biomembranes</a:t>
            </a:r>
            <a:r>
              <a:rPr lang="en-IN" sz="2400" dirty="0" smtClean="0"/>
              <a:t> (phospholipids and cholesterol)</a:t>
            </a:r>
          </a:p>
          <a:p>
            <a:pPr marL="514350" indent="-514350"/>
            <a:r>
              <a:rPr lang="en-IN" sz="2400" dirty="0" smtClean="0"/>
              <a:t>Metabolic regulators (steroid hormones and prostaglandins)</a:t>
            </a:r>
          </a:p>
          <a:p>
            <a:pPr marL="514350" indent="-514350"/>
            <a:r>
              <a:rPr lang="en-IN" sz="2400" dirty="0" smtClean="0"/>
              <a:t>Act as surfactants, detergents and emulsifying agents (</a:t>
            </a:r>
            <a:r>
              <a:rPr lang="en-IN" sz="2400" dirty="0" err="1" smtClean="0"/>
              <a:t>amphipathic</a:t>
            </a:r>
            <a:r>
              <a:rPr lang="en-IN" sz="2400" dirty="0" smtClean="0"/>
              <a:t> lipids)</a:t>
            </a:r>
          </a:p>
          <a:p>
            <a:pPr marL="514350" indent="-514350"/>
            <a:r>
              <a:rPr lang="en-IN" sz="2400" dirty="0" smtClean="0"/>
              <a:t>Act as electric insulators in neurons</a:t>
            </a:r>
          </a:p>
          <a:p>
            <a:pPr marL="514350" indent="-514350"/>
            <a:r>
              <a:rPr lang="en-IN" sz="2400" dirty="0" smtClean="0"/>
              <a:t>Provide insulation against changes in external temperature (subcutaneous fat).</a:t>
            </a:r>
          </a:p>
          <a:p>
            <a:pPr marL="514350" indent="-514350"/>
            <a:r>
              <a:rPr lang="en-IN" sz="2400" dirty="0" smtClean="0"/>
              <a:t>Give shape and contour to the body.</a:t>
            </a:r>
          </a:p>
          <a:p>
            <a:pPr marL="514350" indent="-514350"/>
            <a:r>
              <a:rPr lang="en-IN" sz="2400" dirty="0" smtClean="0"/>
              <a:t>Protect internal organs by providing a cushioning effect (pads of fat)</a:t>
            </a:r>
          </a:p>
          <a:p>
            <a:pPr marL="514350" indent="-514350"/>
            <a:r>
              <a:rPr lang="en-IN" sz="2400" dirty="0" smtClean="0"/>
              <a:t>Help in absorption of fat soluble vitamins (A,D,E and K).</a:t>
            </a:r>
          </a:p>
          <a:p>
            <a:pPr marL="514350" indent="-514350"/>
            <a:r>
              <a:rPr lang="en-IN" sz="2400" dirty="0" smtClean="0"/>
              <a:t>Improve taste and palatability of food.</a:t>
            </a:r>
          </a:p>
          <a:p>
            <a:pPr marL="514350" indent="-514350">
              <a:buFont typeface="+mj-lt"/>
              <a:buAutoNum type="arabicPeriod"/>
            </a:pPr>
            <a:endParaRPr lang="en-IN" sz="2000" dirty="0" smtClean="0"/>
          </a:p>
          <a:p>
            <a:endParaRPr lang="en-IN"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683568" y="836712"/>
            <a:ext cx="7920880"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b="1" dirty="0" smtClean="0">
                <a:solidFill>
                  <a:srgbClr val="00B0F0"/>
                </a:solidFill>
              </a:rPr>
              <a:t>TRANS FATTY ACIDS (TFA)</a:t>
            </a:r>
            <a:endParaRPr lang="en-IN" b="1" dirty="0">
              <a:solidFill>
                <a:srgbClr val="00B0F0"/>
              </a:solidFill>
            </a:endParaRPr>
          </a:p>
        </p:txBody>
      </p:sp>
      <p:sp>
        <p:nvSpPr>
          <p:cNvPr id="3" name="Content Placeholder 2"/>
          <p:cNvSpPr>
            <a:spLocks noGrp="1"/>
          </p:cNvSpPr>
          <p:nvPr>
            <p:ph idx="1"/>
          </p:nvPr>
        </p:nvSpPr>
        <p:spPr>
          <a:xfrm>
            <a:off x="251520" y="1196752"/>
            <a:ext cx="8640960" cy="5328592"/>
          </a:xfrm>
        </p:spPr>
        <p:txBody>
          <a:bodyPr>
            <a:normAutofit/>
          </a:bodyPr>
          <a:lstStyle/>
          <a:p>
            <a:r>
              <a:rPr lang="en-IN" sz="2400" dirty="0" smtClean="0"/>
              <a:t>They are present in dairy products and in hydrogenated edible oils.</a:t>
            </a:r>
          </a:p>
          <a:p>
            <a:r>
              <a:rPr lang="en-IN" sz="2400" dirty="0" smtClean="0"/>
              <a:t>They are generally considered to be injurious to health.</a:t>
            </a:r>
          </a:p>
          <a:p>
            <a:r>
              <a:rPr lang="en-IN" sz="2400" dirty="0" smtClean="0"/>
              <a:t>However, they are used in food industry as they increase the shelf life of the fried food.</a:t>
            </a:r>
          </a:p>
          <a:p>
            <a:r>
              <a:rPr lang="en-IN" sz="2400" dirty="0" smtClean="0"/>
              <a:t>Fast food preparations have a high TFA content.</a:t>
            </a:r>
          </a:p>
          <a:p>
            <a:r>
              <a:rPr lang="en-IN" sz="2400" dirty="0" smtClean="0"/>
              <a:t>Trans fatty acids adversely affects multiple risk factors for chronic diseases, including composition of blood lipids and lipoproteins, systemic inflammation, endothelial dysfunction, insulin resistance, diabetes and adiposity.</a:t>
            </a:r>
          </a:p>
          <a:p>
            <a:r>
              <a:rPr lang="en-IN" sz="2400" dirty="0" smtClean="0"/>
              <a:t>It is high in processed foods and bakery products, where partially hydrogenated vegetable oils are used for cooking.</a:t>
            </a:r>
          </a:p>
          <a:p>
            <a:endParaRPr lang="en-IN" sz="2400" dirty="0" smtClean="0"/>
          </a:p>
          <a:p>
            <a:endParaRPr lang="en-IN"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B050"/>
                </a:solidFill>
              </a:rPr>
              <a:t>ESSENTIAL FATTY ACIDS</a:t>
            </a:r>
            <a:endParaRPr lang="en-IN" b="1" dirty="0">
              <a:solidFill>
                <a:srgbClr val="00B050"/>
              </a:solidFill>
            </a:endParaRPr>
          </a:p>
        </p:txBody>
      </p:sp>
      <p:sp>
        <p:nvSpPr>
          <p:cNvPr id="3" name="Content Placeholder 2"/>
          <p:cNvSpPr>
            <a:spLocks noGrp="1"/>
          </p:cNvSpPr>
          <p:nvPr>
            <p:ph idx="1"/>
          </p:nvPr>
        </p:nvSpPr>
        <p:spPr>
          <a:xfrm>
            <a:off x="251520" y="1412776"/>
            <a:ext cx="8640960" cy="5184576"/>
          </a:xfrm>
        </p:spPr>
        <p:txBody>
          <a:bodyPr>
            <a:normAutofit fontScale="92500" lnSpcReduction="10000"/>
          </a:bodyPr>
          <a:lstStyle/>
          <a:p>
            <a:pPr>
              <a:buFont typeface="Wingdings" pitchFamily="2" charset="2"/>
              <a:buChar char="q"/>
            </a:pPr>
            <a:r>
              <a:rPr lang="en-IN" b="1" dirty="0" smtClean="0"/>
              <a:t>DEFINITION</a:t>
            </a:r>
          </a:p>
          <a:p>
            <a:r>
              <a:rPr lang="en-IN" dirty="0" smtClean="0"/>
              <a:t>The fatty acids that cannot be synthesized by the body and, therefore, should be supplied in the diet are known as essential fatty acids (EFA).</a:t>
            </a:r>
          </a:p>
          <a:p>
            <a:pPr>
              <a:buFont typeface="Wingdings" pitchFamily="2" charset="2"/>
              <a:buChar char="q"/>
            </a:pPr>
            <a:r>
              <a:rPr lang="en-IN" b="1" dirty="0" smtClean="0"/>
              <a:t>EXAMPLES OF ESSENTIAL FATTY ACIDS</a:t>
            </a:r>
          </a:p>
          <a:p>
            <a:r>
              <a:rPr lang="en-IN" dirty="0" smtClean="0"/>
              <a:t>Chemically, essential fatty acids are polyunsaturated fatty acids, namely </a:t>
            </a:r>
            <a:r>
              <a:rPr lang="en-IN" dirty="0" err="1" smtClean="0"/>
              <a:t>linoleic</a:t>
            </a:r>
            <a:r>
              <a:rPr lang="en-IN" dirty="0" smtClean="0"/>
              <a:t> acid (18 : 2; 9, 12) and </a:t>
            </a:r>
            <a:r>
              <a:rPr lang="en-IN" dirty="0" err="1" smtClean="0"/>
              <a:t>linolenic</a:t>
            </a:r>
            <a:r>
              <a:rPr lang="en-IN" dirty="0" smtClean="0"/>
              <a:t> acid (18 : 3; 9, 12, 15).</a:t>
            </a:r>
          </a:p>
          <a:p>
            <a:r>
              <a:rPr lang="en-IN" dirty="0" smtClean="0"/>
              <a:t>Arachidonic acid (20 : 4; 5, 8, 11, 14 ) become essential, if its precursor </a:t>
            </a:r>
            <a:r>
              <a:rPr lang="en-IN" dirty="0" err="1" smtClean="0"/>
              <a:t>linoleic</a:t>
            </a:r>
            <a:r>
              <a:rPr lang="en-IN" dirty="0" smtClean="0"/>
              <a:t> acid is not provided in the diet in sufficient amounts.</a:t>
            </a:r>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40960" cy="6120680"/>
          </a:xfrm>
        </p:spPr>
        <p:txBody>
          <a:bodyPr>
            <a:normAutofit lnSpcReduction="10000"/>
          </a:bodyPr>
          <a:lstStyle/>
          <a:p>
            <a:pPr>
              <a:buFont typeface="Wingdings" pitchFamily="2" charset="2"/>
              <a:buChar char="q"/>
            </a:pPr>
            <a:r>
              <a:rPr lang="en-IN" sz="2400" b="1" dirty="0" smtClean="0"/>
              <a:t>BIOCHEMICAL BASIS FOR ESSENTIALITY</a:t>
            </a:r>
          </a:p>
          <a:p>
            <a:r>
              <a:rPr lang="en-IN" sz="2000" dirty="0" err="1" smtClean="0"/>
              <a:t>Linoleic</a:t>
            </a:r>
            <a:r>
              <a:rPr lang="en-IN" sz="2000" dirty="0" smtClean="0"/>
              <a:t> acid and </a:t>
            </a:r>
            <a:r>
              <a:rPr lang="en-IN" sz="2000" dirty="0" err="1" smtClean="0"/>
              <a:t>linolenic</a:t>
            </a:r>
            <a:r>
              <a:rPr lang="en-IN" sz="2000" dirty="0" smtClean="0"/>
              <a:t> acid are essential since humans lack the enzymes that can introduce double bonds beyond carbons 9 to 10.</a:t>
            </a:r>
          </a:p>
          <a:p>
            <a:pPr>
              <a:buFont typeface="Wingdings" pitchFamily="2" charset="2"/>
              <a:buChar char="q"/>
            </a:pPr>
            <a:r>
              <a:rPr lang="en-IN" sz="2400" b="1" dirty="0" smtClean="0"/>
              <a:t>FUNCTIONS OF ESSENTIAL FATTY ACIDS</a:t>
            </a:r>
          </a:p>
          <a:p>
            <a:pPr marL="514350" indent="-514350">
              <a:buFont typeface="+mj-lt"/>
              <a:buAutoNum type="arabicPeriod"/>
            </a:pPr>
            <a:r>
              <a:rPr lang="en-IN" sz="2000" b="1" dirty="0" smtClean="0"/>
              <a:t>Growth and reproduction </a:t>
            </a:r>
            <a:r>
              <a:rPr lang="en-IN" sz="2000" dirty="0" smtClean="0"/>
              <a:t>: They are required for growth and reproductive function.</a:t>
            </a:r>
          </a:p>
          <a:p>
            <a:pPr marL="514350" indent="-514350">
              <a:buFont typeface="+mj-lt"/>
              <a:buAutoNum type="arabicPeriod"/>
            </a:pPr>
            <a:r>
              <a:rPr lang="en-IN" sz="2000" b="1" dirty="0" smtClean="0"/>
              <a:t>Structural components of cell plasma membrane </a:t>
            </a:r>
            <a:r>
              <a:rPr lang="en-IN" sz="2000" dirty="0" smtClean="0"/>
              <a:t>: They are essential components of cell membranes. They contribute to membrane fluidity.</a:t>
            </a:r>
          </a:p>
          <a:p>
            <a:pPr>
              <a:buNone/>
            </a:pPr>
            <a:r>
              <a:rPr lang="en-IN" sz="2000" dirty="0" smtClean="0"/>
              <a:t>3. 	</a:t>
            </a:r>
            <a:r>
              <a:rPr lang="en-IN" sz="2000" b="1" dirty="0" smtClean="0"/>
              <a:t>Precursor of </a:t>
            </a:r>
            <a:r>
              <a:rPr lang="en-IN" sz="2000" b="1" dirty="0" err="1" smtClean="0"/>
              <a:t>eicosanoids</a:t>
            </a:r>
            <a:r>
              <a:rPr lang="en-IN" sz="2000" b="1" dirty="0" smtClean="0"/>
              <a:t> </a:t>
            </a:r>
            <a:r>
              <a:rPr lang="en-IN" sz="2000" dirty="0" smtClean="0"/>
              <a:t>: Arachidonic acid is a precursor for the formation of </a:t>
            </a:r>
            <a:r>
              <a:rPr lang="en-IN" sz="2000" dirty="0" err="1" smtClean="0"/>
              <a:t>eicosanoids</a:t>
            </a:r>
            <a:r>
              <a:rPr lang="en-IN" sz="2000" dirty="0" smtClean="0"/>
              <a:t>. Eicosanoids include prostaglandins, </a:t>
            </a:r>
            <a:r>
              <a:rPr lang="en-IN" sz="2000" dirty="0" err="1" smtClean="0"/>
              <a:t>prostacyclins</a:t>
            </a:r>
            <a:r>
              <a:rPr lang="en-IN" sz="2000" dirty="0" smtClean="0"/>
              <a:t>, </a:t>
            </a:r>
            <a:r>
              <a:rPr lang="en-IN" sz="2000" dirty="0" err="1" smtClean="0"/>
              <a:t>thromboxanes</a:t>
            </a:r>
            <a:r>
              <a:rPr lang="en-IN" sz="2000" dirty="0" smtClean="0"/>
              <a:t> and </a:t>
            </a:r>
            <a:r>
              <a:rPr lang="en-IN" sz="2000" dirty="0" err="1" smtClean="0"/>
              <a:t>leuckotrienes</a:t>
            </a:r>
            <a:r>
              <a:rPr lang="en-IN" sz="2000" dirty="0" smtClean="0"/>
              <a:t>.</a:t>
            </a:r>
          </a:p>
          <a:p>
            <a:pPr>
              <a:buNone/>
            </a:pPr>
            <a:r>
              <a:rPr lang="en-IN" sz="2000" dirty="0" smtClean="0"/>
              <a:t>4. 	</a:t>
            </a:r>
            <a:r>
              <a:rPr lang="en-IN" sz="2000" b="1" dirty="0" smtClean="0"/>
              <a:t>Retinal function </a:t>
            </a:r>
            <a:r>
              <a:rPr lang="en-IN" sz="2000" dirty="0" smtClean="0"/>
              <a:t>: </a:t>
            </a:r>
            <a:r>
              <a:rPr lang="en-IN" sz="2000" dirty="0" err="1" smtClean="0"/>
              <a:t>Docosahexaenoic</a:t>
            </a:r>
            <a:r>
              <a:rPr lang="en-IN" sz="2000" dirty="0" smtClean="0"/>
              <a:t> acid (C-22:6) is formed from </a:t>
            </a:r>
            <a:r>
              <a:rPr lang="en-IN" sz="2000" dirty="0" err="1" smtClean="0"/>
              <a:t>linolenic</a:t>
            </a:r>
            <a:r>
              <a:rPr lang="en-IN" sz="2000" dirty="0" smtClean="0"/>
              <a:t> acid. It is richly present in retina and required for retinal function.</a:t>
            </a:r>
          </a:p>
          <a:p>
            <a:pPr>
              <a:buNone/>
            </a:pPr>
            <a:r>
              <a:rPr lang="en-IN" sz="2000" dirty="0" smtClean="0"/>
              <a:t>5. 	</a:t>
            </a:r>
            <a:r>
              <a:rPr lang="en-IN" sz="2000" b="1" dirty="0" smtClean="0"/>
              <a:t>Lowering of plasma cholesterol </a:t>
            </a:r>
            <a:r>
              <a:rPr lang="en-IN" sz="2000" dirty="0" smtClean="0"/>
              <a:t>: They lower plasma cholesterol level. Hence essential fatty acids are claimed to offer protection against coronary heart disease.</a:t>
            </a:r>
          </a:p>
          <a:p>
            <a:pPr>
              <a:buNone/>
            </a:pPr>
            <a:r>
              <a:rPr lang="en-IN" sz="2000" dirty="0" smtClean="0"/>
              <a:t>6. 	</a:t>
            </a:r>
            <a:r>
              <a:rPr lang="en-IN" sz="2000" b="1" dirty="0" smtClean="0"/>
              <a:t>Prevention of fatty liver </a:t>
            </a:r>
            <a:r>
              <a:rPr lang="en-IN" sz="2000" dirty="0" smtClean="0"/>
              <a:t>: They are incorporated in to phospholipids. Hence, they prevent the development of fatty liver.</a:t>
            </a:r>
          </a:p>
          <a:p>
            <a:pPr marL="514350" indent="-514350">
              <a:buFont typeface="+mj-lt"/>
              <a:buAutoNum type="arabicPeriod"/>
            </a:pPr>
            <a:endParaRPr lang="en-IN"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764704"/>
            <a:ext cx="4038600" cy="5361459"/>
          </a:xfrm>
        </p:spPr>
        <p:txBody>
          <a:bodyPr>
            <a:normAutofit lnSpcReduction="10000"/>
          </a:bodyPr>
          <a:lstStyle/>
          <a:p>
            <a:pPr>
              <a:buFont typeface="Wingdings" pitchFamily="2" charset="2"/>
              <a:buChar char="q"/>
            </a:pPr>
            <a:r>
              <a:rPr lang="en-IN" sz="2400" b="1" dirty="0" smtClean="0"/>
              <a:t>CASUE OF DEFICIENCY</a:t>
            </a:r>
          </a:p>
          <a:p>
            <a:r>
              <a:rPr lang="en-IN" sz="2000" dirty="0" smtClean="0"/>
              <a:t>Deficiency of essential fatty acids are rare.</a:t>
            </a:r>
          </a:p>
          <a:p>
            <a:r>
              <a:rPr lang="en-IN" sz="2000" dirty="0" smtClean="0"/>
              <a:t>Essential fatty acid deficiency results from long standing dietary deficiency such as long standing </a:t>
            </a:r>
            <a:r>
              <a:rPr lang="en-IN" sz="2000" dirty="0" err="1" smtClean="0"/>
              <a:t>parenteral</a:t>
            </a:r>
            <a:r>
              <a:rPr lang="en-IN" sz="2000" dirty="0" smtClean="0"/>
              <a:t> nutrition.</a:t>
            </a:r>
          </a:p>
          <a:p>
            <a:endParaRPr lang="en-IN" sz="2000" dirty="0" smtClean="0"/>
          </a:p>
          <a:p>
            <a:pPr>
              <a:buFont typeface="Wingdings" pitchFamily="2" charset="2"/>
              <a:buChar char="q"/>
            </a:pPr>
            <a:r>
              <a:rPr lang="en-IN" sz="2400" b="1" dirty="0" smtClean="0"/>
              <a:t>DEFICIENCY OF ESSENTIAL FATTY ACIDS</a:t>
            </a:r>
          </a:p>
          <a:p>
            <a:r>
              <a:rPr lang="en-IN" sz="2000" dirty="0" smtClean="0"/>
              <a:t>The deficiency of EFA results in </a:t>
            </a:r>
            <a:r>
              <a:rPr lang="en-IN" sz="2000" dirty="0" err="1" smtClean="0"/>
              <a:t>phrynoderma</a:t>
            </a:r>
            <a:r>
              <a:rPr lang="en-IN" sz="2000" dirty="0" smtClean="0"/>
              <a:t> or toad skin, characterized by the presence of horny eruptions on the posterior and lateral parts of limbs, on the back and buttocks and poor wound healing.</a:t>
            </a:r>
            <a:endParaRPr lang="en-IN" sz="2000" dirty="0"/>
          </a:p>
        </p:txBody>
      </p:sp>
      <p:pic>
        <p:nvPicPr>
          <p:cNvPr id="6" name="Content Placeholder 3" descr="download.jpg"/>
          <p:cNvPicPr>
            <a:picLocks noGrp="1" noChangeAspect="1"/>
          </p:cNvPicPr>
          <p:nvPr>
            <p:ph sz="half" idx="2"/>
          </p:nvPr>
        </p:nvPicPr>
        <p:blipFill>
          <a:blip r:embed="rId3" cstate="print"/>
          <a:stretch>
            <a:fillRect/>
          </a:stretch>
        </p:blipFill>
        <p:spPr>
          <a:xfrm>
            <a:off x="4860032" y="980728"/>
            <a:ext cx="3816423" cy="460851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style>
          <a:lnRef idx="3">
            <a:schemeClr val="lt1"/>
          </a:lnRef>
          <a:fillRef idx="1">
            <a:schemeClr val="accent3"/>
          </a:fillRef>
          <a:effectRef idx="1">
            <a:schemeClr val="accent3"/>
          </a:effectRef>
          <a:fontRef idx="minor">
            <a:schemeClr val="lt1"/>
          </a:fontRef>
        </p:style>
        <p:txBody>
          <a:bodyPr/>
          <a:lstStyle/>
          <a:p>
            <a:r>
              <a:rPr lang="en-IN" b="1" dirty="0" smtClean="0">
                <a:solidFill>
                  <a:srgbClr val="FF0000"/>
                </a:solidFill>
              </a:rPr>
              <a:t>EICOSANOIDS</a:t>
            </a:r>
            <a:endParaRPr lang="en-IN" b="1" dirty="0">
              <a:solidFill>
                <a:srgbClr val="FF0000"/>
              </a:solidFill>
            </a:endParaRPr>
          </a:p>
        </p:txBody>
      </p:sp>
      <p:sp>
        <p:nvSpPr>
          <p:cNvPr id="3" name="Content Placeholder 2"/>
          <p:cNvSpPr>
            <a:spLocks noGrp="1"/>
          </p:cNvSpPr>
          <p:nvPr>
            <p:ph idx="1"/>
          </p:nvPr>
        </p:nvSpPr>
        <p:spPr>
          <a:xfrm>
            <a:off x="251520" y="1052736"/>
            <a:ext cx="8640960" cy="5544616"/>
          </a:xfrm>
        </p:spPr>
        <p:txBody>
          <a:bodyPr>
            <a:normAutofit fontScale="92500"/>
          </a:bodyPr>
          <a:lstStyle/>
          <a:p>
            <a:pPr>
              <a:buFont typeface="Wingdings" pitchFamily="2" charset="2"/>
              <a:buChar char="q"/>
            </a:pPr>
            <a:r>
              <a:rPr lang="en-IN" sz="3000" b="1" dirty="0" smtClean="0">
                <a:solidFill>
                  <a:srgbClr val="0070C0"/>
                </a:solidFill>
              </a:rPr>
              <a:t>INTRODUCTION</a:t>
            </a:r>
            <a:endParaRPr lang="en-IN" sz="3000" dirty="0" smtClean="0">
              <a:solidFill>
                <a:srgbClr val="0070C0"/>
              </a:solidFill>
            </a:endParaRPr>
          </a:p>
          <a:p>
            <a:r>
              <a:rPr lang="en-IN" sz="2400" dirty="0" smtClean="0"/>
              <a:t>Eicosanoids (Greek – </a:t>
            </a:r>
            <a:r>
              <a:rPr lang="en-IN" sz="2400" dirty="0" err="1" smtClean="0"/>
              <a:t>eicosa</a:t>
            </a:r>
            <a:r>
              <a:rPr lang="en-IN" sz="2400" dirty="0" smtClean="0"/>
              <a:t>: twenty) are physiologically and pharmacologically active compounds derived from 20-carbon (</a:t>
            </a:r>
            <a:r>
              <a:rPr lang="en-IN" sz="2400" dirty="0" err="1" smtClean="0"/>
              <a:t>eicosa</a:t>
            </a:r>
            <a:r>
              <a:rPr lang="en-IN" sz="2400" dirty="0" smtClean="0"/>
              <a:t>) polyunsaturated (</a:t>
            </a:r>
            <a:r>
              <a:rPr lang="en-IN" sz="2400" dirty="0" err="1" smtClean="0"/>
              <a:t>enoic</a:t>
            </a:r>
            <a:r>
              <a:rPr lang="en-IN" sz="2400" dirty="0" smtClean="0"/>
              <a:t>) fatty acids such as arachidonic acid.</a:t>
            </a:r>
          </a:p>
          <a:p>
            <a:r>
              <a:rPr lang="en-IN" sz="2400" dirty="0" smtClean="0"/>
              <a:t>Eicosanoids are classified into two main classes : </a:t>
            </a:r>
            <a:r>
              <a:rPr lang="en-IN" sz="2400" dirty="0" err="1" smtClean="0"/>
              <a:t>prostanoids</a:t>
            </a:r>
            <a:r>
              <a:rPr lang="en-IN" sz="2400" dirty="0" smtClean="0"/>
              <a:t> and </a:t>
            </a:r>
            <a:r>
              <a:rPr lang="en-IN" sz="2400" dirty="0" err="1" smtClean="0"/>
              <a:t>leukotrienes</a:t>
            </a:r>
            <a:r>
              <a:rPr lang="en-IN" sz="2400" dirty="0" smtClean="0"/>
              <a:t>.</a:t>
            </a:r>
          </a:p>
          <a:p>
            <a:r>
              <a:rPr lang="en-IN" sz="2400" dirty="0" err="1" smtClean="0"/>
              <a:t>Prostanoids</a:t>
            </a:r>
            <a:r>
              <a:rPr lang="en-IN" sz="2400" dirty="0" smtClean="0"/>
              <a:t> are further grouped into prostaglandins, </a:t>
            </a:r>
            <a:r>
              <a:rPr lang="en-IN" sz="2400" dirty="0" err="1" smtClean="0"/>
              <a:t>prostacyclins</a:t>
            </a:r>
            <a:r>
              <a:rPr lang="en-IN" sz="2400" dirty="0" smtClean="0"/>
              <a:t> and </a:t>
            </a:r>
            <a:r>
              <a:rPr lang="en-IN" sz="2400" dirty="0" err="1" smtClean="0"/>
              <a:t>thromboxanes</a:t>
            </a:r>
            <a:r>
              <a:rPr lang="en-IN" sz="2400" dirty="0" smtClean="0"/>
              <a:t>.</a:t>
            </a:r>
          </a:p>
          <a:p>
            <a:r>
              <a:rPr lang="en-IN" sz="2400" dirty="0" smtClean="0"/>
              <a:t>Prostaglandins (PGs) were first discovered in human semen by Ulf von Euler (of Sweden) in 1930.</a:t>
            </a:r>
          </a:p>
          <a:p>
            <a:r>
              <a:rPr lang="en-IN" sz="2400" dirty="0" smtClean="0"/>
              <a:t>They were named due to their solubility in ether (PGE) and phosphate buffer (PGF, F for </a:t>
            </a:r>
            <a:r>
              <a:rPr lang="en-IN" sz="2400" dirty="0" err="1" smtClean="0"/>
              <a:t>fosfat</a:t>
            </a:r>
            <a:r>
              <a:rPr lang="en-IN" sz="2400" dirty="0" smtClean="0"/>
              <a:t>, in Swedish).</a:t>
            </a:r>
          </a:p>
          <a:p>
            <a:r>
              <a:rPr lang="en-IN" sz="2400" dirty="0" smtClean="0"/>
              <a:t>All other prostaglandins discovered later were denoted by a letter – PGA, PGH etc.</a:t>
            </a:r>
          </a:p>
          <a:p>
            <a:endParaRPr lang="en-IN" sz="2000" dirty="0" smtClean="0"/>
          </a:p>
          <a:p>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640960" cy="6120680"/>
          </a:xfrm>
        </p:spPr>
        <p:txBody>
          <a:bodyPr>
            <a:normAutofit/>
          </a:bodyPr>
          <a:lstStyle/>
          <a:p>
            <a:pPr>
              <a:buNone/>
            </a:pPr>
            <a:r>
              <a:rPr lang="en-IN" b="1" dirty="0" smtClean="0"/>
              <a:t>SYNTHESIS</a:t>
            </a:r>
            <a:endParaRPr lang="en-IN" dirty="0" smtClean="0"/>
          </a:p>
          <a:p>
            <a:r>
              <a:rPr lang="en-IN" dirty="0" smtClean="0"/>
              <a:t>The synthesis of </a:t>
            </a:r>
            <a:r>
              <a:rPr lang="en-IN" dirty="0" err="1" smtClean="0"/>
              <a:t>eicosanoids</a:t>
            </a:r>
            <a:r>
              <a:rPr lang="en-IN" dirty="0" smtClean="0"/>
              <a:t> involves :</a:t>
            </a:r>
          </a:p>
          <a:p>
            <a:pPr marL="514350" indent="-514350">
              <a:buAutoNum type="arabicPeriod"/>
            </a:pPr>
            <a:r>
              <a:rPr lang="en-IN" dirty="0" smtClean="0"/>
              <a:t>Release of arachidonic acid</a:t>
            </a:r>
          </a:p>
          <a:p>
            <a:pPr marL="514350" indent="-514350">
              <a:buAutoNum type="arabicPeriod"/>
            </a:pPr>
            <a:r>
              <a:rPr lang="en-IN" dirty="0" smtClean="0"/>
              <a:t>Synthesis of </a:t>
            </a:r>
            <a:r>
              <a:rPr lang="en-IN" dirty="0" err="1" smtClean="0"/>
              <a:t>prostanoids</a:t>
            </a:r>
            <a:r>
              <a:rPr lang="en-IN" dirty="0" smtClean="0"/>
              <a:t> (prostaglandins, </a:t>
            </a:r>
            <a:r>
              <a:rPr lang="en-IN" dirty="0" err="1" smtClean="0"/>
              <a:t>prostacyclins</a:t>
            </a:r>
            <a:r>
              <a:rPr lang="en-IN" dirty="0" smtClean="0"/>
              <a:t> and </a:t>
            </a:r>
            <a:r>
              <a:rPr lang="en-IN" dirty="0" err="1" smtClean="0"/>
              <a:t>thromboxanes</a:t>
            </a:r>
            <a:r>
              <a:rPr lang="en-IN" dirty="0" smtClean="0"/>
              <a:t>) from arachidonic acid through </a:t>
            </a:r>
            <a:r>
              <a:rPr lang="en-IN" dirty="0" err="1" smtClean="0"/>
              <a:t>cyclooxygenase</a:t>
            </a:r>
            <a:r>
              <a:rPr lang="en-IN" dirty="0" smtClean="0"/>
              <a:t> pathway.</a:t>
            </a:r>
          </a:p>
          <a:p>
            <a:pPr marL="514350" indent="-514350">
              <a:buAutoNum type="arabicPeriod"/>
            </a:pPr>
            <a:r>
              <a:rPr lang="en-IN" dirty="0" smtClean="0"/>
              <a:t>Synthesis of </a:t>
            </a:r>
            <a:r>
              <a:rPr lang="en-IN" dirty="0" err="1" smtClean="0"/>
              <a:t>leukotrienes</a:t>
            </a:r>
            <a:r>
              <a:rPr lang="en-IN" dirty="0" smtClean="0"/>
              <a:t> through </a:t>
            </a:r>
            <a:r>
              <a:rPr lang="en-IN" dirty="0" err="1" smtClean="0"/>
              <a:t>lipooxygenase</a:t>
            </a:r>
            <a:r>
              <a:rPr lang="en-IN" dirty="0" smtClean="0"/>
              <a:t> pathway</a:t>
            </a: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20170129_191003.jpg"/>
          <p:cNvPicPr>
            <a:picLocks noGrp="1" noChangeAspect="1"/>
          </p:cNvPicPr>
          <p:nvPr>
            <p:ph idx="1"/>
          </p:nvPr>
        </p:nvPicPr>
        <p:blipFill>
          <a:blip r:embed="rId3" cstate="print">
            <a:lum contrast="20000"/>
          </a:blip>
          <a:srcRect l="51376" t="23164" b="12194"/>
          <a:stretch>
            <a:fillRect/>
          </a:stretch>
        </p:blipFill>
        <p:spPr>
          <a:xfrm rot="5400000">
            <a:off x="1511657" y="-783467"/>
            <a:ext cx="6192691" cy="84249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44624"/>
            <a:ext cx="8964488" cy="936104"/>
          </a:xfrm>
        </p:spPr>
        <p:style>
          <a:lnRef idx="3">
            <a:schemeClr val="lt1"/>
          </a:lnRef>
          <a:fillRef idx="1">
            <a:schemeClr val="accent1"/>
          </a:fillRef>
          <a:effectRef idx="1">
            <a:schemeClr val="accent1"/>
          </a:effectRef>
          <a:fontRef idx="minor">
            <a:schemeClr val="lt1"/>
          </a:fontRef>
        </p:style>
        <p:txBody>
          <a:bodyPr>
            <a:normAutofit/>
          </a:bodyPr>
          <a:lstStyle/>
          <a:p>
            <a:r>
              <a:rPr lang="en-IN" b="1" dirty="0" smtClean="0">
                <a:solidFill>
                  <a:srgbClr val="FF0000"/>
                </a:solidFill>
              </a:rPr>
              <a:t>TRIACYLGLYCEROLS (TRIGLYCERIDES)</a:t>
            </a:r>
            <a:endParaRPr lang="en-IN" dirty="0">
              <a:solidFill>
                <a:srgbClr val="FF0000"/>
              </a:solidFill>
            </a:endParaRPr>
          </a:p>
        </p:txBody>
      </p:sp>
      <p:sp>
        <p:nvSpPr>
          <p:cNvPr id="3" name="Content Placeholder 2"/>
          <p:cNvSpPr>
            <a:spLocks noGrp="1"/>
          </p:cNvSpPr>
          <p:nvPr>
            <p:ph idx="1"/>
          </p:nvPr>
        </p:nvSpPr>
        <p:spPr>
          <a:xfrm>
            <a:off x="35496" y="980728"/>
            <a:ext cx="9036496" cy="5877272"/>
          </a:xfrm>
        </p:spPr>
        <p:txBody>
          <a:bodyPr>
            <a:normAutofit fontScale="62500" lnSpcReduction="20000"/>
          </a:bodyPr>
          <a:lstStyle/>
          <a:p>
            <a:pPr>
              <a:buFont typeface="Wingdings" pitchFamily="2" charset="2"/>
              <a:buChar char="q"/>
            </a:pPr>
            <a:r>
              <a:rPr lang="en-IN" sz="3800" b="1" dirty="0" smtClean="0">
                <a:solidFill>
                  <a:srgbClr val="0070C0"/>
                </a:solidFill>
              </a:rPr>
              <a:t>INTRODUCTION</a:t>
            </a:r>
          </a:p>
          <a:p>
            <a:r>
              <a:rPr lang="en-IN" b="1" dirty="0" smtClean="0"/>
              <a:t>Triacylglycerols or neutral fats (also called triglycerides) are fatty acid tri-esters of glycerol (</a:t>
            </a:r>
            <a:r>
              <a:rPr lang="en-IN" b="1" dirty="0" err="1" smtClean="0"/>
              <a:t>glycerin</a:t>
            </a:r>
            <a:r>
              <a:rPr lang="en-IN" b="1" dirty="0" smtClean="0"/>
              <a:t>, a </a:t>
            </a:r>
            <a:r>
              <a:rPr lang="en-IN" b="1" dirty="0" err="1" smtClean="0"/>
              <a:t>trihydric</a:t>
            </a:r>
            <a:r>
              <a:rPr lang="en-IN" b="1" dirty="0" smtClean="0"/>
              <a:t> alcohol) are simple lipids.</a:t>
            </a:r>
          </a:p>
          <a:p>
            <a:r>
              <a:rPr lang="en-IN" dirty="0" smtClean="0"/>
              <a:t>The fats and oils that are widely distributed in both plants and animals are chemically triacylglycerols.</a:t>
            </a:r>
          </a:p>
          <a:p>
            <a:r>
              <a:rPr lang="en-IN" dirty="0" smtClean="0"/>
              <a:t>Dietary fat, which is an important source of energy for the body, mainly contains triacylglycerols. </a:t>
            </a:r>
          </a:p>
          <a:p>
            <a:r>
              <a:rPr lang="en-IN" dirty="0" smtClean="0"/>
              <a:t>Fat is stored in the body in the form of triacylglycerols, mainly in the adipose tissue.</a:t>
            </a:r>
          </a:p>
          <a:p>
            <a:r>
              <a:rPr lang="en-IN" dirty="0" smtClean="0"/>
              <a:t>They are insoluble in water and non-polar in character and are commonly known as </a:t>
            </a:r>
            <a:r>
              <a:rPr lang="en-IN" b="1" dirty="0" smtClean="0"/>
              <a:t>neutral fats</a:t>
            </a:r>
            <a:r>
              <a:rPr lang="en-IN" dirty="0" smtClean="0"/>
              <a:t>.</a:t>
            </a:r>
          </a:p>
          <a:p>
            <a:r>
              <a:rPr lang="en-IN" dirty="0" smtClean="0"/>
              <a:t>A molecule of triacylglycerol may contain three similar or dissimilar fatty acid residue which may be saturated or unsaturated</a:t>
            </a:r>
          </a:p>
          <a:p>
            <a:r>
              <a:rPr lang="en-IN" dirty="0" smtClean="0"/>
              <a:t>Generally, with the primary alcoholic groups, i.e. at the positions, </a:t>
            </a:r>
            <a:r>
              <a:rPr lang="en-IN" b="1" dirty="0" smtClean="0"/>
              <a:t>C1 and C3</a:t>
            </a:r>
            <a:r>
              <a:rPr lang="en-IN" dirty="0" smtClean="0"/>
              <a:t>, </a:t>
            </a:r>
            <a:r>
              <a:rPr lang="en-IN" b="1" dirty="0" smtClean="0"/>
              <a:t>of glycerol, there are saturated fatty acids while at C2 there is an unsaturated fatty acids</a:t>
            </a:r>
            <a:r>
              <a:rPr lang="en-IN" dirty="0" smtClean="0"/>
              <a:t>.</a:t>
            </a:r>
          </a:p>
          <a:p>
            <a:r>
              <a:rPr lang="en-IN" dirty="0" smtClean="0"/>
              <a:t>Triacylglycerols are named according to the presence of the fatty acid residues on the glycerol moiety, e.g. 1-palmitoyl-2-arachidonoyl-3-stearoylglycerol has </a:t>
            </a:r>
            <a:r>
              <a:rPr lang="en-IN" dirty="0" err="1" smtClean="0"/>
              <a:t>palmitic</a:t>
            </a:r>
            <a:r>
              <a:rPr lang="en-IN" dirty="0" smtClean="0"/>
              <a:t> acid at C1, arachidonic acid at C2, and </a:t>
            </a:r>
            <a:r>
              <a:rPr lang="en-IN" dirty="0" err="1" smtClean="0"/>
              <a:t>stearic</a:t>
            </a:r>
            <a:r>
              <a:rPr lang="en-IN" dirty="0" smtClean="0"/>
              <a:t> acid at C3 of glycerol.</a:t>
            </a:r>
          </a:p>
          <a:p>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t="13019"/>
          <a:stretch>
            <a:fillRect/>
          </a:stretch>
        </p:blipFill>
        <p:spPr bwMode="auto">
          <a:xfrm>
            <a:off x="467544" y="476672"/>
            <a:ext cx="8208912"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864096"/>
          </a:xfrm>
        </p:spPr>
        <p:style>
          <a:lnRef idx="3">
            <a:schemeClr val="lt1"/>
          </a:lnRef>
          <a:fillRef idx="1">
            <a:schemeClr val="accent1"/>
          </a:fillRef>
          <a:effectRef idx="1">
            <a:schemeClr val="accent1"/>
          </a:effectRef>
          <a:fontRef idx="minor">
            <a:schemeClr val="lt1"/>
          </a:fontRef>
        </p:style>
        <p:txBody>
          <a:bodyPr/>
          <a:lstStyle/>
          <a:p>
            <a:r>
              <a:rPr lang="en-IN" b="1" dirty="0" smtClean="0">
                <a:solidFill>
                  <a:srgbClr val="FF0000"/>
                </a:solidFill>
              </a:rPr>
              <a:t>CLASSIFICATION OF LIPIDS</a:t>
            </a:r>
            <a:endParaRPr lang="en-IN" b="1" dirty="0">
              <a:solidFill>
                <a:srgbClr val="FF0000"/>
              </a:solidFill>
            </a:endParaRPr>
          </a:p>
        </p:txBody>
      </p:sp>
      <p:sp>
        <p:nvSpPr>
          <p:cNvPr id="3" name="Content Placeholder 2"/>
          <p:cNvSpPr>
            <a:spLocks noGrp="1"/>
          </p:cNvSpPr>
          <p:nvPr>
            <p:ph sz="half" idx="1"/>
          </p:nvPr>
        </p:nvSpPr>
        <p:spPr>
          <a:xfrm>
            <a:off x="457200" y="908720"/>
            <a:ext cx="8219256" cy="1972816"/>
          </a:xfrm>
        </p:spPr>
        <p:txBody>
          <a:bodyPr>
            <a:normAutofit fontScale="85000" lnSpcReduction="20000"/>
          </a:bodyPr>
          <a:lstStyle/>
          <a:p>
            <a:r>
              <a:rPr lang="en-IN" dirty="0" smtClean="0"/>
              <a:t>Based on the chemical nature, lipids are broadly classified as:</a:t>
            </a:r>
          </a:p>
          <a:p>
            <a:pPr marL="514350" indent="-514350">
              <a:buFont typeface="+mj-lt"/>
              <a:buAutoNum type="arabicPeriod"/>
            </a:pPr>
            <a:r>
              <a:rPr lang="en-IN" dirty="0" smtClean="0"/>
              <a:t>Simple lipids</a:t>
            </a:r>
          </a:p>
          <a:p>
            <a:pPr marL="514350" indent="-514350">
              <a:buFont typeface="+mj-lt"/>
              <a:buAutoNum type="arabicPeriod"/>
            </a:pPr>
            <a:r>
              <a:rPr lang="en-IN" dirty="0" smtClean="0"/>
              <a:t>Compound (or complex) lipids</a:t>
            </a:r>
          </a:p>
          <a:p>
            <a:pPr marL="514350" indent="-514350">
              <a:buFont typeface="+mj-lt"/>
              <a:buAutoNum type="arabicPeriod"/>
            </a:pPr>
            <a:r>
              <a:rPr lang="en-IN" dirty="0" smtClean="0"/>
              <a:t>Derived lipids</a:t>
            </a:r>
          </a:p>
          <a:p>
            <a:pPr marL="514350" indent="-514350">
              <a:buFont typeface="+mj-lt"/>
              <a:buAutoNum type="arabicPeriod"/>
            </a:pPr>
            <a:r>
              <a:rPr lang="en-IN" dirty="0" smtClean="0"/>
              <a:t>Miscellaneous lipids</a:t>
            </a:r>
            <a:endParaRPr lang="en-IN" dirty="0"/>
          </a:p>
        </p:txBody>
      </p:sp>
      <p:sp>
        <p:nvSpPr>
          <p:cNvPr id="4" name="Content Placeholder 3"/>
          <p:cNvSpPr>
            <a:spLocks noGrp="1"/>
          </p:cNvSpPr>
          <p:nvPr>
            <p:ph sz="half" idx="2"/>
          </p:nvPr>
        </p:nvSpPr>
        <p:spPr>
          <a:xfrm>
            <a:off x="251520" y="2780928"/>
            <a:ext cx="8640960" cy="3888432"/>
          </a:xfrm>
        </p:spPr>
        <p:txBody>
          <a:bodyPr>
            <a:normAutofit fontScale="85000" lnSpcReduction="20000"/>
          </a:bodyPr>
          <a:lstStyle/>
          <a:p>
            <a:pPr>
              <a:buNone/>
            </a:pPr>
            <a:r>
              <a:rPr lang="en-IN" dirty="0" smtClean="0"/>
              <a:t>				     </a:t>
            </a:r>
            <a:r>
              <a:rPr lang="en-IN" b="1" dirty="0" smtClean="0"/>
              <a:t> LIPIDS</a:t>
            </a:r>
          </a:p>
          <a:p>
            <a:pPr algn="ctr">
              <a:buNone/>
            </a:pPr>
            <a:endParaRPr lang="en-IN" dirty="0" smtClean="0"/>
          </a:p>
          <a:p>
            <a:pPr>
              <a:buNone/>
            </a:pPr>
            <a:r>
              <a:rPr lang="en-IN" dirty="0" smtClean="0"/>
              <a:t>  		Simple		Compound	                            Derived</a:t>
            </a:r>
          </a:p>
          <a:p>
            <a:r>
              <a:rPr lang="en-IN" dirty="0" smtClean="0"/>
              <a:t>			Phospholipids	                     Ketone bodies</a:t>
            </a:r>
          </a:p>
          <a:p>
            <a:pPr>
              <a:buNone/>
            </a:pPr>
            <a:r>
              <a:rPr lang="en-IN" dirty="0" smtClean="0"/>
              <a:t>Fats	       Waxes	-</a:t>
            </a:r>
            <a:r>
              <a:rPr lang="en-IN" dirty="0" err="1" smtClean="0"/>
              <a:t>Glycerophospholipids</a:t>
            </a:r>
            <a:r>
              <a:rPr lang="en-IN" dirty="0" smtClean="0"/>
              <a:t>         Sterols</a:t>
            </a:r>
          </a:p>
          <a:p>
            <a:pPr>
              <a:buNone/>
            </a:pPr>
            <a:r>
              <a:rPr lang="en-IN" dirty="0" smtClean="0"/>
              <a:t>Oils			-</a:t>
            </a:r>
            <a:r>
              <a:rPr lang="en-IN" dirty="0" err="1" smtClean="0"/>
              <a:t>Sphingolipids</a:t>
            </a:r>
            <a:r>
              <a:rPr lang="en-IN" dirty="0" smtClean="0"/>
              <a:t>		        Fatty acids</a:t>
            </a:r>
          </a:p>
          <a:p>
            <a:pPr>
              <a:buNone/>
            </a:pPr>
            <a:r>
              <a:rPr lang="en-IN" dirty="0" smtClean="0"/>
              <a:t>				</a:t>
            </a:r>
            <a:r>
              <a:rPr lang="en-IN" dirty="0" err="1" smtClean="0"/>
              <a:t>Proteolipids</a:t>
            </a:r>
            <a:r>
              <a:rPr lang="en-IN" dirty="0" smtClean="0"/>
              <a:t>		        -Saturated</a:t>
            </a:r>
          </a:p>
          <a:p>
            <a:pPr>
              <a:buNone/>
            </a:pPr>
            <a:r>
              <a:rPr lang="en-IN" dirty="0" smtClean="0"/>
              <a:t>				(lipoproteins)		      - Unsaturated</a:t>
            </a:r>
          </a:p>
          <a:p>
            <a:pPr>
              <a:buNone/>
            </a:pPr>
            <a:r>
              <a:rPr lang="en-IN" dirty="0" smtClean="0"/>
              <a:t>					</a:t>
            </a:r>
          </a:p>
          <a:p>
            <a:pPr>
              <a:buNone/>
            </a:pPr>
            <a:r>
              <a:rPr lang="en-IN" dirty="0" smtClean="0"/>
              <a:t>					    Monounsaturated   Polyunsaturated</a:t>
            </a:r>
          </a:p>
          <a:p>
            <a:pPr>
              <a:buNone/>
            </a:pPr>
            <a:endParaRPr lang="en-IN" dirty="0" smtClean="0"/>
          </a:p>
          <a:p>
            <a:pPr algn="ctr">
              <a:buNone/>
            </a:pPr>
            <a:endParaRPr lang="en-IN" dirty="0"/>
          </a:p>
        </p:txBody>
      </p:sp>
      <p:cxnSp>
        <p:nvCxnSpPr>
          <p:cNvPr id="18" name="Straight Connector 17"/>
          <p:cNvCxnSpPr/>
          <p:nvPr/>
        </p:nvCxnSpPr>
        <p:spPr>
          <a:xfrm>
            <a:off x="1403648" y="3789040"/>
            <a:ext cx="0" cy="216024"/>
          </a:xfrm>
          <a:prstGeom prst="line">
            <a:avLst/>
          </a:prstGeom>
        </p:spPr>
        <p:style>
          <a:lnRef idx="3">
            <a:schemeClr val="dk1"/>
          </a:lnRef>
          <a:fillRef idx="0">
            <a:schemeClr val="dk1"/>
          </a:fillRef>
          <a:effectRef idx="2">
            <a:schemeClr val="dk1"/>
          </a:effectRef>
          <a:fontRef idx="minor">
            <a:schemeClr val="tx1"/>
          </a:fontRef>
        </p:style>
      </p:cxnSp>
      <p:cxnSp>
        <p:nvCxnSpPr>
          <p:cNvPr id="29" name="Straight Connector 28"/>
          <p:cNvCxnSpPr/>
          <p:nvPr/>
        </p:nvCxnSpPr>
        <p:spPr>
          <a:xfrm>
            <a:off x="3779912" y="3068960"/>
            <a:ext cx="0" cy="432048"/>
          </a:xfrm>
          <a:prstGeom prst="line">
            <a:avLst/>
          </a:prstGeom>
        </p:spPr>
        <p:style>
          <a:lnRef idx="3">
            <a:schemeClr val="dk1"/>
          </a:lnRef>
          <a:fillRef idx="0">
            <a:schemeClr val="dk1"/>
          </a:fillRef>
          <a:effectRef idx="2">
            <a:schemeClr val="dk1"/>
          </a:effectRef>
          <a:fontRef idx="minor">
            <a:schemeClr val="tx1"/>
          </a:fontRef>
        </p:style>
      </p:cxnSp>
      <p:grpSp>
        <p:nvGrpSpPr>
          <p:cNvPr id="53" name="Group 52"/>
          <p:cNvGrpSpPr/>
          <p:nvPr/>
        </p:nvGrpSpPr>
        <p:grpSpPr>
          <a:xfrm>
            <a:off x="539552" y="3284984"/>
            <a:ext cx="7056784" cy="2808312"/>
            <a:chOff x="539552" y="3284984"/>
            <a:chExt cx="7056784" cy="2808312"/>
          </a:xfrm>
        </p:grpSpPr>
        <p:grpSp>
          <p:nvGrpSpPr>
            <p:cNvPr id="37" name="Group 36"/>
            <p:cNvGrpSpPr/>
            <p:nvPr/>
          </p:nvGrpSpPr>
          <p:grpSpPr>
            <a:xfrm>
              <a:off x="539552" y="3284984"/>
              <a:ext cx="6840760" cy="936104"/>
              <a:chOff x="539552" y="3284984"/>
              <a:chExt cx="6840760" cy="936104"/>
            </a:xfrm>
          </p:grpSpPr>
          <p:cxnSp>
            <p:nvCxnSpPr>
              <p:cNvPr id="20" name="Straight Connector 19"/>
              <p:cNvCxnSpPr/>
              <p:nvPr/>
            </p:nvCxnSpPr>
            <p:spPr>
              <a:xfrm>
                <a:off x="539552" y="4005064"/>
                <a:ext cx="1656184" cy="0"/>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p:cNvCxnSpPr/>
              <p:nvPr/>
            </p:nvCxnSpPr>
            <p:spPr>
              <a:xfrm>
                <a:off x="539552" y="4005064"/>
                <a:ext cx="0" cy="216024"/>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Connector 21"/>
              <p:cNvCxnSpPr/>
              <p:nvPr/>
            </p:nvCxnSpPr>
            <p:spPr>
              <a:xfrm>
                <a:off x="2195736" y="4005064"/>
                <a:ext cx="0" cy="216024"/>
              </a:xfrm>
              <a:prstGeom prst="line">
                <a:avLst/>
              </a:prstGeom>
            </p:spPr>
            <p:style>
              <a:lnRef idx="3">
                <a:schemeClr val="dk1"/>
              </a:lnRef>
              <a:fillRef idx="0">
                <a:schemeClr val="dk1"/>
              </a:fillRef>
              <a:effectRef idx="2">
                <a:schemeClr val="dk1"/>
              </a:effectRef>
              <a:fontRef idx="minor">
                <a:schemeClr val="tx1"/>
              </a:fontRef>
            </p:style>
          </p:cxnSp>
          <p:grpSp>
            <p:nvGrpSpPr>
              <p:cNvPr id="36" name="Group 35"/>
              <p:cNvGrpSpPr/>
              <p:nvPr/>
            </p:nvGrpSpPr>
            <p:grpSpPr>
              <a:xfrm>
                <a:off x="1475656" y="3284984"/>
                <a:ext cx="5904656" cy="216024"/>
                <a:chOff x="1475656" y="3284984"/>
                <a:chExt cx="5904656" cy="216024"/>
              </a:xfrm>
            </p:grpSpPr>
            <p:cxnSp>
              <p:nvCxnSpPr>
                <p:cNvPr id="31" name="Straight Connector 30"/>
                <p:cNvCxnSpPr/>
                <p:nvPr/>
              </p:nvCxnSpPr>
              <p:spPr>
                <a:xfrm>
                  <a:off x="1475656" y="3284984"/>
                  <a:ext cx="5904656" cy="0"/>
                </a:xfrm>
                <a:prstGeom prst="line">
                  <a:avLst/>
                </a:prstGeom>
              </p:spPr>
              <p:style>
                <a:lnRef idx="3">
                  <a:schemeClr val="dk1"/>
                </a:lnRef>
                <a:fillRef idx="0">
                  <a:schemeClr val="dk1"/>
                </a:fillRef>
                <a:effectRef idx="2">
                  <a:schemeClr val="dk1"/>
                </a:effectRef>
                <a:fontRef idx="minor">
                  <a:schemeClr val="tx1"/>
                </a:fontRef>
              </p:style>
            </p:cxnSp>
            <p:cxnSp>
              <p:nvCxnSpPr>
                <p:cNvPr id="32" name="Straight Connector 31"/>
                <p:cNvCxnSpPr/>
                <p:nvPr/>
              </p:nvCxnSpPr>
              <p:spPr>
                <a:xfrm>
                  <a:off x="1475656" y="3284984"/>
                  <a:ext cx="0" cy="216024"/>
                </a:xfrm>
                <a:prstGeom prst="line">
                  <a:avLst/>
                </a:prstGeom>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a:off x="7380312" y="3284984"/>
                  <a:ext cx="0" cy="216024"/>
                </a:xfrm>
                <a:prstGeom prst="line">
                  <a:avLst/>
                </a:prstGeom>
              </p:spPr>
              <p:style>
                <a:lnRef idx="3">
                  <a:schemeClr val="dk1"/>
                </a:lnRef>
                <a:fillRef idx="0">
                  <a:schemeClr val="dk1"/>
                </a:fillRef>
                <a:effectRef idx="2">
                  <a:schemeClr val="dk1"/>
                </a:effectRef>
                <a:fontRef idx="minor">
                  <a:schemeClr val="tx1"/>
                </a:fontRef>
              </p:style>
            </p:cxnSp>
          </p:grpSp>
        </p:grpSp>
        <p:grpSp>
          <p:nvGrpSpPr>
            <p:cNvPr id="49" name="Group 48"/>
            <p:cNvGrpSpPr/>
            <p:nvPr/>
          </p:nvGrpSpPr>
          <p:grpSpPr>
            <a:xfrm>
              <a:off x="5436096" y="5661248"/>
              <a:ext cx="2160240" cy="432048"/>
              <a:chOff x="5436096" y="5661248"/>
              <a:chExt cx="2160240" cy="432048"/>
            </a:xfrm>
          </p:grpSpPr>
          <p:cxnSp>
            <p:nvCxnSpPr>
              <p:cNvPr id="39" name="Straight Connector 38"/>
              <p:cNvCxnSpPr/>
              <p:nvPr/>
            </p:nvCxnSpPr>
            <p:spPr>
              <a:xfrm>
                <a:off x="5436096" y="5877272"/>
                <a:ext cx="2160240" cy="0"/>
              </a:xfrm>
              <a:prstGeom prst="line">
                <a:avLst/>
              </a:prstGeom>
            </p:spPr>
            <p:style>
              <a:lnRef idx="3">
                <a:schemeClr val="dk1"/>
              </a:lnRef>
              <a:fillRef idx="0">
                <a:schemeClr val="dk1"/>
              </a:fillRef>
              <a:effectRef idx="2">
                <a:schemeClr val="dk1"/>
              </a:effectRef>
              <a:fontRef idx="minor">
                <a:schemeClr val="tx1"/>
              </a:fontRef>
            </p:style>
          </p:cxnSp>
          <p:cxnSp>
            <p:nvCxnSpPr>
              <p:cNvPr id="46" name="Straight Connector 45"/>
              <p:cNvCxnSpPr/>
              <p:nvPr/>
            </p:nvCxnSpPr>
            <p:spPr>
              <a:xfrm>
                <a:off x="6948264" y="5661248"/>
                <a:ext cx="0" cy="216024"/>
              </a:xfrm>
              <a:prstGeom prst="line">
                <a:avLst/>
              </a:prstGeom>
            </p:spPr>
            <p:style>
              <a:lnRef idx="3">
                <a:schemeClr val="dk1"/>
              </a:lnRef>
              <a:fillRef idx="0">
                <a:schemeClr val="dk1"/>
              </a:fillRef>
              <a:effectRef idx="2">
                <a:schemeClr val="dk1"/>
              </a:effectRef>
              <a:fontRef idx="minor">
                <a:schemeClr val="tx1"/>
              </a:fontRef>
            </p:style>
          </p:cxnSp>
          <p:cxnSp>
            <p:nvCxnSpPr>
              <p:cNvPr id="47" name="Straight Connector 46"/>
              <p:cNvCxnSpPr/>
              <p:nvPr/>
            </p:nvCxnSpPr>
            <p:spPr>
              <a:xfrm>
                <a:off x="7596336" y="5877272"/>
                <a:ext cx="0" cy="216024"/>
              </a:xfrm>
              <a:prstGeom prst="line">
                <a:avLst/>
              </a:prstGeom>
            </p:spPr>
            <p:style>
              <a:lnRef idx="3">
                <a:schemeClr val="dk1"/>
              </a:lnRef>
              <a:fillRef idx="0">
                <a:schemeClr val="dk1"/>
              </a:fillRef>
              <a:effectRef idx="2">
                <a:schemeClr val="dk1"/>
              </a:effectRef>
              <a:fontRef idx="minor">
                <a:schemeClr val="tx1"/>
              </a:fontRef>
            </p:style>
          </p:cxnSp>
          <p:cxnSp>
            <p:nvCxnSpPr>
              <p:cNvPr id="48" name="Straight Connector 47"/>
              <p:cNvCxnSpPr/>
              <p:nvPr/>
            </p:nvCxnSpPr>
            <p:spPr>
              <a:xfrm>
                <a:off x="5436096" y="5877272"/>
                <a:ext cx="0" cy="216024"/>
              </a:xfrm>
              <a:prstGeom prst="line">
                <a:avLst/>
              </a:prstGeom>
            </p:spPr>
            <p:style>
              <a:lnRef idx="3">
                <a:schemeClr val="dk1"/>
              </a:lnRef>
              <a:fillRef idx="0">
                <a:schemeClr val="dk1"/>
              </a:fillRef>
              <a:effectRef idx="2">
                <a:schemeClr val="dk1"/>
              </a:effectRef>
              <a:fontRef idx="minor">
                <a:schemeClr val="tx1"/>
              </a:fontRef>
            </p:style>
          </p:cxnSp>
        </p:grpSp>
        <p:cxnSp>
          <p:nvCxnSpPr>
            <p:cNvPr id="51" name="Straight Connector 50"/>
            <p:cNvCxnSpPr/>
            <p:nvPr/>
          </p:nvCxnSpPr>
          <p:spPr>
            <a:xfrm>
              <a:off x="3779912" y="3789040"/>
              <a:ext cx="0" cy="144016"/>
            </a:xfrm>
            <a:prstGeom prst="line">
              <a:avLst/>
            </a:prstGeom>
          </p:spPr>
          <p:style>
            <a:lnRef idx="3">
              <a:schemeClr val="dk1"/>
            </a:lnRef>
            <a:fillRef idx="0">
              <a:schemeClr val="dk1"/>
            </a:fillRef>
            <a:effectRef idx="2">
              <a:schemeClr val="dk1"/>
            </a:effectRef>
            <a:fontRef idx="minor">
              <a:schemeClr val="tx1"/>
            </a:fontRef>
          </p:style>
        </p:cxnSp>
        <p:cxnSp>
          <p:nvCxnSpPr>
            <p:cNvPr id="52" name="Straight Connector 51"/>
            <p:cNvCxnSpPr/>
            <p:nvPr/>
          </p:nvCxnSpPr>
          <p:spPr>
            <a:xfrm>
              <a:off x="7380312" y="3789040"/>
              <a:ext cx="0" cy="144016"/>
            </a:xfrm>
            <a:prstGeom prst="line">
              <a:avLst/>
            </a:prstGeom>
          </p:spPr>
          <p:style>
            <a:lnRef idx="3">
              <a:schemeClr val="dk1"/>
            </a:lnRef>
            <a:fillRef idx="0">
              <a:schemeClr val="dk1"/>
            </a:fillRef>
            <a:effectRef idx="2">
              <a:schemeClr val="dk1"/>
            </a:effectRef>
            <a:fontRef idx="minor">
              <a:schemeClr val="tx1"/>
            </a:fontRef>
          </p:style>
        </p:cxnSp>
      </p:grpSp>
      <p:cxnSp>
        <p:nvCxnSpPr>
          <p:cNvPr id="24" name="Straight Connector 23"/>
          <p:cNvCxnSpPr/>
          <p:nvPr/>
        </p:nvCxnSpPr>
        <p:spPr>
          <a:xfrm>
            <a:off x="7308304" y="3284984"/>
            <a:ext cx="1296144" cy="0"/>
          </a:xfrm>
          <a:prstGeom prst="line">
            <a:avLst/>
          </a:prstGeom>
        </p:spPr>
        <p:style>
          <a:lnRef idx="3">
            <a:schemeClr val="dk1"/>
          </a:lnRef>
          <a:fillRef idx="0">
            <a:schemeClr val="dk1"/>
          </a:fillRef>
          <a:effectRef idx="2">
            <a:schemeClr val="dk1"/>
          </a:effectRef>
          <a:fontRef idx="minor">
            <a:schemeClr val="tx1"/>
          </a:fontRef>
        </p:style>
      </p:cxnSp>
      <p:cxnSp>
        <p:nvCxnSpPr>
          <p:cNvPr id="26" name="Straight Connector 25"/>
          <p:cNvCxnSpPr/>
          <p:nvPr/>
        </p:nvCxnSpPr>
        <p:spPr>
          <a:xfrm>
            <a:off x="11412760" y="908720"/>
            <a:ext cx="720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604448" y="3284984"/>
            <a:ext cx="0" cy="216024"/>
          </a:xfrm>
          <a:prstGeom prst="line">
            <a:avLst/>
          </a:prstGeom>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435280" cy="1143000"/>
          </a:xfrm>
        </p:spPr>
        <p:txBody>
          <a:bodyPr>
            <a:normAutofit fontScale="90000"/>
          </a:bodyPr>
          <a:lstStyle/>
          <a:p>
            <a:r>
              <a:rPr lang="en-IN" b="1" dirty="0" smtClean="0">
                <a:solidFill>
                  <a:srgbClr val="0070C0"/>
                </a:solidFill>
              </a:rPr>
              <a:t>CLASSIFICATION OF TRIACYLGLYCEROLS</a:t>
            </a:r>
            <a:endParaRPr lang="en-IN" b="1" dirty="0">
              <a:solidFill>
                <a:srgbClr val="0070C0"/>
              </a:solidFill>
            </a:endParaRPr>
          </a:p>
        </p:txBody>
      </p:sp>
      <p:sp>
        <p:nvSpPr>
          <p:cNvPr id="3" name="Content Placeholder 2"/>
          <p:cNvSpPr>
            <a:spLocks noGrp="1"/>
          </p:cNvSpPr>
          <p:nvPr>
            <p:ph idx="1"/>
          </p:nvPr>
        </p:nvSpPr>
        <p:spPr>
          <a:xfrm>
            <a:off x="323528" y="1600200"/>
            <a:ext cx="8568952" cy="4853136"/>
          </a:xfrm>
        </p:spPr>
        <p:txBody>
          <a:bodyPr/>
          <a:lstStyle/>
          <a:p>
            <a:r>
              <a:rPr lang="en-IN" dirty="0" smtClean="0"/>
              <a:t>Triacylglycerols are classified in three ways based on</a:t>
            </a:r>
          </a:p>
          <a:p>
            <a:pPr marL="571500" indent="-571500">
              <a:buFont typeface="+mj-lt"/>
              <a:buAutoNum type="romanUcPeriod"/>
            </a:pPr>
            <a:r>
              <a:rPr lang="en-IN" dirty="0" smtClean="0"/>
              <a:t>Nature of fatty acids</a:t>
            </a:r>
          </a:p>
          <a:p>
            <a:pPr marL="571500" indent="-571500">
              <a:buFont typeface="+mj-lt"/>
              <a:buAutoNum type="romanUcPeriod"/>
            </a:pPr>
            <a:r>
              <a:rPr lang="en-IN" dirty="0" smtClean="0"/>
              <a:t>Chain length of fatty acids and</a:t>
            </a:r>
          </a:p>
          <a:p>
            <a:pPr marL="571500" indent="-571500">
              <a:buFont typeface="+mj-lt"/>
              <a:buAutoNum type="romanUcPeriod"/>
            </a:pPr>
            <a:r>
              <a:rPr lang="en-IN" dirty="0" smtClean="0"/>
              <a:t>Physical properties</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r>
              <a:rPr lang="en-IN" b="1" dirty="0" smtClean="0">
                <a:solidFill>
                  <a:srgbClr val="C00000"/>
                </a:solidFill>
              </a:rPr>
              <a:t>CLASSIFICATION BASED ON NATURE OF FATTY ACIDS</a:t>
            </a:r>
            <a:endParaRPr lang="en-IN" b="1" dirty="0">
              <a:solidFill>
                <a:srgbClr val="C00000"/>
              </a:solidFill>
            </a:endParaRPr>
          </a:p>
        </p:txBody>
      </p:sp>
      <p:sp>
        <p:nvSpPr>
          <p:cNvPr id="3" name="Content Placeholder 2"/>
          <p:cNvSpPr>
            <a:spLocks noGrp="1"/>
          </p:cNvSpPr>
          <p:nvPr>
            <p:ph idx="1"/>
          </p:nvPr>
        </p:nvSpPr>
        <p:spPr>
          <a:xfrm>
            <a:off x="323528" y="1600200"/>
            <a:ext cx="8568952" cy="4997152"/>
          </a:xfrm>
        </p:spPr>
        <p:txBody>
          <a:bodyPr>
            <a:normAutofit fontScale="92500"/>
          </a:bodyPr>
          <a:lstStyle/>
          <a:p>
            <a:r>
              <a:rPr lang="en-IN" sz="2400" dirty="0" smtClean="0"/>
              <a:t>Depending on the nature of fatty acids present, triacylglycerols are grouped into </a:t>
            </a:r>
            <a:r>
              <a:rPr lang="en-IN" sz="2400" b="1" dirty="0" smtClean="0"/>
              <a:t>simple triacylglycerols </a:t>
            </a:r>
            <a:r>
              <a:rPr lang="en-IN" sz="2400" dirty="0" smtClean="0"/>
              <a:t>and </a:t>
            </a:r>
            <a:r>
              <a:rPr lang="en-IN" sz="2400" b="1" dirty="0" smtClean="0"/>
              <a:t>mixed triacylglycerols</a:t>
            </a:r>
            <a:r>
              <a:rPr lang="en-IN" sz="2400" dirty="0" smtClean="0"/>
              <a:t>.</a:t>
            </a:r>
          </a:p>
          <a:p>
            <a:pPr>
              <a:buNone/>
            </a:pPr>
            <a:r>
              <a:rPr lang="en-IN" sz="2600" b="1" dirty="0" smtClean="0"/>
              <a:t>1. SIMPLE TRIACYLGLYCEROLS</a:t>
            </a:r>
          </a:p>
          <a:p>
            <a:r>
              <a:rPr lang="en-IN" sz="2400" dirty="0" smtClean="0"/>
              <a:t>They contain the same type of fatty acid residue at all the three carbons e.g. </a:t>
            </a:r>
            <a:r>
              <a:rPr lang="en-IN" sz="2400" b="1" dirty="0" err="1" smtClean="0"/>
              <a:t>tristearoyl</a:t>
            </a:r>
            <a:r>
              <a:rPr lang="en-IN" sz="2400" b="1" dirty="0" smtClean="0"/>
              <a:t> glycerol or </a:t>
            </a:r>
            <a:r>
              <a:rPr lang="en-IN" sz="2400" b="1" dirty="0" err="1" smtClean="0"/>
              <a:t>tristearin</a:t>
            </a:r>
            <a:r>
              <a:rPr lang="en-IN" sz="2400" b="1" dirty="0" smtClean="0"/>
              <a:t> </a:t>
            </a:r>
            <a:r>
              <a:rPr lang="en-IN" sz="2400" dirty="0" smtClean="0"/>
              <a:t>containing </a:t>
            </a:r>
            <a:r>
              <a:rPr lang="en-IN" sz="2400" dirty="0" err="1" smtClean="0"/>
              <a:t>stearic</a:t>
            </a:r>
            <a:r>
              <a:rPr lang="en-IN" sz="2400" dirty="0" smtClean="0"/>
              <a:t> acid at all the 3 carbons, </a:t>
            </a:r>
            <a:r>
              <a:rPr lang="en-IN" sz="2400" dirty="0" err="1" smtClean="0"/>
              <a:t>tripalmitin</a:t>
            </a:r>
            <a:r>
              <a:rPr lang="en-IN" sz="2400" dirty="0" smtClean="0"/>
              <a:t> containing </a:t>
            </a:r>
            <a:r>
              <a:rPr lang="en-IN" sz="2400" dirty="0" err="1" smtClean="0"/>
              <a:t>palmitic</a:t>
            </a:r>
            <a:r>
              <a:rPr lang="en-IN" sz="2400" dirty="0" smtClean="0"/>
              <a:t> acid at all the 3 carbons and </a:t>
            </a:r>
            <a:r>
              <a:rPr lang="en-IN" sz="2400" b="1" dirty="0" err="1" smtClean="0"/>
              <a:t>triolein</a:t>
            </a:r>
            <a:r>
              <a:rPr lang="en-IN" sz="2400" dirty="0" smtClean="0"/>
              <a:t> containing oleic acid at all the 3 carbons.</a:t>
            </a:r>
          </a:p>
          <a:p>
            <a:pPr>
              <a:buNone/>
            </a:pPr>
            <a:r>
              <a:rPr lang="en-IN" sz="2600" b="1" dirty="0" smtClean="0"/>
              <a:t>2. MIXED TRIACYLGLYCEROLS</a:t>
            </a:r>
          </a:p>
          <a:p>
            <a:r>
              <a:rPr lang="en-IN" sz="2400" dirty="0" smtClean="0"/>
              <a:t>They contain different types of fatty acid residues esterified with glycerol.</a:t>
            </a:r>
          </a:p>
          <a:p>
            <a:r>
              <a:rPr lang="en-IN" sz="2400" dirty="0" smtClean="0"/>
              <a:t>Generally, two hydroxyl groups are esterified to similar fatty acid and the third with a different one.</a:t>
            </a:r>
          </a:p>
          <a:p>
            <a:r>
              <a:rPr lang="en-IN" sz="2400" dirty="0" smtClean="0"/>
              <a:t>Example is 1,3 </a:t>
            </a:r>
            <a:r>
              <a:rPr lang="en-IN" sz="2400" dirty="0" err="1" smtClean="0"/>
              <a:t>palmitoyl</a:t>
            </a:r>
            <a:r>
              <a:rPr lang="en-IN" sz="2400" dirty="0" smtClean="0"/>
              <a:t> 2-linoyl glycerol.</a:t>
            </a:r>
          </a:p>
          <a:p>
            <a:endParaRPr lang="en-IN"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16632"/>
            <a:ext cx="9108504" cy="720080"/>
          </a:xfrm>
        </p:spPr>
        <p:txBody>
          <a:bodyPr>
            <a:noAutofit/>
          </a:bodyPr>
          <a:lstStyle/>
          <a:p>
            <a:r>
              <a:rPr lang="en-IN" sz="2800" b="1" dirty="0" smtClean="0">
                <a:solidFill>
                  <a:srgbClr val="C00000"/>
                </a:solidFill>
              </a:rPr>
              <a:t>CLASSIFICATION BASED ON CHAIN LENGTH OF FATTY ACIDS</a:t>
            </a:r>
            <a:endParaRPr lang="en-IN" sz="2800" b="1" dirty="0">
              <a:solidFill>
                <a:srgbClr val="C00000"/>
              </a:solidFill>
            </a:endParaRPr>
          </a:p>
        </p:txBody>
      </p:sp>
      <p:sp>
        <p:nvSpPr>
          <p:cNvPr id="3" name="Content Placeholder 2"/>
          <p:cNvSpPr>
            <a:spLocks noGrp="1"/>
          </p:cNvSpPr>
          <p:nvPr>
            <p:ph idx="1"/>
          </p:nvPr>
        </p:nvSpPr>
        <p:spPr>
          <a:xfrm>
            <a:off x="35496" y="620688"/>
            <a:ext cx="8856984" cy="5976664"/>
          </a:xfrm>
        </p:spPr>
        <p:txBody>
          <a:bodyPr>
            <a:noAutofit/>
          </a:bodyPr>
          <a:lstStyle/>
          <a:p>
            <a:r>
              <a:rPr lang="en-IN" sz="2400" dirty="0" smtClean="0"/>
              <a:t>Depending on the chain length of fatty acids, triacylglycerols are grouped into </a:t>
            </a:r>
            <a:r>
              <a:rPr lang="en-IN" sz="2400" b="1" dirty="0" smtClean="0"/>
              <a:t>short chain</a:t>
            </a:r>
            <a:r>
              <a:rPr lang="en-IN" sz="2400" dirty="0" smtClean="0"/>
              <a:t>, </a:t>
            </a:r>
            <a:r>
              <a:rPr lang="en-IN" sz="2400" b="1" dirty="0" smtClean="0"/>
              <a:t>medium chain </a:t>
            </a:r>
            <a:r>
              <a:rPr lang="en-IN" sz="2400" dirty="0" smtClean="0"/>
              <a:t>and </a:t>
            </a:r>
            <a:r>
              <a:rPr lang="en-IN" sz="2400" b="1" dirty="0" smtClean="0"/>
              <a:t>long chain </a:t>
            </a:r>
            <a:r>
              <a:rPr lang="en-IN" sz="2400" dirty="0" smtClean="0"/>
              <a:t>triacylglycerols.</a:t>
            </a:r>
          </a:p>
          <a:p>
            <a:pPr marL="514350" indent="-514350">
              <a:buAutoNum type="arabicPeriod"/>
            </a:pPr>
            <a:r>
              <a:rPr lang="en-IN" sz="2800" b="1" dirty="0" smtClean="0"/>
              <a:t>SHORT CHAIN TRIACYLGLYCEROLS</a:t>
            </a:r>
            <a:endParaRPr lang="en-IN" sz="1200" b="1" dirty="0" smtClean="0"/>
          </a:p>
          <a:p>
            <a:pPr marL="514350" indent="-514350"/>
            <a:r>
              <a:rPr lang="en-IN" sz="2400" dirty="0" smtClean="0"/>
              <a:t>They contain fatty acids having 2 to 6 carbon atoms.</a:t>
            </a:r>
          </a:p>
          <a:p>
            <a:pPr marL="514350" indent="-514350"/>
            <a:r>
              <a:rPr lang="en-IN" sz="2400" dirty="0" smtClean="0"/>
              <a:t>Example is </a:t>
            </a:r>
            <a:r>
              <a:rPr lang="en-IN" sz="2400" dirty="0" err="1" smtClean="0"/>
              <a:t>tributyrin</a:t>
            </a:r>
            <a:r>
              <a:rPr lang="en-IN" sz="2400" dirty="0" smtClean="0"/>
              <a:t> (butyric acid is a C 4 fatty acid)</a:t>
            </a:r>
          </a:p>
          <a:p>
            <a:pPr marL="533400" indent="-533400">
              <a:buNone/>
            </a:pPr>
            <a:r>
              <a:rPr lang="en-IN" sz="2800" b="1" dirty="0" smtClean="0"/>
              <a:t>2. 	MEDIUM CHAIN TRIACYLGLYCEROLS</a:t>
            </a:r>
          </a:p>
          <a:p>
            <a:pPr marL="533400" indent="-533400"/>
            <a:r>
              <a:rPr lang="en-IN" sz="2400" dirty="0" smtClean="0"/>
              <a:t>They contain fatty acids having 8 to 14 carbon atoms.</a:t>
            </a:r>
          </a:p>
          <a:p>
            <a:pPr marL="533400" indent="-533400"/>
            <a:r>
              <a:rPr lang="en-IN" sz="2400" dirty="0" smtClean="0"/>
              <a:t>Example is </a:t>
            </a:r>
            <a:r>
              <a:rPr lang="en-IN" sz="2400" dirty="0" err="1" smtClean="0"/>
              <a:t>tricaprolin</a:t>
            </a:r>
            <a:r>
              <a:rPr lang="en-IN" sz="2400" dirty="0" smtClean="0"/>
              <a:t> (</a:t>
            </a:r>
            <a:r>
              <a:rPr lang="en-IN" sz="2400" dirty="0" err="1" smtClean="0"/>
              <a:t>caprolic</a:t>
            </a:r>
            <a:r>
              <a:rPr lang="en-IN" sz="2400" dirty="0" smtClean="0"/>
              <a:t> acid is a C 8 fatty acid).</a:t>
            </a:r>
          </a:p>
          <a:p>
            <a:pPr marL="533400" indent="-533400">
              <a:buNone/>
            </a:pPr>
            <a:r>
              <a:rPr lang="en-IN" sz="2800" b="1" dirty="0" smtClean="0"/>
              <a:t>3. 	LONG CHAIN TRIACYLGLYCEROLS</a:t>
            </a:r>
          </a:p>
          <a:p>
            <a:pPr marL="533400" indent="-533400"/>
            <a:r>
              <a:rPr lang="en-IN" sz="2400" dirty="0" smtClean="0"/>
              <a:t>They contain fatty acids having 16 or more carbon atoms.</a:t>
            </a:r>
          </a:p>
          <a:p>
            <a:pPr marL="533400" indent="-533400"/>
            <a:r>
              <a:rPr lang="en-IN" sz="2400" dirty="0" smtClean="0"/>
              <a:t>Example is 1,3 </a:t>
            </a:r>
            <a:r>
              <a:rPr lang="en-IN" sz="2400" dirty="0" err="1" smtClean="0"/>
              <a:t>palmitoyl</a:t>
            </a:r>
            <a:r>
              <a:rPr lang="en-IN" sz="2400" dirty="0" smtClean="0"/>
              <a:t> 1-linoeoyl glycerol.</a:t>
            </a:r>
          </a:p>
          <a:p>
            <a:pPr marL="533400" indent="-533400"/>
            <a:r>
              <a:rPr lang="en-IN" sz="2400" dirty="0" smtClean="0"/>
              <a:t>Palmitic acid is a C16 fatty acid and </a:t>
            </a:r>
            <a:r>
              <a:rPr lang="en-IN" sz="2400" dirty="0" err="1" smtClean="0"/>
              <a:t>linoleic</a:t>
            </a:r>
            <a:r>
              <a:rPr lang="en-IN" sz="2400" dirty="0" smtClean="0"/>
              <a:t> acid is a C18 fatty acid.</a:t>
            </a:r>
          </a:p>
          <a:p>
            <a:pPr marL="514350" indent="-514350"/>
            <a:endParaRPr lang="en-IN"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a:bodyPr>
          <a:lstStyle/>
          <a:p>
            <a:pPr>
              <a:buFont typeface="Wingdings" pitchFamily="2" charset="2"/>
              <a:buChar char="q"/>
            </a:pPr>
            <a:r>
              <a:rPr lang="en-IN" b="1" dirty="0" smtClean="0">
                <a:solidFill>
                  <a:srgbClr val="00B050"/>
                </a:solidFill>
              </a:rPr>
              <a:t>CLINICAL SIGNIFICANCE</a:t>
            </a:r>
          </a:p>
          <a:p>
            <a:r>
              <a:rPr lang="en-IN" sz="2800" dirty="0" smtClean="0"/>
              <a:t>Short chain and medium chain triacylglycerols are recommended in conditions of impaired digestion of triacylglycerols because they are readily absorbed by intestinal mucosal cell bypassing (a) digestion (requiring pancreatic lipase), and (b) mixed micelle formation (requiring bile salts).</a:t>
            </a:r>
          </a:p>
          <a:p>
            <a:r>
              <a:rPr lang="en-IN" sz="2800" dirty="0" smtClean="0"/>
              <a:t>In contrast, long chain triacylglycerols require both digestion and mixed micelle formation for absorption.</a:t>
            </a:r>
            <a:endParaRPr lang="en-IN"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16632"/>
            <a:ext cx="8784976" cy="648072"/>
          </a:xfrm>
        </p:spPr>
        <p:txBody>
          <a:bodyPr>
            <a:noAutofit/>
          </a:bodyPr>
          <a:lstStyle/>
          <a:p>
            <a:r>
              <a:rPr lang="en-IN" sz="3200" b="1" dirty="0" smtClean="0">
                <a:solidFill>
                  <a:srgbClr val="C00000"/>
                </a:solidFill>
              </a:rPr>
              <a:t>CLASSIFICATION BASED ON PHYSICAL PROPERTIES</a:t>
            </a:r>
            <a:endParaRPr lang="en-IN" sz="3200" b="1" dirty="0">
              <a:solidFill>
                <a:srgbClr val="C00000"/>
              </a:solidFill>
            </a:endParaRPr>
          </a:p>
        </p:txBody>
      </p:sp>
      <p:sp>
        <p:nvSpPr>
          <p:cNvPr id="3" name="Content Placeholder 2"/>
          <p:cNvSpPr>
            <a:spLocks noGrp="1"/>
          </p:cNvSpPr>
          <p:nvPr>
            <p:ph idx="1"/>
          </p:nvPr>
        </p:nvSpPr>
        <p:spPr>
          <a:xfrm>
            <a:off x="251520" y="764704"/>
            <a:ext cx="8640960" cy="5760640"/>
          </a:xfrm>
        </p:spPr>
        <p:txBody>
          <a:bodyPr>
            <a:normAutofit/>
          </a:bodyPr>
          <a:lstStyle/>
          <a:p>
            <a:r>
              <a:rPr lang="en-IN" sz="2000" dirty="0" smtClean="0"/>
              <a:t>Based on physical properties, triacylglycerols are grouped into fats or oils.</a:t>
            </a:r>
          </a:p>
          <a:p>
            <a:pPr marL="514350" indent="-514350">
              <a:buAutoNum type="arabicPeriod"/>
            </a:pPr>
            <a:r>
              <a:rPr lang="en-IN" sz="2000" b="1" dirty="0" smtClean="0"/>
              <a:t>FATS</a:t>
            </a:r>
          </a:p>
          <a:p>
            <a:pPr marL="514350" indent="-514350"/>
            <a:r>
              <a:rPr lang="en-IN" sz="2000" dirty="0" smtClean="0"/>
              <a:t>Fats are triacylglycerols that are solids at room temperature.</a:t>
            </a:r>
          </a:p>
          <a:p>
            <a:pPr marL="514350" indent="-514350"/>
            <a:r>
              <a:rPr lang="en-IN" sz="2000" dirty="0" smtClean="0"/>
              <a:t>They are rich in saturated fatty acids.</a:t>
            </a:r>
          </a:p>
          <a:p>
            <a:pPr marL="514350" indent="-514350"/>
            <a:r>
              <a:rPr lang="en-IN" sz="2000" dirty="0" smtClean="0"/>
              <a:t>They usually contain long chain fatty acids.</a:t>
            </a:r>
          </a:p>
          <a:p>
            <a:pPr marL="514350" indent="-514350"/>
            <a:r>
              <a:rPr lang="en-IN" sz="2000" dirty="0" smtClean="0"/>
              <a:t>They are usually of animal origin.</a:t>
            </a:r>
          </a:p>
          <a:p>
            <a:pPr marL="514350" indent="-514350"/>
            <a:r>
              <a:rPr lang="en-IN" sz="2000" dirty="0" smtClean="0"/>
              <a:t>Examples are beef fat, pig fat, butter.</a:t>
            </a:r>
          </a:p>
          <a:p>
            <a:pPr>
              <a:buNone/>
            </a:pPr>
            <a:r>
              <a:rPr lang="en-IN" sz="2000" b="1" dirty="0" smtClean="0"/>
              <a:t>2.	OILS</a:t>
            </a:r>
          </a:p>
          <a:p>
            <a:r>
              <a:rPr lang="en-IN" sz="2000" dirty="0" smtClean="0"/>
              <a:t>Oils are triacylglycerols that are liquids at room temperature.</a:t>
            </a:r>
          </a:p>
          <a:p>
            <a:r>
              <a:rPr lang="en-IN" sz="2000" dirty="0" smtClean="0"/>
              <a:t>They are rich in unsaturated fatty acids.</a:t>
            </a:r>
          </a:p>
          <a:p>
            <a:r>
              <a:rPr lang="en-IN" sz="2000" dirty="0" smtClean="0"/>
              <a:t>They contain significant amounts of short chain or medium chain fatty acids.</a:t>
            </a:r>
          </a:p>
          <a:p>
            <a:r>
              <a:rPr lang="en-IN" sz="2000" dirty="0" smtClean="0"/>
              <a:t>Most of the oils are of plant origin.</a:t>
            </a:r>
          </a:p>
          <a:p>
            <a:r>
              <a:rPr lang="en-IN" sz="2000" dirty="0" smtClean="0"/>
              <a:t>Examples are coconut oil, sunflower oil, groundnut oil, olive oil, corn oil and cotton seed oil.</a:t>
            </a:r>
          </a:p>
          <a:p>
            <a:r>
              <a:rPr lang="en-IN" sz="2000" dirty="0" smtClean="0"/>
              <a:t>Oils can be converted to fat by hydrogenation.</a:t>
            </a:r>
          </a:p>
          <a:p>
            <a:endParaRPr lang="en-IN" sz="2000" dirty="0" smtClean="0"/>
          </a:p>
          <a:p>
            <a:pPr marL="514350" indent="-514350"/>
            <a:endParaRPr lang="en-IN" sz="20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IN" b="1" dirty="0" smtClean="0">
                <a:solidFill>
                  <a:srgbClr val="0070C0"/>
                </a:solidFill>
              </a:rPr>
              <a:t>CHEMICAL REACTIONS</a:t>
            </a:r>
            <a:endParaRPr lang="en-IN" b="1" dirty="0">
              <a:solidFill>
                <a:srgbClr val="0070C0"/>
              </a:solidFill>
            </a:endParaRPr>
          </a:p>
        </p:txBody>
      </p:sp>
      <p:sp>
        <p:nvSpPr>
          <p:cNvPr id="3" name="Content Placeholder 2"/>
          <p:cNvSpPr>
            <a:spLocks noGrp="1"/>
          </p:cNvSpPr>
          <p:nvPr>
            <p:ph idx="1"/>
          </p:nvPr>
        </p:nvSpPr>
        <p:spPr>
          <a:xfrm>
            <a:off x="107504" y="1600200"/>
            <a:ext cx="8712968" cy="4525963"/>
          </a:xfrm>
        </p:spPr>
        <p:txBody>
          <a:bodyPr/>
          <a:lstStyle/>
          <a:p>
            <a:r>
              <a:rPr lang="en-IN" dirty="0" smtClean="0"/>
              <a:t>Important chemical reactions of triacylglycerols include :</a:t>
            </a:r>
          </a:p>
          <a:p>
            <a:pPr marL="514350" indent="-514350">
              <a:buAutoNum type="arabicPeriod"/>
            </a:pPr>
            <a:r>
              <a:rPr lang="en-IN" dirty="0" smtClean="0"/>
              <a:t>Rancidity</a:t>
            </a:r>
          </a:p>
          <a:p>
            <a:pPr marL="514350" indent="-514350">
              <a:buAutoNum type="arabicPeriod"/>
            </a:pPr>
            <a:r>
              <a:rPr lang="en-IN" dirty="0" smtClean="0"/>
              <a:t> Saponification</a:t>
            </a:r>
          </a:p>
          <a:p>
            <a:pPr marL="514350" indent="-514350">
              <a:buAutoNum type="arabicPeriod"/>
            </a:pPr>
            <a:r>
              <a:rPr lang="en-IN" dirty="0" smtClean="0"/>
              <a:t> Hydrogenation</a:t>
            </a:r>
          </a:p>
          <a:p>
            <a:pPr marL="514350" indent="-514350">
              <a:buAutoNum type="arabicPeriod"/>
            </a:pPr>
            <a:r>
              <a:rPr lang="en-IN" dirty="0" smtClean="0"/>
              <a:t> </a:t>
            </a:r>
            <a:r>
              <a:rPr lang="en-IN" dirty="0" err="1" smtClean="0"/>
              <a:t>Halogenation</a:t>
            </a:r>
            <a:r>
              <a:rPr lang="en-IN" dirty="0" smtClean="0"/>
              <a:t> and </a:t>
            </a:r>
          </a:p>
          <a:p>
            <a:pPr marL="514350" indent="-514350">
              <a:buAutoNum type="arabicPeriod"/>
            </a:pPr>
            <a:r>
              <a:rPr lang="en-IN" dirty="0" smtClean="0"/>
              <a:t>Hydrolysis.</a:t>
            </a:r>
            <a:endParaRPr lang="en-IN"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78098"/>
          </a:xfrm>
        </p:spPr>
        <p:txBody>
          <a:bodyPr/>
          <a:lstStyle/>
          <a:p>
            <a:r>
              <a:rPr lang="en-IN" b="1" dirty="0" smtClean="0">
                <a:solidFill>
                  <a:srgbClr val="C00000"/>
                </a:solidFill>
              </a:rPr>
              <a:t>RANCIDITY</a:t>
            </a:r>
            <a:endParaRPr lang="en-IN" b="1" dirty="0">
              <a:solidFill>
                <a:srgbClr val="C00000"/>
              </a:solidFill>
            </a:endParaRPr>
          </a:p>
        </p:txBody>
      </p:sp>
      <p:sp>
        <p:nvSpPr>
          <p:cNvPr id="3" name="Content Placeholder 2"/>
          <p:cNvSpPr>
            <a:spLocks noGrp="1"/>
          </p:cNvSpPr>
          <p:nvPr>
            <p:ph idx="1"/>
          </p:nvPr>
        </p:nvSpPr>
        <p:spPr>
          <a:xfrm>
            <a:off x="323528" y="1052736"/>
            <a:ext cx="8568952" cy="5472608"/>
          </a:xfrm>
        </p:spPr>
        <p:txBody>
          <a:bodyPr>
            <a:normAutofit/>
          </a:bodyPr>
          <a:lstStyle/>
          <a:p>
            <a:pPr>
              <a:buFont typeface="Wingdings" pitchFamily="2" charset="2"/>
              <a:buChar char="q"/>
            </a:pPr>
            <a:r>
              <a:rPr lang="en-IN" sz="2800" b="1" dirty="0" smtClean="0"/>
              <a:t>DEFINITION</a:t>
            </a:r>
          </a:p>
          <a:p>
            <a:r>
              <a:rPr lang="en-IN" sz="2400" dirty="0" smtClean="0"/>
              <a:t>Rancidity is defined as the appearance of unpleasant </a:t>
            </a:r>
            <a:r>
              <a:rPr lang="en-IN" sz="2400" dirty="0" err="1" smtClean="0"/>
              <a:t>odor</a:t>
            </a:r>
            <a:r>
              <a:rPr lang="en-IN" sz="2400" dirty="0" smtClean="0"/>
              <a:t> and taste of fats on storage.</a:t>
            </a:r>
          </a:p>
          <a:p>
            <a:pPr>
              <a:buFont typeface="Wingdings" pitchFamily="2" charset="2"/>
              <a:buChar char="q"/>
            </a:pPr>
            <a:r>
              <a:rPr lang="en-IN" sz="2800" b="1" dirty="0" smtClean="0"/>
              <a:t>TYPES</a:t>
            </a:r>
          </a:p>
          <a:p>
            <a:r>
              <a:rPr lang="en-IN" sz="2400" dirty="0" smtClean="0"/>
              <a:t>The two common types of rancidity are</a:t>
            </a:r>
          </a:p>
          <a:p>
            <a:pPr>
              <a:buNone/>
            </a:pPr>
            <a:r>
              <a:rPr lang="en-IN" sz="2400" dirty="0" smtClean="0"/>
              <a:t> 1. Oxidative rancidity and </a:t>
            </a:r>
          </a:p>
          <a:p>
            <a:pPr>
              <a:buNone/>
            </a:pPr>
            <a:r>
              <a:rPr lang="en-IN" sz="2400" dirty="0" smtClean="0"/>
              <a:t>2. Hydrolytic rancidity</a:t>
            </a:r>
          </a:p>
          <a:p>
            <a:pPr>
              <a:buFont typeface="Wingdings" pitchFamily="2" charset="2"/>
              <a:buChar char="v"/>
            </a:pPr>
            <a:r>
              <a:rPr lang="en-IN" sz="2800" b="1" dirty="0" smtClean="0"/>
              <a:t>Oxidative rancidity</a:t>
            </a:r>
          </a:p>
          <a:p>
            <a:r>
              <a:rPr lang="en-IN" sz="2400" dirty="0" smtClean="0"/>
              <a:t>Oxidative rancidity is due to oxidation of unsaturated fatty acids.</a:t>
            </a:r>
          </a:p>
          <a:p>
            <a:r>
              <a:rPr lang="en-IN" sz="2400" dirty="0" smtClean="0"/>
              <a:t>Oxidation of unsaturated fatty acids leads to the production of </a:t>
            </a:r>
            <a:r>
              <a:rPr lang="en-IN" sz="2400" dirty="0" err="1" smtClean="0"/>
              <a:t>ketones</a:t>
            </a:r>
            <a:r>
              <a:rPr lang="en-IN" sz="2400" dirty="0" smtClean="0"/>
              <a:t>, </a:t>
            </a:r>
            <a:r>
              <a:rPr lang="en-IN" sz="2400" dirty="0" err="1" smtClean="0"/>
              <a:t>aldehydes</a:t>
            </a:r>
            <a:r>
              <a:rPr lang="en-IN" sz="2400" dirty="0" smtClean="0"/>
              <a:t> and </a:t>
            </a:r>
            <a:r>
              <a:rPr lang="en-IN" sz="2400" dirty="0" err="1" smtClean="0"/>
              <a:t>peroxy</a:t>
            </a:r>
            <a:r>
              <a:rPr lang="en-IN" sz="2400" dirty="0" smtClean="0"/>
              <a:t> radicals (free radicals) which cause damage to the biomolecules in the cells.</a:t>
            </a:r>
          </a:p>
          <a:p>
            <a:pPr>
              <a:buNone/>
            </a:pPr>
            <a:endParaRPr lang="en-IN" sz="24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fontScale="92500"/>
          </a:bodyPr>
          <a:lstStyle/>
          <a:p>
            <a:r>
              <a:rPr lang="en-IN" sz="2800" dirty="0" smtClean="0"/>
              <a:t>Oxidation of unsaturated fatty acids are increased by heat, light, moisture and air.</a:t>
            </a:r>
          </a:p>
          <a:p>
            <a:r>
              <a:rPr lang="en-IN" sz="2800" dirty="0" smtClean="0"/>
              <a:t>Oxidation of unsaturated fatty acids can be prevented by addition of antioxidants that inactivate free radicals.</a:t>
            </a:r>
          </a:p>
          <a:p>
            <a:r>
              <a:rPr lang="en-IN" sz="2800" dirty="0" smtClean="0"/>
              <a:t>Antioxidants are either natural such as</a:t>
            </a:r>
            <a:r>
              <a:rPr lang="en-IN" sz="2800" b="1" dirty="0" smtClean="0"/>
              <a:t> vitamin E and </a:t>
            </a:r>
            <a:r>
              <a:rPr lang="el-GR" sz="2800" b="1" dirty="0" smtClean="0"/>
              <a:t>β</a:t>
            </a:r>
            <a:r>
              <a:rPr lang="en-IN" sz="2800" b="1" dirty="0" smtClean="0"/>
              <a:t>-carotenes </a:t>
            </a:r>
            <a:r>
              <a:rPr lang="en-IN" sz="2800" dirty="0" smtClean="0"/>
              <a:t>or synthetic antioxidants such as </a:t>
            </a:r>
            <a:r>
              <a:rPr lang="en-IN" sz="2800" b="1" dirty="0" err="1" smtClean="0"/>
              <a:t>butylated</a:t>
            </a:r>
            <a:r>
              <a:rPr lang="en-IN" sz="2800" b="1" dirty="0" smtClean="0"/>
              <a:t> </a:t>
            </a:r>
            <a:r>
              <a:rPr lang="en-IN" sz="2800" b="1" dirty="0" err="1" smtClean="0"/>
              <a:t>hydroxytoluene</a:t>
            </a:r>
            <a:r>
              <a:rPr lang="en-IN" sz="2800" b="1" dirty="0" smtClean="0"/>
              <a:t> (BHT) and </a:t>
            </a:r>
            <a:r>
              <a:rPr lang="en-IN" sz="2800" b="1" dirty="0" err="1" smtClean="0"/>
              <a:t>butylated</a:t>
            </a:r>
            <a:r>
              <a:rPr lang="en-IN" sz="2800" b="1" dirty="0" smtClean="0"/>
              <a:t> </a:t>
            </a:r>
            <a:r>
              <a:rPr lang="en-IN" sz="2800" b="1" dirty="0" err="1" smtClean="0"/>
              <a:t>hydroxyanisole</a:t>
            </a:r>
            <a:r>
              <a:rPr lang="en-IN" sz="2800" b="1" dirty="0" smtClean="0"/>
              <a:t> (BHA).</a:t>
            </a:r>
            <a:endParaRPr lang="en-IN" sz="2400" b="1" dirty="0" smtClean="0"/>
          </a:p>
          <a:p>
            <a:pPr>
              <a:buFont typeface="Wingdings" pitchFamily="2" charset="2"/>
              <a:buChar char="v"/>
            </a:pPr>
            <a:r>
              <a:rPr lang="en-IN" b="1" dirty="0" smtClean="0"/>
              <a:t>Hydrolytic rancidity</a:t>
            </a:r>
          </a:p>
          <a:p>
            <a:r>
              <a:rPr lang="en-IN" sz="2600" dirty="0" smtClean="0"/>
              <a:t>Hydrolytic rancidity occurs due to partial hydrolysis of triacylglycerols by bacterial enzymes (lipases).</a:t>
            </a:r>
          </a:p>
          <a:p>
            <a:r>
              <a:rPr lang="en-IN" sz="2600" dirty="0" smtClean="0"/>
              <a:t>Lipases hydrolyze fats to form free fatty acids.</a:t>
            </a:r>
          </a:p>
          <a:p>
            <a:r>
              <a:rPr lang="en-IN" sz="2600" dirty="0" smtClean="0"/>
              <a:t>Hydrolytic rancidity is </a:t>
            </a:r>
            <a:r>
              <a:rPr lang="en-IN" sz="2600" b="1" dirty="0" smtClean="0"/>
              <a:t>common in butter</a:t>
            </a:r>
            <a:r>
              <a:rPr lang="en-IN" sz="2600" dirty="0" smtClean="0"/>
              <a:t>.</a:t>
            </a:r>
          </a:p>
          <a:p>
            <a:r>
              <a:rPr lang="en-IN" sz="2600" dirty="0" smtClean="0"/>
              <a:t>When butter is allowed to stand at room temperature, hydrolysis of butter results in the release of fatty acids and glycerol.</a:t>
            </a:r>
          </a:p>
          <a:p>
            <a:endParaRPr lang="en-IN" sz="2000" dirty="0" smtClean="0"/>
          </a:p>
          <a:p>
            <a:endParaRPr lang="en-IN" sz="20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a:bodyPr>
          <a:lstStyle/>
          <a:p>
            <a:r>
              <a:rPr lang="en-IN" b="1" dirty="0" smtClean="0"/>
              <a:t>Butyric acid </a:t>
            </a:r>
            <a:r>
              <a:rPr lang="en-IN" dirty="0" smtClean="0"/>
              <a:t>is one of the short chain fatty acids produced during hydrolysis.</a:t>
            </a:r>
          </a:p>
          <a:p>
            <a:r>
              <a:rPr lang="en-IN" dirty="0" smtClean="0"/>
              <a:t>Butyric acid has disagreeable </a:t>
            </a:r>
            <a:r>
              <a:rPr lang="en-IN" dirty="0" err="1" smtClean="0"/>
              <a:t>odor</a:t>
            </a:r>
            <a:r>
              <a:rPr lang="en-IN" dirty="0" smtClean="0"/>
              <a:t> and the butter appears rancid.</a:t>
            </a:r>
          </a:p>
          <a:p>
            <a:r>
              <a:rPr lang="en-IN" dirty="0" smtClean="0"/>
              <a:t>This occurs because of the action of microorganisms present in the air hydrolyzing the butter.</a:t>
            </a:r>
          </a:p>
          <a:p>
            <a:r>
              <a:rPr lang="en-IN" dirty="0" smtClean="0"/>
              <a:t>Hence, it is advisable to keep the butter covered and keeping the butter in refrigerator.</a:t>
            </a:r>
          </a:p>
          <a:p>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0622"/>
            <a:ext cx="8229600" cy="778098"/>
          </a:xfrm>
        </p:spPr>
        <p:txBody>
          <a:bodyPr/>
          <a:lstStyle/>
          <a:p>
            <a:r>
              <a:rPr lang="en-IN" b="1" dirty="0" smtClean="0">
                <a:solidFill>
                  <a:srgbClr val="C00000"/>
                </a:solidFill>
              </a:rPr>
              <a:t>SAPONIFICATION</a:t>
            </a:r>
            <a:endParaRPr lang="en-IN" b="1" dirty="0">
              <a:solidFill>
                <a:srgbClr val="C00000"/>
              </a:solidFill>
            </a:endParaRPr>
          </a:p>
        </p:txBody>
      </p:sp>
      <p:sp>
        <p:nvSpPr>
          <p:cNvPr id="3" name="Content Placeholder 2"/>
          <p:cNvSpPr>
            <a:spLocks noGrp="1"/>
          </p:cNvSpPr>
          <p:nvPr>
            <p:ph sz="half" idx="1"/>
          </p:nvPr>
        </p:nvSpPr>
        <p:spPr>
          <a:xfrm>
            <a:off x="179512" y="836712"/>
            <a:ext cx="4038600" cy="5688632"/>
          </a:xfrm>
        </p:spPr>
        <p:txBody>
          <a:bodyPr>
            <a:normAutofit/>
          </a:bodyPr>
          <a:lstStyle/>
          <a:p>
            <a:r>
              <a:rPr lang="en-IN" sz="2000" dirty="0" smtClean="0"/>
              <a:t>The hydrolysis of triacylglycerols by alkali to produce glycerol and soaps is known as </a:t>
            </a:r>
            <a:r>
              <a:rPr lang="en-IN" sz="2000" dirty="0" err="1" smtClean="0"/>
              <a:t>saponification</a:t>
            </a:r>
            <a:r>
              <a:rPr lang="en-IN" sz="2000" dirty="0" smtClean="0"/>
              <a:t>.</a:t>
            </a:r>
          </a:p>
          <a:p>
            <a:r>
              <a:rPr lang="en-IN" sz="2000" b="1" dirty="0" smtClean="0"/>
              <a:t>Soaps are defined as metallic salts of fatty acids.</a:t>
            </a:r>
          </a:p>
          <a:p>
            <a:r>
              <a:rPr lang="en-IN" sz="2000" dirty="0" smtClean="0"/>
              <a:t>Sodium salts of fatty acids forms hard soaps and potassium salts of fatty acids form soft soaps.</a:t>
            </a:r>
          </a:p>
          <a:p>
            <a:r>
              <a:rPr lang="en-IN" sz="2000" dirty="0" smtClean="0"/>
              <a:t>Soaps behave as micelles.</a:t>
            </a:r>
          </a:p>
          <a:p>
            <a:r>
              <a:rPr lang="en-IN" sz="2000" dirty="0" smtClean="0"/>
              <a:t>They form mixed micelles when mixed with hydrocarbon compounds such as oils.</a:t>
            </a:r>
          </a:p>
          <a:p>
            <a:r>
              <a:rPr lang="en-IN" sz="2000" dirty="0" smtClean="0"/>
              <a:t>They are used as cleaning agents and detergents.</a:t>
            </a:r>
          </a:p>
          <a:p>
            <a:r>
              <a:rPr lang="en-IN" sz="2000" dirty="0" smtClean="0"/>
              <a:t>Saponification number is used in the analysis of triacylglycerols.</a:t>
            </a:r>
            <a:endParaRPr lang="en-IN" sz="2000" dirty="0"/>
          </a:p>
        </p:txBody>
      </p:sp>
      <p:pic>
        <p:nvPicPr>
          <p:cNvPr id="5" name="Picture 2"/>
          <p:cNvPicPr>
            <a:picLocks noGrp="1" noChangeAspect="1" noChangeArrowheads="1"/>
          </p:cNvPicPr>
          <p:nvPr>
            <p:ph sz="half" idx="2"/>
          </p:nvPr>
        </p:nvPicPr>
        <p:blipFill>
          <a:blip r:embed="rId3" cstate="print"/>
          <a:srcRect/>
          <a:stretch>
            <a:fillRect/>
          </a:stretch>
        </p:blipFill>
        <p:spPr bwMode="auto">
          <a:xfrm>
            <a:off x="4283968" y="1700808"/>
            <a:ext cx="4608512" cy="3960440"/>
          </a:xfrm>
          <a:prstGeom prst="rect">
            <a:avLst/>
          </a:prstGeom>
          <a:noFill/>
          <a:ln w="9525">
            <a:noFill/>
            <a:miter lim="800000"/>
            <a:headEnd/>
            <a:tailEnd/>
          </a:ln>
        </p:spPr>
      </p:pic>
      <p:sp>
        <p:nvSpPr>
          <p:cNvPr id="6" name="Rectangle 5"/>
          <p:cNvSpPr/>
          <p:nvPr/>
        </p:nvSpPr>
        <p:spPr>
          <a:xfrm>
            <a:off x="5652120" y="5733256"/>
            <a:ext cx="1938095" cy="369332"/>
          </a:xfrm>
          <a:prstGeom prst="rect">
            <a:avLst/>
          </a:prstGeom>
        </p:spPr>
        <p:txBody>
          <a:bodyPr wrap="none">
            <a:spAutoFit/>
          </a:bodyPr>
          <a:lstStyle/>
          <a:p>
            <a:pPr algn="ctr"/>
            <a:r>
              <a:rPr lang="en-IN" b="1" dirty="0" smtClean="0"/>
              <a:t>Fig. Saponification</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904656"/>
          </a:xfrm>
        </p:spPr>
        <p:txBody>
          <a:bodyPr>
            <a:noAutofit/>
          </a:bodyPr>
          <a:lstStyle/>
          <a:p>
            <a:pPr>
              <a:buFont typeface="Wingdings" pitchFamily="2" charset="2"/>
              <a:buChar char="q"/>
            </a:pPr>
            <a:r>
              <a:rPr lang="en-IN" b="1" dirty="0" smtClean="0">
                <a:solidFill>
                  <a:srgbClr val="0070C0"/>
                </a:solidFill>
              </a:rPr>
              <a:t>Simple lipids</a:t>
            </a:r>
          </a:p>
          <a:p>
            <a:r>
              <a:rPr lang="en-IN" sz="2800" dirty="0" smtClean="0"/>
              <a:t>They are esters of fatty acids with alcohols.</a:t>
            </a:r>
          </a:p>
          <a:p>
            <a:r>
              <a:rPr lang="en-IN" sz="2800" dirty="0" smtClean="0"/>
              <a:t>They are mainly of two types.</a:t>
            </a:r>
          </a:p>
          <a:p>
            <a:pPr marL="514350" indent="-514350">
              <a:buFont typeface="+mj-lt"/>
              <a:buAutoNum type="alphaLcPeriod"/>
            </a:pPr>
            <a:r>
              <a:rPr lang="en-IN" b="1" dirty="0" smtClean="0"/>
              <a:t>Fats and oils (triacylglycerols)</a:t>
            </a:r>
          </a:p>
          <a:p>
            <a:pPr marL="514350" indent="-514350"/>
            <a:r>
              <a:rPr lang="en-IN" sz="2800" dirty="0" smtClean="0"/>
              <a:t>These are esters of fatty acids with glycerol.</a:t>
            </a:r>
          </a:p>
          <a:p>
            <a:pPr marL="514350" indent="-514350"/>
            <a:r>
              <a:rPr lang="en-IN" sz="2800" dirty="0" smtClean="0"/>
              <a:t>Fats and oils differ only in that oils are a liquid while fats are a solid at room temperature.</a:t>
            </a:r>
          </a:p>
          <a:p>
            <a:pPr marL="514350" indent="-514350"/>
            <a:r>
              <a:rPr lang="en-IN" sz="2800" dirty="0" smtClean="0"/>
              <a:t>Fats are obtained from animal sources, have more saturated fatty acids and thus higher melting points.</a:t>
            </a:r>
          </a:p>
          <a:p>
            <a:pPr marL="514350" indent="-514350"/>
            <a:r>
              <a:rPr lang="en-IN" sz="2800" dirty="0" smtClean="0"/>
              <a:t>Oils are abundant in plant seeds and are usually rich in unsaturated fatty acids.</a:t>
            </a:r>
          </a:p>
          <a:p>
            <a:endParaRPr lang="en-IN" sz="3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22114"/>
          </a:xfrm>
        </p:spPr>
        <p:txBody>
          <a:bodyPr/>
          <a:lstStyle/>
          <a:p>
            <a:r>
              <a:rPr lang="en-IN" b="1" dirty="0" smtClean="0">
                <a:solidFill>
                  <a:srgbClr val="C00000"/>
                </a:solidFill>
              </a:rPr>
              <a:t>HYDROGENATION</a:t>
            </a:r>
            <a:endParaRPr lang="en-IN" b="1" dirty="0">
              <a:solidFill>
                <a:srgbClr val="C00000"/>
              </a:solidFill>
            </a:endParaRPr>
          </a:p>
        </p:txBody>
      </p:sp>
      <p:sp>
        <p:nvSpPr>
          <p:cNvPr id="3" name="Content Placeholder 2"/>
          <p:cNvSpPr>
            <a:spLocks noGrp="1"/>
          </p:cNvSpPr>
          <p:nvPr>
            <p:ph sz="half" idx="1"/>
          </p:nvPr>
        </p:nvSpPr>
        <p:spPr>
          <a:xfrm>
            <a:off x="457200" y="1124744"/>
            <a:ext cx="4042792" cy="5400599"/>
          </a:xfrm>
        </p:spPr>
        <p:txBody>
          <a:bodyPr>
            <a:normAutofit/>
          </a:bodyPr>
          <a:lstStyle/>
          <a:p>
            <a:r>
              <a:rPr lang="en-IN" dirty="0" smtClean="0"/>
              <a:t>Hydrogenation is saturation of unsaturated fatty acids leading to solidification of oils.</a:t>
            </a:r>
          </a:p>
          <a:p>
            <a:r>
              <a:rPr lang="en-IN" dirty="0" smtClean="0"/>
              <a:t>Hydrogenation provides a means for the preparation of edible solid fat from low priced oils such as cottonseed oil.								</a:t>
            </a:r>
            <a:endParaRPr lang="en-IN"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4648200" y="1484784"/>
            <a:ext cx="4038600" cy="43669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IN" b="1" dirty="0" smtClean="0">
                <a:solidFill>
                  <a:srgbClr val="C00000"/>
                </a:solidFill>
              </a:rPr>
              <a:t>HALOGENATION</a:t>
            </a:r>
            <a:endParaRPr lang="en-IN" b="1" dirty="0">
              <a:solidFill>
                <a:srgbClr val="C00000"/>
              </a:solidFill>
            </a:endParaRPr>
          </a:p>
        </p:txBody>
      </p:sp>
      <p:sp>
        <p:nvSpPr>
          <p:cNvPr id="3" name="Content Placeholder 2"/>
          <p:cNvSpPr>
            <a:spLocks noGrp="1"/>
          </p:cNvSpPr>
          <p:nvPr>
            <p:ph sz="half" idx="1"/>
          </p:nvPr>
        </p:nvSpPr>
        <p:spPr>
          <a:xfrm>
            <a:off x="457200" y="1196752"/>
            <a:ext cx="8291264" cy="2016225"/>
          </a:xfrm>
        </p:spPr>
        <p:txBody>
          <a:bodyPr>
            <a:normAutofit/>
          </a:bodyPr>
          <a:lstStyle/>
          <a:p>
            <a:r>
              <a:rPr lang="en-IN" dirty="0" err="1" smtClean="0"/>
              <a:t>Halogenation</a:t>
            </a:r>
            <a:r>
              <a:rPr lang="en-IN" dirty="0" smtClean="0"/>
              <a:t> refers to addition of halides such as iodine and bromine to unsaturated fatty acids.</a:t>
            </a:r>
          </a:p>
          <a:p>
            <a:r>
              <a:rPr lang="en-IN" dirty="0" smtClean="0"/>
              <a:t>Iodine number is used as index of degree of unsaturation of fatty acids present in triacylglycerols.</a:t>
            </a:r>
            <a:endParaRPr lang="en-IN" dirty="0"/>
          </a:p>
        </p:txBody>
      </p:sp>
      <p:pic>
        <p:nvPicPr>
          <p:cNvPr id="2050" name="Picture 2"/>
          <p:cNvPicPr>
            <a:picLocks noGrp="1" noChangeAspect="1" noChangeArrowheads="1"/>
          </p:cNvPicPr>
          <p:nvPr>
            <p:ph sz="half" idx="2"/>
          </p:nvPr>
        </p:nvPicPr>
        <p:blipFill>
          <a:blip r:embed="rId2" cstate="print"/>
          <a:srcRect l="8561" t="53401" r="10954" b="4948"/>
          <a:stretch>
            <a:fillRect/>
          </a:stretch>
        </p:blipFill>
        <p:spPr bwMode="auto">
          <a:xfrm>
            <a:off x="899592" y="3429000"/>
            <a:ext cx="7560840"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64096"/>
          </a:xfrm>
        </p:spPr>
        <p:txBody>
          <a:bodyPr/>
          <a:lstStyle/>
          <a:p>
            <a:r>
              <a:rPr lang="en-IN" b="1" dirty="0" smtClean="0">
                <a:solidFill>
                  <a:srgbClr val="C00000"/>
                </a:solidFill>
              </a:rPr>
              <a:t>HYDROLYSIS</a:t>
            </a:r>
            <a:endParaRPr lang="en-IN" b="1" dirty="0">
              <a:solidFill>
                <a:srgbClr val="C00000"/>
              </a:solidFill>
            </a:endParaRPr>
          </a:p>
        </p:txBody>
      </p:sp>
      <p:sp>
        <p:nvSpPr>
          <p:cNvPr id="3" name="Content Placeholder 2"/>
          <p:cNvSpPr>
            <a:spLocks noGrp="1"/>
          </p:cNvSpPr>
          <p:nvPr>
            <p:ph idx="1"/>
          </p:nvPr>
        </p:nvSpPr>
        <p:spPr>
          <a:xfrm>
            <a:off x="323528" y="1124744"/>
            <a:ext cx="8568952" cy="5328592"/>
          </a:xfrm>
        </p:spPr>
        <p:txBody>
          <a:bodyPr>
            <a:normAutofit fontScale="92500" lnSpcReduction="10000"/>
          </a:bodyPr>
          <a:lstStyle/>
          <a:p>
            <a:r>
              <a:rPr lang="en-IN" dirty="0" smtClean="0"/>
              <a:t>Triacylglycerols undergoes stepwise enzymatic hydrolysis by lipases to finally liberate free fatty acids and glycerol.</a:t>
            </a:r>
          </a:p>
          <a:p>
            <a:r>
              <a:rPr lang="en-IN" dirty="0" smtClean="0"/>
              <a:t>This reaction is important for digestion of fat in the gastrointestinal tract and fat mobilization from the adipose tissues.</a:t>
            </a:r>
          </a:p>
          <a:p>
            <a:r>
              <a:rPr lang="en-IN" dirty="0" smtClean="0"/>
              <a:t>Derivatives of glycerol such as </a:t>
            </a:r>
            <a:r>
              <a:rPr lang="en-IN" b="1" dirty="0" err="1" smtClean="0"/>
              <a:t>glycerylnitrate</a:t>
            </a:r>
            <a:r>
              <a:rPr lang="en-IN" b="1" dirty="0" smtClean="0"/>
              <a:t> are used as vasodilators in the treatment of angina pectoris.</a:t>
            </a:r>
          </a:p>
          <a:p>
            <a:r>
              <a:rPr lang="en-IN" dirty="0" smtClean="0"/>
              <a:t>Deficiency of pancreatic lipase due to pancreatic disease leads to an impaired digestion of lipids. This condition is called </a:t>
            </a:r>
            <a:r>
              <a:rPr lang="en-IN" b="1" dirty="0" err="1" smtClean="0"/>
              <a:t>steatorrhoea</a:t>
            </a:r>
            <a:r>
              <a:rPr lang="en-IN" dirty="0" smtClean="0"/>
              <a:t>.</a:t>
            </a:r>
            <a:endParaRPr lang="en-IN"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827584" y="764704"/>
            <a:ext cx="7776864" cy="4752527"/>
          </a:xfrm>
          <a:prstGeom prst="rect">
            <a:avLst/>
          </a:prstGeom>
          <a:noFill/>
          <a:ln w="9525">
            <a:noFill/>
            <a:miter lim="800000"/>
            <a:headEnd/>
            <a:tailEnd/>
          </a:ln>
        </p:spPr>
      </p:pic>
      <p:sp>
        <p:nvSpPr>
          <p:cNvPr id="5" name="Rectangle 4"/>
          <p:cNvSpPr/>
          <p:nvPr/>
        </p:nvSpPr>
        <p:spPr>
          <a:xfrm>
            <a:off x="1835696" y="5733256"/>
            <a:ext cx="5882957" cy="646331"/>
          </a:xfrm>
          <a:prstGeom prst="rect">
            <a:avLst/>
          </a:prstGeom>
        </p:spPr>
        <p:txBody>
          <a:bodyPr wrap="none">
            <a:spAutoFit/>
          </a:bodyPr>
          <a:lstStyle/>
          <a:p>
            <a:pPr algn="ctr"/>
            <a:r>
              <a:rPr lang="en-IN" sz="3600" b="1" dirty="0" smtClean="0"/>
              <a:t>Fig. Hydrolysis of triglycerides</a:t>
            </a:r>
            <a:endParaRPr lang="en-IN" sz="36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IN" sz="3200" b="1" dirty="0" smtClean="0">
                <a:solidFill>
                  <a:srgbClr val="0070C0"/>
                </a:solidFill>
              </a:rPr>
              <a:t>TESTS TO CHECK PURITY OF FATS AND OILS</a:t>
            </a:r>
            <a:endParaRPr lang="en-IN" sz="3200" b="1" dirty="0">
              <a:solidFill>
                <a:srgbClr val="0070C0"/>
              </a:solidFill>
            </a:endParaRPr>
          </a:p>
        </p:txBody>
      </p:sp>
      <p:sp>
        <p:nvSpPr>
          <p:cNvPr id="3" name="Content Placeholder 2"/>
          <p:cNvSpPr>
            <a:spLocks noGrp="1"/>
          </p:cNvSpPr>
          <p:nvPr>
            <p:ph idx="1"/>
          </p:nvPr>
        </p:nvSpPr>
        <p:spPr>
          <a:xfrm>
            <a:off x="323528" y="1052736"/>
            <a:ext cx="8568952" cy="5616624"/>
          </a:xfrm>
        </p:spPr>
        <p:txBody>
          <a:bodyPr>
            <a:normAutofit fontScale="92500" lnSpcReduction="10000"/>
          </a:bodyPr>
          <a:lstStyle/>
          <a:p>
            <a:pPr marL="514350" indent="-514350">
              <a:buAutoNum type="arabicPeriod"/>
            </a:pPr>
            <a:r>
              <a:rPr lang="en-IN" sz="3500" b="1" dirty="0" smtClean="0">
                <a:solidFill>
                  <a:srgbClr val="C00000"/>
                </a:solidFill>
              </a:rPr>
              <a:t>Iodine number</a:t>
            </a:r>
          </a:p>
          <a:p>
            <a:pPr marL="514350" indent="-514350"/>
            <a:r>
              <a:rPr lang="en-IN" dirty="0" smtClean="0"/>
              <a:t>It is defined as the number of grams of iodine absorbed by 100 gm of fat or oil.</a:t>
            </a:r>
          </a:p>
          <a:p>
            <a:pPr marL="514350" indent="-514350"/>
            <a:r>
              <a:rPr lang="en-IN" dirty="0" smtClean="0"/>
              <a:t>Iodine number is a measure of degree of unsaturation of fat or oil.</a:t>
            </a:r>
          </a:p>
          <a:p>
            <a:pPr marL="514350" indent="-514350"/>
            <a:r>
              <a:rPr lang="en-IN" dirty="0" smtClean="0"/>
              <a:t>If an oil contains more number of unsaturated fatty acids, then more iodine is absorbed by the oil and the iodine number is more.</a:t>
            </a:r>
          </a:p>
          <a:p>
            <a:pPr marL="514350" indent="-514350"/>
            <a:r>
              <a:rPr lang="en-IN" dirty="0" smtClean="0"/>
              <a:t>Determination of iodine number will help to know the degree of adulteration of a given oils.</a:t>
            </a:r>
          </a:p>
          <a:p>
            <a:pPr marL="514350" indent="-514350"/>
            <a:r>
              <a:rPr lang="en-IN" dirty="0" smtClean="0"/>
              <a:t>E.g. iodine number of butter is 28, and that of sunflower oil is 130.</a:t>
            </a:r>
            <a:endParaRPr lang="en-IN"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568952" cy="6192688"/>
          </a:xfrm>
        </p:spPr>
        <p:txBody>
          <a:bodyPr>
            <a:normAutofit fontScale="85000" lnSpcReduction="10000"/>
          </a:bodyPr>
          <a:lstStyle/>
          <a:p>
            <a:pPr>
              <a:buNone/>
            </a:pPr>
            <a:r>
              <a:rPr lang="en-IN" sz="3800" b="1" dirty="0" smtClean="0">
                <a:solidFill>
                  <a:srgbClr val="C00000"/>
                </a:solidFill>
              </a:rPr>
              <a:t>2. Saponification number</a:t>
            </a:r>
          </a:p>
          <a:p>
            <a:r>
              <a:rPr lang="en-IN" dirty="0" smtClean="0"/>
              <a:t>It is defined as the number of milligrams (mg) of KOH required to hydrolyze (</a:t>
            </a:r>
            <a:r>
              <a:rPr lang="en-IN" dirty="0" err="1" smtClean="0"/>
              <a:t>sponify</a:t>
            </a:r>
            <a:r>
              <a:rPr lang="en-IN" dirty="0" smtClean="0"/>
              <a:t>) one gram of fat or oil.</a:t>
            </a:r>
          </a:p>
          <a:p>
            <a:r>
              <a:rPr lang="en-IN" dirty="0" smtClean="0"/>
              <a:t>Saponification number is an index of the chain length of fatty acids in fat or oil.</a:t>
            </a:r>
          </a:p>
          <a:p>
            <a:r>
              <a:rPr lang="en-IN" dirty="0" smtClean="0"/>
              <a:t>Saponification number is proportional to the chain length of fatty acids (and inversely proportional to the molecular weight).</a:t>
            </a:r>
          </a:p>
          <a:p>
            <a:r>
              <a:rPr lang="en-IN" dirty="0" smtClean="0"/>
              <a:t>If the oil contains more short chain fatty acids, it requires more alkali to form soap because there are more  molecules of short chain fatty acids in a given amount of oil.</a:t>
            </a:r>
          </a:p>
          <a:p>
            <a:r>
              <a:rPr lang="en-IN" dirty="0" smtClean="0"/>
              <a:t>Examples : Human fat has low </a:t>
            </a:r>
            <a:r>
              <a:rPr lang="en-IN" dirty="0" err="1" smtClean="0"/>
              <a:t>saponification</a:t>
            </a:r>
            <a:r>
              <a:rPr lang="en-IN" dirty="0" smtClean="0"/>
              <a:t> number (195-200) because it is rich in long chain fatty acid such as </a:t>
            </a:r>
            <a:r>
              <a:rPr lang="en-IN" dirty="0" err="1" smtClean="0"/>
              <a:t>palmitic</a:t>
            </a:r>
            <a:r>
              <a:rPr lang="en-IN" dirty="0" smtClean="0"/>
              <a:t> acid.</a:t>
            </a:r>
            <a:endParaRPr lang="en-IN"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192688"/>
          </a:xfrm>
        </p:spPr>
        <p:txBody>
          <a:bodyPr>
            <a:normAutofit/>
          </a:bodyPr>
          <a:lstStyle/>
          <a:p>
            <a:pPr>
              <a:buNone/>
            </a:pPr>
            <a:r>
              <a:rPr lang="en-IN" sz="3600" b="1" dirty="0" smtClean="0">
                <a:solidFill>
                  <a:srgbClr val="C00000"/>
                </a:solidFill>
              </a:rPr>
              <a:t>3. Acid number</a:t>
            </a:r>
          </a:p>
          <a:p>
            <a:r>
              <a:rPr lang="en-IN" dirty="0" smtClean="0"/>
              <a:t>It is defined as the number of mg of KOH required to completely neutralize free fatty acids present in one gram fat or oil.</a:t>
            </a:r>
          </a:p>
          <a:p>
            <a:r>
              <a:rPr lang="en-IN" dirty="0" smtClean="0"/>
              <a:t>Acid number is an index of degree of rancidity or degree of decomposition of fatty acid in fat.</a:t>
            </a:r>
          </a:p>
          <a:p>
            <a:r>
              <a:rPr lang="en-IN" dirty="0" smtClean="0"/>
              <a:t>Fat having high acid number is not suitable for human consumption.</a:t>
            </a:r>
          </a:p>
          <a:p>
            <a:r>
              <a:rPr lang="en-IN" dirty="0" smtClean="0"/>
              <a:t>Example : Acid number of pure refined oil is very low (about zero).</a:t>
            </a:r>
          </a:p>
          <a:p>
            <a:endParaRPr lang="en-IN" sz="28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120680"/>
          </a:xfrm>
        </p:spPr>
        <p:txBody>
          <a:bodyPr>
            <a:normAutofit fontScale="92500" lnSpcReduction="10000"/>
          </a:bodyPr>
          <a:lstStyle/>
          <a:p>
            <a:pPr>
              <a:buNone/>
            </a:pPr>
            <a:r>
              <a:rPr lang="en-IN" sz="3900" b="1" dirty="0" smtClean="0">
                <a:solidFill>
                  <a:srgbClr val="C00000"/>
                </a:solidFill>
              </a:rPr>
              <a:t>4. Reichert-</a:t>
            </a:r>
            <a:r>
              <a:rPr lang="en-IN" sz="3900" b="1" dirty="0" err="1" smtClean="0">
                <a:solidFill>
                  <a:srgbClr val="C00000"/>
                </a:solidFill>
              </a:rPr>
              <a:t>Meissl</a:t>
            </a:r>
            <a:r>
              <a:rPr lang="en-IN" sz="3900" b="1" dirty="0" smtClean="0">
                <a:solidFill>
                  <a:srgbClr val="C00000"/>
                </a:solidFill>
              </a:rPr>
              <a:t> (RM) number</a:t>
            </a:r>
          </a:p>
          <a:p>
            <a:r>
              <a:rPr lang="en-IN" dirty="0" smtClean="0"/>
              <a:t>It is defined as the number of ml of 0.1 N KOH required to completely neutralize the soluble volatile fatty acids distilled from 5 g of fat.</a:t>
            </a:r>
          </a:p>
          <a:p>
            <a:r>
              <a:rPr lang="en-IN" dirty="0" smtClean="0"/>
              <a:t>Reichert-</a:t>
            </a:r>
            <a:r>
              <a:rPr lang="en-IN" dirty="0" err="1" smtClean="0"/>
              <a:t>Meissl</a:t>
            </a:r>
            <a:r>
              <a:rPr lang="en-IN" dirty="0" smtClean="0"/>
              <a:t> number is an index of amount of volatile fatty acids such as butyric acid and </a:t>
            </a:r>
            <a:r>
              <a:rPr lang="en-IN" dirty="0" err="1" smtClean="0"/>
              <a:t>caproic</a:t>
            </a:r>
            <a:r>
              <a:rPr lang="en-IN" dirty="0" smtClean="0"/>
              <a:t> acid.</a:t>
            </a:r>
          </a:p>
          <a:p>
            <a:r>
              <a:rPr lang="en-IN" dirty="0" smtClean="0"/>
              <a:t>RM number is useful in testing the purity of butter since it contains a good concentration of volatile fatty acids (butyric acid, </a:t>
            </a:r>
            <a:r>
              <a:rPr lang="en-IN" dirty="0" err="1" smtClean="0"/>
              <a:t>caproic</a:t>
            </a:r>
            <a:r>
              <a:rPr lang="en-IN" dirty="0" smtClean="0"/>
              <a:t> acid and </a:t>
            </a:r>
            <a:r>
              <a:rPr lang="en-IN" dirty="0" err="1" smtClean="0"/>
              <a:t>caprylic</a:t>
            </a:r>
            <a:r>
              <a:rPr lang="en-IN" dirty="0" smtClean="0"/>
              <a:t> acid.</a:t>
            </a:r>
          </a:p>
          <a:p>
            <a:r>
              <a:rPr lang="en-IN" dirty="0" smtClean="0"/>
              <a:t>Butter has RM number in the range of 25-30, while it is less than 1 for most other edible oils.</a:t>
            </a:r>
          </a:p>
          <a:p>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778098"/>
          </a:xfrm>
        </p:spPr>
        <p:txBody>
          <a:bodyPr>
            <a:normAutofit fontScale="90000"/>
          </a:bodyPr>
          <a:lstStyle/>
          <a:p>
            <a:r>
              <a:rPr lang="en-IN" b="1" dirty="0" smtClean="0">
                <a:solidFill>
                  <a:srgbClr val="0070C0"/>
                </a:solidFill>
              </a:rPr>
              <a:t>FUNCTIONS OF TRIACYLGLYCEROLS</a:t>
            </a:r>
            <a:endParaRPr lang="en-IN" b="1" dirty="0">
              <a:solidFill>
                <a:srgbClr val="0070C0"/>
              </a:solidFill>
            </a:endParaRPr>
          </a:p>
        </p:txBody>
      </p:sp>
      <p:sp>
        <p:nvSpPr>
          <p:cNvPr id="3" name="Content Placeholder 2"/>
          <p:cNvSpPr>
            <a:spLocks noGrp="1"/>
          </p:cNvSpPr>
          <p:nvPr>
            <p:ph idx="1"/>
          </p:nvPr>
        </p:nvSpPr>
        <p:spPr>
          <a:xfrm>
            <a:off x="251520" y="836712"/>
            <a:ext cx="8640960" cy="5688632"/>
          </a:xfrm>
        </p:spPr>
        <p:txBody>
          <a:bodyPr>
            <a:noAutofit/>
          </a:bodyPr>
          <a:lstStyle/>
          <a:p>
            <a:pPr marL="514350" indent="-514350">
              <a:buAutoNum type="arabicPeriod"/>
            </a:pPr>
            <a:r>
              <a:rPr lang="en-IN" sz="2400" b="1" dirty="0" smtClean="0"/>
              <a:t>Storage form of lipids for energy</a:t>
            </a:r>
          </a:p>
          <a:p>
            <a:pPr marL="514350" indent="-514350"/>
            <a:r>
              <a:rPr lang="en-IN" sz="2400" dirty="0" smtClean="0"/>
              <a:t>Triacylglycerols can be stored to very great extent in adipose tissue and its hydrolysis results in the release of fatty acids for oxidation to provide energy.</a:t>
            </a:r>
          </a:p>
          <a:p>
            <a:pPr marL="514350" indent="-514350">
              <a:buNone/>
            </a:pPr>
            <a:r>
              <a:rPr lang="en-IN" sz="2400" b="1" dirty="0" smtClean="0"/>
              <a:t>2. 	Insulation</a:t>
            </a:r>
          </a:p>
          <a:p>
            <a:pPr marL="514350" indent="-514350"/>
            <a:r>
              <a:rPr lang="en-IN" sz="2400" dirty="0" smtClean="0"/>
              <a:t>Localization of adipose tissue in the body is mostly subcutaneous.</a:t>
            </a:r>
          </a:p>
          <a:p>
            <a:pPr marL="514350" indent="-514350"/>
            <a:r>
              <a:rPr lang="en-IN" sz="2400" dirty="0" smtClean="0"/>
              <a:t>Hence, fat provides a good insulation to protect against cold.</a:t>
            </a:r>
          </a:p>
          <a:p>
            <a:pPr marL="514350" indent="-514350">
              <a:buNone/>
            </a:pPr>
            <a:r>
              <a:rPr lang="en-IN" sz="2400" b="1" dirty="0" smtClean="0"/>
              <a:t>3. 	</a:t>
            </a:r>
            <a:r>
              <a:rPr lang="en-IN" sz="2400" b="1" dirty="0" err="1" smtClean="0"/>
              <a:t>Thermogenesis</a:t>
            </a:r>
            <a:endParaRPr lang="en-IN" sz="2400" b="1" dirty="0" smtClean="0"/>
          </a:p>
          <a:p>
            <a:pPr marL="514350" indent="-514350"/>
            <a:r>
              <a:rPr lang="en-IN" sz="2400" dirty="0" smtClean="0"/>
              <a:t>Brown adipose tissue is involved in </a:t>
            </a:r>
            <a:r>
              <a:rPr lang="en-IN" sz="2400" dirty="0" err="1" smtClean="0"/>
              <a:t>thermogenesis</a:t>
            </a:r>
            <a:r>
              <a:rPr lang="en-IN" sz="2400" dirty="0" smtClean="0"/>
              <a:t>.</a:t>
            </a:r>
          </a:p>
          <a:p>
            <a:pPr marL="514350" indent="-514350">
              <a:buNone/>
            </a:pPr>
            <a:r>
              <a:rPr lang="en-IN" sz="2400" b="1" dirty="0" smtClean="0"/>
              <a:t>4.	 Protection of internal organs</a:t>
            </a:r>
          </a:p>
          <a:p>
            <a:r>
              <a:rPr lang="en-IN" sz="2400" dirty="0" smtClean="0"/>
              <a:t>A pad of fat surrounding soft tissue and fat pad of greater </a:t>
            </a:r>
            <a:r>
              <a:rPr lang="en-IN" sz="2400" dirty="0" err="1" smtClean="0"/>
              <a:t>omentum</a:t>
            </a:r>
            <a:r>
              <a:rPr lang="en-IN" sz="2400" dirty="0" smtClean="0"/>
              <a:t> and lesser </a:t>
            </a:r>
            <a:r>
              <a:rPr lang="en-IN" sz="2400" dirty="0" err="1" smtClean="0"/>
              <a:t>omentum</a:t>
            </a:r>
            <a:r>
              <a:rPr lang="en-IN" sz="2400" dirty="0" smtClean="0"/>
              <a:t> provide protection against traumatic injury to internal organs.</a:t>
            </a:r>
          </a:p>
          <a:p>
            <a:pPr marL="514350" indent="-514350">
              <a:buAutoNum type="arabicPeriod"/>
            </a:pPr>
            <a:endParaRPr lang="en-IN"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r>
              <a:rPr lang="en-IN" b="1" dirty="0" smtClean="0">
                <a:solidFill>
                  <a:srgbClr val="FF0000"/>
                </a:solidFill>
              </a:rPr>
              <a:t>PHOSPHOLIPIDS</a:t>
            </a:r>
            <a:endParaRPr lang="en-IN"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pPr>
              <a:buFont typeface="Wingdings" pitchFamily="2" charset="2"/>
              <a:buChar char="q"/>
            </a:pPr>
            <a:r>
              <a:rPr lang="en-IN" b="1" dirty="0" smtClean="0">
                <a:solidFill>
                  <a:srgbClr val="0070C0"/>
                </a:solidFill>
              </a:rPr>
              <a:t>DEFINITION</a:t>
            </a:r>
          </a:p>
          <a:p>
            <a:r>
              <a:rPr lang="en-IN" dirty="0" smtClean="0"/>
              <a:t>Phospholipids are complex or compound lipids containing phosphoric acid, in addition to fatty acids, nitrogenous base and alcohol.</a:t>
            </a:r>
          </a:p>
          <a:p>
            <a:pPr>
              <a:buFont typeface="Wingdings" pitchFamily="2" charset="2"/>
              <a:buChar char="q"/>
            </a:pPr>
            <a:r>
              <a:rPr lang="en-IN" b="1" dirty="0" smtClean="0">
                <a:solidFill>
                  <a:srgbClr val="0070C0"/>
                </a:solidFill>
              </a:rPr>
              <a:t>CLASSIFICATION OF PHOSPHOLIPIDS</a:t>
            </a:r>
          </a:p>
          <a:p>
            <a:r>
              <a:rPr lang="en-IN" dirty="0" smtClean="0"/>
              <a:t>Depending on the type of alcohol present, phospholipids are further grouped into </a:t>
            </a:r>
          </a:p>
          <a:p>
            <a:pPr marL="514350" indent="-514350">
              <a:buAutoNum type="arabicPeriod"/>
            </a:pPr>
            <a:r>
              <a:rPr lang="en-IN" dirty="0" smtClean="0"/>
              <a:t>Glycerophospholipid (or </a:t>
            </a:r>
            <a:r>
              <a:rPr lang="en-IN" dirty="0" err="1" smtClean="0"/>
              <a:t>phosphoglycerides</a:t>
            </a:r>
            <a:r>
              <a:rPr lang="en-IN" dirty="0" smtClean="0"/>
              <a:t>) that contain glycerol as the alcohol.</a:t>
            </a:r>
          </a:p>
          <a:p>
            <a:pPr marL="514350" indent="-514350">
              <a:buAutoNum type="arabicPeriod"/>
            </a:pPr>
            <a:r>
              <a:rPr lang="en-IN" dirty="0" err="1" smtClean="0"/>
              <a:t>Sphingophospholipid</a:t>
            </a:r>
            <a:r>
              <a:rPr lang="en-IN" dirty="0" smtClean="0"/>
              <a:t>  that contain </a:t>
            </a:r>
            <a:r>
              <a:rPr lang="en-IN" dirty="0" err="1" smtClean="0"/>
              <a:t>sphingosine</a:t>
            </a:r>
            <a:r>
              <a:rPr lang="en-IN" dirty="0" smtClean="0"/>
              <a:t> as the alcohol.</a:t>
            </a: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496944" cy="6264696"/>
          </a:xfrm>
        </p:spPr>
        <p:txBody>
          <a:bodyPr>
            <a:normAutofit/>
          </a:bodyPr>
          <a:lstStyle/>
          <a:p>
            <a:pPr marL="514350" indent="-514350">
              <a:buNone/>
            </a:pPr>
            <a:r>
              <a:rPr lang="en-IN" sz="2800" b="1" dirty="0" smtClean="0"/>
              <a:t>b. Waxes</a:t>
            </a:r>
          </a:p>
          <a:p>
            <a:pPr marL="514350" indent="-514350"/>
            <a:r>
              <a:rPr lang="en-IN" sz="2400" dirty="0" smtClean="0"/>
              <a:t>Esters of fatty acids with alcohols other than glycerol.</a:t>
            </a:r>
          </a:p>
          <a:p>
            <a:pPr marL="514350" indent="-514350"/>
            <a:r>
              <a:rPr lang="en-IN" sz="2400" dirty="0" smtClean="0"/>
              <a:t>These alcohols may be aliphatic or </a:t>
            </a:r>
            <a:r>
              <a:rPr lang="en-IN" sz="2400" dirty="0" err="1" smtClean="0"/>
              <a:t>alicyclic</a:t>
            </a:r>
            <a:r>
              <a:rPr lang="en-IN" sz="2400" dirty="0" smtClean="0"/>
              <a:t>.</a:t>
            </a:r>
          </a:p>
          <a:p>
            <a:pPr marL="514350" indent="-514350"/>
            <a:r>
              <a:rPr lang="en-IN" sz="2400" dirty="0" err="1" smtClean="0"/>
              <a:t>Cetyl</a:t>
            </a:r>
            <a:r>
              <a:rPr lang="en-IN" sz="2400" dirty="0" smtClean="0"/>
              <a:t> alcohol is most commonly found in waxes.</a:t>
            </a:r>
          </a:p>
          <a:p>
            <a:pPr marL="514350" indent="-514350"/>
            <a:r>
              <a:rPr lang="en-IN" sz="2400" dirty="0" smtClean="0"/>
              <a:t>Waxes are used in the preparation of candles, lubricants, cosmetics, ointments, polishes etc. </a:t>
            </a:r>
          </a:p>
          <a:p>
            <a:pPr>
              <a:buFont typeface="Wingdings" pitchFamily="2" charset="2"/>
              <a:buChar char="q"/>
            </a:pPr>
            <a:r>
              <a:rPr lang="en-IN" b="1" dirty="0" smtClean="0">
                <a:solidFill>
                  <a:srgbClr val="0070C0"/>
                </a:solidFill>
              </a:rPr>
              <a:t>COMPLEX (or COMPOUND) LIPIDS</a:t>
            </a:r>
          </a:p>
          <a:p>
            <a:r>
              <a:rPr lang="en-IN" sz="2400" dirty="0" smtClean="0"/>
              <a:t>These are esters of fatty acids with alcohols containing additional groups such as phosphate, nitrogenous base, carbohydrate, protein etc.</a:t>
            </a:r>
          </a:p>
          <a:p>
            <a:r>
              <a:rPr lang="en-IN" sz="2400" dirty="0" smtClean="0"/>
              <a:t>Depending on these extra groups, they are sub-classified as:</a:t>
            </a:r>
          </a:p>
          <a:p>
            <a:pPr marL="514350" indent="-514350">
              <a:buFont typeface="+mj-lt"/>
              <a:buAutoNum type="arabicPeriod"/>
            </a:pPr>
            <a:r>
              <a:rPr lang="en-IN" sz="2800" b="1" dirty="0" smtClean="0">
                <a:solidFill>
                  <a:srgbClr val="C00000"/>
                </a:solidFill>
              </a:rPr>
              <a:t>Phospholipids</a:t>
            </a:r>
          </a:p>
          <a:p>
            <a:pPr marL="514350" indent="-514350"/>
            <a:r>
              <a:rPr lang="en-IN" sz="2400" dirty="0" smtClean="0"/>
              <a:t>They contain phosphoric acid and frequently a nitrogenous base in addition to alcohol and fatty acids.</a:t>
            </a:r>
          </a:p>
          <a:p>
            <a:endParaRPr lang="en-IN" sz="2400" dirty="0" smtClean="0"/>
          </a:p>
          <a:p>
            <a:pPr marL="514350" indent="-514350"/>
            <a:endParaRPr lang="en-IN" sz="2400" dirty="0" smtClean="0"/>
          </a:p>
          <a:p>
            <a:endParaRPr lang="en-IN" sz="2000" dirty="0" smtClean="0"/>
          </a:p>
          <a:p>
            <a:pPr marL="514350" indent="-514350"/>
            <a:endParaRPr lang="en-IN" sz="2000"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b="1" dirty="0" smtClean="0"/>
              <a:t/>
            </a:r>
            <a:br>
              <a:rPr lang="en-IN" b="1" dirty="0" smtClean="0"/>
            </a:br>
            <a:r>
              <a:rPr lang="en-IN" b="1" dirty="0" smtClean="0">
                <a:solidFill>
                  <a:srgbClr val="0070C0"/>
                </a:solidFill>
              </a:rPr>
              <a:t>GLYCEROPHOSPHOLIPIDS</a:t>
            </a:r>
            <a:r>
              <a:rPr lang="en-IN" b="1" dirty="0" smtClean="0"/>
              <a:t/>
            </a:r>
            <a:br>
              <a:rPr lang="en-IN" b="1" dirty="0" smtClean="0"/>
            </a:br>
            <a:endParaRPr lang="en-IN" dirty="0"/>
          </a:p>
        </p:txBody>
      </p:sp>
      <p:sp>
        <p:nvSpPr>
          <p:cNvPr id="3" name="Content Placeholder 2"/>
          <p:cNvSpPr>
            <a:spLocks noGrp="1"/>
          </p:cNvSpPr>
          <p:nvPr>
            <p:ph idx="1"/>
          </p:nvPr>
        </p:nvSpPr>
        <p:spPr>
          <a:xfrm>
            <a:off x="323528" y="1484784"/>
            <a:ext cx="8568952" cy="5040560"/>
          </a:xfrm>
        </p:spPr>
        <p:txBody>
          <a:bodyPr>
            <a:normAutofit/>
          </a:bodyPr>
          <a:lstStyle/>
          <a:p>
            <a:pPr>
              <a:buFont typeface="Wingdings" pitchFamily="2" charset="2"/>
              <a:buChar char="q"/>
            </a:pPr>
            <a:r>
              <a:rPr lang="en-IN" b="1" dirty="0" smtClean="0">
                <a:solidFill>
                  <a:srgbClr val="C00000"/>
                </a:solidFill>
              </a:rPr>
              <a:t>INTRODUCTION</a:t>
            </a:r>
          </a:p>
          <a:p>
            <a:r>
              <a:rPr lang="en-IN" sz="2000" dirty="0" err="1" smtClean="0"/>
              <a:t>Glycerophospholipids</a:t>
            </a:r>
            <a:r>
              <a:rPr lang="en-IN" sz="2000" dirty="0" smtClean="0"/>
              <a:t> are the phospholipids containing glycerol as the alcohol.</a:t>
            </a:r>
          </a:p>
          <a:p>
            <a:r>
              <a:rPr lang="en-IN" sz="2000" dirty="0" smtClean="0"/>
              <a:t>They consists of glycerol 3-phosphate esterified at its C</a:t>
            </a:r>
            <a:r>
              <a:rPr lang="en-IN" sz="2000" baseline="-25000" dirty="0" smtClean="0"/>
              <a:t>1</a:t>
            </a:r>
            <a:r>
              <a:rPr lang="en-IN" sz="2000" dirty="0" smtClean="0"/>
              <a:t> and C</a:t>
            </a:r>
            <a:r>
              <a:rPr lang="en-IN" sz="2000" baseline="-25000" dirty="0" smtClean="0"/>
              <a:t>2</a:t>
            </a:r>
            <a:r>
              <a:rPr lang="en-IN" sz="2000" dirty="0" smtClean="0"/>
              <a:t> with fatty acids.</a:t>
            </a:r>
          </a:p>
          <a:p>
            <a:r>
              <a:rPr lang="en-IN" sz="2000" dirty="0" smtClean="0"/>
              <a:t>Usually, C</a:t>
            </a:r>
            <a:r>
              <a:rPr lang="en-IN" sz="2000" baseline="-25000" dirty="0" smtClean="0"/>
              <a:t>1</a:t>
            </a:r>
            <a:r>
              <a:rPr lang="en-IN" sz="2000" dirty="0" smtClean="0"/>
              <a:t> (</a:t>
            </a:r>
            <a:r>
              <a:rPr lang="el-GR" sz="2000" dirty="0" smtClean="0"/>
              <a:t>α</a:t>
            </a:r>
            <a:r>
              <a:rPr lang="en-IN" sz="2000" dirty="0" smtClean="0"/>
              <a:t>1-carbon) contains an saturated fatty acid while C</a:t>
            </a:r>
            <a:r>
              <a:rPr lang="en-IN" sz="2000" baseline="-25000" dirty="0" smtClean="0"/>
              <a:t>2</a:t>
            </a:r>
            <a:r>
              <a:rPr lang="en-IN" sz="2000" dirty="0" smtClean="0"/>
              <a:t> (</a:t>
            </a:r>
            <a:r>
              <a:rPr lang="el-GR" sz="2000" dirty="0" smtClean="0"/>
              <a:t>β</a:t>
            </a:r>
            <a:r>
              <a:rPr lang="en-IN" sz="2000" dirty="0" smtClean="0"/>
              <a:t>-carbon) contains an unsaturated fatty acid of glycerol.  </a:t>
            </a:r>
          </a:p>
          <a:p>
            <a:r>
              <a:rPr lang="en-IN" sz="2000" dirty="0" err="1" smtClean="0"/>
              <a:t>Glycerophospholipids</a:t>
            </a:r>
            <a:r>
              <a:rPr lang="en-IN" sz="2000" dirty="0" smtClean="0"/>
              <a:t> contain nitrogenous base as the additional group attached to phosphate group.</a:t>
            </a:r>
          </a:p>
          <a:p>
            <a:r>
              <a:rPr lang="en-IN" sz="2000" dirty="0" err="1" smtClean="0"/>
              <a:t>Glycerophospholipids</a:t>
            </a:r>
            <a:r>
              <a:rPr lang="en-IN" sz="2000" dirty="0" smtClean="0"/>
              <a:t> are the major lipid components of the biological membrane.</a:t>
            </a:r>
          </a:p>
          <a:p>
            <a:r>
              <a:rPr lang="en-IN" sz="2000" dirty="0" smtClean="0"/>
              <a:t>A hydrolyzed products of </a:t>
            </a:r>
            <a:r>
              <a:rPr lang="en-IN" sz="2000" dirty="0" err="1" smtClean="0"/>
              <a:t>glycerophospholipids</a:t>
            </a:r>
            <a:r>
              <a:rPr lang="en-IN" sz="2000" dirty="0" smtClean="0"/>
              <a:t> such as 1,2-Diacylglycerol functions as an intracellular signal molecule that activates protein </a:t>
            </a:r>
            <a:r>
              <a:rPr lang="en-IN" sz="2000" dirty="0" err="1" smtClean="0"/>
              <a:t>kinase</a:t>
            </a:r>
            <a:r>
              <a:rPr lang="en-IN" sz="2000" dirty="0" smtClean="0"/>
              <a:t>.</a:t>
            </a:r>
          </a:p>
          <a:p>
            <a:endParaRPr lang="en-IN" sz="2000" dirty="0" smtClean="0"/>
          </a:p>
          <a:p>
            <a:pPr>
              <a:buNone/>
            </a:pPr>
            <a:endParaRPr lang="en-IN" sz="2000" dirty="0" smtClean="0"/>
          </a:p>
          <a:p>
            <a:endParaRPr lang="en-IN" sz="2000" dirty="0" smtClean="0"/>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IN" b="1" dirty="0" smtClean="0"/>
              <a:t/>
            </a:r>
            <a:br>
              <a:rPr lang="en-IN" b="1" dirty="0" smtClean="0"/>
            </a:br>
            <a:r>
              <a:rPr lang="en-IN" b="1" dirty="0" smtClean="0">
                <a:solidFill>
                  <a:srgbClr val="C00000"/>
                </a:solidFill>
              </a:rPr>
              <a:t>PHOSPHATIDIC ACID</a:t>
            </a:r>
            <a:br>
              <a:rPr lang="en-IN" b="1" dirty="0" smtClean="0">
                <a:solidFill>
                  <a:srgbClr val="C00000"/>
                </a:solidFill>
              </a:rPr>
            </a:br>
            <a:endParaRPr lang="en-IN" dirty="0">
              <a:solidFill>
                <a:srgbClr val="C00000"/>
              </a:solidFill>
            </a:endParaRPr>
          </a:p>
        </p:txBody>
      </p:sp>
      <p:sp>
        <p:nvSpPr>
          <p:cNvPr id="3" name="Content Placeholder 2"/>
          <p:cNvSpPr>
            <a:spLocks noGrp="1"/>
          </p:cNvSpPr>
          <p:nvPr>
            <p:ph sz="half" idx="1"/>
          </p:nvPr>
        </p:nvSpPr>
        <p:spPr>
          <a:xfrm>
            <a:off x="457200" y="1600200"/>
            <a:ext cx="4546848" cy="4525963"/>
          </a:xfrm>
        </p:spPr>
        <p:txBody>
          <a:bodyPr>
            <a:normAutofit fontScale="70000" lnSpcReduction="20000"/>
          </a:bodyPr>
          <a:lstStyle/>
          <a:p>
            <a:pPr marL="514350" indent="-514350"/>
            <a:r>
              <a:rPr lang="en-IN" dirty="0" smtClean="0"/>
              <a:t>The simplest </a:t>
            </a:r>
            <a:r>
              <a:rPr lang="en-IN" dirty="0" err="1" smtClean="0"/>
              <a:t>glycerophospholipid</a:t>
            </a:r>
            <a:r>
              <a:rPr lang="en-IN" dirty="0" smtClean="0"/>
              <a:t> is </a:t>
            </a:r>
            <a:r>
              <a:rPr lang="en-IN" dirty="0" err="1" smtClean="0"/>
              <a:t>phosphatidic</a:t>
            </a:r>
            <a:r>
              <a:rPr lang="en-IN" dirty="0" smtClean="0"/>
              <a:t> acid.</a:t>
            </a:r>
          </a:p>
          <a:p>
            <a:pPr marL="514350" indent="-514350"/>
            <a:r>
              <a:rPr lang="en-IN" dirty="0" smtClean="0"/>
              <a:t>It is produced by hydrolysis of the membrane lipids in blood platelets and injured cells, and stimulates cell growth as a part of the wound repair process.</a:t>
            </a:r>
          </a:p>
          <a:p>
            <a:pPr marL="514350" indent="-514350"/>
            <a:r>
              <a:rPr lang="en-IN" dirty="0" smtClean="0"/>
              <a:t>The </a:t>
            </a:r>
            <a:r>
              <a:rPr lang="en-IN" dirty="0" err="1" smtClean="0"/>
              <a:t>phosphoryl</a:t>
            </a:r>
            <a:r>
              <a:rPr lang="en-IN" dirty="0" smtClean="0"/>
              <a:t> group of </a:t>
            </a:r>
            <a:r>
              <a:rPr lang="en-IN" dirty="0" err="1" smtClean="0"/>
              <a:t>phosphatidic</a:t>
            </a:r>
            <a:r>
              <a:rPr lang="en-IN" dirty="0" smtClean="0"/>
              <a:t> acid may be linked to a nitrogenous compound such as ethanolamine, </a:t>
            </a:r>
            <a:r>
              <a:rPr lang="en-IN" dirty="0" err="1" smtClean="0"/>
              <a:t>choline</a:t>
            </a:r>
            <a:r>
              <a:rPr lang="en-IN" dirty="0" smtClean="0"/>
              <a:t> or serine, or to some other group like </a:t>
            </a:r>
            <a:r>
              <a:rPr lang="en-IN" dirty="0" err="1" smtClean="0"/>
              <a:t>inositol</a:t>
            </a:r>
            <a:r>
              <a:rPr lang="en-IN" dirty="0" smtClean="0"/>
              <a:t> thereby forming various </a:t>
            </a:r>
            <a:r>
              <a:rPr lang="en-IN" dirty="0" err="1" smtClean="0"/>
              <a:t>glycerophospholipids</a:t>
            </a:r>
            <a:r>
              <a:rPr lang="en-IN" dirty="0" smtClean="0"/>
              <a:t>, e.g. </a:t>
            </a:r>
            <a:r>
              <a:rPr lang="en-IN" dirty="0" err="1" smtClean="0"/>
              <a:t>phosphatidylcholine</a:t>
            </a:r>
            <a:r>
              <a:rPr lang="en-IN" dirty="0" smtClean="0"/>
              <a:t> (lecithin), </a:t>
            </a:r>
            <a:r>
              <a:rPr lang="en-IN" dirty="0" err="1" smtClean="0"/>
              <a:t>phosphatidylehanolamine</a:t>
            </a:r>
            <a:r>
              <a:rPr lang="en-IN" dirty="0" smtClean="0"/>
              <a:t> (</a:t>
            </a:r>
            <a:r>
              <a:rPr lang="en-IN" dirty="0" err="1" smtClean="0"/>
              <a:t>cephalin</a:t>
            </a:r>
            <a:r>
              <a:rPr lang="en-IN" dirty="0" smtClean="0"/>
              <a:t>), </a:t>
            </a:r>
            <a:r>
              <a:rPr lang="en-IN" dirty="0" err="1" smtClean="0"/>
              <a:t>phosphatidylinositol</a:t>
            </a:r>
            <a:r>
              <a:rPr lang="en-IN" dirty="0" smtClean="0"/>
              <a:t>, etc.</a:t>
            </a:r>
            <a:endParaRPr lang="en-IN" dirty="0"/>
          </a:p>
        </p:txBody>
      </p:sp>
      <p:pic>
        <p:nvPicPr>
          <p:cNvPr id="6" name="Picture 2"/>
          <p:cNvPicPr>
            <a:picLocks noGrp="1" noChangeAspect="1" noChangeArrowheads="1"/>
          </p:cNvPicPr>
          <p:nvPr>
            <p:ph sz="half" idx="2"/>
          </p:nvPr>
        </p:nvPicPr>
        <p:blipFill>
          <a:blip r:embed="rId2" cstate="print"/>
          <a:srcRect/>
          <a:stretch>
            <a:fillRect/>
          </a:stretch>
        </p:blipFill>
        <p:spPr bwMode="auto">
          <a:xfrm>
            <a:off x="5076056" y="1700808"/>
            <a:ext cx="3456384" cy="3033911"/>
          </a:xfrm>
          <a:prstGeom prst="rect">
            <a:avLst/>
          </a:prstGeom>
          <a:noFill/>
          <a:ln w="9525">
            <a:noFill/>
            <a:miter lim="800000"/>
            <a:headEnd/>
            <a:tailEnd/>
          </a:ln>
        </p:spPr>
      </p:pic>
      <p:sp>
        <p:nvSpPr>
          <p:cNvPr id="7" name="Rectangle 6"/>
          <p:cNvSpPr/>
          <p:nvPr/>
        </p:nvSpPr>
        <p:spPr>
          <a:xfrm>
            <a:off x="5508104" y="4869160"/>
            <a:ext cx="2465227" cy="369332"/>
          </a:xfrm>
          <a:prstGeom prst="rect">
            <a:avLst/>
          </a:prstGeom>
        </p:spPr>
        <p:txBody>
          <a:bodyPr wrap="none">
            <a:spAutoFit/>
          </a:bodyPr>
          <a:lstStyle/>
          <a:p>
            <a:pPr algn="ctr"/>
            <a:r>
              <a:rPr lang="en-IN" b="1" dirty="0" smtClean="0"/>
              <a:t>Fig.  L-</a:t>
            </a:r>
            <a:r>
              <a:rPr lang="en-IN" b="1" dirty="0" err="1" smtClean="0"/>
              <a:t>phosphatidic</a:t>
            </a:r>
            <a:r>
              <a:rPr lang="en-IN" b="1" dirty="0" smtClean="0"/>
              <a:t> acid</a:t>
            </a:r>
            <a:endParaRPr lang="en-IN"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06090"/>
          </a:xfrm>
        </p:spPr>
        <p:txBody>
          <a:bodyPr>
            <a:normAutofit fontScale="90000"/>
          </a:bodyPr>
          <a:lstStyle/>
          <a:p>
            <a:r>
              <a:rPr lang="en-IN" b="1" dirty="0" smtClean="0">
                <a:solidFill>
                  <a:srgbClr val="C00000"/>
                </a:solidFill>
              </a:rPr>
              <a:t>PHOSPHATIDYLCHOLINE (LECITHIN)</a:t>
            </a:r>
            <a:endParaRPr lang="en-IN" b="1" dirty="0">
              <a:solidFill>
                <a:srgbClr val="C00000"/>
              </a:solidFill>
            </a:endParaRPr>
          </a:p>
        </p:txBody>
      </p:sp>
      <p:sp>
        <p:nvSpPr>
          <p:cNvPr id="3" name="Content Placeholder 2"/>
          <p:cNvSpPr>
            <a:spLocks noGrp="1"/>
          </p:cNvSpPr>
          <p:nvPr>
            <p:ph idx="1"/>
          </p:nvPr>
        </p:nvSpPr>
        <p:spPr>
          <a:xfrm>
            <a:off x="323528" y="1052736"/>
            <a:ext cx="8568952" cy="5472608"/>
          </a:xfrm>
        </p:spPr>
        <p:txBody>
          <a:bodyPr>
            <a:normAutofit/>
          </a:bodyPr>
          <a:lstStyle/>
          <a:p>
            <a:pPr>
              <a:buFont typeface="Wingdings" pitchFamily="2" charset="2"/>
              <a:buChar char="q"/>
            </a:pPr>
            <a:r>
              <a:rPr lang="en-IN" sz="2000" b="1" dirty="0" smtClean="0"/>
              <a:t>COMPOSITION</a:t>
            </a:r>
          </a:p>
          <a:p>
            <a:r>
              <a:rPr lang="en-IN" sz="2000" dirty="0" smtClean="0"/>
              <a:t>Chemically, lecithin (Greek, </a:t>
            </a:r>
            <a:r>
              <a:rPr lang="en-IN" sz="2000" dirty="0" err="1" smtClean="0"/>
              <a:t>lekithos</a:t>
            </a:r>
            <a:r>
              <a:rPr lang="en-IN" sz="2000" dirty="0" smtClean="0"/>
              <a:t> = egg yolk) contain </a:t>
            </a:r>
            <a:r>
              <a:rPr lang="en-IN" sz="2000" dirty="0" err="1" smtClean="0"/>
              <a:t>choline</a:t>
            </a:r>
            <a:r>
              <a:rPr lang="en-IN" sz="2000" dirty="0" smtClean="0"/>
              <a:t> ( a nitrogenous base) at C3 in a </a:t>
            </a:r>
            <a:r>
              <a:rPr lang="en-IN" sz="2000" dirty="0" err="1" smtClean="0"/>
              <a:t>phosphatidic</a:t>
            </a:r>
            <a:r>
              <a:rPr lang="en-IN" sz="2000" dirty="0" smtClean="0"/>
              <a:t> acid.</a:t>
            </a:r>
          </a:p>
          <a:p>
            <a:r>
              <a:rPr lang="en-IN" sz="2000" dirty="0" smtClean="0"/>
              <a:t>Fatty acid at carbon 1 is usually </a:t>
            </a:r>
            <a:r>
              <a:rPr lang="en-IN" sz="2000" dirty="0" err="1" smtClean="0"/>
              <a:t>palmitic</a:t>
            </a:r>
            <a:r>
              <a:rPr lang="en-IN" sz="2000" dirty="0" smtClean="0"/>
              <a:t> acid or </a:t>
            </a:r>
            <a:r>
              <a:rPr lang="en-IN" sz="2000" dirty="0" err="1" smtClean="0"/>
              <a:t>stearic</a:t>
            </a:r>
            <a:r>
              <a:rPr lang="en-IN" sz="2000" dirty="0" smtClean="0"/>
              <a:t> acid.</a:t>
            </a:r>
          </a:p>
          <a:p>
            <a:r>
              <a:rPr lang="en-IN" sz="2000" dirty="0" smtClean="0"/>
              <a:t>Fatty acid at carbon 2 is usually oleic acid, </a:t>
            </a:r>
            <a:r>
              <a:rPr lang="en-IN" sz="2000" dirty="0" err="1" smtClean="0"/>
              <a:t>linoleic</a:t>
            </a:r>
            <a:r>
              <a:rPr lang="en-IN" sz="2000" dirty="0" smtClean="0"/>
              <a:t> acid, </a:t>
            </a:r>
            <a:r>
              <a:rPr lang="en-IN" sz="2000" dirty="0" err="1" smtClean="0"/>
              <a:t>linolenic</a:t>
            </a:r>
            <a:r>
              <a:rPr lang="en-IN" sz="2000" dirty="0" smtClean="0"/>
              <a:t> acid  and or arachidonic acid.</a:t>
            </a:r>
          </a:p>
          <a:p>
            <a:pPr>
              <a:buFont typeface="Wingdings" pitchFamily="2" charset="2"/>
              <a:buChar char="q"/>
            </a:pPr>
            <a:r>
              <a:rPr lang="en-IN" sz="2000" b="1" dirty="0" smtClean="0"/>
              <a:t>SOURCES</a:t>
            </a:r>
          </a:p>
          <a:p>
            <a:r>
              <a:rPr lang="en-IN" sz="2000" dirty="0" smtClean="0"/>
              <a:t>These are widely distributed in brain, lungs, nerve cells, sperm and egg yolk.</a:t>
            </a:r>
          </a:p>
          <a:p>
            <a:pPr>
              <a:buFont typeface="Wingdings" pitchFamily="2" charset="2"/>
              <a:buChar char="q"/>
            </a:pPr>
            <a:r>
              <a:rPr lang="en-IN" sz="2000" b="1" dirty="0" smtClean="0"/>
              <a:t>FUNCTIONS</a:t>
            </a:r>
          </a:p>
          <a:p>
            <a:r>
              <a:rPr lang="en-IN" sz="2000" dirty="0" err="1" smtClean="0"/>
              <a:t>Lecithins</a:t>
            </a:r>
            <a:r>
              <a:rPr lang="en-IN" sz="2000" dirty="0" smtClean="0"/>
              <a:t> are surface active agents and help in emulsification of fat.</a:t>
            </a:r>
          </a:p>
          <a:p>
            <a:r>
              <a:rPr lang="en-IN" sz="2000" dirty="0" smtClean="0"/>
              <a:t>It is a source of </a:t>
            </a:r>
            <a:r>
              <a:rPr lang="en-IN" sz="2000" dirty="0" err="1" smtClean="0"/>
              <a:t>choline</a:t>
            </a:r>
            <a:r>
              <a:rPr lang="en-IN" sz="2000" dirty="0" smtClean="0"/>
              <a:t> required for the synthesis of a neurotransmitter called acetylcholine.</a:t>
            </a:r>
          </a:p>
          <a:p>
            <a:r>
              <a:rPr lang="en-IN" sz="2000" dirty="0" err="1" smtClean="0"/>
              <a:t>Phosphatidylcholine</a:t>
            </a:r>
            <a:r>
              <a:rPr lang="en-IN" sz="2000" dirty="0" smtClean="0"/>
              <a:t> is hydrolyzed by </a:t>
            </a:r>
            <a:r>
              <a:rPr lang="en-IN" sz="2000" dirty="0" err="1" smtClean="0"/>
              <a:t>phospholipase</a:t>
            </a:r>
            <a:r>
              <a:rPr lang="en-IN" sz="2000" dirty="0" smtClean="0"/>
              <a:t> A</a:t>
            </a:r>
            <a:r>
              <a:rPr lang="en-IN" sz="2000" baseline="-25000" dirty="0" smtClean="0"/>
              <a:t>2</a:t>
            </a:r>
            <a:r>
              <a:rPr lang="en-IN" sz="2000" dirty="0" smtClean="0"/>
              <a:t> to release arachidonic acid which is a precursor of </a:t>
            </a:r>
            <a:r>
              <a:rPr lang="en-IN" sz="2000" dirty="0" err="1" smtClean="0"/>
              <a:t>eicosanoids</a:t>
            </a:r>
            <a:r>
              <a:rPr lang="en-IN" sz="2000" dirty="0" smtClean="0"/>
              <a:t>.</a:t>
            </a:r>
          </a:p>
          <a:p>
            <a:endParaRPr lang="en-IN" sz="2000" dirty="0" smtClean="0"/>
          </a:p>
          <a:p>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496944" cy="6336704"/>
          </a:xfrm>
        </p:spPr>
        <p:txBody>
          <a:bodyPr>
            <a:normAutofit fontScale="77500" lnSpcReduction="20000"/>
          </a:bodyPr>
          <a:lstStyle/>
          <a:p>
            <a:pPr>
              <a:buFont typeface="Wingdings" pitchFamily="2" charset="2"/>
              <a:buChar char="q"/>
            </a:pPr>
            <a:r>
              <a:rPr lang="en-IN" b="1" dirty="0" smtClean="0"/>
              <a:t>ACTION OF PHOSPHOLIPASES</a:t>
            </a:r>
          </a:p>
          <a:p>
            <a:r>
              <a:rPr lang="en-IN" dirty="0" err="1" smtClean="0"/>
              <a:t>Phospholipases</a:t>
            </a:r>
            <a:r>
              <a:rPr lang="en-IN" dirty="0" smtClean="0"/>
              <a:t> are enzymes that hydrolyze phospholipids.</a:t>
            </a:r>
          </a:p>
          <a:p>
            <a:r>
              <a:rPr lang="en-IN" dirty="0" err="1" smtClean="0"/>
              <a:t>Phospholipase</a:t>
            </a:r>
            <a:r>
              <a:rPr lang="en-IN" dirty="0" smtClean="0"/>
              <a:t> A</a:t>
            </a:r>
            <a:r>
              <a:rPr lang="en-IN" baseline="-25000" dirty="0" smtClean="0"/>
              <a:t>2</a:t>
            </a:r>
            <a:r>
              <a:rPr lang="en-IN" dirty="0" smtClean="0"/>
              <a:t> acts on an intact lecithin molecule hydrolyzing  the fatty acid esterified to the beta (second) carbon atom. The products are </a:t>
            </a:r>
            <a:r>
              <a:rPr lang="en-IN" dirty="0" err="1" smtClean="0"/>
              <a:t>lysolecithin</a:t>
            </a:r>
            <a:r>
              <a:rPr lang="en-IN" dirty="0" smtClean="0"/>
              <a:t> and fatty acid. </a:t>
            </a:r>
          </a:p>
          <a:p>
            <a:pPr>
              <a:buNone/>
            </a:pPr>
            <a:r>
              <a:rPr lang="en-IN" dirty="0" smtClean="0"/>
              <a:t>		   </a:t>
            </a:r>
            <a:r>
              <a:rPr lang="en-IN" b="1" dirty="0" err="1" smtClean="0"/>
              <a:t>Phospholipase</a:t>
            </a:r>
            <a:r>
              <a:rPr lang="en-IN" b="1" dirty="0" smtClean="0"/>
              <a:t> A2</a:t>
            </a:r>
          </a:p>
          <a:p>
            <a:r>
              <a:rPr lang="en-IN" dirty="0" smtClean="0"/>
              <a:t>Lecithin ——————→ </a:t>
            </a:r>
            <a:r>
              <a:rPr lang="en-IN" dirty="0" err="1" smtClean="0"/>
              <a:t>Lysolecithin</a:t>
            </a:r>
            <a:r>
              <a:rPr lang="en-IN" dirty="0" smtClean="0"/>
              <a:t> + fatty acid</a:t>
            </a:r>
          </a:p>
          <a:p>
            <a:pPr>
              <a:buNone/>
            </a:pPr>
            <a:r>
              <a:rPr lang="en-IN" dirty="0" smtClean="0"/>
              <a:t>                </a:t>
            </a:r>
            <a:r>
              <a:rPr lang="en-IN" b="1" dirty="0" err="1" smtClean="0"/>
              <a:t>Phospholipase</a:t>
            </a:r>
            <a:r>
              <a:rPr lang="en-IN" b="1" dirty="0" smtClean="0"/>
              <a:t> A1</a:t>
            </a:r>
          </a:p>
          <a:p>
            <a:r>
              <a:rPr lang="en-IN" dirty="0" smtClean="0"/>
              <a:t>Lecithin ——————→ </a:t>
            </a:r>
            <a:r>
              <a:rPr lang="en-IN" dirty="0" err="1" smtClean="0"/>
              <a:t>Acyl</a:t>
            </a:r>
            <a:r>
              <a:rPr lang="en-IN" dirty="0" smtClean="0"/>
              <a:t> </a:t>
            </a:r>
            <a:r>
              <a:rPr lang="en-IN" dirty="0" err="1" smtClean="0"/>
              <a:t>glycerophosphorylcholine</a:t>
            </a:r>
            <a:endParaRPr lang="en-IN" dirty="0" smtClean="0"/>
          </a:p>
          <a:p>
            <a:pPr>
              <a:buNone/>
            </a:pPr>
            <a:r>
              <a:rPr lang="en-IN" dirty="0" smtClean="0"/>
              <a:t>						+ fatty acid</a:t>
            </a:r>
          </a:p>
          <a:p>
            <a:pPr>
              <a:buNone/>
            </a:pPr>
            <a:r>
              <a:rPr lang="en-IN" dirty="0" smtClean="0"/>
              <a:t>		      </a:t>
            </a:r>
            <a:r>
              <a:rPr lang="en-IN" b="1" dirty="0" err="1" smtClean="0"/>
              <a:t>Phospholipase</a:t>
            </a:r>
            <a:r>
              <a:rPr lang="en-IN" b="1" dirty="0" smtClean="0"/>
              <a:t> C</a:t>
            </a:r>
          </a:p>
          <a:p>
            <a:r>
              <a:rPr lang="en-IN" dirty="0" smtClean="0"/>
              <a:t>Lecithin ——————→ 1,2 </a:t>
            </a:r>
            <a:r>
              <a:rPr lang="en-IN" dirty="0" err="1" smtClean="0"/>
              <a:t>diacyl</a:t>
            </a:r>
            <a:r>
              <a:rPr lang="en-IN" dirty="0" smtClean="0"/>
              <a:t> glycerol</a:t>
            </a:r>
          </a:p>
          <a:p>
            <a:pPr>
              <a:buNone/>
            </a:pPr>
            <a:r>
              <a:rPr lang="en-IN" dirty="0" smtClean="0"/>
              <a:t>					+ </a:t>
            </a:r>
            <a:r>
              <a:rPr lang="en-IN" dirty="0" err="1" smtClean="0"/>
              <a:t>Phosphoryl</a:t>
            </a:r>
            <a:r>
              <a:rPr lang="en-IN" dirty="0" smtClean="0"/>
              <a:t> </a:t>
            </a:r>
            <a:r>
              <a:rPr lang="en-IN" dirty="0" err="1" smtClean="0"/>
              <a:t>choline</a:t>
            </a:r>
            <a:endParaRPr lang="en-IN" dirty="0" smtClean="0"/>
          </a:p>
          <a:p>
            <a:pPr>
              <a:buNone/>
            </a:pPr>
            <a:r>
              <a:rPr lang="en-IN" dirty="0" smtClean="0"/>
              <a:t>		     </a:t>
            </a:r>
            <a:r>
              <a:rPr lang="en-IN" b="1" dirty="0" err="1" smtClean="0"/>
              <a:t>Phospholipase</a:t>
            </a:r>
            <a:r>
              <a:rPr lang="en-IN" b="1" dirty="0" smtClean="0"/>
              <a:t> D</a:t>
            </a:r>
          </a:p>
          <a:p>
            <a:r>
              <a:rPr lang="en-IN" dirty="0" smtClean="0"/>
              <a:t>Lecithin ——————→ </a:t>
            </a:r>
            <a:r>
              <a:rPr lang="en-IN" dirty="0" err="1" smtClean="0"/>
              <a:t>Phosphatidic</a:t>
            </a:r>
            <a:r>
              <a:rPr lang="en-IN" dirty="0" smtClean="0"/>
              <a:t> acid + </a:t>
            </a:r>
            <a:r>
              <a:rPr lang="en-IN" dirty="0" err="1" smtClean="0"/>
              <a:t>choline</a:t>
            </a:r>
            <a:endParaRPr lang="en-IN"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251520" y="332656"/>
            <a:ext cx="8640960" cy="4964039"/>
          </a:xfrm>
          <a:prstGeom prst="rect">
            <a:avLst/>
          </a:prstGeom>
          <a:noFill/>
          <a:ln w="9525">
            <a:noFill/>
            <a:miter lim="800000"/>
            <a:headEnd/>
            <a:tailEnd/>
          </a:ln>
        </p:spPr>
      </p:pic>
      <p:sp>
        <p:nvSpPr>
          <p:cNvPr id="5" name="Rectangle 4"/>
          <p:cNvSpPr/>
          <p:nvPr/>
        </p:nvSpPr>
        <p:spPr>
          <a:xfrm>
            <a:off x="323528" y="5517232"/>
            <a:ext cx="8496944" cy="1200329"/>
          </a:xfrm>
          <a:prstGeom prst="rect">
            <a:avLst/>
          </a:prstGeom>
        </p:spPr>
        <p:txBody>
          <a:bodyPr wrap="square">
            <a:spAutoFit/>
          </a:bodyPr>
          <a:lstStyle/>
          <a:p>
            <a:r>
              <a:rPr lang="en-IN" sz="2400" b="1" dirty="0" smtClean="0"/>
              <a:t>Fig. Lecithin. R1 and R2 are fatty acids. Red </a:t>
            </a:r>
            <a:r>
              <a:rPr lang="en-IN" sz="2400" dirty="0" smtClean="0"/>
              <a:t>rectangle depicts glycerol group. The blue rectangle is </a:t>
            </a:r>
            <a:r>
              <a:rPr lang="en-IN" sz="2400" dirty="0" err="1" smtClean="0"/>
              <a:t>choline</a:t>
            </a:r>
            <a:r>
              <a:rPr lang="en-IN" sz="2400" dirty="0" smtClean="0"/>
              <a:t> which shows polar or hydrophilic property</a:t>
            </a:r>
            <a:endParaRPr lang="en-IN" sz="2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80920" cy="6192688"/>
          </a:xfrm>
        </p:spPr>
        <p:txBody>
          <a:bodyPr>
            <a:normAutofit fontScale="85000" lnSpcReduction="10000"/>
          </a:bodyPr>
          <a:lstStyle/>
          <a:p>
            <a:pPr>
              <a:buFont typeface="Wingdings" pitchFamily="2" charset="2"/>
              <a:buChar char="q"/>
            </a:pPr>
            <a:r>
              <a:rPr lang="en-IN" b="1" dirty="0" smtClean="0">
                <a:solidFill>
                  <a:srgbClr val="00B050"/>
                </a:solidFill>
              </a:rPr>
              <a:t>CLINICAL </a:t>
            </a:r>
          </a:p>
          <a:p>
            <a:pPr>
              <a:buNone/>
            </a:pPr>
            <a:r>
              <a:rPr lang="en-IN" dirty="0" smtClean="0"/>
              <a:t>1. </a:t>
            </a:r>
            <a:r>
              <a:rPr lang="en-IN" b="1" dirty="0" smtClean="0"/>
              <a:t>SNAKE VENOM</a:t>
            </a:r>
          </a:p>
          <a:p>
            <a:r>
              <a:rPr lang="en-IN" dirty="0" smtClean="0"/>
              <a:t>The venom of Indian cobra is rich in </a:t>
            </a:r>
            <a:r>
              <a:rPr lang="en-IN" dirty="0" err="1" smtClean="0"/>
              <a:t>phospholipase</a:t>
            </a:r>
            <a:r>
              <a:rPr lang="en-IN" dirty="0" smtClean="0"/>
              <a:t> A</a:t>
            </a:r>
            <a:r>
              <a:rPr lang="en-IN" baseline="-25000" dirty="0" smtClean="0"/>
              <a:t>2</a:t>
            </a:r>
            <a:r>
              <a:rPr lang="en-IN" dirty="0" smtClean="0"/>
              <a:t> .</a:t>
            </a:r>
          </a:p>
          <a:p>
            <a:r>
              <a:rPr lang="en-IN" dirty="0" smtClean="0"/>
              <a:t>Entry of the venom into the circulation of a victim of cobra-bite results in extensive hydrolysis of fatty acids at position C2 of membrane </a:t>
            </a:r>
            <a:r>
              <a:rPr lang="en-IN" dirty="0" err="1" smtClean="0"/>
              <a:t>glycerophospholipids</a:t>
            </a:r>
            <a:r>
              <a:rPr lang="en-IN" dirty="0" smtClean="0"/>
              <a:t>.</a:t>
            </a:r>
          </a:p>
          <a:p>
            <a:r>
              <a:rPr lang="en-IN" dirty="0" smtClean="0"/>
              <a:t>This alters the membrane integrity especially of RBC.</a:t>
            </a:r>
          </a:p>
          <a:p>
            <a:r>
              <a:rPr lang="en-IN" dirty="0" smtClean="0"/>
              <a:t>Further, the released </a:t>
            </a:r>
            <a:r>
              <a:rPr lang="en-IN" dirty="0" err="1" smtClean="0"/>
              <a:t>lysolecithin</a:t>
            </a:r>
            <a:r>
              <a:rPr lang="en-IN" dirty="0" smtClean="0"/>
              <a:t> acts as detergent and disrupts the membrane leading to </a:t>
            </a:r>
            <a:r>
              <a:rPr lang="en-IN" dirty="0" err="1" smtClean="0"/>
              <a:t>hemolysis</a:t>
            </a:r>
            <a:r>
              <a:rPr lang="en-IN" dirty="0" smtClean="0"/>
              <a:t>.</a:t>
            </a:r>
          </a:p>
          <a:p>
            <a:r>
              <a:rPr lang="en-IN" dirty="0" smtClean="0"/>
              <a:t>The liberation of </a:t>
            </a:r>
            <a:r>
              <a:rPr lang="en-IN" dirty="0" err="1" smtClean="0"/>
              <a:t>hemoglobin</a:t>
            </a:r>
            <a:r>
              <a:rPr lang="en-IN" dirty="0" smtClean="0"/>
              <a:t> into the circulation may be sufficiently high (exceeding the capacity of </a:t>
            </a:r>
            <a:r>
              <a:rPr lang="en-IN" dirty="0" err="1" smtClean="0"/>
              <a:t>haptoglobin</a:t>
            </a:r>
            <a:r>
              <a:rPr lang="en-IN" dirty="0" smtClean="0"/>
              <a:t> and </a:t>
            </a:r>
            <a:r>
              <a:rPr lang="en-IN" dirty="0" err="1" smtClean="0"/>
              <a:t>hemopexin</a:t>
            </a:r>
            <a:r>
              <a:rPr lang="en-IN" dirty="0" smtClean="0"/>
              <a:t>, the </a:t>
            </a:r>
            <a:r>
              <a:rPr lang="en-IN" dirty="0" err="1" smtClean="0"/>
              <a:t>hemoglobin</a:t>
            </a:r>
            <a:r>
              <a:rPr lang="en-IN" dirty="0" smtClean="0"/>
              <a:t>-binding plasma proteins) to block the renal tubules and cause acute renal failure.</a:t>
            </a:r>
            <a:endParaRPr lang="en-IN"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40960" cy="6120680"/>
          </a:xfrm>
        </p:spPr>
        <p:txBody>
          <a:bodyPr>
            <a:normAutofit lnSpcReduction="10000"/>
          </a:bodyPr>
          <a:lstStyle/>
          <a:p>
            <a:pPr>
              <a:buNone/>
            </a:pPr>
            <a:r>
              <a:rPr lang="en-IN" dirty="0" smtClean="0"/>
              <a:t>2. </a:t>
            </a:r>
            <a:r>
              <a:rPr lang="en-IN" b="1" dirty="0" smtClean="0"/>
              <a:t>LUNG SURFACTANT</a:t>
            </a:r>
          </a:p>
          <a:p>
            <a:r>
              <a:rPr lang="en-IN" sz="2000" dirty="0" smtClean="0"/>
              <a:t>Normal lung function depends on a constant supply of lung surfactants.</a:t>
            </a:r>
          </a:p>
          <a:p>
            <a:r>
              <a:rPr lang="en-IN" sz="2000" dirty="0" smtClean="0"/>
              <a:t>It is a surface active agent and prevents the adherence of inner surface of the lungs due to surface tension.</a:t>
            </a:r>
          </a:p>
          <a:p>
            <a:r>
              <a:rPr lang="en-IN" sz="2000" dirty="0" smtClean="0"/>
              <a:t>Pulmonary surfactant is a lipoprotein rich in </a:t>
            </a:r>
            <a:r>
              <a:rPr lang="en-IN" sz="2000" dirty="0" err="1" smtClean="0"/>
              <a:t>phospholipid</a:t>
            </a:r>
            <a:r>
              <a:rPr lang="en-IN" sz="2000" dirty="0" smtClean="0"/>
              <a:t>.</a:t>
            </a:r>
          </a:p>
          <a:p>
            <a:r>
              <a:rPr lang="en-IN" sz="2000" dirty="0" smtClean="0"/>
              <a:t>The principal agent responsible for its surface tension-reducing properties is </a:t>
            </a:r>
            <a:r>
              <a:rPr lang="en-IN" sz="2000" dirty="0" err="1" smtClean="0"/>
              <a:t>dipalmitoyl</a:t>
            </a:r>
            <a:r>
              <a:rPr lang="en-IN" sz="2000" dirty="0" smtClean="0"/>
              <a:t> </a:t>
            </a:r>
            <a:r>
              <a:rPr lang="en-IN" sz="2000" dirty="0" err="1" smtClean="0"/>
              <a:t>phosphatidyl-choline</a:t>
            </a:r>
            <a:r>
              <a:rPr lang="en-IN" sz="2000" dirty="0" smtClean="0"/>
              <a:t> (DPPC), also called </a:t>
            </a:r>
            <a:r>
              <a:rPr lang="en-IN" sz="2000" dirty="0" err="1" smtClean="0"/>
              <a:t>dipalmitoyl</a:t>
            </a:r>
            <a:r>
              <a:rPr lang="en-IN" sz="2000" dirty="0" smtClean="0"/>
              <a:t> lecithin.</a:t>
            </a:r>
          </a:p>
          <a:p>
            <a:r>
              <a:rPr lang="en-IN" sz="2000" dirty="0" smtClean="0"/>
              <a:t>The alveolar lining is coated with a special surface-active agent, pulmonary surfactant, which not only lowers surface tension at the gas-liquid interface but also changes surface tension with changes in alveolar diameter.</a:t>
            </a:r>
          </a:p>
          <a:p>
            <a:r>
              <a:rPr lang="en-IN" sz="2000" b="1" dirty="0" smtClean="0"/>
              <a:t>Respiratory distress syndrome </a:t>
            </a:r>
            <a:r>
              <a:rPr lang="en-IN" sz="2000" dirty="0" smtClean="0"/>
              <a:t>in infants is a disorder characterized by the absence of </a:t>
            </a:r>
            <a:r>
              <a:rPr lang="en-IN" sz="2000" dirty="0" err="1" smtClean="0"/>
              <a:t>dipalmitoyl</a:t>
            </a:r>
            <a:r>
              <a:rPr lang="en-IN" sz="2000" dirty="0" smtClean="0"/>
              <a:t> lecithin.</a:t>
            </a:r>
          </a:p>
          <a:p>
            <a:r>
              <a:rPr lang="en-IN" sz="2000" dirty="0" smtClean="0"/>
              <a:t>Because the lungs are among the last to develop, the synthesis of surfactant appears rather late in gestation.</a:t>
            </a:r>
          </a:p>
          <a:p>
            <a:r>
              <a:rPr lang="en-IN" sz="2000" dirty="0" smtClean="0"/>
              <a:t>In humans, surfactant appears at about weeks 34 (a full term pregnancy is 40 weeks).</a:t>
            </a:r>
          </a:p>
          <a:p>
            <a:r>
              <a:rPr lang="en-IN" sz="2000" dirty="0" smtClean="0"/>
              <a:t>Failure of proper lung maturation during the </a:t>
            </a:r>
            <a:r>
              <a:rPr lang="en-IN" sz="2000" dirty="0" err="1" smtClean="0"/>
              <a:t>perinatal</a:t>
            </a:r>
            <a:r>
              <a:rPr lang="en-IN" sz="2000" dirty="0" smtClean="0"/>
              <a:t> period is still a major cause of death in newborns.</a:t>
            </a:r>
          </a:p>
          <a:p>
            <a:endParaRPr lang="en-IN" sz="2000"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4"/>
            <a:ext cx="8568952" cy="6192688"/>
          </a:xfrm>
        </p:spPr>
        <p:txBody>
          <a:bodyPr>
            <a:normAutofit/>
          </a:bodyPr>
          <a:lstStyle/>
          <a:p>
            <a:r>
              <a:rPr lang="en-IN" sz="2000" dirty="0" smtClean="0"/>
              <a:t>The lung may be structurally intact but functionally immature if inadequate amounts of surfactant are available to reduce surface tension and stabilize surface forces during breathing.</a:t>
            </a:r>
          </a:p>
          <a:p>
            <a:r>
              <a:rPr lang="en-IN" sz="2000" dirty="0" smtClean="0"/>
              <a:t>Premature birth and certain hormonal disturbances (such as those seen in diabetic pregnancies) interfere with the normal control and timing of lung maturation. These infants have immature lungs at birth which often leads to infant respiratory distress syndrome (IRDS), also called hyaline membrane disease.</a:t>
            </a:r>
          </a:p>
          <a:p>
            <a:r>
              <a:rPr lang="en-IN" sz="2000" dirty="0" smtClean="0"/>
              <a:t>Breathing is extremely </a:t>
            </a:r>
            <a:r>
              <a:rPr lang="en-IN" sz="2000" dirty="0" err="1" smtClean="0"/>
              <a:t>labored</a:t>
            </a:r>
            <a:r>
              <a:rPr lang="en-IN" sz="2000" dirty="0" smtClean="0"/>
              <a:t> because surface tension is high, making it difficult to inflate the lungs.</a:t>
            </a:r>
          </a:p>
          <a:p>
            <a:r>
              <a:rPr lang="en-IN" sz="2000" dirty="0" smtClean="0"/>
              <a:t>Because of the high surface tension, these infants develop pulmonary edema and </a:t>
            </a:r>
            <a:r>
              <a:rPr lang="en-IN" sz="2000" dirty="0" err="1" smtClean="0"/>
              <a:t>atelectasis</a:t>
            </a:r>
            <a:r>
              <a:rPr lang="en-IN" sz="2000" dirty="0" smtClean="0"/>
              <a:t>.</a:t>
            </a:r>
          </a:p>
          <a:p>
            <a:r>
              <a:rPr lang="en-IN" sz="2000" dirty="0" smtClean="0"/>
              <a:t>The syndrome can be treated with exogenous surfactants and hydrocortisone injection during antenatal period.</a:t>
            </a:r>
          </a:p>
          <a:p>
            <a:r>
              <a:rPr lang="en-IN" sz="2000" dirty="0" smtClean="0"/>
              <a:t>A related condition in adults is called adult respiratory distress syndrome.</a:t>
            </a:r>
          </a:p>
          <a:p>
            <a:endParaRPr lang="en-IN" sz="20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b="1" dirty="0" smtClean="0"/>
              <a:t>LECITHIN : SPHINGOMYELIN RATIO</a:t>
            </a:r>
            <a:endParaRPr lang="en-IN" b="1" dirty="0"/>
          </a:p>
        </p:txBody>
      </p:sp>
      <p:sp>
        <p:nvSpPr>
          <p:cNvPr id="3" name="Content Placeholder 2"/>
          <p:cNvSpPr>
            <a:spLocks noGrp="1"/>
          </p:cNvSpPr>
          <p:nvPr>
            <p:ph idx="1"/>
          </p:nvPr>
        </p:nvSpPr>
        <p:spPr>
          <a:xfrm>
            <a:off x="251520" y="1600200"/>
            <a:ext cx="8640960" cy="4925144"/>
          </a:xfrm>
        </p:spPr>
        <p:txBody>
          <a:bodyPr>
            <a:normAutofit fontScale="92500" lnSpcReduction="10000"/>
          </a:bodyPr>
          <a:lstStyle/>
          <a:p>
            <a:r>
              <a:rPr lang="en-IN" dirty="0" smtClean="0"/>
              <a:t>Lecithin : </a:t>
            </a:r>
            <a:r>
              <a:rPr lang="en-IN" dirty="0" err="1" smtClean="0"/>
              <a:t>sphingomyelin</a:t>
            </a:r>
            <a:r>
              <a:rPr lang="en-IN" dirty="0" smtClean="0"/>
              <a:t> ratio (L/S ratio) in the amniotic fluid is used for the evaluation of </a:t>
            </a:r>
            <a:r>
              <a:rPr lang="en-IN" dirty="0" err="1" smtClean="0"/>
              <a:t>fetal</a:t>
            </a:r>
            <a:r>
              <a:rPr lang="en-IN" dirty="0" smtClean="0"/>
              <a:t> lung maturity</a:t>
            </a:r>
          </a:p>
          <a:p>
            <a:r>
              <a:rPr lang="en-IN" dirty="0" smtClean="0"/>
              <a:t>Before  33-35 weeks of gestation, the ratio is nearly 1.0.</a:t>
            </a:r>
          </a:p>
          <a:p>
            <a:r>
              <a:rPr lang="en-IN" dirty="0" smtClean="0"/>
              <a:t>At term, there is a marked increase in lecithin concentration and thus the L/S ratio increases to more than 5.0.</a:t>
            </a:r>
          </a:p>
          <a:p>
            <a:r>
              <a:rPr lang="en-IN" dirty="0" smtClean="0"/>
              <a:t>In a premature low birth weight infant, the ratio is &lt;2.0. such infants are likely to develop respiratory distress syndrome.</a:t>
            </a:r>
            <a:endParaRPr lang="en-I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562074"/>
          </a:xfrm>
        </p:spPr>
        <p:txBody>
          <a:bodyPr>
            <a:normAutofit fontScale="90000"/>
          </a:bodyPr>
          <a:lstStyle/>
          <a:p>
            <a:r>
              <a:rPr lang="en-IN" b="1" dirty="0" smtClean="0">
                <a:solidFill>
                  <a:srgbClr val="0070C0"/>
                </a:solidFill>
              </a:rPr>
              <a:t>FUNCTIONS OF PHOSPHOLIPIDS</a:t>
            </a:r>
            <a:endParaRPr lang="en-IN" b="1" dirty="0">
              <a:solidFill>
                <a:srgbClr val="0070C0"/>
              </a:solidFill>
            </a:endParaRPr>
          </a:p>
        </p:txBody>
      </p:sp>
      <p:sp>
        <p:nvSpPr>
          <p:cNvPr id="3" name="Content Placeholder 2"/>
          <p:cNvSpPr>
            <a:spLocks noGrp="1"/>
          </p:cNvSpPr>
          <p:nvPr>
            <p:ph idx="1"/>
          </p:nvPr>
        </p:nvSpPr>
        <p:spPr>
          <a:xfrm>
            <a:off x="251520" y="836712"/>
            <a:ext cx="8640960" cy="5688632"/>
          </a:xfrm>
        </p:spPr>
        <p:txBody>
          <a:bodyPr>
            <a:normAutofit fontScale="92500" lnSpcReduction="10000"/>
          </a:bodyPr>
          <a:lstStyle/>
          <a:p>
            <a:pPr marL="514350" indent="-514350">
              <a:buAutoNum type="arabicPeriod"/>
            </a:pPr>
            <a:r>
              <a:rPr lang="en-IN" sz="2000" dirty="0" smtClean="0"/>
              <a:t>In association with proteins, phospholipids form the structural components of membranes and regulate membrane permeability.</a:t>
            </a:r>
          </a:p>
          <a:p>
            <a:pPr marL="514350" indent="-514350">
              <a:buAutoNum type="arabicPeriod"/>
            </a:pPr>
            <a:r>
              <a:rPr lang="en-IN" sz="2000" dirty="0" smtClean="0"/>
              <a:t>Phospholipids ( lecithin, </a:t>
            </a:r>
            <a:r>
              <a:rPr lang="en-IN" sz="2000" dirty="0" err="1" smtClean="0"/>
              <a:t>cephalin</a:t>
            </a:r>
            <a:r>
              <a:rPr lang="en-IN" sz="2000" dirty="0" smtClean="0"/>
              <a:t> and </a:t>
            </a:r>
            <a:r>
              <a:rPr lang="en-IN" sz="2000" dirty="0" err="1" smtClean="0"/>
              <a:t>cardiolipin</a:t>
            </a:r>
            <a:r>
              <a:rPr lang="en-IN" sz="2000" dirty="0" smtClean="0"/>
              <a:t>) in the mitochondria maintain the conformation of electron transport chain components and thus cellular </a:t>
            </a:r>
            <a:r>
              <a:rPr lang="en-IN" sz="2000" dirty="0" err="1" smtClean="0"/>
              <a:t>respiraiton</a:t>
            </a:r>
            <a:r>
              <a:rPr lang="en-IN" sz="2000" dirty="0" smtClean="0"/>
              <a:t>.</a:t>
            </a:r>
          </a:p>
          <a:p>
            <a:pPr marL="514350" indent="-514350">
              <a:buAutoNum type="arabicPeriod"/>
            </a:pPr>
            <a:r>
              <a:rPr lang="en-IN" sz="2000" dirty="0" smtClean="0"/>
              <a:t>Phospholipids participate in the absorption of fat from the intestine.</a:t>
            </a:r>
          </a:p>
          <a:p>
            <a:pPr>
              <a:buNone/>
            </a:pPr>
            <a:r>
              <a:rPr lang="en-IN" sz="2000" dirty="0" smtClean="0"/>
              <a:t>4. 	Phospholipids are essential for the synthesis of different lipoproteins, and thus participate in the transport of lipids.</a:t>
            </a:r>
          </a:p>
          <a:p>
            <a:pPr>
              <a:buNone/>
            </a:pPr>
            <a:r>
              <a:rPr lang="en-IN" sz="2000" dirty="0" smtClean="0"/>
              <a:t>5. 	Accumulation of fat in liver (fatty liver) can be prevented by phospholipids, hence they are regarded as </a:t>
            </a:r>
            <a:r>
              <a:rPr lang="en-IN" sz="2000" dirty="0" err="1" smtClean="0"/>
              <a:t>lipotropic</a:t>
            </a:r>
            <a:r>
              <a:rPr lang="en-IN" sz="2000" dirty="0" smtClean="0"/>
              <a:t> factors.</a:t>
            </a:r>
          </a:p>
          <a:p>
            <a:pPr>
              <a:buNone/>
            </a:pPr>
            <a:r>
              <a:rPr lang="en-IN" sz="2000" dirty="0" smtClean="0"/>
              <a:t>6. 	Arachidonic acid, an unsaturated fatty acid liberated from phospholipids, serves as precursor for the synthesis of </a:t>
            </a:r>
            <a:r>
              <a:rPr lang="en-IN" sz="2000" dirty="0" err="1" smtClean="0"/>
              <a:t>eicosanoids</a:t>
            </a:r>
            <a:r>
              <a:rPr lang="en-IN" sz="2000" dirty="0" smtClean="0"/>
              <a:t>.</a:t>
            </a:r>
          </a:p>
          <a:p>
            <a:pPr>
              <a:buNone/>
            </a:pPr>
            <a:r>
              <a:rPr lang="en-IN" sz="2000" dirty="0" smtClean="0"/>
              <a:t>7. 	Phospholipids participate in the reverse cholesterol transport and thus help in the removal of cholesterol from the body.</a:t>
            </a:r>
          </a:p>
          <a:p>
            <a:pPr>
              <a:buNone/>
            </a:pPr>
            <a:r>
              <a:rPr lang="en-IN" sz="2000" dirty="0" smtClean="0"/>
              <a:t>8. 	Phospholipids act as surfactants (agents lowering surface tension). For instance, </a:t>
            </a:r>
            <a:r>
              <a:rPr lang="en-IN" sz="2000" dirty="0" err="1" smtClean="0"/>
              <a:t>dipalmitoyl</a:t>
            </a:r>
            <a:r>
              <a:rPr lang="en-IN" sz="2000" dirty="0" smtClean="0"/>
              <a:t> </a:t>
            </a:r>
            <a:r>
              <a:rPr lang="en-IN" sz="2000" dirty="0" err="1" smtClean="0"/>
              <a:t>phosphatidylcholine</a:t>
            </a:r>
            <a:r>
              <a:rPr lang="en-IN" sz="2000" dirty="0" smtClean="0"/>
              <a:t> is an important lung surfactant.</a:t>
            </a:r>
          </a:p>
          <a:p>
            <a:pPr>
              <a:buNone/>
            </a:pPr>
            <a:r>
              <a:rPr lang="en-IN" sz="2000" dirty="0" smtClean="0"/>
              <a:t>9. 	</a:t>
            </a:r>
            <a:r>
              <a:rPr lang="en-IN" sz="2000" dirty="0" err="1" smtClean="0"/>
              <a:t>cephalins</a:t>
            </a:r>
            <a:r>
              <a:rPr lang="en-IN" sz="2000" dirty="0" smtClean="0"/>
              <a:t>, an important group of phospholipids participate in blood clotting.</a:t>
            </a:r>
          </a:p>
          <a:p>
            <a:pPr>
              <a:buNone/>
            </a:pPr>
            <a:r>
              <a:rPr lang="en-IN" sz="2000" dirty="0" smtClean="0"/>
              <a:t>10. </a:t>
            </a:r>
            <a:r>
              <a:rPr lang="en-IN" sz="2000" dirty="0" err="1" smtClean="0"/>
              <a:t>Phosphatidylinositol</a:t>
            </a:r>
            <a:r>
              <a:rPr lang="en-IN" sz="2000" dirty="0" smtClean="0"/>
              <a:t> is the source of second messengers –</a:t>
            </a:r>
            <a:r>
              <a:rPr lang="en-IN" sz="2000" dirty="0" err="1" smtClean="0"/>
              <a:t>inositol</a:t>
            </a:r>
            <a:r>
              <a:rPr lang="en-IN" sz="2000" dirty="0" smtClean="0"/>
              <a:t> triphosphate and </a:t>
            </a:r>
            <a:r>
              <a:rPr lang="en-IN" sz="2000" dirty="0" err="1" smtClean="0"/>
              <a:t>diacylglycerol</a:t>
            </a:r>
            <a:r>
              <a:rPr lang="en-IN" sz="2000" dirty="0" smtClean="0"/>
              <a:t>, that are involved in the action of some hormones.</a:t>
            </a:r>
          </a:p>
          <a:p>
            <a:pPr>
              <a:buNone/>
            </a:pPr>
            <a:endParaRPr lang="en-IN" sz="2000" dirty="0" smtClean="0"/>
          </a:p>
          <a:p>
            <a:pPr marL="514350" indent="-514350">
              <a:buAutoNum type="arabicPeriod"/>
            </a:pPr>
            <a:endParaRPr lang="en-IN"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80920" cy="5760640"/>
          </a:xfrm>
        </p:spPr>
        <p:txBody>
          <a:bodyPr>
            <a:normAutofit/>
          </a:bodyPr>
          <a:lstStyle/>
          <a:p>
            <a:pPr marL="361950" indent="-361950">
              <a:buNone/>
            </a:pPr>
            <a:r>
              <a:rPr lang="en-IN" sz="2400" b="1" dirty="0" smtClean="0"/>
              <a:t>a.	</a:t>
            </a:r>
            <a:r>
              <a:rPr lang="en-IN" sz="2400" b="1" dirty="0" err="1" smtClean="0"/>
              <a:t>Glycerophospholipids</a:t>
            </a:r>
            <a:endParaRPr lang="en-IN" sz="2400" b="1" dirty="0" smtClean="0"/>
          </a:p>
          <a:p>
            <a:pPr marL="514350" indent="-514350"/>
            <a:r>
              <a:rPr lang="en-IN" sz="2400" dirty="0" smtClean="0"/>
              <a:t>These phospholipids contain glycerol as the alcohol.</a:t>
            </a:r>
          </a:p>
          <a:p>
            <a:pPr marL="514350" indent="-514350"/>
            <a:r>
              <a:rPr lang="en-IN" sz="2400" dirty="0" smtClean="0"/>
              <a:t>E.g. lecithin, </a:t>
            </a:r>
            <a:r>
              <a:rPr lang="en-IN" sz="2400" dirty="0" err="1" smtClean="0"/>
              <a:t>cephalin</a:t>
            </a:r>
            <a:endParaRPr lang="en-IN" sz="2400" dirty="0" smtClean="0"/>
          </a:p>
          <a:p>
            <a:pPr>
              <a:buNone/>
            </a:pPr>
            <a:r>
              <a:rPr lang="en-IN" sz="2400" b="1" dirty="0" smtClean="0"/>
              <a:t>b.	</a:t>
            </a:r>
            <a:r>
              <a:rPr lang="en-IN" sz="2400" b="1" dirty="0" err="1" smtClean="0"/>
              <a:t>Sphingophospholipids</a:t>
            </a:r>
            <a:endParaRPr lang="en-IN" sz="2400" b="1" dirty="0" smtClean="0"/>
          </a:p>
          <a:p>
            <a:r>
              <a:rPr lang="en-IN" sz="2400" dirty="0" smtClean="0"/>
              <a:t> </a:t>
            </a:r>
            <a:r>
              <a:rPr lang="en-IN" sz="2400" dirty="0" err="1" smtClean="0"/>
              <a:t>Sphingosine</a:t>
            </a:r>
            <a:r>
              <a:rPr lang="en-IN" sz="2400" dirty="0" smtClean="0"/>
              <a:t> is the alcohol in this group of phospholipids.</a:t>
            </a:r>
          </a:p>
          <a:p>
            <a:r>
              <a:rPr lang="en-IN" sz="2400" dirty="0" smtClean="0"/>
              <a:t>E.g. </a:t>
            </a:r>
            <a:r>
              <a:rPr lang="en-IN" sz="2400" dirty="0" err="1" smtClean="0"/>
              <a:t>shphingomyelin</a:t>
            </a:r>
            <a:r>
              <a:rPr lang="en-IN" sz="2400" dirty="0" smtClean="0"/>
              <a:t>.</a:t>
            </a:r>
          </a:p>
          <a:p>
            <a:endParaRPr lang="en-IN" sz="2400" dirty="0" smtClean="0"/>
          </a:p>
          <a:p>
            <a:pPr>
              <a:buNone/>
            </a:pPr>
            <a:r>
              <a:rPr lang="en-IN" sz="2800" b="1" dirty="0" smtClean="0">
                <a:solidFill>
                  <a:srgbClr val="C00000"/>
                </a:solidFill>
              </a:rPr>
              <a:t>2.	Glycolipids</a:t>
            </a:r>
          </a:p>
          <a:p>
            <a:r>
              <a:rPr lang="en-IN" sz="2400" dirty="0" smtClean="0"/>
              <a:t>These lipids contain a fatty acid, carbohydrate and nitrogenous base.</a:t>
            </a:r>
          </a:p>
          <a:p>
            <a:r>
              <a:rPr lang="en-IN" sz="2400" dirty="0" smtClean="0"/>
              <a:t>The alcohol is </a:t>
            </a:r>
            <a:r>
              <a:rPr lang="en-IN" sz="2400" dirty="0" err="1" smtClean="0"/>
              <a:t>sphingosine</a:t>
            </a:r>
            <a:r>
              <a:rPr lang="en-IN" sz="2400" dirty="0" smtClean="0"/>
              <a:t>, hence they are also called as </a:t>
            </a:r>
            <a:r>
              <a:rPr lang="en-IN" sz="2400" dirty="0" err="1" smtClean="0"/>
              <a:t>glycosphingolipids</a:t>
            </a:r>
            <a:r>
              <a:rPr lang="en-IN" sz="2400" dirty="0" smtClean="0"/>
              <a:t>.</a:t>
            </a:r>
          </a:p>
          <a:p>
            <a:r>
              <a:rPr lang="en-IN" sz="2400" dirty="0" smtClean="0"/>
              <a:t>E.g. </a:t>
            </a:r>
            <a:r>
              <a:rPr lang="en-IN" sz="2400" dirty="0" err="1" smtClean="0"/>
              <a:t>cerebrosides</a:t>
            </a:r>
            <a:r>
              <a:rPr lang="en-IN" sz="2400" dirty="0" smtClean="0"/>
              <a:t>, </a:t>
            </a:r>
            <a:r>
              <a:rPr lang="en-IN" sz="2400" dirty="0" err="1" smtClean="0"/>
              <a:t>gangliosides</a:t>
            </a:r>
            <a:r>
              <a:rPr lang="en-IN" sz="2400" dirty="0" smtClean="0"/>
              <a:t>.</a:t>
            </a:r>
          </a:p>
          <a:p>
            <a:endParaRPr lang="en-IN" sz="2000" dirty="0" smtClean="0"/>
          </a:p>
          <a:p>
            <a:pPr marL="514350" indent="-514350"/>
            <a:endParaRPr lang="en-IN" sz="20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4624"/>
            <a:ext cx="8784976" cy="864096"/>
          </a:xfrm>
        </p:spPr>
        <p:style>
          <a:lnRef idx="3">
            <a:schemeClr val="lt1"/>
          </a:lnRef>
          <a:fillRef idx="1">
            <a:schemeClr val="accent5"/>
          </a:fillRef>
          <a:effectRef idx="1">
            <a:schemeClr val="accent5"/>
          </a:effectRef>
          <a:fontRef idx="minor">
            <a:schemeClr val="lt1"/>
          </a:fontRef>
        </p:style>
        <p:txBody>
          <a:bodyPr>
            <a:normAutofit/>
          </a:bodyPr>
          <a:lstStyle/>
          <a:p>
            <a:r>
              <a:rPr lang="en-IN" b="1" dirty="0" smtClean="0">
                <a:solidFill>
                  <a:srgbClr val="FF0000"/>
                </a:solidFill>
              </a:rPr>
              <a:t>LIPOPROTEINS (PROTEOLIPIDS)</a:t>
            </a:r>
            <a:endParaRPr lang="en-IN" dirty="0">
              <a:solidFill>
                <a:srgbClr val="FF0000"/>
              </a:solidFill>
            </a:endParaRPr>
          </a:p>
        </p:txBody>
      </p:sp>
      <p:sp>
        <p:nvSpPr>
          <p:cNvPr id="3" name="Content Placeholder 2"/>
          <p:cNvSpPr>
            <a:spLocks noGrp="1"/>
          </p:cNvSpPr>
          <p:nvPr>
            <p:ph idx="1"/>
          </p:nvPr>
        </p:nvSpPr>
        <p:spPr>
          <a:xfrm>
            <a:off x="251520" y="908720"/>
            <a:ext cx="8640960" cy="5688632"/>
          </a:xfrm>
        </p:spPr>
        <p:txBody>
          <a:bodyPr>
            <a:normAutofit lnSpcReduction="10000"/>
          </a:bodyPr>
          <a:lstStyle/>
          <a:p>
            <a:pPr>
              <a:buFont typeface="Wingdings" pitchFamily="2" charset="2"/>
              <a:buChar char="q"/>
            </a:pPr>
            <a:r>
              <a:rPr lang="en-IN" b="1" dirty="0" smtClean="0">
                <a:solidFill>
                  <a:srgbClr val="0070C0"/>
                </a:solidFill>
              </a:rPr>
              <a:t>INTRODUCTION</a:t>
            </a:r>
          </a:p>
          <a:p>
            <a:r>
              <a:rPr lang="en-IN" sz="2400" dirty="0" smtClean="0"/>
              <a:t>Lipoproteins are molecular complexes that consist of lipids and proteins (conjugated proteins).</a:t>
            </a:r>
          </a:p>
          <a:p>
            <a:r>
              <a:rPr lang="en-IN" sz="2400" dirty="0" smtClean="0"/>
              <a:t>They function as transport vehicles for lipids in blood plasma.</a:t>
            </a:r>
          </a:p>
          <a:p>
            <a:r>
              <a:rPr lang="en-IN" sz="2400" dirty="0" smtClean="0"/>
              <a:t>Lipoproteins deliver the lipid components (triacylglycerol, cholesterol, cholesterol esters and phospholipids) to various tissues for utilization. </a:t>
            </a:r>
            <a:endParaRPr lang="en-IN" sz="2000" dirty="0" smtClean="0"/>
          </a:p>
          <a:p>
            <a:pPr>
              <a:buFont typeface="Wingdings" pitchFamily="2" charset="2"/>
              <a:buChar char="q"/>
            </a:pPr>
            <a:r>
              <a:rPr lang="en-IN" b="1" dirty="0" smtClean="0">
                <a:solidFill>
                  <a:srgbClr val="0070C0"/>
                </a:solidFill>
              </a:rPr>
              <a:t>STRUCTURE</a:t>
            </a:r>
          </a:p>
          <a:p>
            <a:r>
              <a:rPr lang="en-IN" sz="2400" dirty="0" smtClean="0"/>
              <a:t>Lipoproteins are composed of inner core of non-polar lipids such as triacylglycerols and cholesterol esters surrounded by outer core of polar lipids such as phospholipids, free cholesterol and </a:t>
            </a:r>
            <a:r>
              <a:rPr lang="en-IN" sz="2400" dirty="0" err="1" smtClean="0"/>
              <a:t>apolipoproteins</a:t>
            </a:r>
            <a:r>
              <a:rPr lang="en-IN" sz="2400" dirty="0" smtClean="0"/>
              <a:t>.</a:t>
            </a:r>
          </a:p>
          <a:p>
            <a:r>
              <a:rPr lang="en-IN" sz="2400" dirty="0" err="1" smtClean="0"/>
              <a:t>Apolipoproteins</a:t>
            </a:r>
            <a:r>
              <a:rPr lang="en-IN" sz="2400" dirty="0" smtClean="0"/>
              <a:t> (</a:t>
            </a:r>
            <a:r>
              <a:rPr lang="en-IN" sz="2400" dirty="0" err="1" smtClean="0"/>
              <a:t>apo</a:t>
            </a:r>
            <a:r>
              <a:rPr lang="en-IN" sz="2400" dirty="0" smtClean="0"/>
              <a:t> means detached  or separated) combines with lipid to form several  types of lipoprotein particles. </a:t>
            </a:r>
            <a:endParaRPr lang="en-IN" sz="2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l="10110" t="20078" r="5642" b="11509"/>
          <a:stretch>
            <a:fillRect/>
          </a:stretch>
        </p:blipFill>
        <p:spPr bwMode="auto">
          <a:xfrm>
            <a:off x="899592" y="476672"/>
            <a:ext cx="7488832" cy="5040560"/>
          </a:xfrm>
          <a:prstGeom prst="rect">
            <a:avLst/>
          </a:prstGeom>
          <a:noFill/>
          <a:ln w="9525">
            <a:noFill/>
            <a:miter lim="800000"/>
            <a:headEnd/>
            <a:tailEnd/>
          </a:ln>
        </p:spPr>
      </p:pic>
      <p:sp>
        <p:nvSpPr>
          <p:cNvPr id="5" name="Rectangle 4"/>
          <p:cNvSpPr/>
          <p:nvPr/>
        </p:nvSpPr>
        <p:spPr>
          <a:xfrm>
            <a:off x="2771800" y="5661248"/>
            <a:ext cx="4032448" cy="461665"/>
          </a:xfrm>
          <a:prstGeom prst="rect">
            <a:avLst/>
          </a:prstGeom>
        </p:spPr>
        <p:txBody>
          <a:bodyPr wrap="square">
            <a:spAutoFit/>
          </a:bodyPr>
          <a:lstStyle/>
          <a:p>
            <a:pPr algn="ctr"/>
            <a:r>
              <a:rPr lang="en-IN" sz="2400" b="1" dirty="0" smtClean="0"/>
              <a:t>Fig. Structure of lipoproteins</a:t>
            </a:r>
            <a:endParaRPr lang="en-IN" b="1"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88640"/>
            <a:ext cx="8229600" cy="504056"/>
          </a:xfrm>
        </p:spPr>
        <p:txBody>
          <a:bodyPr>
            <a:normAutofit fontScale="90000"/>
          </a:bodyPr>
          <a:lstStyle/>
          <a:p>
            <a:r>
              <a:rPr lang="en-IN" b="1" dirty="0" smtClean="0">
                <a:solidFill>
                  <a:srgbClr val="0070C0"/>
                </a:solidFill>
              </a:rPr>
              <a:t>CLASSIFICATION</a:t>
            </a:r>
            <a:endParaRPr lang="en-IN" b="1" dirty="0"/>
          </a:p>
        </p:txBody>
      </p:sp>
      <p:sp>
        <p:nvSpPr>
          <p:cNvPr id="8" name="Content Placeholder 7"/>
          <p:cNvSpPr>
            <a:spLocks noGrp="1"/>
          </p:cNvSpPr>
          <p:nvPr>
            <p:ph sz="half" idx="1"/>
          </p:nvPr>
        </p:nvSpPr>
        <p:spPr>
          <a:xfrm>
            <a:off x="251520" y="836712"/>
            <a:ext cx="4104456" cy="5688632"/>
          </a:xfrm>
        </p:spPr>
        <p:txBody>
          <a:bodyPr>
            <a:normAutofit fontScale="85000" lnSpcReduction="20000"/>
          </a:bodyPr>
          <a:lstStyle/>
          <a:p>
            <a:r>
              <a:rPr lang="en-IN" dirty="0" smtClean="0"/>
              <a:t>Depending on the density ( by ultracentrifugation) or on the electrophoretic mobility, the lipoproteins in plasma are classified into five major types.</a:t>
            </a:r>
          </a:p>
          <a:p>
            <a:pPr marL="514350" indent="-514350">
              <a:buFont typeface="+mj-lt"/>
              <a:buAutoNum type="arabicPeriod"/>
            </a:pPr>
            <a:r>
              <a:rPr lang="en-IN" dirty="0" smtClean="0"/>
              <a:t>Chylomicrons</a:t>
            </a:r>
          </a:p>
          <a:p>
            <a:pPr marL="514350" indent="-514350">
              <a:buFont typeface="+mj-lt"/>
              <a:buAutoNum type="arabicPeriod"/>
            </a:pPr>
            <a:r>
              <a:rPr lang="en-IN" dirty="0" smtClean="0"/>
              <a:t>Very low density lipoproteins (VLDL) or pre-beta lipoproteins</a:t>
            </a:r>
          </a:p>
          <a:p>
            <a:pPr marL="514350" indent="-514350">
              <a:buFont typeface="+mj-lt"/>
              <a:buAutoNum type="arabicPeriod"/>
            </a:pPr>
            <a:r>
              <a:rPr lang="en-IN" dirty="0" smtClean="0"/>
              <a:t>Intermediate density lipoproteins (IDL) or broad-beta lipoproteins</a:t>
            </a:r>
          </a:p>
          <a:p>
            <a:pPr marL="514350" indent="-514350">
              <a:buFont typeface="+mj-lt"/>
              <a:buAutoNum type="arabicPeriod"/>
            </a:pPr>
            <a:r>
              <a:rPr lang="en-IN" dirty="0" smtClean="0"/>
              <a:t>Low density lipoproteins (LDL) or beta-lipoproteins</a:t>
            </a:r>
          </a:p>
          <a:p>
            <a:pPr marL="514350" indent="-514350">
              <a:buFont typeface="+mj-lt"/>
              <a:buAutoNum type="arabicPeriod"/>
            </a:pPr>
            <a:r>
              <a:rPr lang="en-IN" dirty="0" smtClean="0"/>
              <a:t>High density lipoproteins (HDL) or alpha-lipoproteins</a:t>
            </a:r>
          </a:p>
          <a:p>
            <a:endParaRPr lang="en-IN" dirty="0"/>
          </a:p>
        </p:txBody>
      </p:sp>
      <p:pic>
        <p:nvPicPr>
          <p:cNvPr id="2051" name="Picture 3"/>
          <p:cNvPicPr>
            <a:picLocks noGrp="1" noChangeAspect="1" noChangeArrowheads="1"/>
          </p:cNvPicPr>
          <p:nvPr>
            <p:ph sz="half" idx="2"/>
          </p:nvPr>
        </p:nvPicPr>
        <p:blipFill>
          <a:blip r:embed="rId2" cstate="print"/>
          <a:srcRect/>
          <a:stretch>
            <a:fillRect/>
          </a:stretch>
        </p:blipFill>
        <p:spPr bwMode="auto">
          <a:xfrm>
            <a:off x="4355976" y="692696"/>
            <a:ext cx="4464496"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08912" cy="5976664"/>
          </a:xfrm>
        </p:spPr>
        <p:txBody>
          <a:bodyPr>
            <a:normAutofit/>
          </a:bodyPr>
          <a:lstStyle/>
          <a:p>
            <a:pPr>
              <a:buFont typeface="Wingdings" pitchFamily="2" charset="2"/>
              <a:buChar char="q"/>
            </a:pPr>
            <a:r>
              <a:rPr lang="en-IN" b="1" dirty="0" smtClean="0">
                <a:solidFill>
                  <a:srgbClr val="0070C0"/>
                </a:solidFill>
              </a:rPr>
              <a:t>CHYLOMICRONS</a:t>
            </a:r>
          </a:p>
          <a:p>
            <a:r>
              <a:rPr lang="en-IN" sz="2800" dirty="0" smtClean="0"/>
              <a:t>Chylomicrons are lipoproteins that have the lowest density on ultracentrifugation and remain at origin on electrophoresis.</a:t>
            </a:r>
          </a:p>
          <a:p>
            <a:r>
              <a:rPr lang="en-IN" sz="2800" dirty="0" smtClean="0"/>
              <a:t>Chylomicrons are rich in triacylglycerols. </a:t>
            </a:r>
            <a:endParaRPr lang="en-IN" sz="2800" dirty="0" smtClean="0"/>
          </a:p>
          <a:p>
            <a:r>
              <a:rPr lang="en-IN" sz="2800" dirty="0" smtClean="0"/>
              <a:t>The </a:t>
            </a:r>
            <a:r>
              <a:rPr lang="en-IN" sz="2800" dirty="0" smtClean="0"/>
              <a:t>major </a:t>
            </a:r>
            <a:r>
              <a:rPr lang="en-IN" sz="2800" dirty="0" err="1" smtClean="0"/>
              <a:t>apolipoproteins</a:t>
            </a:r>
            <a:r>
              <a:rPr lang="en-IN" sz="2800" dirty="0" smtClean="0"/>
              <a:t> present are </a:t>
            </a:r>
            <a:r>
              <a:rPr lang="en-IN" sz="2800" dirty="0" err="1" smtClean="0"/>
              <a:t>apolipoprotein</a:t>
            </a:r>
            <a:r>
              <a:rPr lang="en-IN" sz="2800" dirty="0" smtClean="0"/>
              <a:t> B-48 and </a:t>
            </a:r>
            <a:r>
              <a:rPr lang="en-IN" sz="2800" dirty="0" err="1" smtClean="0"/>
              <a:t>apolipoprotein</a:t>
            </a:r>
            <a:r>
              <a:rPr lang="en-IN" sz="2800" dirty="0" smtClean="0"/>
              <a:t> C.</a:t>
            </a:r>
          </a:p>
          <a:p>
            <a:r>
              <a:rPr lang="en-IN" sz="2800" dirty="0" smtClean="0"/>
              <a:t>Chylomicrons are synthesized in the </a:t>
            </a:r>
            <a:r>
              <a:rPr lang="en-IN" sz="2800" b="1" dirty="0" smtClean="0"/>
              <a:t>small intestine</a:t>
            </a:r>
            <a:r>
              <a:rPr lang="en-IN" sz="2800" dirty="0" smtClean="0"/>
              <a:t>.</a:t>
            </a:r>
          </a:p>
          <a:p>
            <a:r>
              <a:rPr lang="en-IN" sz="2800" dirty="0" smtClean="0"/>
              <a:t>They are required for the transport of dietary triacylglycerols to the peripheral tissues.</a:t>
            </a:r>
          </a:p>
          <a:p>
            <a:r>
              <a:rPr lang="en-IN" sz="2800" dirty="0" smtClean="0"/>
              <a:t>Increased </a:t>
            </a:r>
            <a:r>
              <a:rPr lang="en-IN" sz="2800" dirty="0" err="1" smtClean="0"/>
              <a:t>chylomicron</a:t>
            </a:r>
            <a:r>
              <a:rPr lang="en-IN" sz="2800" dirty="0" smtClean="0"/>
              <a:t> levels in serum is seen in </a:t>
            </a:r>
            <a:r>
              <a:rPr lang="en-IN" sz="2800" b="1" dirty="0" smtClean="0"/>
              <a:t>Type I </a:t>
            </a:r>
            <a:r>
              <a:rPr lang="en-IN" sz="2800" b="1" dirty="0" err="1" smtClean="0"/>
              <a:t>hyperlipoproteinemia</a:t>
            </a:r>
            <a:r>
              <a:rPr lang="en-IN" sz="2800" b="1" dirty="0" smtClean="0"/>
              <a:t> </a:t>
            </a:r>
            <a:r>
              <a:rPr lang="en-IN" sz="2800" dirty="0" smtClean="0"/>
              <a:t>and </a:t>
            </a:r>
            <a:r>
              <a:rPr lang="en-IN" sz="2800" b="1" dirty="0" smtClean="0"/>
              <a:t>diabetes mellitus</a:t>
            </a:r>
            <a:r>
              <a:rPr lang="en-IN" sz="2800" dirty="0" smtClean="0"/>
              <a:t>.</a:t>
            </a:r>
          </a:p>
          <a:p>
            <a:pPr marL="514350" indent="-514350">
              <a:buNone/>
            </a:pPr>
            <a:endParaRPr lang="en-IN" sz="24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12968" cy="6120680"/>
          </a:xfrm>
        </p:spPr>
        <p:txBody>
          <a:bodyPr>
            <a:normAutofit fontScale="92500" lnSpcReduction="10000"/>
          </a:bodyPr>
          <a:lstStyle/>
          <a:p>
            <a:pPr>
              <a:buFont typeface="Wingdings" pitchFamily="2" charset="2"/>
              <a:buChar char="q"/>
            </a:pPr>
            <a:r>
              <a:rPr lang="en-IN" sz="3500" b="1" dirty="0" smtClean="0">
                <a:solidFill>
                  <a:srgbClr val="0070C0"/>
                </a:solidFill>
              </a:rPr>
              <a:t>VERY LOW DENSITY LIPOPROTEINS</a:t>
            </a:r>
          </a:p>
          <a:p>
            <a:r>
              <a:rPr lang="en-IN" dirty="0" smtClean="0"/>
              <a:t>They have very low density on ultracentrifugation and migrate to </a:t>
            </a:r>
            <a:r>
              <a:rPr lang="en-IN" dirty="0" err="1" smtClean="0"/>
              <a:t>prebeta</a:t>
            </a:r>
            <a:r>
              <a:rPr lang="en-IN" dirty="0" smtClean="0"/>
              <a:t> position on electrophoresis.</a:t>
            </a:r>
          </a:p>
          <a:p>
            <a:r>
              <a:rPr lang="en-IN" dirty="0" smtClean="0"/>
              <a:t>They are rich in triacylglycerols. </a:t>
            </a:r>
            <a:endParaRPr lang="en-IN" dirty="0" smtClean="0"/>
          </a:p>
          <a:p>
            <a:r>
              <a:rPr lang="en-IN" dirty="0" smtClean="0"/>
              <a:t>The </a:t>
            </a:r>
            <a:r>
              <a:rPr lang="en-IN" dirty="0" smtClean="0"/>
              <a:t>major </a:t>
            </a:r>
            <a:r>
              <a:rPr lang="en-IN" dirty="0" err="1" smtClean="0"/>
              <a:t>apolipoproteins</a:t>
            </a:r>
            <a:r>
              <a:rPr lang="en-IN" dirty="0" smtClean="0"/>
              <a:t> present are </a:t>
            </a:r>
            <a:r>
              <a:rPr lang="en-IN" dirty="0" err="1" smtClean="0"/>
              <a:t>apolipoprotein</a:t>
            </a:r>
            <a:r>
              <a:rPr lang="en-IN" dirty="0" smtClean="0"/>
              <a:t> B-100 and </a:t>
            </a:r>
            <a:r>
              <a:rPr lang="en-IN" dirty="0" err="1" smtClean="0"/>
              <a:t>apolipoprotein</a:t>
            </a:r>
            <a:r>
              <a:rPr lang="en-IN" dirty="0" smtClean="0"/>
              <a:t> C.</a:t>
            </a:r>
          </a:p>
          <a:p>
            <a:r>
              <a:rPr lang="en-IN" dirty="0" smtClean="0"/>
              <a:t>Very low density lipoproteins are synthesized in the </a:t>
            </a:r>
            <a:r>
              <a:rPr lang="en-IN" b="1" dirty="0" smtClean="0"/>
              <a:t>liver</a:t>
            </a:r>
            <a:r>
              <a:rPr lang="en-IN" dirty="0" smtClean="0"/>
              <a:t>.</a:t>
            </a:r>
          </a:p>
          <a:p>
            <a:r>
              <a:rPr lang="en-IN" dirty="0" smtClean="0"/>
              <a:t>They are required for the transport of endogenous (liver) triacylglycerols to the peripheral tissues.</a:t>
            </a:r>
          </a:p>
          <a:p>
            <a:r>
              <a:rPr lang="en-IN" dirty="0" smtClean="0"/>
              <a:t>Increased levels in serum are seen in </a:t>
            </a:r>
            <a:r>
              <a:rPr lang="en-IN" b="1" dirty="0" smtClean="0"/>
              <a:t>Type IV </a:t>
            </a:r>
            <a:r>
              <a:rPr lang="en-IN" b="1" dirty="0" err="1" smtClean="0"/>
              <a:t>hyperlipoproteinemia</a:t>
            </a:r>
            <a:r>
              <a:rPr lang="en-IN" b="1" dirty="0" smtClean="0"/>
              <a:t>, diabetes mellitus </a:t>
            </a:r>
            <a:r>
              <a:rPr lang="en-IN" dirty="0" smtClean="0"/>
              <a:t>and </a:t>
            </a:r>
            <a:r>
              <a:rPr lang="en-IN" b="1" dirty="0" err="1" smtClean="0"/>
              <a:t>nephrotic</a:t>
            </a:r>
            <a:r>
              <a:rPr lang="en-IN" b="1" dirty="0" smtClean="0"/>
              <a:t> syndrome</a:t>
            </a:r>
            <a:r>
              <a:rPr lang="en-IN" dirty="0" smtClean="0"/>
              <a:t>.</a:t>
            </a:r>
          </a:p>
          <a:p>
            <a:endParaRPr lang="en-IN"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80920" cy="5976664"/>
          </a:xfrm>
        </p:spPr>
        <p:txBody>
          <a:bodyPr>
            <a:normAutofit lnSpcReduction="10000"/>
          </a:bodyPr>
          <a:lstStyle/>
          <a:p>
            <a:pPr>
              <a:buFont typeface="Wingdings" pitchFamily="2" charset="2"/>
              <a:buChar char="q"/>
            </a:pPr>
            <a:r>
              <a:rPr lang="en-IN" b="1" dirty="0" smtClean="0">
                <a:solidFill>
                  <a:srgbClr val="0070C0"/>
                </a:solidFill>
              </a:rPr>
              <a:t>INTERMEDIATE DENSITY LIPOPROTEINS</a:t>
            </a:r>
          </a:p>
          <a:p>
            <a:r>
              <a:rPr lang="en-IN" sz="2800" dirty="0" smtClean="0"/>
              <a:t>They are one of the plasma lipoproteins that have intermediate density on ultracentrifugation and migrate to broad-beta position on electrophoresis.</a:t>
            </a:r>
          </a:p>
          <a:p>
            <a:r>
              <a:rPr lang="en-IN" sz="2800" dirty="0" smtClean="0"/>
              <a:t>They are rich in triacylglycerols. </a:t>
            </a:r>
            <a:endParaRPr lang="en-IN" sz="2800" dirty="0" smtClean="0"/>
          </a:p>
          <a:p>
            <a:r>
              <a:rPr lang="en-IN" sz="2800" dirty="0" smtClean="0"/>
              <a:t>The </a:t>
            </a:r>
            <a:r>
              <a:rPr lang="en-IN" sz="2800" dirty="0" smtClean="0"/>
              <a:t>major </a:t>
            </a:r>
            <a:r>
              <a:rPr lang="en-IN" sz="2800" dirty="0" err="1" smtClean="0"/>
              <a:t>apolipoproteins</a:t>
            </a:r>
            <a:r>
              <a:rPr lang="en-IN" sz="2800" dirty="0" smtClean="0"/>
              <a:t> present are </a:t>
            </a:r>
            <a:r>
              <a:rPr lang="en-IN" sz="2800" dirty="0" err="1" smtClean="0"/>
              <a:t>apolipoprotein</a:t>
            </a:r>
            <a:r>
              <a:rPr lang="en-IN" sz="2800" dirty="0" smtClean="0"/>
              <a:t> B-100 and </a:t>
            </a:r>
            <a:r>
              <a:rPr lang="en-IN" sz="2800" dirty="0" err="1" smtClean="0"/>
              <a:t>apolipoprotein</a:t>
            </a:r>
            <a:r>
              <a:rPr lang="en-IN" sz="2800" dirty="0" smtClean="0"/>
              <a:t> E.</a:t>
            </a:r>
          </a:p>
          <a:p>
            <a:r>
              <a:rPr lang="en-IN" sz="2800" dirty="0" smtClean="0"/>
              <a:t>They are synthesized in the </a:t>
            </a:r>
            <a:r>
              <a:rPr lang="en-IN" sz="2800" b="1" dirty="0" smtClean="0"/>
              <a:t>liver</a:t>
            </a:r>
            <a:r>
              <a:rPr lang="en-IN" sz="2800" dirty="0" smtClean="0"/>
              <a:t>.</a:t>
            </a:r>
          </a:p>
          <a:p>
            <a:r>
              <a:rPr lang="en-IN" sz="2800" dirty="0" smtClean="0"/>
              <a:t>They are required for the transport of endogenous (liver) triacylglycerols to the peripheral tissues.</a:t>
            </a:r>
          </a:p>
          <a:p>
            <a:r>
              <a:rPr lang="en-IN" sz="2800" dirty="0" smtClean="0"/>
              <a:t>Increased levels in serum are seen in </a:t>
            </a:r>
            <a:r>
              <a:rPr lang="en-IN" sz="2800" b="1" dirty="0" smtClean="0"/>
              <a:t>Type III </a:t>
            </a:r>
            <a:r>
              <a:rPr lang="en-IN" sz="2800" b="1" dirty="0" err="1" smtClean="0"/>
              <a:t>hyperlipoproteinemia</a:t>
            </a:r>
            <a:r>
              <a:rPr lang="en-IN" sz="2800" dirty="0" smtClean="0"/>
              <a:t>, </a:t>
            </a:r>
            <a:r>
              <a:rPr lang="en-IN" sz="2800" b="1" dirty="0" smtClean="0"/>
              <a:t>diabetes mellitus </a:t>
            </a:r>
            <a:r>
              <a:rPr lang="en-IN" sz="2800" dirty="0" smtClean="0"/>
              <a:t>and </a:t>
            </a:r>
            <a:r>
              <a:rPr lang="en-IN" sz="2800" b="1" dirty="0" err="1" smtClean="0"/>
              <a:t>nephrotic</a:t>
            </a:r>
            <a:r>
              <a:rPr lang="en-IN" sz="2800" b="1" dirty="0" smtClean="0"/>
              <a:t> syndrome</a:t>
            </a:r>
            <a:r>
              <a:rPr lang="en-IN" sz="2800" dirty="0" smtClean="0"/>
              <a:t>.</a:t>
            </a:r>
          </a:p>
          <a:p>
            <a:endParaRPr lang="en-IN" sz="2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85000" lnSpcReduction="20000"/>
          </a:bodyPr>
          <a:lstStyle/>
          <a:p>
            <a:pPr>
              <a:buFont typeface="Wingdings" pitchFamily="2" charset="2"/>
              <a:buChar char="q"/>
            </a:pPr>
            <a:r>
              <a:rPr lang="en-IN" b="1" dirty="0" smtClean="0">
                <a:solidFill>
                  <a:srgbClr val="0070C0"/>
                </a:solidFill>
              </a:rPr>
              <a:t>LOW DENSITY LIPOPROTEINS</a:t>
            </a:r>
            <a:endParaRPr lang="en-IN" dirty="0" smtClean="0"/>
          </a:p>
          <a:p>
            <a:r>
              <a:rPr lang="en-IN" dirty="0" smtClean="0"/>
              <a:t>They are one of the plasma lipoproteins that have low density on ultracentrifugation and migrate to beta position on electrophoresis.</a:t>
            </a:r>
          </a:p>
          <a:p>
            <a:r>
              <a:rPr lang="en-IN" dirty="0" smtClean="0"/>
              <a:t>They are rich in cholesterol, cholesterol ester and phospholipids. </a:t>
            </a:r>
            <a:endParaRPr lang="en-IN" dirty="0" smtClean="0"/>
          </a:p>
          <a:p>
            <a:r>
              <a:rPr lang="en-IN" dirty="0" smtClean="0"/>
              <a:t>The </a:t>
            </a:r>
            <a:r>
              <a:rPr lang="en-IN" dirty="0" smtClean="0"/>
              <a:t>major </a:t>
            </a:r>
            <a:r>
              <a:rPr lang="en-IN" dirty="0" err="1" smtClean="0"/>
              <a:t>apolipoproteins</a:t>
            </a:r>
            <a:r>
              <a:rPr lang="en-IN" dirty="0" smtClean="0"/>
              <a:t> present are </a:t>
            </a:r>
            <a:r>
              <a:rPr lang="en-IN" dirty="0" err="1" smtClean="0"/>
              <a:t>apolipoproteins</a:t>
            </a:r>
            <a:r>
              <a:rPr lang="en-IN" dirty="0" smtClean="0"/>
              <a:t> B-100 and </a:t>
            </a:r>
            <a:r>
              <a:rPr lang="en-IN" dirty="0" err="1" smtClean="0"/>
              <a:t>apoprotein</a:t>
            </a:r>
            <a:r>
              <a:rPr lang="en-IN" dirty="0" smtClean="0"/>
              <a:t> E.</a:t>
            </a:r>
          </a:p>
          <a:p>
            <a:r>
              <a:rPr lang="en-IN" dirty="0" smtClean="0"/>
              <a:t>They are formed from very low density lipoproteins in the plasma (circulation).</a:t>
            </a:r>
          </a:p>
          <a:p>
            <a:r>
              <a:rPr lang="en-IN" dirty="0" smtClean="0"/>
              <a:t>They are required for the transport of cholesterol to the tissues (cholesterol influx).</a:t>
            </a:r>
          </a:p>
          <a:p>
            <a:r>
              <a:rPr lang="en-IN" dirty="0" smtClean="0"/>
              <a:t>Increased levels in serum are seen in </a:t>
            </a:r>
            <a:r>
              <a:rPr lang="en-IN" b="1" dirty="0" smtClean="0"/>
              <a:t>Type II </a:t>
            </a:r>
            <a:r>
              <a:rPr lang="en-IN" b="1" dirty="0" err="1" smtClean="0"/>
              <a:t>hyperlipoproteinemia</a:t>
            </a:r>
            <a:r>
              <a:rPr lang="en-IN" dirty="0" smtClean="0"/>
              <a:t>, </a:t>
            </a:r>
            <a:r>
              <a:rPr lang="en-IN" b="1" dirty="0" smtClean="0"/>
              <a:t>diabetes mellitus </a:t>
            </a:r>
            <a:r>
              <a:rPr lang="en-IN" dirty="0" smtClean="0"/>
              <a:t>and </a:t>
            </a:r>
            <a:r>
              <a:rPr lang="en-IN" b="1" dirty="0" err="1" smtClean="0"/>
              <a:t>nephrotic</a:t>
            </a:r>
            <a:r>
              <a:rPr lang="en-IN" b="1" dirty="0" smtClean="0"/>
              <a:t> syndrome</a:t>
            </a:r>
            <a:r>
              <a:rPr lang="en-IN" dirty="0" smtClean="0"/>
              <a:t>.</a:t>
            </a:r>
          </a:p>
          <a:p>
            <a:endParaRPr lang="en-IN"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fontScale="92500" lnSpcReduction="10000"/>
          </a:bodyPr>
          <a:lstStyle/>
          <a:p>
            <a:pPr>
              <a:buFont typeface="Wingdings" pitchFamily="2" charset="2"/>
              <a:buChar char="q"/>
            </a:pPr>
            <a:r>
              <a:rPr lang="en-IN" b="1" dirty="0" smtClean="0">
                <a:solidFill>
                  <a:srgbClr val="0070C0"/>
                </a:solidFill>
              </a:rPr>
              <a:t>HIGH DENSITY LIPOPROTEINS</a:t>
            </a:r>
          </a:p>
          <a:p>
            <a:r>
              <a:rPr lang="en-IN" dirty="0" smtClean="0"/>
              <a:t>They have high density on ultracentrifugation and migrate to alpha position on electrophoresis.</a:t>
            </a:r>
          </a:p>
          <a:p>
            <a:r>
              <a:rPr lang="en-IN" dirty="0" smtClean="0"/>
              <a:t>They are rich in cholesterol, cholesterol ester and phospholipids. </a:t>
            </a:r>
            <a:endParaRPr lang="en-IN" dirty="0" smtClean="0"/>
          </a:p>
          <a:p>
            <a:r>
              <a:rPr lang="en-IN" dirty="0" smtClean="0"/>
              <a:t>The </a:t>
            </a:r>
            <a:r>
              <a:rPr lang="en-IN" dirty="0" smtClean="0"/>
              <a:t>major </a:t>
            </a:r>
            <a:r>
              <a:rPr lang="en-IN" dirty="0" err="1" smtClean="0"/>
              <a:t>apolipoproteins</a:t>
            </a:r>
            <a:r>
              <a:rPr lang="en-IN" dirty="0" smtClean="0"/>
              <a:t> are </a:t>
            </a:r>
            <a:r>
              <a:rPr lang="en-IN" dirty="0" err="1" smtClean="0"/>
              <a:t>apolipoprotein</a:t>
            </a:r>
            <a:r>
              <a:rPr lang="en-IN" dirty="0" smtClean="0"/>
              <a:t> AI and AII.</a:t>
            </a:r>
          </a:p>
          <a:p>
            <a:r>
              <a:rPr lang="en-IN" dirty="0" smtClean="0"/>
              <a:t>They are synthesized in the </a:t>
            </a:r>
            <a:r>
              <a:rPr lang="en-IN" b="1" dirty="0" smtClean="0"/>
              <a:t>liver</a:t>
            </a:r>
            <a:r>
              <a:rPr lang="en-IN" dirty="0" smtClean="0"/>
              <a:t>.</a:t>
            </a:r>
          </a:p>
          <a:p>
            <a:r>
              <a:rPr lang="en-IN" dirty="0" smtClean="0"/>
              <a:t>They are required for the transport of cholesterol from the tissues to the liver (cholesterol efflux).</a:t>
            </a:r>
          </a:p>
          <a:p>
            <a:r>
              <a:rPr lang="en-IN" dirty="0" smtClean="0"/>
              <a:t>Decreased levels are seen in </a:t>
            </a:r>
            <a:r>
              <a:rPr lang="en-IN" b="1" dirty="0" smtClean="0"/>
              <a:t>Tangier disease, diabetes mellitus </a:t>
            </a:r>
            <a:r>
              <a:rPr lang="en-IN" dirty="0" smtClean="0"/>
              <a:t>and persons with </a:t>
            </a:r>
            <a:r>
              <a:rPr lang="en-IN" b="1" dirty="0" smtClean="0"/>
              <a:t>sedentary life-style.</a:t>
            </a:r>
          </a:p>
          <a:p>
            <a:endParaRPr lang="en-IN"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50106"/>
          </a:xfrm>
        </p:spPr>
        <p:txBody>
          <a:bodyPr/>
          <a:lstStyle/>
          <a:p>
            <a:r>
              <a:rPr lang="en-IN" dirty="0" smtClean="0"/>
              <a:t> PLASMA LIPIDS</a:t>
            </a:r>
            <a:endParaRPr lang="en-IN" dirty="0"/>
          </a:p>
        </p:txBody>
      </p:sp>
      <p:sp>
        <p:nvSpPr>
          <p:cNvPr id="3" name="Content Placeholder 2"/>
          <p:cNvSpPr>
            <a:spLocks noGrp="1"/>
          </p:cNvSpPr>
          <p:nvPr>
            <p:ph idx="1"/>
          </p:nvPr>
        </p:nvSpPr>
        <p:spPr/>
        <p:txBody>
          <a:bodyPr/>
          <a:lstStyle/>
          <a:p>
            <a:endParaRPr lang="en-IN"/>
          </a:p>
        </p:txBody>
      </p:sp>
      <p:graphicFrame>
        <p:nvGraphicFramePr>
          <p:cNvPr id="4" name="Content Placeholder 3"/>
          <p:cNvGraphicFramePr>
            <a:graphicFrameLocks/>
          </p:cNvGraphicFramePr>
          <p:nvPr/>
        </p:nvGraphicFramePr>
        <p:xfrm>
          <a:off x="179512" y="980728"/>
          <a:ext cx="8713788" cy="5685189"/>
        </p:xfrm>
        <a:graphic>
          <a:graphicData uri="http://schemas.openxmlformats.org/drawingml/2006/table">
            <a:tbl>
              <a:tblPr firstRow="1" bandRow="1">
                <a:tableStyleId>{5C22544A-7EE6-4342-B048-85BDC9FD1C3A}</a:tableStyleId>
              </a:tblPr>
              <a:tblGrid>
                <a:gridCol w="4356894"/>
                <a:gridCol w="4356894"/>
              </a:tblGrid>
              <a:tr h="659609">
                <a:tc>
                  <a:txBody>
                    <a:bodyPr/>
                    <a:lstStyle/>
                    <a:p>
                      <a:pPr algn="ctr"/>
                      <a:r>
                        <a:rPr lang="en-IN" sz="2800" dirty="0" smtClean="0"/>
                        <a:t>LIPID FRACTION</a:t>
                      </a:r>
                      <a:endParaRPr lang="en-IN" sz="2800" dirty="0"/>
                    </a:p>
                  </a:txBody>
                  <a:tcPr/>
                </a:tc>
                <a:tc>
                  <a:txBody>
                    <a:bodyPr/>
                    <a:lstStyle/>
                    <a:p>
                      <a:pPr algn="ctr"/>
                      <a:r>
                        <a:rPr lang="en-IN" sz="2800" dirty="0" smtClean="0"/>
                        <a:t>REFERENCE VALUES</a:t>
                      </a:r>
                      <a:r>
                        <a:rPr lang="en-IN" sz="2800" baseline="0" dirty="0" smtClean="0"/>
                        <a:t> (mg/dl)</a:t>
                      </a:r>
                      <a:endParaRPr lang="en-IN" sz="2800" dirty="0"/>
                    </a:p>
                  </a:txBody>
                  <a:tcPr/>
                </a:tc>
              </a:tr>
              <a:tr h="742061">
                <a:tc>
                  <a:txBody>
                    <a:bodyPr/>
                    <a:lstStyle/>
                    <a:p>
                      <a:pPr algn="ctr"/>
                      <a:r>
                        <a:rPr lang="en-IN" sz="2400" dirty="0" smtClean="0"/>
                        <a:t>TOTAL LIPID</a:t>
                      </a:r>
                      <a:endParaRPr lang="en-IN" sz="2400" dirty="0"/>
                    </a:p>
                  </a:txBody>
                  <a:tcPr/>
                </a:tc>
                <a:tc>
                  <a:txBody>
                    <a:bodyPr/>
                    <a:lstStyle/>
                    <a:p>
                      <a:pPr algn="ctr"/>
                      <a:r>
                        <a:rPr lang="en-IN" sz="2400" dirty="0" smtClean="0"/>
                        <a:t>400-600</a:t>
                      </a:r>
                      <a:endParaRPr lang="en-IN" sz="2400" dirty="0"/>
                    </a:p>
                  </a:txBody>
                  <a:tcPr/>
                </a:tc>
              </a:tr>
              <a:tr h="1779923">
                <a:tc>
                  <a:txBody>
                    <a:bodyPr/>
                    <a:lstStyle/>
                    <a:p>
                      <a:pPr algn="ctr"/>
                      <a:r>
                        <a:rPr lang="en-IN" sz="2400" dirty="0" smtClean="0"/>
                        <a:t>TOTAL CHOLESTEROL</a:t>
                      </a:r>
                    </a:p>
                    <a:p>
                      <a:pPr algn="ctr"/>
                      <a:r>
                        <a:rPr lang="en-IN" sz="2400" dirty="0" smtClean="0"/>
                        <a:t>LDL- CHOLESTEROL</a:t>
                      </a:r>
                    </a:p>
                    <a:p>
                      <a:pPr algn="ctr"/>
                      <a:r>
                        <a:rPr lang="en-IN" sz="2400" dirty="0" smtClean="0"/>
                        <a:t>HDL-CHOLESTEROL</a:t>
                      </a:r>
                    </a:p>
                    <a:p>
                      <a:pPr algn="ctr"/>
                      <a:r>
                        <a:rPr lang="en-IN" sz="2400" dirty="0" smtClean="0"/>
                        <a:t>VLDL-CHOLESTEROL</a:t>
                      </a:r>
                      <a:endParaRPr lang="en-IN" sz="2400" dirty="0"/>
                    </a:p>
                  </a:txBody>
                  <a:tcPr/>
                </a:tc>
                <a:tc>
                  <a:txBody>
                    <a:bodyPr/>
                    <a:lstStyle/>
                    <a:p>
                      <a:pPr algn="ctr"/>
                      <a:r>
                        <a:rPr lang="en-IN" sz="2400" dirty="0" smtClean="0"/>
                        <a:t>150-200</a:t>
                      </a:r>
                    </a:p>
                    <a:p>
                      <a:pPr algn="ctr"/>
                      <a:r>
                        <a:rPr lang="en-IN" sz="2400" dirty="0" smtClean="0"/>
                        <a:t>80-150</a:t>
                      </a:r>
                    </a:p>
                    <a:p>
                      <a:pPr algn="ctr"/>
                      <a:r>
                        <a:rPr lang="en-IN" sz="2400" dirty="0" smtClean="0"/>
                        <a:t>30-60</a:t>
                      </a:r>
                    </a:p>
                    <a:p>
                      <a:pPr algn="ctr"/>
                      <a:r>
                        <a:rPr lang="en-IN" sz="2400" dirty="0" smtClean="0"/>
                        <a:t>20-40</a:t>
                      </a:r>
                      <a:endParaRPr lang="en-IN" sz="2400" dirty="0"/>
                    </a:p>
                  </a:txBody>
                  <a:tcPr/>
                </a:tc>
              </a:tr>
              <a:tr h="834532">
                <a:tc>
                  <a:txBody>
                    <a:bodyPr/>
                    <a:lstStyle/>
                    <a:p>
                      <a:pPr algn="ctr"/>
                      <a:r>
                        <a:rPr lang="en-IN" sz="2400" dirty="0" smtClean="0"/>
                        <a:t>TRIGLYCERIDES</a:t>
                      </a:r>
                      <a:endParaRPr lang="en-IN" sz="2400" dirty="0"/>
                    </a:p>
                  </a:txBody>
                  <a:tcPr/>
                </a:tc>
                <a:tc>
                  <a:txBody>
                    <a:bodyPr/>
                    <a:lstStyle/>
                    <a:p>
                      <a:pPr algn="ctr"/>
                      <a:r>
                        <a:rPr lang="en-IN" sz="2400" dirty="0" smtClean="0"/>
                        <a:t>75-150</a:t>
                      </a:r>
                      <a:endParaRPr lang="en-IN" sz="2400" dirty="0"/>
                    </a:p>
                  </a:txBody>
                  <a:tcPr/>
                </a:tc>
              </a:tr>
              <a:tr h="834532">
                <a:tc>
                  <a:txBody>
                    <a:bodyPr/>
                    <a:lstStyle/>
                    <a:p>
                      <a:pPr algn="ctr"/>
                      <a:r>
                        <a:rPr lang="en-IN" sz="2400" dirty="0" smtClean="0"/>
                        <a:t>PHOSPHOLIPIDS</a:t>
                      </a:r>
                      <a:endParaRPr lang="en-IN" sz="2400" dirty="0"/>
                    </a:p>
                  </a:txBody>
                  <a:tcPr/>
                </a:tc>
                <a:tc>
                  <a:txBody>
                    <a:bodyPr/>
                    <a:lstStyle/>
                    <a:p>
                      <a:pPr algn="ctr"/>
                      <a:r>
                        <a:rPr lang="en-IN" sz="2400" dirty="0" smtClean="0"/>
                        <a:t>150-200</a:t>
                      </a:r>
                      <a:endParaRPr lang="en-IN" sz="2400" dirty="0"/>
                    </a:p>
                  </a:txBody>
                  <a:tcPr/>
                </a:tc>
              </a:tr>
              <a:tr h="834532">
                <a:tc>
                  <a:txBody>
                    <a:bodyPr/>
                    <a:lstStyle/>
                    <a:p>
                      <a:pPr algn="ctr"/>
                      <a:r>
                        <a:rPr lang="en-IN" sz="2400" dirty="0" smtClean="0"/>
                        <a:t>FREE FATTY ACIDS</a:t>
                      </a:r>
                      <a:endParaRPr lang="en-IN" sz="2400" dirty="0"/>
                    </a:p>
                  </a:txBody>
                  <a:tcPr/>
                </a:tc>
                <a:tc>
                  <a:txBody>
                    <a:bodyPr/>
                    <a:lstStyle/>
                    <a:p>
                      <a:pPr algn="ctr"/>
                      <a:r>
                        <a:rPr lang="en-IN" sz="2400" dirty="0" smtClean="0"/>
                        <a:t>5-15</a:t>
                      </a:r>
                      <a:endParaRPr lang="en-IN" sz="2400" dirty="0"/>
                    </a:p>
                  </a:txBody>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51520" y="188640"/>
          <a:ext cx="8640960" cy="6134342"/>
        </p:xfrm>
        <a:graphic>
          <a:graphicData uri="http://schemas.openxmlformats.org/drawingml/2006/table">
            <a:tbl>
              <a:tblPr firstRow="1" bandRow="1">
                <a:tableStyleId>{93296810-A885-4BE3-A3E7-6D5BEEA58F35}</a:tableStyleId>
              </a:tblPr>
              <a:tblGrid>
                <a:gridCol w="2664296"/>
                <a:gridCol w="2160240"/>
                <a:gridCol w="1944216"/>
                <a:gridCol w="1872208"/>
              </a:tblGrid>
              <a:tr h="777084">
                <a:tc gridSpan="4">
                  <a:txBody>
                    <a:bodyPr/>
                    <a:lstStyle/>
                    <a:p>
                      <a:pPr algn="ctr"/>
                      <a:r>
                        <a:rPr lang="en-IN" sz="3200" dirty="0" smtClean="0">
                          <a:solidFill>
                            <a:srgbClr val="0070C0"/>
                          </a:solidFill>
                        </a:rPr>
                        <a:t>CHD RISK AND LIPID</a:t>
                      </a:r>
                      <a:r>
                        <a:rPr lang="en-IN" sz="3200" baseline="0" dirty="0" smtClean="0">
                          <a:solidFill>
                            <a:srgbClr val="0070C0"/>
                          </a:solidFill>
                        </a:rPr>
                        <a:t> PARAMETERS</a:t>
                      </a:r>
                      <a:endParaRPr lang="en-IN" sz="3200" dirty="0">
                        <a:solidFill>
                          <a:srgbClr val="0070C0"/>
                        </a:solidFill>
                      </a:endParaRPr>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r>
              <a:tr h="879100">
                <a:tc>
                  <a:txBody>
                    <a:bodyPr/>
                    <a:lstStyle/>
                    <a:p>
                      <a:endParaRPr lang="en-IN"/>
                    </a:p>
                  </a:txBody>
                  <a:tcPr/>
                </a:tc>
                <a:tc>
                  <a:txBody>
                    <a:bodyPr/>
                    <a:lstStyle/>
                    <a:p>
                      <a:pPr algn="ctr"/>
                      <a:r>
                        <a:rPr lang="en-IN" sz="2400" dirty="0" smtClean="0"/>
                        <a:t>Low risk (desirable level)</a:t>
                      </a:r>
                      <a:endParaRPr lang="en-IN" sz="2400" dirty="0"/>
                    </a:p>
                  </a:txBody>
                  <a:tcPr/>
                </a:tc>
                <a:tc>
                  <a:txBody>
                    <a:bodyPr/>
                    <a:lstStyle/>
                    <a:p>
                      <a:pPr algn="ctr"/>
                      <a:r>
                        <a:rPr lang="en-IN" sz="2400" dirty="0" smtClean="0"/>
                        <a:t>Borderline risk</a:t>
                      </a:r>
                      <a:endParaRPr lang="en-IN" sz="2400" dirty="0"/>
                    </a:p>
                  </a:txBody>
                  <a:tcPr/>
                </a:tc>
                <a:tc>
                  <a:txBody>
                    <a:bodyPr/>
                    <a:lstStyle/>
                    <a:p>
                      <a:pPr algn="ctr"/>
                      <a:r>
                        <a:rPr lang="en-IN" sz="2800" dirty="0" smtClean="0"/>
                        <a:t>High risk</a:t>
                      </a:r>
                      <a:endParaRPr lang="en-IN" sz="2800" dirty="0"/>
                    </a:p>
                  </a:txBody>
                  <a:tcPr/>
                </a:tc>
              </a:tr>
              <a:tr h="1050359">
                <a:tc>
                  <a:txBody>
                    <a:bodyPr/>
                    <a:lstStyle/>
                    <a:p>
                      <a:r>
                        <a:rPr lang="en-IN" sz="2400" dirty="0" smtClean="0"/>
                        <a:t>Total cholesterol (mg/</a:t>
                      </a:r>
                      <a:r>
                        <a:rPr lang="en-IN" sz="2400" dirty="0" err="1" smtClean="0"/>
                        <a:t>dL</a:t>
                      </a:r>
                      <a:r>
                        <a:rPr lang="en-IN" sz="2400" dirty="0" smtClean="0"/>
                        <a:t>)</a:t>
                      </a:r>
                      <a:endParaRPr lang="en-IN" sz="2400" dirty="0"/>
                    </a:p>
                  </a:txBody>
                  <a:tcPr/>
                </a:tc>
                <a:tc>
                  <a:txBody>
                    <a:bodyPr/>
                    <a:lstStyle/>
                    <a:p>
                      <a:pPr algn="ctr"/>
                      <a:r>
                        <a:rPr lang="en-IN" sz="2400" dirty="0" smtClean="0"/>
                        <a:t>&lt;200</a:t>
                      </a:r>
                      <a:endParaRPr lang="en-IN" sz="2400" dirty="0"/>
                    </a:p>
                  </a:txBody>
                  <a:tcPr/>
                </a:tc>
                <a:tc>
                  <a:txBody>
                    <a:bodyPr/>
                    <a:lstStyle/>
                    <a:p>
                      <a:pPr algn="ctr"/>
                      <a:r>
                        <a:rPr lang="en-IN" sz="2400" dirty="0" smtClean="0"/>
                        <a:t>200-400</a:t>
                      </a:r>
                      <a:endParaRPr lang="en-IN" sz="2400" dirty="0"/>
                    </a:p>
                  </a:txBody>
                  <a:tcPr/>
                </a:tc>
                <a:tc>
                  <a:txBody>
                    <a:bodyPr/>
                    <a:lstStyle/>
                    <a:p>
                      <a:pPr algn="ctr"/>
                      <a:r>
                        <a:rPr lang="en-IN" sz="2400" dirty="0" smtClean="0"/>
                        <a:t>&gt;</a:t>
                      </a:r>
                      <a:r>
                        <a:rPr lang="en-IN" sz="2400" baseline="0" dirty="0" smtClean="0"/>
                        <a:t> 240</a:t>
                      </a:r>
                      <a:endParaRPr lang="en-IN" sz="2400" dirty="0"/>
                    </a:p>
                  </a:txBody>
                  <a:tcPr/>
                </a:tc>
              </a:tr>
              <a:tr h="10962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400" dirty="0" smtClean="0"/>
                        <a:t>LDL cholesterol (mg/</a:t>
                      </a:r>
                      <a:r>
                        <a:rPr lang="en-IN" sz="2400" dirty="0" err="1" smtClean="0"/>
                        <a:t>dL</a:t>
                      </a:r>
                      <a:r>
                        <a:rPr lang="en-IN" sz="2400" dirty="0" smtClean="0"/>
                        <a:t>)</a:t>
                      </a:r>
                    </a:p>
                    <a:p>
                      <a:endParaRPr lang="en-IN" sz="2400" dirty="0"/>
                    </a:p>
                  </a:txBody>
                  <a:tcPr/>
                </a:tc>
                <a:tc>
                  <a:txBody>
                    <a:bodyPr/>
                    <a:lstStyle/>
                    <a:p>
                      <a:pPr algn="ctr"/>
                      <a:r>
                        <a:rPr lang="en-IN" sz="2400" dirty="0" smtClean="0"/>
                        <a:t>&lt;130</a:t>
                      </a:r>
                      <a:endParaRPr lang="en-IN" sz="2400" dirty="0"/>
                    </a:p>
                  </a:txBody>
                  <a:tcPr/>
                </a:tc>
                <a:tc>
                  <a:txBody>
                    <a:bodyPr/>
                    <a:lstStyle/>
                    <a:p>
                      <a:pPr algn="ctr"/>
                      <a:r>
                        <a:rPr lang="en-IN" sz="2400" dirty="0" smtClean="0"/>
                        <a:t>130-160</a:t>
                      </a:r>
                      <a:endParaRPr lang="en-IN" sz="2400" dirty="0"/>
                    </a:p>
                  </a:txBody>
                  <a:tcPr/>
                </a:tc>
                <a:tc>
                  <a:txBody>
                    <a:bodyPr/>
                    <a:lstStyle/>
                    <a:p>
                      <a:pPr algn="ctr"/>
                      <a:r>
                        <a:rPr lang="en-IN" sz="2400" dirty="0" smtClean="0"/>
                        <a:t>&gt; 160</a:t>
                      </a:r>
                      <a:endParaRPr lang="en-IN" sz="2400" dirty="0"/>
                    </a:p>
                  </a:txBody>
                  <a:tcPr/>
                </a:tc>
              </a:tr>
              <a:tr h="10962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400" dirty="0" smtClean="0"/>
                        <a:t>HDL cholesterol (mg/</a:t>
                      </a:r>
                      <a:r>
                        <a:rPr lang="en-IN" sz="2400" dirty="0" err="1" smtClean="0"/>
                        <a:t>dL</a:t>
                      </a:r>
                      <a:r>
                        <a:rPr lang="en-IN" sz="2400" dirty="0" smtClean="0"/>
                        <a:t>)</a:t>
                      </a:r>
                    </a:p>
                    <a:p>
                      <a:endParaRPr lang="en-IN" sz="2400" dirty="0"/>
                    </a:p>
                  </a:txBody>
                  <a:tcPr/>
                </a:tc>
                <a:tc>
                  <a:txBody>
                    <a:bodyPr/>
                    <a:lstStyle/>
                    <a:p>
                      <a:pPr algn="ctr"/>
                      <a:r>
                        <a:rPr lang="en-IN" sz="2400" dirty="0" smtClean="0"/>
                        <a:t>&gt;60</a:t>
                      </a:r>
                      <a:endParaRPr lang="en-IN" sz="2400" dirty="0"/>
                    </a:p>
                  </a:txBody>
                  <a:tcPr/>
                </a:tc>
                <a:tc>
                  <a:txBody>
                    <a:bodyPr/>
                    <a:lstStyle/>
                    <a:p>
                      <a:pPr algn="ctr"/>
                      <a:r>
                        <a:rPr lang="en-IN" sz="2400" dirty="0" smtClean="0"/>
                        <a:t>35-60</a:t>
                      </a:r>
                      <a:endParaRPr lang="en-IN" sz="2400" dirty="0"/>
                    </a:p>
                  </a:txBody>
                  <a:tcPr/>
                </a:tc>
                <a:tc>
                  <a:txBody>
                    <a:bodyPr/>
                    <a:lstStyle/>
                    <a:p>
                      <a:pPr algn="ctr"/>
                      <a:r>
                        <a:rPr lang="en-IN" sz="2400" dirty="0" smtClean="0"/>
                        <a:t>&gt;35</a:t>
                      </a:r>
                      <a:endParaRPr lang="en-IN" sz="2400" dirty="0"/>
                    </a:p>
                  </a:txBody>
                  <a:tcPr/>
                </a:tc>
              </a:tr>
              <a:tr h="10503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400" dirty="0" smtClean="0"/>
                        <a:t>Triglyceride(mg/</a:t>
                      </a:r>
                      <a:r>
                        <a:rPr lang="en-IN" sz="2400" dirty="0" err="1" smtClean="0"/>
                        <a:t>dL</a:t>
                      </a:r>
                      <a:r>
                        <a:rPr lang="en-IN" sz="2400" dirty="0" smtClean="0"/>
                        <a:t>)</a:t>
                      </a:r>
                    </a:p>
                    <a:p>
                      <a:endParaRPr lang="en-IN" sz="2400" dirty="0"/>
                    </a:p>
                  </a:txBody>
                  <a:tcPr/>
                </a:tc>
                <a:tc>
                  <a:txBody>
                    <a:bodyPr/>
                    <a:lstStyle/>
                    <a:p>
                      <a:pPr algn="ctr"/>
                      <a:r>
                        <a:rPr lang="en-IN" sz="2400" dirty="0" smtClean="0"/>
                        <a:t>&lt;200</a:t>
                      </a:r>
                      <a:endParaRPr lang="en-IN" sz="2400" dirty="0"/>
                    </a:p>
                  </a:txBody>
                  <a:tcPr/>
                </a:tc>
                <a:tc>
                  <a:txBody>
                    <a:bodyPr/>
                    <a:lstStyle/>
                    <a:p>
                      <a:pPr algn="ctr"/>
                      <a:r>
                        <a:rPr lang="en-IN" sz="2400" dirty="0" smtClean="0"/>
                        <a:t>200-400</a:t>
                      </a:r>
                      <a:endParaRPr lang="en-IN" sz="2400" dirty="0"/>
                    </a:p>
                  </a:txBody>
                  <a:tcPr/>
                </a:tc>
                <a:tc>
                  <a:txBody>
                    <a:bodyPr/>
                    <a:lstStyle/>
                    <a:p>
                      <a:pPr algn="ctr"/>
                      <a:r>
                        <a:rPr lang="en-IN" sz="2400" dirty="0" smtClean="0"/>
                        <a:t>&gt;400</a:t>
                      </a:r>
                      <a:endParaRPr lang="en-IN" sz="2400"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712968" cy="6480720"/>
          </a:xfrm>
        </p:spPr>
        <p:txBody>
          <a:bodyPr>
            <a:normAutofit lnSpcReduction="10000"/>
          </a:bodyPr>
          <a:lstStyle/>
          <a:p>
            <a:pPr>
              <a:buNone/>
            </a:pPr>
            <a:r>
              <a:rPr lang="en-IN" sz="3000" dirty="0" smtClean="0">
                <a:solidFill>
                  <a:srgbClr val="C00000"/>
                </a:solidFill>
              </a:rPr>
              <a:t>3.</a:t>
            </a:r>
            <a:r>
              <a:rPr lang="en-IN" sz="3000" b="1" dirty="0" smtClean="0">
                <a:solidFill>
                  <a:srgbClr val="C00000"/>
                </a:solidFill>
              </a:rPr>
              <a:t> Lipoproteins</a:t>
            </a:r>
          </a:p>
          <a:p>
            <a:r>
              <a:rPr lang="en-IN" sz="2600" dirty="0" smtClean="0"/>
              <a:t>Macromolecular complexes of lipids with proteins.</a:t>
            </a:r>
          </a:p>
          <a:p>
            <a:pPr>
              <a:buNone/>
            </a:pPr>
            <a:r>
              <a:rPr lang="en-IN" sz="3000" dirty="0" smtClean="0">
                <a:solidFill>
                  <a:srgbClr val="C00000"/>
                </a:solidFill>
              </a:rPr>
              <a:t>4. </a:t>
            </a:r>
            <a:r>
              <a:rPr lang="en-IN" sz="3000" b="1" dirty="0" smtClean="0">
                <a:solidFill>
                  <a:srgbClr val="C00000"/>
                </a:solidFill>
              </a:rPr>
              <a:t>Other complex lipids</a:t>
            </a:r>
          </a:p>
          <a:p>
            <a:r>
              <a:rPr lang="en-IN" sz="2400" dirty="0" err="1" smtClean="0"/>
              <a:t>Sulfolipids</a:t>
            </a:r>
            <a:r>
              <a:rPr lang="en-IN" sz="2400" dirty="0" smtClean="0"/>
              <a:t>, </a:t>
            </a:r>
            <a:r>
              <a:rPr lang="en-IN" sz="2400" dirty="0" err="1" smtClean="0"/>
              <a:t>aminolipids</a:t>
            </a:r>
            <a:r>
              <a:rPr lang="en-IN" sz="2400" dirty="0" smtClean="0"/>
              <a:t> and </a:t>
            </a:r>
            <a:r>
              <a:rPr lang="en-IN" sz="2400" dirty="0" err="1" smtClean="0"/>
              <a:t>lipopolysaccharides</a:t>
            </a:r>
            <a:r>
              <a:rPr lang="en-IN" sz="2400" dirty="0" smtClean="0"/>
              <a:t> are among the other complex lipids.</a:t>
            </a:r>
          </a:p>
          <a:p>
            <a:pPr>
              <a:buFont typeface="Wingdings" pitchFamily="2" charset="2"/>
              <a:buChar char="q"/>
            </a:pPr>
            <a:r>
              <a:rPr lang="en-IN" sz="3000" b="1" dirty="0" smtClean="0">
                <a:solidFill>
                  <a:srgbClr val="0070C0"/>
                </a:solidFill>
              </a:rPr>
              <a:t>Derived lipids</a:t>
            </a:r>
          </a:p>
          <a:p>
            <a:r>
              <a:rPr lang="en-IN" sz="2400" dirty="0" smtClean="0"/>
              <a:t>These are the derivatives obtained on the hydrolysis of simple and compound lipids which possesses the characteristics of lipids.</a:t>
            </a:r>
          </a:p>
          <a:p>
            <a:r>
              <a:rPr lang="en-IN" sz="2400" dirty="0" smtClean="0"/>
              <a:t>E.g. glycerol, fatty acids, lipid (fat) soluble vitamins, steroid hormones, hydrocarbons and ketone bodies.</a:t>
            </a:r>
          </a:p>
          <a:p>
            <a:pPr>
              <a:buFont typeface="Wingdings" pitchFamily="2" charset="2"/>
              <a:buChar char="q"/>
            </a:pPr>
            <a:r>
              <a:rPr lang="en-IN" sz="3000" b="1" dirty="0" smtClean="0">
                <a:solidFill>
                  <a:srgbClr val="0070C0"/>
                </a:solidFill>
              </a:rPr>
              <a:t>Miscellaneous</a:t>
            </a:r>
          </a:p>
          <a:p>
            <a:r>
              <a:rPr lang="en-IN" sz="2400" dirty="0" smtClean="0"/>
              <a:t>These include a large number of compounds possessing the characteristics of lipids.</a:t>
            </a:r>
          </a:p>
          <a:p>
            <a:r>
              <a:rPr lang="en-IN" sz="2400" dirty="0" smtClean="0"/>
              <a:t>E.g., </a:t>
            </a:r>
            <a:r>
              <a:rPr lang="en-IN" sz="2400" dirty="0" err="1" smtClean="0"/>
              <a:t>carotenoids</a:t>
            </a:r>
            <a:r>
              <a:rPr lang="en-IN" sz="2400" dirty="0" smtClean="0"/>
              <a:t>, </a:t>
            </a:r>
            <a:r>
              <a:rPr lang="en-IN" sz="2400" dirty="0" err="1" smtClean="0"/>
              <a:t>squalene</a:t>
            </a:r>
            <a:r>
              <a:rPr lang="en-IN" sz="2400" dirty="0" smtClean="0"/>
              <a:t>, hydrocarbons such as </a:t>
            </a:r>
            <a:r>
              <a:rPr lang="en-IN" sz="2400" dirty="0" err="1" smtClean="0"/>
              <a:t>pentacosane</a:t>
            </a:r>
            <a:r>
              <a:rPr lang="en-IN" sz="2400" dirty="0" smtClean="0"/>
              <a:t> (in bee wax), </a:t>
            </a:r>
            <a:r>
              <a:rPr lang="en-IN" sz="2400" dirty="0" err="1" smtClean="0"/>
              <a:t>terpenes</a:t>
            </a:r>
            <a:r>
              <a:rPr lang="en-IN" sz="2400" dirty="0" smtClean="0"/>
              <a:t> etc.</a:t>
            </a:r>
          </a:p>
          <a:p>
            <a:endParaRPr lang="en-IN" sz="2400" dirty="0" smtClean="0"/>
          </a:p>
          <a:p>
            <a:endParaRPr lang="en-IN" sz="2400" dirty="0" smtClean="0"/>
          </a:p>
          <a:p>
            <a:endParaRPr lang="en-IN"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016"/>
            <a:ext cx="8229600" cy="836712"/>
          </a:xfrm>
        </p:spPr>
        <p:style>
          <a:lnRef idx="3">
            <a:schemeClr val="lt1"/>
          </a:lnRef>
          <a:fillRef idx="1">
            <a:schemeClr val="accent1"/>
          </a:fillRef>
          <a:effectRef idx="1">
            <a:schemeClr val="accent1"/>
          </a:effectRef>
          <a:fontRef idx="minor">
            <a:schemeClr val="lt1"/>
          </a:fontRef>
        </p:style>
        <p:txBody>
          <a:bodyPr>
            <a:normAutofit/>
          </a:bodyPr>
          <a:lstStyle/>
          <a:p>
            <a:r>
              <a:rPr lang="en-IN" b="1" dirty="0" smtClean="0">
                <a:solidFill>
                  <a:srgbClr val="FF0000"/>
                </a:solidFill>
              </a:rPr>
              <a:t>STEROIDS</a:t>
            </a:r>
            <a:endParaRPr lang="en-IN" b="1" dirty="0">
              <a:solidFill>
                <a:srgbClr val="FF0000"/>
              </a:solidFill>
            </a:endParaRPr>
          </a:p>
        </p:txBody>
      </p:sp>
      <p:sp>
        <p:nvSpPr>
          <p:cNvPr id="3" name="Content Placeholder 2"/>
          <p:cNvSpPr>
            <a:spLocks noGrp="1"/>
          </p:cNvSpPr>
          <p:nvPr>
            <p:ph idx="1"/>
          </p:nvPr>
        </p:nvSpPr>
        <p:spPr>
          <a:xfrm>
            <a:off x="539552" y="1052736"/>
            <a:ext cx="7992888" cy="5256584"/>
          </a:xfrm>
        </p:spPr>
        <p:txBody>
          <a:bodyPr>
            <a:normAutofit/>
          </a:bodyPr>
          <a:lstStyle/>
          <a:p>
            <a:r>
              <a:rPr lang="en-IN" sz="2800" dirty="0" smtClean="0"/>
              <a:t>Steroids are the compounds containing a cyclic steroid nucleus (or ring) namely </a:t>
            </a:r>
            <a:r>
              <a:rPr lang="en-IN" sz="2800" dirty="0" err="1" smtClean="0"/>
              <a:t>cyclopentanoperhydrophenanthrene</a:t>
            </a:r>
            <a:r>
              <a:rPr lang="en-IN" sz="2800" dirty="0" smtClean="0"/>
              <a:t> (CPPP).</a:t>
            </a:r>
          </a:p>
          <a:p>
            <a:r>
              <a:rPr lang="en-IN" sz="2800" dirty="0" smtClean="0"/>
              <a:t>It consists of a </a:t>
            </a:r>
            <a:r>
              <a:rPr lang="en-IN" sz="2800" dirty="0" err="1" smtClean="0"/>
              <a:t>phenanthrene</a:t>
            </a:r>
            <a:r>
              <a:rPr lang="en-IN" sz="2800" dirty="0" smtClean="0"/>
              <a:t> nucleus (rings A, B and C) to which a </a:t>
            </a:r>
            <a:r>
              <a:rPr lang="en-IN" sz="2800" dirty="0" err="1" smtClean="0"/>
              <a:t>cyclopentane</a:t>
            </a:r>
            <a:r>
              <a:rPr lang="en-IN" sz="2800" dirty="0" smtClean="0"/>
              <a:t> ring (D) is attached.</a:t>
            </a:r>
          </a:p>
          <a:p>
            <a:r>
              <a:rPr lang="en-IN" sz="2800" dirty="0" smtClean="0"/>
              <a:t>The steroid nucleus represents saturated carbons, unless specifically shown as double bonds.</a:t>
            </a:r>
          </a:p>
          <a:p>
            <a:r>
              <a:rPr lang="en-IN" sz="2800" dirty="0" smtClean="0"/>
              <a:t>The methyl side chains (19 &amp; 18) attached to carbons 10 &amp; 13 are shown as single bonds.</a:t>
            </a:r>
          </a:p>
          <a:p>
            <a:r>
              <a:rPr lang="en-IN" sz="2800" dirty="0" smtClean="0"/>
              <a:t>At carbon 17, steroids usually contain a side chain.</a:t>
            </a:r>
          </a:p>
          <a:p>
            <a:endParaRPr lang="en-IN" sz="2800" dirty="0" smtClean="0"/>
          </a:p>
          <a:p>
            <a:endParaRPr lang="en-IN" sz="2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3528" y="476672"/>
            <a:ext cx="4536504" cy="5976664"/>
          </a:xfrm>
        </p:spPr>
        <p:txBody>
          <a:bodyPr>
            <a:normAutofit/>
          </a:bodyPr>
          <a:lstStyle/>
          <a:p>
            <a:r>
              <a:rPr lang="en-IN" dirty="0" smtClean="0"/>
              <a:t>There are several steroids in the biological system  which includes cholesterol, bile acids, vitamin D, sex hormones, </a:t>
            </a:r>
            <a:r>
              <a:rPr lang="en-IN" dirty="0" err="1" smtClean="0"/>
              <a:t>adrenocortical</a:t>
            </a:r>
            <a:r>
              <a:rPr lang="en-IN" dirty="0" smtClean="0"/>
              <a:t> hormones, </a:t>
            </a:r>
            <a:r>
              <a:rPr lang="en-IN" dirty="0" err="1" smtClean="0"/>
              <a:t>sitosterols</a:t>
            </a:r>
            <a:r>
              <a:rPr lang="en-IN" dirty="0" smtClean="0"/>
              <a:t>, cardiac glycosides and alkaloids.</a:t>
            </a:r>
          </a:p>
          <a:p>
            <a:r>
              <a:rPr lang="en-IN" dirty="0" smtClean="0"/>
              <a:t>If the steroid contains one or more hydroxyl groups it is commonly known as sterol (means solid alcohol).</a:t>
            </a:r>
          </a:p>
          <a:p>
            <a:endParaRPr lang="en-IN"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4644008" y="980728"/>
            <a:ext cx="4320480" cy="4752528"/>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6632"/>
            <a:ext cx="8229600" cy="1008112"/>
          </a:xfrm>
        </p:spPr>
        <p:style>
          <a:lnRef idx="3">
            <a:schemeClr val="lt1"/>
          </a:lnRef>
          <a:fillRef idx="1">
            <a:schemeClr val="accent1"/>
          </a:fillRef>
          <a:effectRef idx="1">
            <a:schemeClr val="accent1"/>
          </a:effectRef>
          <a:fontRef idx="minor">
            <a:schemeClr val="lt1"/>
          </a:fontRef>
        </p:style>
        <p:txBody>
          <a:bodyPr>
            <a:normAutofit/>
          </a:bodyPr>
          <a:lstStyle/>
          <a:p>
            <a:r>
              <a:rPr lang="en-IN" b="1" dirty="0" smtClean="0">
                <a:solidFill>
                  <a:srgbClr val="FF0000"/>
                </a:solidFill>
              </a:rPr>
              <a:t>CHOLESTEROL</a:t>
            </a:r>
            <a:endParaRPr lang="en-IN" dirty="0">
              <a:solidFill>
                <a:srgbClr val="FF0000"/>
              </a:solidFill>
            </a:endParaRPr>
          </a:p>
        </p:txBody>
      </p:sp>
      <p:sp>
        <p:nvSpPr>
          <p:cNvPr id="3" name="Content Placeholder 2"/>
          <p:cNvSpPr>
            <a:spLocks noGrp="1"/>
          </p:cNvSpPr>
          <p:nvPr>
            <p:ph idx="1"/>
          </p:nvPr>
        </p:nvSpPr>
        <p:spPr>
          <a:xfrm>
            <a:off x="611560" y="1484784"/>
            <a:ext cx="7920880" cy="5112568"/>
          </a:xfrm>
        </p:spPr>
        <p:txBody>
          <a:bodyPr>
            <a:normAutofit/>
          </a:bodyPr>
          <a:lstStyle/>
          <a:p>
            <a:pPr>
              <a:buFont typeface="Wingdings" pitchFamily="2" charset="2"/>
              <a:buChar char="q"/>
            </a:pPr>
            <a:r>
              <a:rPr lang="en-IN" b="1" dirty="0" smtClean="0">
                <a:solidFill>
                  <a:srgbClr val="0070C0"/>
                </a:solidFill>
              </a:rPr>
              <a:t>INTRODUCTION</a:t>
            </a:r>
          </a:p>
          <a:p>
            <a:r>
              <a:rPr lang="en-IN" sz="2800" dirty="0" smtClean="0"/>
              <a:t>Cholesterol, exclusively found in animals, is the most abundant animal sterol.</a:t>
            </a:r>
          </a:p>
          <a:p>
            <a:r>
              <a:rPr lang="en-IN" sz="2800" dirty="0" smtClean="0"/>
              <a:t>It is widely distributed in all cells and is a major component of cell membranes and lipoproteins.</a:t>
            </a:r>
          </a:p>
          <a:p>
            <a:r>
              <a:rPr lang="en-IN" sz="2800" dirty="0" smtClean="0"/>
              <a:t>Cholesterol (Greek : </a:t>
            </a:r>
            <a:r>
              <a:rPr lang="en-IN" sz="2800" dirty="0" err="1" smtClean="0"/>
              <a:t>chole</a:t>
            </a:r>
            <a:r>
              <a:rPr lang="en-IN" sz="2800" dirty="0" smtClean="0"/>
              <a:t> - bile) was first isolated from bile.</a:t>
            </a:r>
          </a:p>
          <a:p>
            <a:r>
              <a:rPr lang="en-IN" sz="2800" dirty="0" smtClean="0"/>
              <a:t>Cholesterol literally means ‘solid alcohol from bile’.</a:t>
            </a:r>
          </a:p>
          <a:p>
            <a:pPr>
              <a:buNone/>
            </a:pPr>
            <a:endParaRPr lang="en-IN" sz="2800" dirty="0" smtClean="0"/>
          </a:p>
          <a:p>
            <a:pPr>
              <a:buNone/>
            </a:pPr>
            <a:endParaRPr lang="en-IN"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92500"/>
          </a:bodyPr>
          <a:lstStyle/>
          <a:p>
            <a:pPr>
              <a:buFont typeface="Wingdings" pitchFamily="2" charset="2"/>
              <a:buChar char="q"/>
            </a:pPr>
            <a:r>
              <a:rPr lang="en-IN" sz="3500" b="1" dirty="0" smtClean="0">
                <a:solidFill>
                  <a:srgbClr val="0070C0"/>
                </a:solidFill>
              </a:rPr>
              <a:t>STRUCTURE</a:t>
            </a:r>
          </a:p>
          <a:p>
            <a:r>
              <a:rPr lang="en-IN" dirty="0" smtClean="0"/>
              <a:t>The molecular formula of cholesterol is (C</a:t>
            </a:r>
            <a:r>
              <a:rPr lang="en-IN" baseline="-25000" dirty="0" smtClean="0"/>
              <a:t>27</a:t>
            </a:r>
            <a:r>
              <a:rPr lang="en-IN" dirty="0" smtClean="0"/>
              <a:t>H</a:t>
            </a:r>
            <a:r>
              <a:rPr lang="en-IN" baseline="-25000" dirty="0" smtClean="0"/>
              <a:t>46</a:t>
            </a:r>
            <a:r>
              <a:rPr lang="en-IN" dirty="0" smtClean="0"/>
              <a:t>O).</a:t>
            </a:r>
          </a:p>
          <a:p>
            <a:r>
              <a:rPr lang="en-IN" dirty="0" smtClean="0"/>
              <a:t>It has 27 carbon atoms, a hydroxyl group at C3, a double bond between C5 and C6, two methyl groups at C18 and C19, and a side chain at C17.</a:t>
            </a:r>
          </a:p>
          <a:p>
            <a:r>
              <a:rPr lang="en-IN" dirty="0" smtClean="0"/>
              <a:t>Because of the OH group (at C3), cholesterol is a steroid alcohol (sterol).</a:t>
            </a:r>
          </a:p>
          <a:p>
            <a:r>
              <a:rPr lang="en-IN" dirty="0" smtClean="0"/>
              <a:t>Due to presence of this OH group cholesterol can also be esterified to long-chain fatty acids to form </a:t>
            </a:r>
            <a:r>
              <a:rPr lang="en-IN" dirty="0" err="1" smtClean="0"/>
              <a:t>cholesteryl</a:t>
            </a:r>
            <a:r>
              <a:rPr lang="en-IN" dirty="0" smtClean="0"/>
              <a:t> esters.</a:t>
            </a:r>
          </a:p>
          <a:p>
            <a:endParaRPr lang="en-IN"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sz="half" idx="1"/>
          </p:nvPr>
        </p:nvPicPr>
        <p:blipFill>
          <a:blip r:embed="rId2" cstate="print"/>
          <a:stretch>
            <a:fillRect/>
          </a:stretch>
        </p:blipFill>
        <p:spPr bwMode="auto">
          <a:xfrm>
            <a:off x="179512" y="1556792"/>
            <a:ext cx="3826768" cy="3613785"/>
          </a:xfrm>
          <a:prstGeom prst="rect">
            <a:avLst/>
          </a:prstGeom>
          <a:noFill/>
          <a:ln w="9525">
            <a:noFill/>
            <a:miter lim="800000"/>
            <a:headEnd/>
            <a:tailEnd/>
          </a:ln>
        </p:spPr>
      </p:pic>
      <p:sp>
        <p:nvSpPr>
          <p:cNvPr id="5" name="Content Placeholder 4"/>
          <p:cNvSpPr>
            <a:spLocks noGrp="1"/>
          </p:cNvSpPr>
          <p:nvPr>
            <p:ph sz="half" idx="2"/>
          </p:nvPr>
        </p:nvSpPr>
        <p:spPr>
          <a:xfrm>
            <a:off x="4283968" y="260648"/>
            <a:ext cx="4680520" cy="6192688"/>
          </a:xfrm>
        </p:spPr>
        <p:txBody>
          <a:bodyPr>
            <a:normAutofit fontScale="77500" lnSpcReduction="20000"/>
          </a:bodyPr>
          <a:lstStyle/>
          <a:p>
            <a:pPr>
              <a:buFont typeface="Wingdings" pitchFamily="2" charset="2"/>
              <a:buChar char="q"/>
            </a:pPr>
            <a:r>
              <a:rPr lang="en-IN" sz="4000" b="1" dirty="0" smtClean="0">
                <a:solidFill>
                  <a:srgbClr val="0070C0"/>
                </a:solidFill>
              </a:rPr>
              <a:t>OCCURENCE</a:t>
            </a:r>
          </a:p>
          <a:p>
            <a:r>
              <a:rPr lang="en-IN" dirty="0" smtClean="0"/>
              <a:t>The body of an adult contains about 1g cholesterol/kg body weight.</a:t>
            </a:r>
          </a:p>
          <a:p>
            <a:r>
              <a:rPr lang="en-IN" dirty="0" smtClean="0"/>
              <a:t>About 25% of it is in the membranes of the nervous system where it is a major component of the myelin sheath.</a:t>
            </a:r>
          </a:p>
          <a:p>
            <a:r>
              <a:rPr lang="en-IN" dirty="0" smtClean="0"/>
              <a:t>It is a precursor of various substances such as steroid hormones (glucocorticoids, </a:t>
            </a:r>
            <a:r>
              <a:rPr lang="en-IN" dirty="0" err="1" smtClean="0"/>
              <a:t>mineralocorticoids</a:t>
            </a:r>
            <a:r>
              <a:rPr lang="en-IN" dirty="0" smtClean="0"/>
              <a:t>, androgens and estrogens).</a:t>
            </a:r>
          </a:p>
          <a:p>
            <a:r>
              <a:rPr lang="en-IN" dirty="0" smtClean="0"/>
              <a:t>Normal serum cholesterol level is 150-250 mg/dl.</a:t>
            </a:r>
          </a:p>
          <a:p>
            <a:r>
              <a:rPr lang="en-IN" dirty="0" smtClean="0"/>
              <a:t>Eggs, meat and milk are the main dietary sources of cholesterol.</a:t>
            </a:r>
          </a:p>
          <a:p>
            <a:r>
              <a:rPr lang="en-IN" dirty="0" smtClean="0"/>
              <a:t>The amount synthesized in the body each day is at least twice of that ingested in the average diet which is nearly 250-750 mg/day. </a:t>
            </a:r>
          </a:p>
          <a:p>
            <a:endParaRPr lang="en-IN"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476672"/>
            <a:ext cx="8229600" cy="5649491"/>
          </a:xfrm>
        </p:spPr>
        <p:txBody>
          <a:bodyPr>
            <a:normAutofit lnSpcReduction="10000"/>
          </a:bodyPr>
          <a:lstStyle/>
          <a:p>
            <a:pPr>
              <a:buFont typeface="Wingdings" pitchFamily="2" charset="2"/>
              <a:buChar char="q"/>
            </a:pPr>
            <a:r>
              <a:rPr lang="en-IN" b="1" dirty="0" smtClean="0">
                <a:solidFill>
                  <a:srgbClr val="0070C0"/>
                </a:solidFill>
              </a:rPr>
              <a:t>PROPERTIES AND REACTIONS</a:t>
            </a:r>
          </a:p>
          <a:p>
            <a:r>
              <a:rPr lang="en-IN" dirty="0" smtClean="0"/>
              <a:t>Cholesterol is an yellowish crystalline solid.</a:t>
            </a:r>
          </a:p>
          <a:p>
            <a:r>
              <a:rPr lang="en-IN" dirty="0" smtClean="0"/>
              <a:t>The crystals, under the microscope, show a notched appearance.</a:t>
            </a:r>
          </a:p>
          <a:p>
            <a:r>
              <a:rPr lang="en-IN" dirty="0" smtClean="0"/>
              <a:t>Cholesterol is insoluble in water and soluble in organic solvents such as chloroform, benzene, ether etc.</a:t>
            </a:r>
          </a:p>
          <a:p>
            <a:r>
              <a:rPr lang="en-IN" dirty="0" smtClean="0"/>
              <a:t>Some of the test for the qualitative identification and quantitative estimation includes </a:t>
            </a:r>
            <a:r>
              <a:rPr lang="en-IN" dirty="0" err="1" smtClean="0"/>
              <a:t>Salkowski’s</a:t>
            </a:r>
            <a:r>
              <a:rPr lang="en-IN" dirty="0" smtClean="0"/>
              <a:t> test, Liebermann-</a:t>
            </a:r>
            <a:r>
              <a:rPr lang="en-IN" dirty="0" err="1" smtClean="0"/>
              <a:t>Burchard</a:t>
            </a:r>
            <a:r>
              <a:rPr lang="en-IN" dirty="0" smtClean="0"/>
              <a:t> reaction and Zak’s test.</a:t>
            </a:r>
          </a:p>
          <a:p>
            <a:endParaRPr lang="en-IN"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064896" cy="5832648"/>
          </a:xfrm>
        </p:spPr>
        <p:txBody>
          <a:bodyPr>
            <a:normAutofit/>
          </a:bodyPr>
          <a:lstStyle/>
          <a:p>
            <a:pPr>
              <a:buFont typeface="Wingdings" pitchFamily="2" charset="2"/>
              <a:buChar char="q"/>
            </a:pPr>
            <a:r>
              <a:rPr lang="en-IN" b="1" dirty="0" smtClean="0">
                <a:solidFill>
                  <a:srgbClr val="0070C0"/>
                </a:solidFill>
              </a:rPr>
              <a:t>FUNCTIONS OF CHOLESTEROL</a:t>
            </a:r>
          </a:p>
          <a:p>
            <a:r>
              <a:rPr lang="en-IN" sz="2800" dirty="0" smtClean="0"/>
              <a:t>Cholesterol is a poor conductor of heat and electricity.</a:t>
            </a:r>
          </a:p>
          <a:p>
            <a:r>
              <a:rPr lang="en-IN" sz="2800" dirty="0" smtClean="0"/>
              <a:t>It is present in abundance in nervous tissue.</a:t>
            </a:r>
          </a:p>
          <a:p>
            <a:r>
              <a:rPr lang="en-IN" sz="2800" dirty="0" smtClean="0"/>
              <a:t>It appears that cholesterol functions as an insulating cover for the transmission of electrical impulses in the nervous tissue.</a:t>
            </a:r>
          </a:p>
          <a:p>
            <a:r>
              <a:rPr lang="en-IN" sz="2800" dirty="0" smtClean="0"/>
              <a:t>Cholesterol performs several other biochemical functions which include its role in membrane structure and function, in the synthesis of bile acids, hormones (sex and cortical) and vitamin D.</a:t>
            </a:r>
          </a:p>
          <a:p>
            <a:endParaRPr lang="en-IN"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solidFill>
                  <a:srgbClr val="00B050"/>
                </a:solidFill>
              </a:rPr>
              <a:t>ARTIFICIAL FAT</a:t>
            </a:r>
            <a:endParaRPr lang="en-IN" b="1" dirty="0">
              <a:solidFill>
                <a:srgbClr val="00B050"/>
              </a:solidFill>
            </a:endParaRPr>
          </a:p>
        </p:txBody>
      </p:sp>
      <p:sp>
        <p:nvSpPr>
          <p:cNvPr id="3" name="Content Placeholder 2"/>
          <p:cNvSpPr>
            <a:spLocks noGrp="1"/>
          </p:cNvSpPr>
          <p:nvPr>
            <p:ph idx="1"/>
          </p:nvPr>
        </p:nvSpPr>
        <p:spPr>
          <a:xfrm>
            <a:off x="323528" y="1412776"/>
            <a:ext cx="8496944" cy="5184576"/>
          </a:xfrm>
        </p:spPr>
        <p:txBody>
          <a:bodyPr>
            <a:normAutofit fontScale="85000" lnSpcReduction="10000"/>
          </a:bodyPr>
          <a:lstStyle/>
          <a:p>
            <a:r>
              <a:rPr lang="en-IN" dirty="0" smtClean="0"/>
              <a:t>Sucrose polyester, i.e. a sucrose molecule attached to 6-8 fatty acid molecules is called artificial fat or synthetic fat replacer, commercially available as </a:t>
            </a:r>
            <a:r>
              <a:rPr lang="en-IN" b="1" dirty="0" smtClean="0"/>
              <a:t>Olestra</a:t>
            </a:r>
            <a:r>
              <a:rPr lang="en-IN" dirty="0" smtClean="0"/>
              <a:t>.</a:t>
            </a:r>
          </a:p>
          <a:p>
            <a:r>
              <a:rPr lang="en-IN" dirty="0" smtClean="0"/>
              <a:t>It is prescribed in patients who need to markedly cut down their dietary fat intake for medical or cosmetic reasons.</a:t>
            </a:r>
          </a:p>
          <a:p>
            <a:r>
              <a:rPr lang="en-IN" dirty="0" smtClean="0"/>
              <a:t>It is undigested and unabsorbed in the gastrointestinal tract, hence, it is devoid of any energy value.</a:t>
            </a:r>
          </a:p>
          <a:p>
            <a:r>
              <a:rPr lang="en-IN" dirty="0" smtClean="0"/>
              <a:t>However, it tastes like fat and is used in potato chips, tortilla chips, corn chips, crackers etc.</a:t>
            </a:r>
          </a:p>
          <a:p>
            <a:r>
              <a:rPr lang="en-IN" dirty="0" smtClean="0"/>
              <a:t>It is fortified with fat soluble vitamins.</a:t>
            </a:r>
          </a:p>
          <a:p>
            <a:endParaRPr lang="en-IN" dirty="0" smtClean="0"/>
          </a:p>
          <a:p>
            <a:endParaRPr lang="en-I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r>
              <a:rPr lang="en-IN" b="1" dirty="0" smtClean="0">
                <a:solidFill>
                  <a:srgbClr val="FF0000"/>
                </a:solidFill>
              </a:rPr>
              <a:t>FATTY ACIDS</a:t>
            </a:r>
            <a:endParaRPr lang="en-IN" b="1" dirty="0">
              <a:solidFill>
                <a:srgbClr val="FF0000"/>
              </a:solidFill>
            </a:endParaRPr>
          </a:p>
        </p:txBody>
      </p:sp>
      <p:sp>
        <p:nvSpPr>
          <p:cNvPr id="3" name="Content Placeholder 2"/>
          <p:cNvSpPr>
            <a:spLocks noGrp="1"/>
          </p:cNvSpPr>
          <p:nvPr>
            <p:ph idx="1"/>
          </p:nvPr>
        </p:nvSpPr>
        <p:spPr>
          <a:xfrm>
            <a:off x="251520" y="1556792"/>
            <a:ext cx="8568952" cy="4968552"/>
          </a:xfrm>
        </p:spPr>
        <p:txBody>
          <a:bodyPr>
            <a:normAutofit/>
          </a:bodyPr>
          <a:lstStyle/>
          <a:p>
            <a:pPr>
              <a:buFont typeface="Wingdings" pitchFamily="2" charset="2"/>
              <a:buChar char="q"/>
            </a:pPr>
            <a:r>
              <a:rPr lang="en-IN" sz="2800" b="1" dirty="0" smtClean="0">
                <a:solidFill>
                  <a:srgbClr val="0070C0"/>
                </a:solidFill>
              </a:rPr>
              <a:t>INTRODUCTION</a:t>
            </a:r>
          </a:p>
          <a:p>
            <a:r>
              <a:rPr lang="en-IN" sz="2000" dirty="0" smtClean="0"/>
              <a:t>Fatty acids are aliphatic carboxylic acids with hydrocarbon side chain and have the general formula, R-CO-OH, where COOH(carboxylic group) represents the functional group.</a:t>
            </a:r>
          </a:p>
          <a:p>
            <a:r>
              <a:rPr lang="en-IN" sz="2000" dirty="0" smtClean="0"/>
              <a:t>Depending on the R group (the hydrocarbon chain), the physical properties of fatty acids may vary.</a:t>
            </a:r>
          </a:p>
          <a:p>
            <a:r>
              <a:rPr lang="en-IN" sz="2000" dirty="0" smtClean="0"/>
              <a:t>Fatty acids, are included in the group of derived lipids.</a:t>
            </a:r>
          </a:p>
          <a:p>
            <a:r>
              <a:rPr lang="en-IN" sz="2000" dirty="0" smtClean="0"/>
              <a:t>It is the most common component of lipids in the body.</a:t>
            </a:r>
          </a:p>
          <a:p>
            <a:r>
              <a:rPr lang="en-IN" sz="2000" dirty="0" smtClean="0"/>
              <a:t>In human body, free fatty acids are formed only during metabolism</a:t>
            </a:r>
          </a:p>
          <a:p>
            <a:r>
              <a:rPr lang="en-IN" sz="2000" dirty="0" smtClean="0"/>
              <a:t>The major source of circulating free fatty acids is the adipose tissue which releases fatty acids after hydrolysis of its storage triacylglycerols.</a:t>
            </a:r>
          </a:p>
          <a:p>
            <a:r>
              <a:rPr lang="en-IN" sz="2000" dirty="0" smtClean="0"/>
              <a:t>They have a limited solubility in water and are mainly bound to plasma albumin which has specific binding sites for free fatty acids.</a:t>
            </a:r>
          </a:p>
          <a:p>
            <a:endParaRPr lang="en-IN" sz="2000" dirty="0" smtClean="0"/>
          </a:p>
          <a:p>
            <a:endParaRPr lang="en-IN"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3213</TotalTime>
  <Words>6004</Words>
  <Application>Microsoft Office PowerPoint</Application>
  <PresentationFormat>On-screen Show (4:3)</PresentationFormat>
  <Paragraphs>592</Paragraphs>
  <Slides>76</Slides>
  <Notes>11</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Office Theme</vt:lpstr>
      <vt:lpstr>CHEMISTRY OF LIPIDS</vt:lpstr>
      <vt:lpstr>Slide 2</vt:lpstr>
      <vt:lpstr>CLASSIFICATION OF LIPIDS</vt:lpstr>
      <vt:lpstr>Slide 4</vt:lpstr>
      <vt:lpstr>Slide 5</vt:lpstr>
      <vt:lpstr>Slide 6</vt:lpstr>
      <vt:lpstr>Slide 7</vt:lpstr>
      <vt:lpstr>ARTIFICIAL FAT</vt:lpstr>
      <vt:lpstr>FATTY ACIDS</vt:lpstr>
      <vt:lpstr>PHYSICAL AND CHEMICAL PROPERTIES OF FATTY ACIDS</vt:lpstr>
      <vt:lpstr>Slide 11</vt:lpstr>
      <vt:lpstr>CLASSIFICATION OF FATTY ACIDS</vt:lpstr>
      <vt:lpstr>Slide 13</vt:lpstr>
      <vt:lpstr>Slide 14</vt:lpstr>
      <vt:lpstr>Slide 15</vt:lpstr>
      <vt:lpstr>CLINICAL SIGNIFICANCE OF PUFA</vt:lpstr>
      <vt:lpstr>Slide 17</vt:lpstr>
      <vt:lpstr>Slide 18</vt:lpstr>
      <vt:lpstr>ISOMERISM IN UNSATURATED FATTY ACIDS</vt:lpstr>
      <vt:lpstr>Slide 20</vt:lpstr>
      <vt:lpstr>TRANS FATTY ACIDS (TFA)</vt:lpstr>
      <vt:lpstr>ESSENTIAL FATTY ACIDS</vt:lpstr>
      <vt:lpstr>Slide 23</vt:lpstr>
      <vt:lpstr>Slide 24</vt:lpstr>
      <vt:lpstr>EICOSANOIDS</vt:lpstr>
      <vt:lpstr>Slide 26</vt:lpstr>
      <vt:lpstr>Slide 27</vt:lpstr>
      <vt:lpstr>TRIACYLGLYCEROLS (TRIGLYCERIDES)</vt:lpstr>
      <vt:lpstr>Slide 29</vt:lpstr>
      <vt:lpstr>CLASSIFICATION OF TRIACYLGLYCEROLS</vt:lpstr>
      <vt:lpstr>CLASSIFICATION BASED ON NATURE OF FATTY ACIDS</vt:lpstr>
      <vt:lpstr>CLASSIFICATION BASED ON CHAIN LENGTH OF FATTY ACIDS</vt:lpstr>
      <vt:lpstr>Slide 33</vt:lpstr>
      <vt:lpstr>CLASSIFICATION BASED ON PHYSICAL PROPERTIES</vt:lpstr>
      <vt:lpstr>CHEMICAL REACTIONS</vt:lpstr>
      <vt:lpstr>RANCIDITY</vt:lpstr>
      <vt:lpstr>Slide 37</vt:lpstr>
      <vt:lpstr>Slide 38</vt:lpstr>
      <vt:lpstr>SAPONIFICATION</vt:lpstr>
      <vt:lpstr>HYDROGENATION</vt:lpstr>
      <vt:lpstr>HALOGENATION</vt:lpstr>
      <vt:lpstr>HYDROLYSIS</vt:lpstr>
      <vt:lpstr>Slide 43</vt:lpstr>
      <vt:lpstr>TESTS TO CHECK PURITY OF FATS AND OILS</vt:lpstr>
      <vt:lpstr>Slide 45</vt:lpstr>
      <vt:lpstr>Slide 46</vt:lpstr>
      <vt:lpstr>Slide 47</vt:lpstr>
      <vt:lpstr>FUNCTIONS OF TRIACYLGLYCEROLS</vt:lpstr>
      <vt:lpstr>PHOSPHOLIPIDS</vt:lpstr>
      <vt:lpstr> GLYCEROPHOSPHOLIPIDS </vt:lpstr>
      <vt:lpstr> PHOSPHATIDIC ACID </vt:lpstr>
      <vt:lpstr>PHOSPHATIDYLCHOLINE (LECITHIN)</vt:lpstr>
      <vt:lpstr>Slide 53</vt:lpstr>
      <vt:lpstr>Slide 54</vt:lpstr>
      <vt:lpstr>Slide 55</vt:lpstr>
      <vt:lpstr>Slide 56</vt:lpstr>
      <vt:lpstr>Slide 57</vt:lpstr>
      <vt:lpstr>LECITHIN : SPHINGOMYELIN RATIO</vt:lpstr>
      <vt:lpstr>FUNCTIONS OF PHOSPHOLIPIDS</vt:lpstr>
      <vt:lpstr>LIPOPROTEINS (PROTEOLIPIDS)</vt:lpstr>
      <vt:lpstr>Slide 61</vt:lpstr>
      <vt:lpstr>CLASSIFICATION</vt:lpstr>
      <vt:lpstr>Slide 63</vt:lpstr>
      <vt:lpstr>Slide 64</vt:lpstr>
      <vt:lpstr>Slide 65</vt:lpstr>
      <vt:lpstr>Slide 66</vt:lpstr>
      <vt:lpstr>Slide 67</vt:lpstr>
      <vt:lpstr> PLASMA LIPIDS</vt:lpstr>
      <vt:lpstr>Slide 69</vt:lpstr>
      <vt:lpstr>STEROIDS</vt:lpstr>
      <vt:lpstr>Slide 71</vt:lpstr>
      <vt:lpstr>CHOLESTEROL</vt:lpstr>
      <vt:lpstr>Slide 73</vt:lpstr>
      <vt:lpstr>Slide 74</vt:lpstr>
      <vt:lpstr>Slide 75</vt:lpstr>
      <vt:lpstr>Slide 76</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KAMLESH YADAV</dc:creator>
  <cp:lastModifiedBy>KAMLESH YADAV</cp:lastModifiedBy>
  <cp:revision>879</cp:revision>
  <dcterms:created xsi:type="dcterms:W3CDTF">2017-01-24T12:13:58Z</dcterms:created>
  <dcterms:modified xsi:type="dcterms:W3CDTF">2018-01-17T03:14:01Z</dcterms:modified>
</cp:coreProperties>
</file>