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362" r:id="rId2"/>
    <p:sldId id="364" r:id="rId3"/>
    <p:sldId id="384" r:id="rId4"/>
    <p:sldId id="361" r:id="rId5"/>
    <p:sldId id="257" r:id="rId6"/>
    <p:sldId id="260" r:id="rId7"/>
    <p:sldId id="365" r:id="rId8"/>
    <p:sldId id="367" r:id="rId9"/>
    <p:sldId id="368" r:id="rId10"/>
    <p:sldId id="381" r:id="rId11"/>
    <p:sldId id="369" r:id="rId12"/>
    <p:sldId id="377" r:id="rId13"/>
    <p:sldId id="378" r:id="rId14"/>
    <p:sldId id="371" r:id="rId15"/>
    <p:sldId id="385" r:id="rId16"/>
    <p:sldId id="372" r:id="rId17"/>
    <p:sldId id="379" r:id="rId18"/>
    <p:sldId id="375" r:id="rId19"/>
    <p:sldId id="264" r:id="rId20"/>
    <p:sldId id="265" r:id="rId21"/>
    <p:sldId id="382" r:id="rId22"/>
    <p:sldId id="266" r:id="rId23"/>
    <p:sldId id="387" r:id="rId24"/>
    <p:sldId id="415" r:id="rId25"/>
    <p:sldId id="416" r:id="rId26"/>
    <p:sldId id="417" r:id="rId27"/>
    <p:sldId id="419" r:id="rId28"/>
    <p:sldId id="421" r:id="rId29"/>
    <p:sldId id="424" r:id="rId30"/>
    <p:sldId id="425" r:id="rId31"/>
    <p:sldId id="427" r:id="rId32"/>
    <p:sldId id="388" r:id="rId33"/>
    <p:sldId id="428" r:id="rId34"/>
    <p:sldId id="430" r:id="rId35"/>
    <p:sldId id="431" r:id="rId36"/>
    <p:sldId id="389" r:id="rId37"/>
    <p:sldId id="391" r:id="rId38"/>
    <p:sldId id="433" r:id="rId39"/>
    <p:sldId id="434" r:id="rId40"/>
    <p:sldId id="435" r:id="rId41"/>
    <p:sldId id="436" r:id="rId42"/>
    <p:sldId id="437" r:id="rId43"/>
    <p:sldId id="392" r:id="rId44"/>
    <p:sldId id="394" r:id="rId45"/>
    <p:sldId id="450" r:id="rId46"/>
    <p:sldId id="452" r:id="rId47"/>
    <p:sldId id="454" r:id="rId48"/>
    <p:sldId id="456" r:id="rId49"/>
    <p:sldId id="457" r:id="rId50"/>
    <p:sldId id="459" r:id="rId51"/>
    <p:sldId id="460" r:id="rId52"/>
    <p:sldId id="462" r:id="rId53"/>
    <p:sldId id="398" r:id="rId54"/>
    <p:sldId id="397" r:id="rId55"/>
    <p:sldId id="440" r:id="rId56"/>
    <p:sldId id="441" r:id="rId57"/>
    <p:sldId id="442" r:id="rId58"/>
    <p:sldId id="447" r:id="rId59"/>
    <p:sldId id="448" r:id="rId60"/>
    <p:sldId id="445" r:id="rId61"/>
    <p:sldId id="400" r:id="rId62"/>
    <p:sldId id="402" r:id="rId63"/>
    <p:sldId id="404" r:id="rId64"/>
    <p:sldId id="405" r:id="rId65"/>
    <p:sldId id="409" r:id="rId66"/>
    <p:sldId id="408" r:id="rId67"/>
    <p:sldId id="411" r:id="rId68"/>
    <p:sldId id="412"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1" autoAdjust="0"/>
    <p:restoredTop sz="94590" autoAdjust="0"/>
  </p:normalViewPr>
  <p:slideViewPr>
    <p:cSldViewPr>
      <p:cViewPr>
        <p:scale>
          <a:sx n="53" d="100"/>
          <a:sy n="53" d="100"/>
        </p:scale>
        <p:origin x="-1776" y="-354"/>
      </p:cViewPr>
      <p:guideLst>
        <p:guide orient="horz" pos="2160"/>
        <p:guide pos="2880"/>
      </p:guideLst>
    </p:cSldViewPr>
  </p:slideViewPr>
  <p:outlineViewPr>
    <p:cViewPr>
      <p:scale>
        <a:sx n="33" d="100"/>
        <a:sy n="33" d="100"/>
      </p:scale>
      <p:origin x="0" y="4896"/>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FF634B-5934-4CFA-87B1-ED66788D6759}" type="datetimeFigureOut">
              <a:rPr lang="en-IN" smtClean="0"/>
              <a:pPr/>
              <a:t>23-02-2018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29EDF-EF14-4A79-A139-3F56E3F3832A}"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b="1" dirty="0" err="1" smtClean="0">
                <a:solidFill>
                  <a:srgbClr val="FF0000"/>
                </a:solidFill>
              </a:rPr>
              <a:t>Autocrine</a:t>
            </a:r>
            <a:r>
              <a:rPr lang="en-IN" b="1" dirty="0" smtClean="0">
                <a:solidFill>
                  <a:srgbClr val="FF0000"/>
                </a:solidFill>
              </a:rPr>
              <a:t> : </a:t>
            </a:r>
            <a:r>
              <a:rPr lang="en-IN" dirty="0" smtClean="0"/>
              <a:t>This type of signalling occurs when</a:t>
            </a:r>
            <a:r>
              <a:rPr lang="en-IN" baseline="0" dirty="0" smtClean="0"/>
              <a:t> the same cell act as sender and recipient.</a:t>
            </a:r>
          </a:p>
          <a:p>
            <a:r>
              <a:rPr lang="en-IN" b="1" baseline="0" dirty="0" err="1" smtClean="0"/>
              <a:t>Paracrine</a:t>
            </a:r>
            <a:r>
              <a:rPr lang="en-IN" b="1" baseline="0" dirty="0" smtClean="0"/>
              <a:t> : </a:t>
            </a:r>
            <a:r>
              <a:rPr lang="en-IN" baseline="0" dirty="0" smtClean="0"/>
              <a:t>This type of signalling is effected by local mediators which have their effect near the site of secretion without entering the circulation.</a:t>
            </a:r>
          </a:p>
          <a:p>
            <a:r>
              <a:rPr lang="en-IN" b="1" baseline="0" dirty="0" err="1" smtClean="0"/>
              <a:t>Juxtacrine</a:t>
            </a:r>
            <a:r>
              <a:rPr lang="en-IN" b="1" baseline="0" dirty="0" smtClean="0"/>
              <a:t> :</a:t>
            </a:r>
            <a:r>
              <a:rPr lang="en-IN" baseline="0" dirty="0" smtClean="0"/>
              <a:t> This type of signalling occurs when the two type of cells are adjacent to each other so that contact is established through gap junctions or through protein molecules on the surface of the two cells.</a:t>
            </a:r>
          </a:p>
          <a:p>
            <a:r>
              <a:rPr lang="en-IN" b="1" baseline="0" dirty="0" smtClean="0"/>
              <a:t>Endocrine :</a:t>
            </a:r>
            <a:r>
              <a:rPr lang="en-IN" baseline="0" dirty="0" smtClean="0"/>
              <a:t> This type of signalling is between cells which are located at a distance form each other and the signal may be hormones or chemical messengers secreted into circulation.</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The </a:t>
            </a:r>
            <a:r>
              <a:rPr lang="en-IN" sz="1200" b="1" i="0" kern="1200" dirty="0" smtClean="0">
                <a:solidFill>
                  <a:schemeClr val="tx1"/>
                </a:solidFill>
                <a:latin typeface="+mn-lt"/>
                <a:ea typeface="+mn-ea"/>
                <a:cs typeface="+mn-cs"/>
              </a:rPr>
              <a:t>sympathetic nervous system</a:t>
            </a:r>
            <a:r>
              <a:rPr lang="en-IN" sz="1200" b="0" i="0" kern="1200" dirty="0" smtClean="0">
                <a:solidFill>
                  <a:schemeClr val="tx1"/>
                </a:solidFill>
                <a:latin typeface="+mn-lt"/>
                <a:ea typeface="+mn-ea"/>
                <a:cs typeface="+mn-cs"/>
              </a:rPr>
              <a:t> (SNS) is part of the </a:t>
            </a:r>
            <a:r>
              <a:rPr lang="en-IN" sz="1200" b="0" i="0" kern="1200" dirty="0" err="1" smtClean="0">
                <a:solidFill>
                  <a:schemeClr val="tx1"/>
                </a:solidFill>
                <a:latin typeface="+mn-lt"/>
                <a:ea typeface="+mn-ea"/>
                <a:cs typeface="+mn-cs"/>
              </a:rPr>
              <a:t>autonomic</a:t>
            </a:r>
            <a:r>
              <a:rPr lang="en-IN" sz="1200" b="1" i="0" kern="1200" dirty="0" err="1" smtClean="0">
                <a:solidFill>
                  <a:schemeClr val="tx1"/>
                </a:solidFill>
                <a:latin typeface="+mn-lt"/>
                <a:ea typeface="+mn-ea"/>
                <a:cs typeface="+mn-cs"/>
              </a:rPr>
              <a:t>nervous</a:t>
            </a:r>
            <a:r>
              <a:rPr lang="en-IN" sz="1200" b="1" i="0" kern="1200" dirty="0" smtClean="0">
                <a:solidFill>
                  <a:schemeClr val="tx1"/>
                </a:solidFill>
                <a:latin typeface="+mn-lt"/>
                <a:ea typeface="+mn-ea"/>
                <a:cs typeface="+mn-cs"/>
              </a:rPr>
              <a:t> system</a:t>
            </a:r>
            <a:r>
              <a:rPr lang="en-IN" sz="1200" b="0" i="0" kern="1200" dirty="0" smtClean="0">
                <a:solidFill>
                  <a:schemeClr val="tx1"/>
                </a:solidFill>
                <a:latin typeface="+mn-lt"/>
                <a:ea typeface="+mn-ea"/>
                <a:cs typeface="+mn-cs"/>
              </a:rPr>
              <a:t> (ANS), which also includes the </a:t>
            </a:r>
            <a:r>
              <a:rPr lang="en-IN" sz="1200" b="0" i="0" kern="1200" dirty="0" err="1" smtClean="0">
                <a:solidFill>
                  <a:schemeClr val="tx1"/>
                </a:solidFill>
                <a:latin typeface="+mn-lt"/>
                <a:ea typeface="+mn-ea"/>
                <a:cs typeface="+mn-cs"/>
              </a:rPr>
              <a:t>parasympathetic</a:t>
            </a:r>
            <a:r>
              <a:rPr lang="en-IN" sz="1200" b="1" i="0" kern="1200" dirty="0" err="1" smtClean="0">
                <a:solidFill>
                  <a:schemeClr val="tx1"/>
                </a:solidFill>
                <a:latin typeface="+mn-lt"/>
                <a:ea typeface="+mn-ea"/>
                <a:cs typeface="+mn-cs"/>
              </a:rPr>
              <a:t>nervous</a:t>
            </a:r>
            <a:r>
              <a:rPr lang="en-IN" sz="1200" b="1" i="0" kern="1200" dirty="0" smtClean="0">
                <a:solidFill>
                  <a:schemeClr val="tx1"/>
                </a:solidFill>
                <a:latin typeface="+mn-lt"/>
                <a:ea typeface="+mn-ea"/>
                <a:cs typeface="+mn-cs"/>
              </a:rPr>
              <a:t> system</a:t>
            </a:r>
            <a:r>
              <a:rPr lang="en-IN" sz="1200" b="0" i="0" kern="1200" dirty="0" smtClean="0">
                <a:solidFill>
                  <a:schemeClr val="tx1"/>
                </a:solidFill>
                <a:latin typeface="+mn-lt"/>
                <a:ea typeface="+mn-ea"/>
                <a:cs typeface="+mn-cs"/>
              </a:rPr>
              <a:t> (PNS). The </a:t>
            </a:r>
            <a:r>
              <a:rPr lang="en-IN" sz="1200" b="1" i="0" kern="1200" dirty="0" smtClean="0">
                <a:solidFill>
                  <a:schemeClr val="tx1"/>
                </a:solidFill>
                <a:latin typeface="+mn-lt"/>
                <a:ea typeface="+mn-ea"/>
                <a:cs typeface="+mn-cs"/>
              </a:rPr>
              <a:t>sympathetic nervous </a:t>
            </a:r>
            <a:r>
              <a:rPr lang="en-IN" sz="1200" b="1" i="0" kern="1200" dirty="0" err="1" smtClean="0">
                <a:solidFill>
                  <a:schemeClr val="tx1"/>
                </a:solidFill>
                <a:latin typeface="+mn-lt"/>
                <a:ea typeface="+mn-ea"/>
                <a:cs typeface="+mn-cs"/>
              </a:rPr>
              <a:t>system</a:t>
            </a:r>
            <a:r>
              <a:rPr lang="en-IN" sz="1200" b="0" i="0" kern="1200" dirty="0" err="1" smtClean="0">
                <a:solidFill>
                  <a:schemeClr val="tx1"/>
                </a:solidFill>
                <a:latin typeface="+mn-lt"/>
                <a:ea typeface="+mn-ea"/>
                <a:cs typeface="+mn-cs"/>
              </a:rPr>
              <a:t>activates</a:t>
            </a:r>
            <a:r>
              <a:rPr lang="en-IN" sz="1200" b="0" i="0" kern="1200" dirty="0" smtClean="0">
                <a:solidFill>
                  <a:schemeClr val="tx1"/>
                </a:solidFill>
                <a:latin typeface="+mn-lt"/>
                <a:ea typeface="+mn-ea"/>
                <a:cs typeface="+mn-cs"/>
              </a:rPr>
              <a:t> what is often termed the fight or flight response.</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44</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Hirsutism</a:t>
            </a:r>
            <a:r>
              <a:rPr lang="en-IN" dirty="0" smtClean="0"/>
              <a:t> : </a:t>
            </a:r>
            <a:r>
              <a:rPr lang="en-IN" sz="1200" b="1" i="0" kern="1200" dirty="0" err="1" smtClean="0">
                <a:solidFill>
                  <a:schemeClr val="tx1"/>
                </a:solidFill>
                <a:latin typeface="+mn-lt"/>
                <a:ea typeface="+mn-ea"/>
                <a:cs typeface="+mn-cs"/>
              </a:rPr>
              <a:t>Hirsutism</a:t>
            </a:r>
            <a:r>
              <a:rPr lang="en-IN" sz="1200" b="0" i="0" kern="1200" dirty="0" smtClean="0">
                <a:solidFill>
                  <a:schemeClr val="tx1"/>
                </a:solidFill>
                <a:latin typeface="+mn-lt"/>
                <a:ea typeface="+mn-ea"/>
                <a:cs typeface="+mn-cs"/>
              </a:rPr>
              <a:t> (HUR-soot-</a:t>
            </a:r>
            <a:r>
              <a:rPr lang="en-IN" sz="1200" b="0" i="0" kern="1200" dirty="0" err="1" smtClean="0">
                <a:solidFill>
                  <a:schemeClr val="tx1"/>
                </a:solidFill>
                <a:latin typeface="+mn-lt"/>
                <a:ea typeface="+mn-ea"/>
                <a:cs typeface="+mn-cs"/>
              </a:rPr>
              <a:t>iz</a:t>
            </a:r>
            <a:r>
              <a:rPr lang="en-IN" sz="1200" b="0" i="0" kern="1200" dirty="0" smtClean="0">
                <a:solidFill>
                  <a:schemeClr val="tx1"/>
                </a:solidFill>
                <a:latin typeface="+mn-lt"/>
                <a:ea typeface="+mn-ea"/>
                <a:cs typeface="+mn-cs"/>
              </a:rPr>
              <a:t>-um) is a condition of unwanted, male-pattern hair growth in women. </a:t>
            </a:r>
            <a:r>
              <a:rPr lang="en-IN" sz="1200" b="1" i="0" kern="1200" dirty="0" err="1" smtClean="0">
                <a:solidFill>
                  <a:schemeClr val="tx1"/>
                </a:solidFill>
                <a:latin typeface="+mn-lt"/>
                <a:ea typeface="+mn-ea"/>
                <a:cs typeface="+mn-cs"/>
              </a:rPr>
              <a:t>Hirsutism</a:t>
            </a:r>
            <a:r>
              <a:rPr lang="en-IN" sz="1200" b="0" i="0" kern="1200" dirty="0" smtClean="0">
                <a:solidFill>
                  <a:schemeClr val="tx1"/>
                </a:solidFill>
                <a:latin typeface="+mn-lt"/>
                <a:ea typeface="+mn-ea"/>
                <a:cs typeface="+mn-cs"/>
              </a:rPr>
              <a:t> results in excessive amounts of dark, course hair on body areas where men typically grow hair — face, chest and back.</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49</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err="1" smtClean="0"/>
              <a:t>Hematocrit</a:t>
            </a:r>
            <a:r>
              <a:rPr lang="en-IN" dirty="0" smtClean="0"/>
              <a:t> : </a:t>
            </a:r>
            <a:r>
              <a:rPr lang="en-IN" sz="1200" b="0" i="0" kern="1200" dirty="0" smtClean="0">
                <a:solidFill>
                  <a:schemeClr val="tx1"/>
                </a:solidFill>
                <a:latin typeface="+mn-lt"/>
                <a:ea typeface="+mn-ea"/>
                <a:cs typeface="+mn-cs"/>
              </a:rPr>
              <a:t>The </a:t>
            </a:r>
            <a:r>
              <a:rPr lang="en-IN" sz="1200" b="0" i="0" kern="1200" dirty="0" err="1" smtClean="0">
                <a:solidFill>
                  <a:schemeClr val="tx1"/>
                </a:solidFill>
                <a:latin typeface="+mn-lt"/>
                <a:ea typeface="+mn-ea"/>
                <a:cs typeface="+mn-cs"/>
              </a:rPr>
              <a:t>hematocrit</a:t>
            </a:r>
            <a:r>
              <a:rPr lang="en-IN" sz="1200" b="0" i="0" kern="1200" dirty="0" smtClean="0">
                <a:solidFill>
                  <a:schemeClr val="tx1"/>
                </a:solidFill>
                <a:latin typeface="+mn-lt"/>
                <a:ea typeface="+mn-ea"/>
                <a:cs typeface="+mn-cs"/>
              </a:rPr>
              <a:t>, also known by several other names, is the volume percentage of red blood cells in blood. It is normally 40% for men and 31% for women</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52</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27B617E7-D13E-43C3-83FF-E96130EB7A1B}" type="slidenum">
              <a:rPr lang="en-IN" smtClean="0"/>
              <a:pPr/>
              <a:t>58</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A9C1CC-F9E2-4C5E-9B6D-C820C656CB03}" type="slidenum">
              <a:rPr lang="en-US"/>
              <a:pPr/>
              <a:t>3</a:t>
            </a:fld>
            <a:endParaRPr lang="en-US"/>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0DF29EDF-EF14-4A79-A139-3F56E3F3832A}" type="slidenum">
              <a:rPr lang="en-IN" smtClean="0"/>
              <a:pPr/>
              <a:t>14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b="1" dirty="0" smtClean="0"/>
              <a:t>Glandular</a:t>
            </a:r>
            <a:r>
              <a:rPr lang="en-IN" dirty="0" smtClean="0"/>
              <a:t> : pert to or of the nature of a gland.</a:t>
            </a:r>
          </a:p>
          <a:p>
            <a:r>
              <a:rPr lang="en-IN" b="1" dirty="0" smtClean="0"/>
              <a:t>Circadian rhythms </a:t>
            </a:r>
            <a:r>
              <a:rPr lang="en-IN" dirty="0" smtClean="0"/>
              <a:t>: pert to events that occur at approx.</a:t>
            </a:r>
            <a:r>
              <a:rPr lang="en-IN" baseline="0" dirty="0" smtClean="0"/>
              <a:t> 24 hr intervals, such as certain physiological phenomena; biological clock.</a:t>
            </a:r>
            <a:endParaRPr lang="en-IN" dirty="0"/>
          </a:p>
        </p:txBody>
      </p:sp>
      <p:sp>
        <p:nvSpPr>
          <p:cNvPr id="4" name="Slide Number Placeholder 3"/>
          <p:cNvSpPr>
            <a:spLocks noGrp="1"/>
          </p:cNvSpPr>
          <p:nvPr>
            <p:ph type="sldNum" sz="quarter" idx="10"/>
          </p:nvPr>
        </p:nvSpPr>
        <p:spPr/>
        <p:txBody>
          <a:bodyPr/>
          <a:lstStyle/>
          <a:p>
            <a:fld id="{27B617E7-D13E-43C3-83FF-E96130EB7A1B}" type="slidenum">
              <a:rPr lang="en-IN" smtClean="0"/>
              <a:pPr/>
              <a:t>18</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0" kern="1200" dirty="0" smtClean="0">
                <a:solidFill>
                  <a:schemeClr val="tx1"/>
                </a:solidFill>
                <a:latin typeface="+mn-lt"/>
                <a:ea typeface="+mn-ea"/>
                <a:cs typeface="+mn-cs"/>
              </a:rPr>
              <a:t>A </a:t>
            </a:r>
            <a:r>
              <a:rPr lang="en-IN" sz="1200" b="1" i="0" kern="1200" dirty="0" smtClean="0">
                <a:solidFill>
                  <a:schemeClr val="tx1"/>
                </a:solidFill>
                <a:latin typeface="+mn-lt"/>
                <a:ea typeface="+mn-ea"/>
                <a:cs typeface="+mn-cs"/>
              </a:rPr>
              <a:t>tropic hormone</a:t>
            </a:r>
            <a:r>
              <a:rPr lang="en-IN" sz="1200" b="0" i="0" kern="1200" dirty="0" smtClean="0">
                <a:solidFill>
                  <a:schemeClr val="tx1"/>
                </a:solidFill>
                <a:latin typeface="+mn-lt"/>
                <a:ea typeface="+mn-ea"/>
                <a:cs typeface="+mn-cs"/>
              </a:rPr>
              <a:t> is a </a:t>
            </a:r>
            <a:r>
              <a:rPr lang="en-IN" sz="1200" b="1" i="0" kern="1200" dirty="0" smtClean="0">
                <a:solidFill>
                  <a:schemeClr val="tx1"/>
                </a:solidFill>
                <a:latin typeface="+mn-lt"/>
                <a:ea typeface="+mn-ea"/>
                <a:cs typeface="+mn-cs"/>
              </a:rPr>
              <a:t>hormone</a:t>
            </a:r>
            <a:r>
              <a:rPr lang="en-IN" sz="1200" b="0" i="0" kern="1200" dirty="0" smtClean="0">
                <a:solidFill>
                  <a:schemeClr val="tx1"/>
                </a:solidFill>
                <a:latin typeface="+mn-lt"/>
                <a:ea typeface="+mn-ea"/>
                <a:cs typeface="+mn-cs"/>
              </a:rPr>
              <a:t> that stimulates an endocrine gland to grow and secrete it's </a:t>
            </a:r>
            <a:r>
              <a:rPr lang="en-IN" sz="1200" b="1" i="0" kern="1200" dirty="0" smtClean="0">
                <a:solidFill>
                  <a:schemeClr val="tx1"/>
                </a:solidFill>
                <a:latin typeface="+mn-lt"/>
                <a:ea typeface="+mn-ea"/>
                <a:cs typeface="+mn-cs"/>
              </a:rPr>
              <a:t>hormones</a:t>
            </a:r>
            <a:r>
              <a:rPr lang="en-IN" sz="1200" b="0" i="0" kern="1200" dirty="0" smtClean="0">
                <a:solidFill>
                  <a:schemeClr val="tx1"/>
                </a:solidFill>
                <a:latin typeface="+mn-lt"/>
                <a:ea typeface="+mn-ea"/>
                <a:cs typeface="+mn-cs"/>
              </a:rPr>
              <a:t>.(</a:t>
            </a:r>
            <a:r>
              <a:rPr lang="en-IN" sz="1200" b="0" i="0" kern="1200" dirty="0" err="1" smtClean="0">
                <a:solidFill>
                  <a:schemeClr val="tx1"/>
                </a:solidFill>
                <a:latin typeface="+mn-lt"/>
                <a:ea typeface="+mn-ea"/>
                <a:cs typeface="+mn-cs"/>
              </a:rPr>
              <a:t>One</a:t>
            </a:r>
            <a:r>
              <a:rPr lang="en-IN" sz="1200" b="1" i="0" kern="1200" dirty="0" err="1" smtClean="0">
                <a:solidFill>
                  <a:schemeClr val="tx1"/>
                </a:solidFill>
                <a:latin typeface="+mn-lt"/>
                <a:ea typeface="+mn-ea"/>
                <a:cs typeface="+mn-cs"/>
              </a:rPr>
              <a:t>hormone</a:t>
            </a:r>
            <a:r>
              <a:rPr lang="en-IN" sz="1200" b="0" i="0" kern="1200" dirty="0" smtClean="0">
                <a:solidFill>
                  <a:schemeClr val="tx1"/>
                </a:solidFill>
                <a:latin typeface="+mn-lt"/>
                <a:ea typeface="+mn-ea"/>
                <a:cs typeface="+mn-cs"/>
              </a:rPr>
              <a:t> causes another </a:t>
            </a:r>
            <a:r>
              <a:rPr lang="en-IN" sz="1200" b="1" i="0" kern="1200" dirty="0" smtClean="0">
                <a:solidFill>
                  <a:schemeClr val="tx1"/>
                </a:solidFill>
                <a:latin typeface="+mn-lt"/>
                <a:ea typeface="+mn-ea"/>
                <a:cs typeface="+mn-cs"/>
              </a:rPr>
              <a:t>hormone</a:t>
            </a:r>
            <a:r>
              <a:rPr lang="en-IN" sz="1200" b="0" i="0" kern="1200" dirty="0" smtClean="0">
                <a:solidFill>
                  <a:schemeClr val="tx1"/>
                </a:solidFill>
                <a:latin typeface="+mn-lt"/>
                <a:ea typeface="+mn-ea"/>
                <a:cs typeface="+mn-cs"/>
              </a:rPr>
              <a:t> to do something) In humans, </a:t>
            </a:r>
            <a:r>
              <a:rPr lang="en-IN" sz="1200" b="1" i="0" kern="1200" dirty="0" smtClean="0">
                <a:solidFill>
                  <a:schemeClr val="tx1"/>
                </a:solidFill>
                <a:latin typeface="+mn-lt"/>
                <a:ea typeface="+mn-ea"/>
                <a:cs typeface="+mn-cs"/>
              </a:rPr>
              <a:t>tropic hormones</a:t>
            </a:r>
            <a:r>
              <a:rPr lang="en-IN" sz="1200" b="0" i="0" kern="1200" dirty="0" smtClean="0">
                <a:solidFill>
                  <a:schemeClr val="tx1"/>
                </a:solidFill>
                <a:latin typeface="+mn-lt"/>
                <a:ea typeface="+mn-ea"/>
                <a:cs typeface="+mn-cs"/>
              </a:rPr>
              <a:t> are secreted by the </a:t>
            </a:r>
            <a:r>
              <a:rPr lang="en-IN" sz="1200" b="0" i="0" kern="1200" dirty="0" err="1" smtClean="0">
                <a:solidFill>
                  <a:schemeClr val="tx1"/>
                </a:solidFill>
                <a:latin typeface="+mn-lt"/>
                <a:ea typeface="+mn-ea"/>
                <a:cs typeface="+mn-cs"/>
              </a:rPr>
              <a:t>adenohypophysis</a:t>
            </a:r>
            <a:r>
              <a:rPr lang="en-IN" sz="1200" b="0" i="0" kern="1200" dirty="0" smtClean="0">
                <a:solidFill>
                  <a:schemeClr val="tx1"/>
                </a:solidFill>
                <a:latin typeface="+mn-lt"/>
                <a:ea typeface="+mn-ea"/>
                <a:cs typeface="+mn-cs"/>
              </a:rPr>
              <a:t>(anterior pituitary gland).</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19</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Tropic : The area between the two</a:t>
            </a:r>
            <a:r>
              <a:rPr lang="en-IN" baseline="0" dirty="0" smtClean="0"/>
              <a:t> tropics.</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20</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Muscle atrophy : </a:t>
            </a:r>
            <a:r>
              <a:rPr lang="en-IN" sz="1200" b="1" i="0" kern="1200" dirty="0" smtClean="0">
                <a:solidFill>
                  <a:schemeClr val="tx1"/>
                </a:solidFill>
                <a:latin typeface="+mn-lt"/>
                <a:ea typeface="+mn-ea"/>
                <a:cs typeface="+mn-cs"/>
              </a:rPr>
              <a:t>Muscle atrophy</a:t>
            </a:r>
            <a:r>
              <a:rPr lang="en-IN" sz="1200" b="0" i="0" kern="1200" dirty="0" smtClean="0">
                <a:solidFill>
                  <a:schemeClr val="tx1"/>
                </a:solidFill>
                <a:latin typeface="+mn-lt"/>
                <a:ea typeface="+mn-ea"/>
                <a:cs typeface="+mn-cs"/>
              </a:rPr>
              <a:t> is when </a:t>
            </a:r>
            <a:r>
              <a:rPr lang="en-IN" sz="1200" b="1" i="0" kern="1200" dirty="0" smtClean="0">
                <a:solidFill>
                  <a:schemeClr val="tx1"/>
                </a:solidFill>
                <a:latin typeface="+mn-lt"/>
                <a:ea typeface="+mn-ea"/>
                <a:cs typeface="+mn-cs"/>
              </a:rPr>
              <a:t>muscles</a:t>
            </a:r>
            <a:r>
              <a:rPr lang="en-IN" sz="1200" b="0" i="0" kern="1200" dirty="0" smtClean="0">
                <a:solidFill>
                  <a:schemeClr val="tx1"/>
                </a:solidFill>
                <a:latin typeface="+mn-lt"/>
                <a:ea typeface="+mn-ea"/>
                <a:cs typeface="+mn-cs"/>
              </a:rPr>
              <a:t> waste away. The main reason for </a:t>
            </a:r>
            <a:r>
              <a:rPr lang="en-IN" sz="1200" b="1" i="0" kern="1200" dirty="0" smtClean="0">
                <a:solidFill>
                  <a:schemeClr val="tx1"/>
                </a:solidFill>
                <a:latin typeface="+mn-lt"/>
                <a:ea typeface="+mn-ea"/>
                <a:cs typeface="+mn-cs"/>
              </a:rPr>
              <a:t>muscle wasting</a:t>
            </a:r>
            <a:r>
              <a:rPr lang="en-IN" sz="1200" b="0" i="0" kern="1200" dirty="0" smtClean="0">
                <a:solidFill>
                  <a:schemeClr val="tx1"/>
                </a:solidFill>
                <a:latin typeface="+mn-lt"/>
                <a:ea typeface="+mn-ea"/>
                <a:cs typeface="+mn-cs"/>
              </a:rPr>
              <a:t> is a lack of physical activity. This can happen when a disease or injury makes it difficult or impossible for you to move an arm or leg. </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31</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Tremors : </a:t>
            </a:r>
            <a:r>
              <a:rPr lang="en-IN" sz="1200" b="0" i="0" kern="1200" dirty="0" smtClean="0">
                <a:solidFill>
                  <a:schemeClr val="tx1"/>
                </a:solidFill>
                <a:latin typeface="+mn-lt"/>
                <a:ea typeface="+mn-ea"/>
                <a:cs typeface="+mn-cs"/>
              </a:rPr>
              <a:t>A </a:t>
            </a:r>
            <a:r>
              <a:rPr lang="en-IN" sz="1200" b="1" i="0" kern="1200" dirty="0" smtClean="0">
                <a:solidFill>
                  <a:schemeClr val="tx1"/>
                </a:solidFill>
                <a:latin typeface="+mn-lt"/>
                <a:ea typeface="+mn-ea"/>
                <a:cs typeface="+mn-cs"/>
              </a:rPr>
              <a:t>tremor</a:t>
            </a:r>
            <a:r>
              <a:rPr lang="en-IN" sz="1200" b="0" i="0" kern="1200" dirty="0" smtClean="0">
                <a:solidFill>
                  <a:schemeClr val="tx1"/>
                </a:solidFill>
                <a:latin typeface="+mn-lt"/>
                <a:ea typeface="+mn-ea"/>
                <a:cs typeface="+mn-cs"/>
              </a:rPr>
              <a:t> is an involuntary, somewhat rhythmic, muscle contraction and relaxation involving oscillations or twitching movements of one or more body parts. It is the most common of all involuntary movements and can affect the hands, arms, eyes, face, head, vocal folds, trunk, and legs. Most </a:t>
            </a:r>
            <a:r>
              <a:rPr lang="en-IN" sz="1200" b="1" i="0" kern="1200" dirty="0" smtClean="0">
                <a:solidFill>
                  <a:schemeClr val="tx1"/>
                </a:solidFill>
                <a:latin typeface="+mn-lt"/>
                <a:ea typeface="+mn-ea"/>
                <a:cs typeface="+mn-cs"/>
              </a:rPr>
              <a:t>tremors</a:t>
            </a:r>
            <a:r>
              <a:rPr lang="en-IN" sz="1200" b="0" i="0" kern="1200" dirty="0" smtClean="0">
                <a:solidFill>
                  <a:schemeClr val="tx1"/>
                </a:solidFill>
                <a:latin typeface="+mn-lt"/>
                <a:ea typeface="+mn-ea"/>
                <a:cs typeface="+mn-cs"/>
              </a:rPr>
              <a:t> occur in the hands.</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41</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Apathy : </a:t>
            </a:r>
            <a:r>
              <a:rPr lang="en-IN" sz="1200" b="0" i="0" kern="1200" dirty="0" smtClean="0">
                <a:solidFill>
                  <a:schemeClr val="tx1"/>
                </a:solidFill>
                <a:latin typeface="+mn-lt"/>
                <a:ea typeface="+mn-ea"/>
                <a:cs typeface="+mn-cs"/>
              </a:rPr>
              <a:t>lack of interest, enthusiasm, or concern</a:t>
            </a:r>
          </a:p>
          <a:p>
            <a:r>
              <a:rPr lang="en-IN" sz="1200" b="0" i="0" kern="1200" dirty="0" smtClean="0">
                <a:solidFill>
                  <a:schemeClr val="tx1"/>
                </a:solidFill>
                <a:latin typeface="+mn-lt"/>
                <a:ea typeface="+mn-ea"/>
                <a:cs typeface="+mn-cs"/>
              </a:rPr>
              <a:t>Lethargy : a pathological state of sleepiness or deep unresponsiveness and inactivity.</a:t>
            </a:r>
            <a:endParaRPr lang="en-IN" dirty="0"/>
          </a:p>
        </p:txBody>
      </p:sp>
      <p:sp>
        <p:nvSpPr>
          <p:cNvPr id="4" name="Slide Number Placeholder 3"/>
          <p:cNvSpPr>
            <a:spLocks noGrp="1"/>
          </p:cNvSpPr>
          <p:nvPr>
            <p:ph type="sldNum" sz="quarter" idx="10"/>
          </p:nvPr>
        </p:nvSpPr>
        <p:spPr/>
        <p:txBody>
          <a:bodyPr/>
          <a:lstStyle/>
          <a:p>
            <a:fld id="{0DF29EDF-EF14-4A79-A139-3F56E3F3832A}" type="slidenum">
              <a:rPr lang="en-IN" smtClean="0"/>
              <a:pPr/>
              <a:t>42</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CA22A0DF-ED7B-46AA-8EEA-300544D6423E}" type="datetime1">
              <a:rPr lang="en-IN" smtClean="0"/>
              <a:pPr/>
              <a:t>23-02-2018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C1B212BF-A24D-474F-A342-455E868E17E0}" type="datetime1">
              <a:rPr lang="en-IN" smtClean="0"/>
              <a:pPr/>
              <a:t>23-02-2018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471AF0D0-AB27-4EED-9984-D7F76042BDF3}" type="datetime1">
              <a:rPr lang="en-IN" smtClean="0"/>
              <a:pPr/>
              <a:t>23-02-2018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54CD5800-1DE6-4529-B84E-6B4931BAF219}" type="datetime1">
              <a:rPr lang="en-IN" smtClean="0"/>
              <a:pPr/>
              <a:t>23-02-2018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C5EAB3-5870-4E9B-B6A8-E3B696A72A51}" type="datetime1">
              <a:rPr lang="en-IN" smtClean="0"/>
              <a:pPr/>
              <a:t>23-02-2018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100DB05C-2C52-4A75-92D6-50EE6431858B}" type="datetime1">
              <a:rPr lang="en-IN" smtClean="0"/>
              <a:pPr/>
              <a:t>23-02-2018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A67D8185-687E-4B23-A62F-67B47AF08A5A}" type="datetime1">
              <a:rPr lang="en-IN" smtClean="0"/>
              <a:pPr/>
              <a:t>23-02-2018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32A1EA2-E3BD-4FFC-9F4D-E0045C68106F}" type="datetime1">
              <a:rPr lang="en-IN" smtClean="0"/>
              <a:pPr/>
              <a:t>23-02-2018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87A1B5-542A-4D84-95CA-105BA490F87C}" type="datetime1">
              <a:rPr lang="en-IN" smtClean="0"/>
              <a:pPr/>
              <a:t>23-02-2018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4E00C03-085A-48EB-A31B-6F943ED3AB41}" type="datetime1">
              <a:rPr lang="en-IN" smtClean="0"/>
              <a:pPr/>
              <a:t>23-02-2018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0B4F04-2FD6-403C-A004-15646EB23C09}" type="datetime1">
              <a:rPr lang="en-IN" smtClean="0"/>
              <a:pPr/>
              <a:t>23-02-2018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DC905A-0DC9-4171-AAC0-B5D4C4DA1B85}" type="slidenum">
              <a:rPr lang="en-IN" smtClean="0"/>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57909D-AF9B-4AB8-A51A-C19F6D215F9A}" type="datetime1">
              <a:rPr lang="en-IN" smtClean="0"/>
              <a:pPr/>
              <a:t>23-02-2018</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C905A-0DC9-4171-AAC0-B5D4C4DA1B8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r>
              <a:rPr lang="en-IN" sz="6600" b="1" dirty="0" smtClean="0">
                <a:solidFill>
                  <a:srgbClr val="FF0000"/>
                </a:solidFill>
              </a:rPr>
              <a:t>HORMONES</a:t>
            </a:r>
            <a:endParaRPr lang="en-IN" sz="6600" dirty="0">
              <a:solidFill>
                <a:srgbClr val="FF0000"/>
              </a:solidFill>
            </a:endParaRPr>
          </a:p>
        </p:txBody>
      </p:sp>
      <p:sp>
        <p:nvSpPr>
          <p:cNvPr id="4" name="Slide Number Placeholder 3"/>
          <p:cNvSpPr>
            <a:spLocks noGrp="1"/>
          </p:cNvSpPr>
          <p:nvPr>
            <p:ph type="sldNum" sz="quarter" idx="12"/>
          </p:nvPr>
        </p:nvSpPr>
        <p:spPr/>
        <p:txBody>
          <a:bodyPr/>
          <a:lstStyle/>
          <a:p>
            <a:fld id="{22DC905A-0DC9-4171-AAC0-B5D4C4DA1B85}" type="slidenum">
              <a:rPr lang="en-IN" smtClean="0"/>
              <a:pPr/>
              <a:t>1</a:t>
            </a:fld>
            <a:endParaRPr lang="en-IN"/>
          </a:p>
        </p:txBody>
      </p:sp>
      <p:pic>
        <p:nvPicPr>
          <p:cNvPr id="3076" name="Picture 4"/>
          <p:cNvPicPr>
            <a:picLocks noGrp="1" noChangeAspect="1" noChangeArrowheads="1"/>
          </p:cNvPicPr>
          <p:nvPr>
            <p:ph sz="half" idx="2"/>
          </p:nvPr>
        </p:nvPicPr>
        <p:blipFill>
          <a:blip r:embed="rId2" cstate="print"/>
          <a:srcRect t="14876"/>
          <a:stretch>
            <a:fillRect/>
          </a:stretch>
        </p:blipFill>
        <p:spPr bwMode="auto">
          <a:xfrm>
            <a:off x="539552" y="1484784"/>
            <a:ext cx="8064896" cy="47525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23850" y="333372"/>
          <a:ext cx="8569326" cy="6319405"/>
        </p:xfrm>
        <a:graphic>
          <a:graphicData uri="http://schemas.openxmlformats.org/drawingml/2006/table">
            <a:tbl>
              <a:tblPr firstRow="1" bandRow="1">
                <a:tableStyleId>{93296810-A885-4BE3-A3E7-6D5BEEA58F35}</a:tableStyleId>
              </a:tblPr>
              <a:tblGrid>
                <a:gridCol w="2856442"/>
                <a:gridCol w="2856442"/>
                <a:gridCol w="2856442"/>
              </a:tblGrid>
              <a:tr h="671995">
                <a:tc gridSpan="3">
                  <a:txBody>
                    <a:bodyPr/>
                    <a:lstStyle/>
                    <a:p>
                      <a:pPr algn="ctr"/>
                      <a:r>
                        <a:rPr lang="en-IN" sz="2000" dirty="0" smtClean="0"/>
                        <a:t>Hormone</a:t>
                      </a:r>
                      <a:r>
                        <a:rPr lang="en-IN" sz="2000" baseline="0" dirty="0" smtClean="0"/>
                        <a:t> response elements (HREs); N means any nucleotide may be present at that place</a:t>
                      </a:r>
                      <a:endParaRPr lang="en-IN" b="1" dirty="0"/>
                    </a:p>
                  </a:txBody>
                  <a:tcPr/>
                </a:tc>
                <a:tc hMerge="1">
                  <a:txBody>
                    <a:bodyPr/>
                    <a:lstStyle/>
                    <a:p>
                      <a:endParaRPr lang="en-IN" dirty="0"/>
                    </a:p>
                  </a:txBody>
                  <a:tcPr/>
                </a:tc>
                <a:tc hMerge="1">
                  <a:txBody>
                    <a:bodyPr/>
                    <a:lstStyle/>
                    <a:p>
                      <a:endParaRPr lang="en-IN" dirty="0"/>
                    </a:p>
                  </a:txBody>
                  <a:tcPr/>
                </a:tc>
              </a:tr>
              <a:tr h="671995">
                <a:tc>
                  <a:txBody>
                    <a:bodyPr/>
                    <a:lstStyle/>
                    <a:p>
                      <a:pPr algn="ctr"/>
                      <a:r>
                        <a:rPr lang="en-IN" dirty="0" smtClean="0"/>
                        <a:t>Hormone</a:t>
                      </a:r>
                      <a:endParaRPr lang="en-IN" b="1" dirty="0"/>
                    </a:p>
                  </a:txBody>
                  <a:tcPr/>
                </a:tc>
                <a:tc>
                  <a:txBody>
                    <a:bodyPr/>
                    <a:lstStyle/>
                    <a:p>
                      <a:pPr algn="ctr"/>
                      <a:r>
                        <a:rPr lang="en-IN" dirty="0" smtClean="0"/>
                        <a:t>Name of HRE</a:t>
                      </a:r>
                      <a:endParaRPr lang="en-IN" b="1" dirty="0"/>
                    </a:p>
                  </a:txBody>
                  <a:tcPr/>
                </a:tc>
                <a:tc>
                  <a:txBody>
                    <a:bodyPr/>
                    <a:lstStyle/>
                    <a:p>
                      <a:pPr algn="ctr"/>
                      <a:r>
                        <a:rPr lang="en-IN" dirty="0" smtClean="0"/>
                        <a:t>Nucleotide sequence at</a:t>
                      </a:r>
                      <a:r>
                        <a:rPr lang="en-IN" baseline="0" dirty="0" smtClean="0"/>
                        <a:t> the specific area of binding on DNA</a:t>
                      </a:r>
                      <a:endParaRPr lang="en-IN" b="1" dirty="0"/>
                    </a:p>
                  </a:txBody>
                  <a:tcPr/>
                </a:tc>
              </a:tr>
              <a:tr h="671995">
                <a:tc>
                  <a:txBody>
                    <a:bodyPr/>
                    <a:lstStyle/>
                    <a:p>
                      <a:r>
                        <a:rPr lang="en-IN" dirty="0" err="1" smtClean="0"/>
                        <a:t>Glucocorticoid</a:t>
                      </a:r>
                      <a:endParaRPr lang="en-IN" dirty="0"/>
                    </a:p>
                  </a:txBody>
                  <a:tcPr/>
                </a:tc>
                <a:tc>
                  <a:txBody>
                    <a:bodyPr/>
                    <a:lstStyle/>
                    <a:p>
                      <a:r>
                        <a:rPr lang="en-IN" dirty="0" smtClean="0"/>
                        <a:t>GRE</a:t>
                      </a:r>
                      <a:endParaRPr lang="en-IN" dirty="0"/>
                    </a:p>
                  </a:txBody>
                  <a:tcPr/>
                </a:tc>
                <a:tc>
                  <a:txBody>
                    <a:bodyPr/>
                    <a:lstStyle/>
                    <a:p>
                      <a:r>
                        <a:rPr lang="en-IN" dirty="0" smtClean="0"/>
                        <a:t>(GGTACA)NNN (TGTTCT)</a:t>
                      </a:r>
                      <a:endParaRPr lang="en-IN" dirty="0"/>
                    </a:p>
                  </a:txBody>
                  <a:tcPr/>
                </a:tc>
              </a:tr>
              <a:tr h="671995">
                <a:tc>
                  <a:txBody>
                    <a:bodyPr/>
                    <a:lstStyle/>
                    <a:p>
                      <a:r>
                        <a:rPr lang="en-IN" dirty="0" err="1" smtClean="0"/>
                        <a:t>Mineralocorticoid</a:t>
                      </a:r>
                      <a:endParaRPr lang="en-IN" dirty="0"/>
                    </a:p>
                  </a:txBody>
                  <a:tcPr/>
                </a:tc>
                <a:tc>
                  <a:txBody>
                    <a:bodyPr/>
                    <a:lstStyle/>
                    <a:p>
                      <a:r>
                        <a:rPr lang="en-IN" dirty="0" smtClean="0"/>
                        <a:t>MRE</a:t>
                      </a:r>
                      <a:endParaRPr lang="en-IN" dirty="0"/>
                    </a:p>
                  </a:txBody>
                  <a:tcPr/>
                </a:tc>
                <a:tc>
                  <a:txBody>
                    <a:bodyPr/>
                    <a:lstStyle/>
                    <a:p>
                      <a:r>
                        <a:rPr lang="en-IN" dirty="0" smtClean="0"/>
                        <a:t>do</a:t>
                      </a:r>
                      <a:endParaRPr lang="en-IN" dirty="0"/>
                    </a:p>
                  </a:txBody>
                  <a:tcPr/>
                </a:tc>
              </a:tr>
              <a:tr h="671995">
                <a:tc>
                  <a:txBody>
                    <a:bodyPr/>
                    <a:lstStyle/>
                    <a:p>
                      <a:r>
                        <a:rPr lang="en-IN" dirty="0" smtClean="0"/>
                        <a:t>Androgens</a:t>
                      </a:r>
                      <a:endParaRPr lang="en-IN" dirty="0"/>
                    </a:p>
                  </a:txBody>
                  <a:tcPr/>
                </a:tc>
                <a:tc>
                  <a:txBody>
                    <a:bodyPr/>
                    <a:lstStyle/>
                    <a:p>
                      <a:r>
                        <a:rPr lang="en-IN" dirty="0" smtClean="0"/>
                        <a:t>ARE</a:t>
                      </a:r>
                      <a:endParaRPr lang="en-IN" dirty="0"/>
                    </a:p>
                  </a:txBody>
                  <a:tcPr/>
                </a:tc>
                <a:tc>
                  <a:txBody>
                    <a:bodyPr/>
                    <a:lstStyle/>
                    <a:p>
                      <a:r>
                        <a:rPr lang="en-IN" smtClean="0"/>
                        <a:t>do</a:t>
                      </a:r>
                      <a:endParaRPr lang="en-IN"/>
                    </a:p>
                  </a:txBody>
                  <a:tcPr/>
                </a:tc>
              </a:tr>
              <a:tr h="671995">
                <a:tc>
                  <a:txBody>
                    <a:bodyPr/>
                    <a:lstStyle/>
                    <a:p>
                      <a:r>
                        <a:rPr lang="en-IN" dirty="0" smtClean="0"/>
                        <a:t>Estrogens</a:t>
                      </a:r>
                      <a:endParaRPr lang="en-IN" dirty="0"/>
                    </a:p>
                  </a:txBody>
                  <a:tcPr/>
                </a:tc>
                <a:tc>
                  <a:txBody>
                    <a:bodyPr/>
                    <a:lstStyle/>
                    <a:p>
                      <a:r>
                        <a:rPr lang="en-IN" dirty="0" smtClean="0"/>
                        <a:t>ERE</a:t>
                      </a:r>
                      <a:endParaRPr lang="en-IN" dirty="0"/>
                    </a:p>
                  </a:txBody>
                  <a:tcPr/>
                </a:tc>
                <a:tc>
                  <a:txBody>
                    <a:bodyPr/>
                    <a:lstStyle/>
                    <a:p>
                      <a:r>
                        <a:rPr lang="en-IN" dirty="0" smtClean="0"/>
                        <a:t>(AGGTCA)NNN (TGACCT)</a:t>
                      </a:r>
                      <a:endParaRPr lang="en-IN" dirty="0"/>
                    </a:p>
                  </a:txBody>
                  <a:tcPr/>
                </a:tc>
              </a:tr>
              <a:tr h="671995">
                <a:tc>
                  <a:txBody>
                    <a:bodyPr/>
                    <a:lstStyle/>
                    <a:p>
                      <a:r>
                        <a:rPr lang="en-IN" dirty="0" smtClean="0"/>
                        <a:t>Thyroxin</a:t>
                      </a:r>
                      <a:endParaRPr lang="en-IN" dirty="0"/>
                    </a:p>
                  </a:txBody>
                  <a:tcPr/>
                </a:tc>
                <a:tc>
                  <a:txBody>
                    <a:bodyPr/>
                    <a:lstStyle/>
                    <a:p>
                      <a:r>
                        <a:rPr lang="en-IN" dirty="0" smtClean="0"/>
                        <a:t>TRE</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(GATCA)NNNNN (TGACC)</a:t>
                      </a:r>
                    </a:p>
                  </a:txBody>
                  <a:tcPr/>
                </a:tc>
              </a:tr>
              <a:tr h="671995">
                <a:tc>
                  <a:txBody>
                    <a:bodyPr/>
                    <a:lstStyle/>
                    <a:p>
                      <a:r>
                        <a:rPr lang="en-IN" dirty="0" smtClean="0"/>
                        <a:t>Vitamin D</a:t>
                      </a:r>
                      <a:endParaRPr lang="en-IN" dirty="0"/>
                    </a:p>
                  </a:txBody>
                  <a:tcPr/>
                </a:tc>
                <a:tc>
                  <a:txBody>
                    <a:bodyPr/>
                    <a:lstStyle/>
                    <a:p>
                      <a:r>
                        <a:rPr lang="en-IN" dirty="0" smtClean="0"/>
                        <a:t>VDRE</a:t>
                      </a:r>
                      <a:endParaRPr lang="en-IN" dirty="0"/>
                    </a:p>
                  </a:txBody>
                  <a:tcPr/>
                </a:tc>
                <a:tc>
                  <a:txBody>
                    <a:bodyPr/>
                    <a:lstStyle/>
                    <a:p>
                      <a:r>
                        <a:rPr lang="en-IN" dirty="0" smtClean="0"/>
                        <a:t>do</a:t>
                      </a:r>
                      <a:endParaRPr lang="en-IN" dirty="0"/>
                    </a:p>
                  </a:txBody>
                  <a:tcPr/>
                </a:tc>
              </a:tr>
              <a:tr h="671995">
                <a:tc>
                  <a:txBody>
                    <a:bodyPr/>
                    <a:lstStyle/>
                    <a:p>
                      <a:r>
                        <a:rPr lang="en-IN" dirty="0" smtClean="0"/>
                        <a:t>Cyclic AMP</a:t>
                      </a:r>
                      <a:endParaRPr lang="en-IN" dirty="0"/>
                    </a:p>
                  </a:txBody>
                  <a:tcPr/>
                </a:tc>
                <a:tc>
                  <a:txBody>
                    <a:bodyPr/>
                    <a:lstStyle/>
                    <a:p>
                      <a:r>
                        <a:rPr lang="en-IN" dirty="0" smtClean="0"/>
                        <a:t>CRE</a:t>
                      </a:r>
                      <a:endParaRPr lang="en-IN" dirty="0"/>
                    </a:p>
                  </a:txBody>
                  <a:tcPr/>
                </a:tc>
                <a:tc>
                  <a:txBody>
                    <a:bodyPr/>
                    <a:lstStyle/>
                    <a:p>
                      <a:r>
                        <a:rPr lang="en-IN" dirty="0" smtClean="0"/>
                        <a:t>TGACGTCA</a:t>
                      </a:r>
                      <a:endParaRPr lang="en-IN"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1"/>
          </p:nvPr>
        </p:nvSpPr>
        <p:spPr>
          <a:xfrm>
            <a:off x="107504" y="188640"/>
            <a:ext cx="4038600" cy="6408712"/>
          </a:xfrm>
        </p:spPr>
        <p:txBody>
          <a:bodyPr>
            <a:normAutofit fontScale="85000" lnSpcReduction="20000"/>
          </a:bodyPr>
          <a:lstStyle/>
          <a:p>
            <a:pPr>
              <a:buNone/>
            </a:pPr>
            <a:r>
              <a:rPr lang="en-IN" b="1" dirty="0" smtClean="0">
                <a:solidFill>
                  <a:srgbClr val="7030A0"/>
                </a:solidFill>
              </a:rPr>
              <a:t>2.	Group II hormones (hormones with cell surface receptors) </a:t>
            </a:r>
          </a:p>
          <a:p>
            <a:pPr marL="457200" indent="-457200">
              <a:buFont typeface="Wingdings" pitchFamily="2" charset="2"/>
              <a:buChar char="q"/>
            </a:pPr>
            <a:r>
              <a:rPr lang="en-IN" b="1" dirty="0" smtClean="0">
                <a:solidFill>
                  <a:srgbClr val="00B050"/>
                </a:solidFill>
              </a:rPr>
              <a:t>Solubility of hormones</a:t>
            </a:r>
          </a:p>
          <a:p>
            <a:pPr marL="457200" indent="-457200"/>
            <a:r>
              <a:rPr lang="en-IN" dirty="0" smtClean="0"/>
              <a:t>The hormones of Group II are hydrophilic which cannot pass through the plasma membrane.</a:t>
            </a:r>
          </a:p>
          <a:p>
            <a:pPr marL="457200" indent="-457200">
              <a:buFont typeface="Wingdings" pitchFamily="2" charset="2"/>
              <a:buChar char="q"/>
            </a:pPr>
            <a:r>
              <a:rPr lang="en-IN" b="1" dirty="0" smtClean="0">
                <a:solidFill>
                  <a:srgbClr val="00B050"/>
                </a:solidFill>
              </a:rPr>
              <a:t>Location of receptors</a:t>
            </a:r>
          </a:p>
          <a:p>
            <a:pPr marL="457200" indent="-457200"/>
            <a:r>
              <a:rPr lang="en-IN" dirty="0" smtClean="0"/>
              <a:t>Receptors for hormones acting through cell surface receptors are located in the plasma membrane surface.</a:t>
            </a:r>
          </a:p>
          <a:p>
            <a:pPr marL="457200" indent="-457200">
              <a:buFont typeface="Wingdings" pitchFamily="2" charset="2"/>
              <a:buChar char="q"/>
            </a:pPr>
            <a:r>
              <a:rPr lang="en-IN" b="1" dirty="0" smtClean="0">
                <a:solidFill>
                  <a:srgbClr val="00B050"/>
                </a:solidFill>
              </a:rPr>
              <a:t>Second messenger</a:t>
            </a:r>
          </a:p>
          <a:p>
            <a:pPr marL="457200" indent="-457200"/>
            <a:r>
              <a:rPr lang="en-IN" dirty="0" smtClean="0"/>
              <a:t>Hormone action occurs through the formation of mediatory molecules called as a second messengers.</a:t>
            </a:r>
          </a:p>
          <a:p>
            <a:endParaRPr lang="en-IN" dirty="0"/>
          </a:p>
        </p:txBody>
      </p:sp>
      <p:pic>
        <p:nvPicPr>
          <p:cNvPr id="10" name="Picture 2"/>
          <p:cNvPicPr>
            <a:picLocks noGrp="1" noChangeAspect="1" noChangeArrowheads="1"/>
          </p:cNvPicPr>
          <p:nvPr>
            <p:ph sz="half" idx="2"/>
          </p:nvPr>
        </p:nvPicPr>
        <p:blipFill>
          <a:blip r:embed="rId2" cstate="print"/>
          <a:srcRect l="16822" r="5608"/>
          <a:stretch>
            <a:fillRect/>
          </a:stretch>
        </p:blipFill>
        <p:spPr bwMode="auto">
          <a:xfrm>
            <a:off x="4283968" y="44624"/>
            <a:ext cx="4680521" cy="67413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10600" cy="594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81000" y="685800"/>
            <a:ext cx="8305799" cy="5333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16632"/>
            <a:ext cx="8229600" cy="504056"/>
          </a:xfrm>
        </p:spPr>
        <p:txBody>
          <a:bodyPr>
            <a:normAutofit fontScale="90000"/>
          </a:bodyPr>
          <a:lstStyle/>
          <a:p>
            <a:pPr>
              <a:buFont typeface="Wingdings" pitchFamily="2" charset="2"/>
              <a:buChar char="q"/>
            </a:pPr>
            <a:r>
              <a:rPr lang="en-IN" b="1" dirty="0" smtClean="0">
                <a:solidFill>
                  <a:srgbClr val="92D050"/>
                </a:solidFill>
              </a:rPr>
              <a:t>Mechanism of action</a:t>
            </a:r>
            <a:endParaRPr lang="en-IN" b="1" dirty="0">
              <a:solidFill>
                <a:srgbClr val="92D050"/>
              </a:solidFill>
            </a:endParaRPr>
          </a:p>
        </p:txBody>
      </p:sp>
      <p:sp>
        <p:nvSpPr>
          <p:cNvPr id="3" name="Content Placeholder 2"/>
          <p:cNvSpPr>
            <a:spLocks noGrp="1"/>
          </p:cNvSpPr>
          <p:nvPr>
            <p:ph sz="half" idx="1"/>
          </p:nvPr>
        </p:nvSpPr>
        <p:spPr>
          <a:xfrm>
            <a:off x="107504" y="764704"/>
            <a:ext cx="4028256" cy="5904656"/>
          </a:xfrm>
        </p:spPr>
        <p:txBody>
          <a:bodyPr>
            <a:normAutofit fontScale="85000" lnSpcReduction="10000"/>
          </a:bodyPr>
          <a:lstStyle/>
          <a:p>
            <a:r>
              <a:rPr lang="en-IN" dirty="0" smtClean="0"/>
              <a:t>Hormone cannot diffuse across the plasma membrane of target cells and binds to the receptor on the cell surface.</a:t>
            </a:r>
          </a:p>
          <a:p>
            <a:r>
              <a:rPr lang="en-IN" dirty="0" smtClean="0"/>
              <a:t>Interaction of the hormone with the cell-surface receptor causes a conformational changes in the receptor and in turn activates enzymes inside the cell thereby resulting in the synthesis of the second messenger (</a:t>
            </a:r>
            <a:r>
              <a:rPr lang="en-IN" dirty="0" err="1" smtClean="0"/>
              <a:t>cAMP</a:t>
            </a:r>
            <a:r>
              <a:rPr lang="en-IN" dirty="0" smtClean="0"/>
              <a:t>, </a:t>
            </a:r>
            <a:r>
              <a:rPr lang="en-IN" dirty="0" err="1" smtClean="0"/>
              <a:t>cGMP</a:t>
            </a:r>
            <a:r>
              <a:rPr lang="en-IN" dirty="0" smtClean="0"/>
              <a:t>, </a:t>
            </a:r>
            <a:r>
              <a:rPr lang="en-IN" dirty="0" err="1" smtClean="0"/>
              <a:t>phosphatidyl</a:t>
            </a:r>
            <a:r>
              <a:rPr lang="en-IN" dirty="0" smtClean="0"/>
              <a:t> </a:t>
            </a:r>
            <a:r>
              <a:rPr lang="en-IN" dirty="0" err="1" smtClean="0"/>
              <a:t>inositol</a:t>
            </a:r>
            <a:r>
              <a:rPr lang="en-IN" dirty="0" smtClean="0"/>
              <a:t>), which activates the </a:t>
            </a:r>
            <a:r>
              <a:rPr lang="en-IN" dirty="0" err="1" smtClean="0"/>
              <a:t>phosphorylating</a:t>
            </a:r>
            <a:r>
              <a:rPr lang="en-IN" dirty="0" smtClean="0"/>
              <a:t> enzymes.</a:t>
            </a:r>
          </a:p>
          <a:p>
            <a:endParaRPr lang="en-IN" dirty="0" smtClean="0"/>
          </a:p>
          <a:p>
            <a:endParaRPr lang="en-IN" dirty="0"/>
          </a:p>
        </p:txBody>
      </p:sp>
      <p:pic>
        <p:nvPicPr>
          <p:cNvPr id="6" name="Picture 2"/>
          <p:cNvPicPr>
            <a:picLocks noGrp="1" noChangeAspect="1" noChangeArrowheads="1"/>
          </p:cNvPicPr>
          <p:nvPr>
            <p:ph sz="half" idx="2"/>
          </p:nvPr>
        </p:nvPicPr>
        <p:blipFill>
          <a:blip r:embed="rId3" cstate="print"/>
          <a:srcRect/>
          <a:stretch>
            <a:fillRect/>
          </a:stretch>
        </p:blipFill>
        <p:spPr bwMode="auto">
          <a:xfrm>
            <a:off x="4139952" y="712550"/>
            <a:ext cx="4824536" cy="59568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2DC905A-0DC9-4171-AAC0-B5D4C4DA1B85}" type="slidenum">
              <a:rPr lang="en-IN" smtClean="0"/>
              <a:pPr/>
              <a:t>15</a:t>
            </a:fld>
            <a:endParaRPr lang="en-IN"/>
          </a:p>
        </p:txBody>
      </p:sp>
      <p:pic>
        <p:nvPicPr>
          <p:cNvPr id="8" name="Picture 2"/>
          <p:cNvPicPr>
            <a:picLocks noGrp="1" noChangeAspect="1" noChangeArrowheads="1"/>
          </p:cNvPicPr>
          <p:nvPr>
            <p:ph idx="1"/>
          </p:nvPr>
        </p:nvPicPr>
        <p:blipFill>
          <a:blip r:embed="rId2" cstate="print"/>
          <a:srcRect/>
          <a:stretch>
            <a:fillRect/>
          </a:stretch>
        </p:blipFill>
        <p:spPr bwMode="auto">
          <a:xfrm>
            <a:off x="395536" y="404664"/>
            <a:ext cx="8136904" cy="57214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179512" y="188640"/>
            <a:ext cx="8640960" cy="6408712"/>
          </a:xfrm>
        </p:spPr>
        <p:txBody>
          <a:bodyPr>
            <a:normAutofit fontScale="85000" lnSpcReduction="20000"/>
          </a:bodyPr>
          <a:lstStyle/>
          <a:p>
            <a:r>
              <a:rPr lang="en-IN" dirty="0" smtClean="0"/>
              <a:t>Cyclic AMP (– </a:t>
            </a:r>
            <a:r>
              <a:rPr lang="en-IN" dirty="0" err="1" smtClean="0"/>
              <a:t>cAMP</a:t>
            </a:r>
            <a:r>
              <a:rPr lang="en-IN" dirty="0" smtClean="0"/>
              <a:t>, Cyclic adenosine 3’,5’-monophosphate) act as a second messenger for a majority of polypeptide hormones.</a:t>
            </a:r>
          </a:p>
          <a:p>
            <a:r>
              <a:rPr lang="en-IN" dirty="0" smtClean="0"/>
              <a:t>The membrane-bound enzymes </a:t>
            </a:r>
            <a:r>
              <a:rPr lang="en-IN" dirty="0" err="1" smtClean="0"/>
              <a:t>adenylate</a:t>
            </a:r>
            <a:r>
              <a:rPr lang="en-IN" dirty="0" smtClean="0"/>
              <a:t> </a:t>
            </a:r>
            <a:r>
              <a:rPr lang="en-IN" dirty="0" err="1" smtClean="0"/>
              <a:t>cyclase</a:t>
            </a:r>
            <a:r>
              <a:rPr lang="en-IN" dirty="0" smtClean="0"/>
              <a:t> converts ATP to cyclic AMP.</a:t>
            </a:r>
          </a:p>
          <a:p>
            <a:r>
              <a:rPr lang="en-IN" dirty="0" smtClean="0"/>
              <a:t>This process is mediated by G-proteins, so designated due to their ability to bind to guanine nucleotides.</a:t>
            </a:r>
          </a:p>
          <a:p>
            <a:r>
              <a:rPr lang="en-IN" dirty="0" smtClean="0"/>
              <a:t>Once produced, </a:t>
            </a:r>
            <a:r>
              <a:rPr lang="en-IN" dirty="0" err="1" smtClean="0"/>
              <a:t>cAMP</a:t>
            </a:r>
            <a:r>
              <a:rPr lang="en-IN" dirty="0" smtClean="0"/>
              <a:t> activates protein </a:t>
            </a:r>
            <a:r>
              <a:rPr lang="en-IN" dirty="0" err="1" smtClean="0"/>
              <a:t>kinase</a:t>
            </a:r>
            <a:r>
              <a:rPr lang="en-IN" dirty="0" smtClean="0"/>
              <a:t> A.</a:t>
            </a:r>
          </a:p>
          <a:p>
            <a:r>
              <a:rPr lang="en-IN" dirty="0" smtClean="0"/>
              <a:t>Protein </a:t>
            </a:r>
            <a:r>
              <a:rPr lang="en-IN" dirty="0" err="1" smtClean="0"/>
              <a:t>kinase</a:t>
            </a:r>
            <a:r>
              <a:rPr lang="en-IN" dirty="0" smtClean="0"/>
              <a:t> A is a </a:t>
            </a:r>
            <a:r>
              <a:rPr lang="en-IN" dirty="0" err="1" smtClean="0"/>
              <a:t>heterotetramer</a:t>
            </a:r>
            <a:r>
              <a:rPr lang="en-IN" dirty="0" smtClean="0"/>
              <a:t> consisting of 2 regulatory subunits (R) and 2 catalytic subunits (C).</a:t>
            </a:r>
          </a:p>
          <a:p>
            <a:r>
              <a:rPr lang="en-IN" dirty="0" err="1" smtClean="0"/>
              <a:t>cAMP</a:t>
            </a:r>
            <a:r>
              <a:rPr lang="en-IN" dirty="0" smtClean="0"/>
              <a:t> binds to inactive protein and causes the dissociation of R an C subunits.</a:t>
            </a:r>
          </a:p>
          <a:p>
            <a:r>
              <a:rPr lang="en-IN" dirty="0" smtClean="0"/>
              <a:t>The active subunit (C) catalyzes phosphorylation of proteins which ultimately causes the biochemical response.</a:t>
            </a:r>
          </a:p>
          <a:p>
            <a:r>
              <a:rPr lang="en-IN" dirty="0" err="1" smtClean="0"/>
              <a:t>cAMP</a:t>
            </a:r>
            <a:r>
              <a:rPr lang="en-IN" dirty="0" smtClean="0"/>
              <a:t> undergoes rapid hydrolysis, catalyzed by the enzyme </a:t>
            </a:r>
            <a:r>
              <a:rPr lang="en-IN" dirty="0" err="1" smtClean="0"/>
              <a:t>phosphodiesterase</a:t>
            </a:r>
            <a:r>
              <a:rPr lang="en-IN" dirty="0" smtClean="0"/>
              <a:t> to 5’ AMP which is inactive.</a:t>
            </a:r>
            <a:endParaRPr lang="en-IN" dirty="0"/>
          </a:p>
        </p:txBody>
      </p:sp>
      <p:sp>
        <p:nvSpPr>
          <p:cNvPr id="5" name="Slide Number Placeholder 4"/>
          <p:cNvSpPr>
            <a:spLocks noGrp="1"/>
          </p:cNvSpPr>
          <p:nvPr>
            <p:ph type="sldNum" sz="quarter" idx="12"/>
          </p:nvPr>
        </p:nvSpPr>
        <p:spPr/>
        <p:txBody>
          <a:bodyPr/>
          <a:lstStyle/>
          <a:p>
            <a:fld id="{22DC905A-0DC9-4171-AAC0-B5D4C4DA1B85}" type="slidenum">
              <a:rPr lang="en-IN" smtClean="0"/>
              <a:pPr/>
              <a:t>16</a:t>
            </a:fld>
            <a:endParaRPr lang="en-IN"/>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2DC905A-0DC9-4171-AAC0-B5D4C4DA1B85}" type="slidenum">
              <a:rPr lang="en-IN" smtClean="0"/>
              <a:pPr/>
              <a:t>17</a:t>
            </a:fld>
            <a:endParaRPr lang="en-IN"/>
          </a:p>
        </p:txBody>
      </p:sp>
      <p:pic>
        <p:nvPicPr>
          <p:cNvPr id="5" name="Picture 3"/>
          <p:cNvPicPr>
            <a:picLocks noChangeAspect="1" noChangeArrowheads="1"/>
          </p:cNvPicPr>
          <p:nvPr/>
        </p:nvPicPr>
        <p:blipFill>
          <a:blip r:embed="rId2" cstate="print"/>
          <a:srcRect/>
          <a:stretch>
            <a:fillRect/>
          </a:stretch>
        </p:blipFill>
        <p:spPr bwMode="auto">
          <a:xfrm>
            <a:off x="107504" y="764704"/>
            <a:ext cx="8915400" cy="5885370"/>
          </a:xfrm>
          <a:prstGeom prst="rect">
            <a:avLst/>
          </a:prstGeom>
          <a:noFill/>
          <a:ln w="9525">
            <a:noFill/>
            <a:miter lim="800000"/>
            <a:headEnd/>
            <a:tailEnd/>
          </a:ln>
          <a:effectLst/>
        </p:spPr>
      </p:pic>
      <p:sp>
        <p:nvSpPr>
          <p:cNvPr id="6" name="Rectangle 5"/>
          <p:cNvSpPr/>
          <p:nvPr/>
        </p:nvSpPr>
        <p:spPr>
          <a:xfrm>
            <a:off x="778259" y="107340"/>
            <a:ext cx="7322133" cy="646331"/>
          </a:xfrm>
          <a:prstGeom prst="rect">
            <a:avLst/>
          </a:prstGeom>
        </p:spPr>
        <p:txBody>
          <a:bodyPr wrap="none">
            <a:spAutoFit/>
          </a:bodyPr>
          <a:lstStyle/>
          <a:p>
            <a:pPr algn="ctr">
              <a:buFont typeface="Arial" pitchFamily="34" charset="0"/>
              <a:buNone/>
            </a:pPr>
            <a:r>
              <a:rPr lang="en-IN" sz="3600" b="1" dirty="0" smtClean="0">
                <a:solidFill>
                  <a:srgbClr val="FF0000"/>
                </a:solidFill>
              </a:rPr>
              <a:t>General Features of Hormone Classes</a:t>
            </a:r>
            <a:endParaRPr lang="en-IN" sz="3600" b="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680120"/>
          </a:xfrm>
        </p:spPr>
        <p:txBody>
          <a:bodyPr>
            <a:normAutofit fontScale="90000"/>
          </a:bodyPr>
          <a:lstStyle/>
          <a:p>
            <a:r>
              <a:rPr lang="en-US" sz="4000" b="1" dirty="0" smtClean="0">
                <a:solidFill>
                  <a:srgbClr val="FF0000"/>
                </a:solidFill>
                <a:latin typeface="Times New Roman" pitchFamily="18" charset="0"/>
                <a:cs typeface="Times New Roman" pitchFamily="18" charset="0"/>
              </a:rPr>
              <a:t>Functions of Hormones</a:t>
            </a:r>
            <a:endParaRPr lang="en-US" sz="4000" b="1" dirty="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228600" y="1052736"/>
            <a:ext cx="8458200" cy="5544616"/>
          </a:xfrm>
        </p:spPr>
        <p:txBody>
          <a:bodyPr>
            <a:normAutofit/>
          </a:bodyPr>
          <a:lstStyle/>
          <a:p>
            <a:pPr marL="514350" indent="-514350">
              <a:buAutoNum type="arabicPeriod"/>
            </a:pPr>
            <a:r>
              <a:rPr lang="en-US" sz="2800" b="1" dirty="0" smtClean="0">
                <a:solidFill>
                  <a:srgbClr val="7030A0"/>
                </a:solidFill>
                <a:latin typeface="Times New Roman" pitchFamily="18" charset="0"/>
                <a:cs typeface="Times New Roman" pitchFamily="18" charset="0"/>
              </a:rPr>
              <a:t>Help to regulate:</a:t>
            </a:r>
          </a:p>
          <a:p>
            <a:pPr marL="538163" indent="-538163"/>
            <a:r>
              <a:rPr lang="en-US" sz="2800" dirty="0" smtClean="0">
                <a:latin typeface="Times New Roman" pitchFamily="18" charset="0"/>
                <a:cs typeface="Times New Roman" pitchFamily="18" charset="0"/>
              </a:rPr>
              <a:t>Chemical composition and volume of  internal environment.</a:t>
            </a:r>
          </a:p>
          <a:p>
            <a:pPr marL="514350" indent="-514350"/>
            <a:r>
              <a:rPr lang="en-US" sz="2800" dirty="0" smtClean="0">
                <a:latin typeface="Times New Roman" pitchFamily="18" charset="0"/>
                <a:cs typeface="Times New Roman" pitchFamily="18" charset="0"/>
              </a:rPr>
              <a:t>Metabolism and energy balance</a:t>
            </a:r>
          </a:p>
          <a:p>
            <a:pPr marL="514350" indent="-514350"/>
            <a:r>
              <a:rPr lang="en-US" sz="2800" dirty="0" smtClean="0">
                <a:latin typeface="Times New Roman" pitchFamily="18" charset="0"/>
                <a:cs typeface="Times New Roman" pitchFamily="18" charset="0"/>
              </a:rPr>
              <a:t>Contraction of smooth and cardiac muscle fibers.</a:t>
            </a:r>
          </a:p>
          <a:p>
            <a:pPr marL="514350" indent="-514350"/>
            <a:r>
              <a:rPr lang="en-US" sz="2800" dirty="0" smtClean="0">
                <a:latin typeface="Times New Roman" pitchFamily="18" charset="0"/>
                <a:cs typeface="Times New Roman" pitchFamily="18" charset="0"/>
              </a:rPr>
              <a:t>Glandular secretion</a:t>
            </a:r>
          </a:p>
          <a:p>
            <a:pPr marL="514350" indent="-514350"/>
            <a:r>
              <a:rPr lang="en-US" sz="2800" dirty="0" smtClean="0">
                <a:latin typeface="Times New Roman" pitchFamily="18" charset="0"/>
                <a:cs typeface="Times New Roman" pitchFamily="18" charset="0"/>
              </a:rPr>
              <a:t>Some immune system activity</a:t>
            </a:r>
          </a:p>
          <a:p>
            <a:pPr marL="514350" indent="-514350">
              <a:buAutoNum type="arabicPeriod" startAt="2"/>
            </a:pPr>
            <a:r>
              <a:rPr lang="en-US" sz="2800" b="1" dirty="0" smtClean="0">
                <a:solidFill>
                  <a:srgbClr val="7030A0"/>
                </a:solidFill>
                <a:latin typeface="Times New Roman" pitchFamily="18" charset="0"/>
                <a:cs typeface="Times New Roman" pitchFamily="18" charset="0"/>
              </a:rPr>
              <a:t>Control growth and development</a:t>
            </a:r>
          </a:p>
          <a:p>
            <a:pPr marL="514350" indent="-514350">
              <a:buAutoNum type="arabicPeriod" startAt="2"/>
            </a:pPr>
            <a:r>
              <a:rPr lang="en-US" sz="2800" b="1" dirty="0" smtClean="0">
                <a:solidFill>
                  <a:srgbClr val="7030A0"/>
                </a:solidFill>
                <a:latin typeface="Times New Roman" pitchFamily="18" charset="0"/>
                <a:cs typeface="Times New Roman" pitchFamily="18" charset="0"/>
              </a:rPr>
              <a:t>Regulate operation of reproductive system</a:t>
            </a:r>
          </a:p>
          <a:p>
            <a:pPr marL="514350" indent="-514350">
              <a:buAutoNum type="arabicPeriod" startAt="2"/>
            </a:pPr>
            <a:r>
              <a:rPr lang="en-US" sz="2800" b="1" dirty="0" smtClean="0">
                <a:solidFill>
                  <a:srgbClr val="7030A0"/>
                </a:solidFill>
                <a:latin typeface="Times New Roman" pitchFamily="18" charset="0"/>
                <a:cs typeface="Times New Roman" pitchFamily="18" charset="0"/>
              </a:rPr>
              <a:t>Help to regulate circadian rhythms</a:t>
            </a:r>
            <a:endParaRPr lang="en-US" sz="28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style>
          <a:lnRef idx="1">
            <a:schemeClr val="accent2"/>
          </a:lnRef>
          <a:fillRef idx="2">
            <a:schemeClr val="accent2"/>
          </a:fillRef>
          <a:effectRef idx="1">
            <a:schemeClr val="accent2"/>
          </a:effectRef>
          <a:fontRef idx="minor">
            <a:schemeClr val="dk1"/>
          </a:fontRef>
        </p:style>
        <p:txBody>
          <a:bodyPr>
            <a:noAutofit/>
          </a:bodyPr>
          <a:lstStyle/>
          <a:p>
            <a:r>
              <a:rPr lang="en-IN" sz="3200" b="1" dirty="0" smtClean="0">
                <a:solidFill>
                  <a:srgbClr val="FF0000"/>
                </a:solidFill>
              </a:rPr>
              <a:t>HYPOTHALAMIC AND PITUITARY HORMONES</a:t>
            </a:r>
            <a:endParaRPr lang="en-IN" sz="3200" dirty="0">
              <a:solidFill>
                <a:srgbClr val="FF0000"/>
              </a:solidFill>
            </a:endParaRPr>
          </a:p>
        </p:txBody>
      </p:sp>
      <p:sp>
        <p:nvSpPr>
          <p:cNvPr id="3" name="Content Placeholder 2"/>
          <p:cNvSpPr>
            <a:spLocks noGrp="1"/>
          </p:cNvSpPr>
          <p:nvPr>
            <p:ph sz="half" idx="1"/>
          </p:nvPr>
        </p:nvSpPr>
        <p:spPr>
          <a:xfrm>
            <a:off x="539552" y="1412776"/>
            <a:ext cx="4176464" cy="5256584"/>
          </a:xfrm>
        </p:spPr>
        <p:txBody>
          <a:bodyPr>
            <a:normAutofit fontScale="77500" lnSpcReduction="20000"/>
          </a:bodyPr>
          <a:lstStyle/>
          <a:p>
            <a:pPr>
              <a:buFont typeface="Wingdings" pitchFamily="2" charset="2"/>
              <a:buChar char="q"/>
            </a:pPr>
            <a:r>
              <a:rPr lang="en-IN" sz="3300" b="1" dirty="0" smtClean="0">
                <a:solidFill>
                  <a:srgbClr val="0070C0"/>
                </a:solidFill>
              </a:rPr>
              <a:t>INTRODUCTION</a:t>
            </a:r>
          </a:p>
          <a:p>
            <a:r>
              <a:rPr lang="en-IN" dirty="0" smtClean="0"/>
              <a:t>Hypothalamus is a specialized center in the brain that function as a master coordinator of hormonal action.</a:t>
            </a:r>
          </a:p>
          <a:p>
            <a:r>
              <a:rPr lang="en-IN" dirty="0" smtClean="0"/>
              <a:t>In response to the stimuli of central nervous system, hypothalamus liberates certain releasing factors or hormones.</a:t>
            </a:r>
          </a:p>
          <a:p>
            <a:r>
              <a:rPr lang="en-IN" dirty="0" smtClean="0"/>
              <a:t>These factors stimulate or inhibit the release of corresponding tropic hormones from the anterior pituitary.</a:t>
            </a:r>
          </a:p>
          <a:p>
            <a:r>
              <a:rPr lang="en-IN" dirty="0" smtClean="0"/>
              <a:t>Tropic hormones stimulate the target endocrine tissues to secrete the hormones they synthesize.</a:t>
            </a:r>
          </a:p>
        </p:txBody>
      </p:sp>
      <p:sp>
        <p:nvSpPr>
          <p:cNvPr id="7" name="Rectangle 6"/>
          <p:cNvSpPr/>
          <p:nvPr/>
        </p:nvSpPr>
        <p:spPr>
          <a:xfrm>
            <a:off x="4644008" y="5517232"/>
            <a:ext cx="4248472" cy="1200329"/>
          </a:xfrm>
          <a:prstGeom prst="rect">
            <a:avLst/>
          </a:prstGeom>
        </p:spPr>
        <p:txBody>
          <a:bodyPr wrap="square">
            <a:spAutoFit/>
          </a:bodyPr>
          <a:lstStyle/>
          <a:p>
            <a:pPr algn="ctr"/>
            <a:r>
              <a:rPr lang="en-IN" sz="2400" b="1" dirty="0" smtClean="0"/>
              <a:t>Fig. A diagrammatic view of hypothalamus and pituitary gland</a:t>
            </a:r>
          </a:p>
        </p:txBody>
      </p:sp>
      <p:pic>
        <p:nvPicPr>
          <p:cNvPr id="3074" name="Picture 2"/>
          <p:cNvPicPr>
            <a:picLocks noGrp="1" noChangeAspect="1" noChangeArrowheads="1"/>
          </p:cNvPicPr>
          <p:nvPr>
            <p:ph sz="half" idx="2"/>
          </p:nvPr>
        </p:nvPicPr>
        <p:blipFill>
          <a:blip r:embed="rId3" cstate="print"/>
          <a:srcRect b="4918"/>
          <a:stretch>
            <a:fillRect/>
          </a:stretch>
        </p:blipFill>
        <p:spPr bwMode="auto">
          <a:xfrm>
            <a:off x="4716016" y="1412776"/>
            <a:ext cx="3970784" cy="41764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51520" y="260648"/>
            <a:ext cx="8568952" cy="6336704"/>
          </a:xfrm>
        </p:spPr>
        <p:txBody>
          <a:bodyPr>
            <a:normAutofit fontScale="70000" lnSpcReduction="20000"/>
          </a:bodyPr>
          <a:lstStyle/>
          <a:p>
            <a:pPr marL="514350" indent="-514350">
              <a:buFont typeface="Wingdings" pitchFamily="2" charset="2"/>
              <a:buChar char="q"/>
            </a:pPr>
            <a:r>
              <a:rPr lang="en-US" sz="3600" b="1" dirty="0" smtClean="0">
                <a:solidFill>
                  <a:srgbClr val="FF0000"/>
                </a:solidFill>
              </a:rPr>
              <a:t>SYSTEMS OF INTERNAL COMMUNICATION</a:t>
            </a:r>
          </a:p>
          <a:p>
            <a:r>
              <a:rPr lang="en-IN" dirty="0" smtClean="0"/>
              <a:t>The living body possesses a remarkable communication system to coordinate its biological functions.</a:t>
            </a:r>
            <a:endParaRPr lang="en-US" dirty="0" smtClean="0"/>
          </a:p>
          <a:p>
            <a:r>
              <a:rPr lang="en-US" dirty="0" smtClean="0"/>
              <a:t>Animals have two systems of internal communication and regulation:</a:t>
            </a:r>
          </a:p>
          <a:p>
            <a:pPr marL="514350" indent="-514350">
              <a:buAutoNum type="arabicPeriod"/>
            </a:pPr>
            <a:r>
              <a:rPr lang="en-US" b="1" dirty="0" smtClean="0">
                <a:solidFill>
                  <a:srgbClr val="0070C0"/>
                </a:solidFill>
              </a:rPr>
              <a:t>The nervous system</a:t>
            </a:r>
          </a:p>
          <a:p>
            <a:pPr marL="514350" indent="-514350"/>
            <a:r>
              <a:rPr lang="en-US" dirty="0" smtClean="0"/>
              <a:t>The </a:t>
            </a:r>
            <a:r>
              <a:rPr lang="en-US" b="1" dirty="0" smtClean="0">
                <a:solidFill>
                  <a:schemeClr val="folHlink"/>
                </a:solidFill>
              </a:rPr>
              <a:t>nervous system</a:t>
            </a:r>
            <a:r>
              <a:rPr lang="en-US" dirty="0" smtClean="0"/>
              <a:t> conveys high-speed electrical signals along specialized cells called </a:t>
            </a:r>
            <a:r>
              <a:rPr lang="en-US" b="1" dirty="0" smtClean="0">
                <a:solidFill>
                  <a:schemeClr val="folHlink"/>
                </a:solidFill>
              </a:rPr>
              <a:t>neurons</a:t>
            </a:r>
            <a:r>
              <a:rPr lang="en-US" dirty="0" smtClean="0"/>
              <a:t>.</a:t>
            </a:r>
          </a:p>
          <a:p>
            <a:pPr marL="514350" indent="-514350">
              <a:buAutoNum type="arabicPeriod" startAt="2"/>
            </a:pPr>
            <a:r>
              <a:rPr lang="en-US" b="1" dirty="0" smtClean="0">
                <a:solidFill>
                  <a:srgbClr val="0070C0"/>
                </a:solidFill>
              </a:rPr>
              <a:t>The endocrine system</a:t>
            </a:r>
          </a:p>
          <a:p>
            <a:pPr marL="514350" indent="-514350"/>
            <a:r>
              <a:rPr lang="en-US" dirty="0" smtClean="0"/>
              <a:t>The </a:t>
            </a:r>
            <a:r>
              <a:rPr lang="en-US" b="1" dirty="0" smtClean="0">
                <a:solidFill>
                  <a:schemeClr val="folHlink"/>
                </a:solidFill>
              </a:rPr>
              <a:t>endocrine system</a:t>
            </a:r>
            <a:r>
              <a:rPr lang="en-US" dirty="0" smtClean="0"/>
              <a:t>, made up of </a:t>
            </a:r>
            <a:r>
              <a:rPr lang="en-US" b="1" dirty="0" smtClean="0">
                <a:solidFill>
                  <a:schemeClr val="folHlink"/>
                </a:solidFill>
              </a:rPr>
              <a:t>endocrine glands</a:t>
            </a:r>
            <a:r>
              <a:rPr lang="en-US" dirty="0" smtClean="0"/>
              <a:t>, secretes hormones that coordinate slower but longer-acting responses to stimuli.</a:t>
            </a:r>
          </a:p>
          <a:p>
            <a:pPr marL="514350" indent="-514350">
              <a:buFont typeface="Wingdings" pitchFamily="2" charset="2"/>
              <a:buChar char="q"/>
            </a:pPr>
            <a:r>
              <a:rPr lang="en-US" b="1" dirty="0" smtClean="0">
                <a:solidFill>
                  <a:srgbClr val="FF0000"/>
                </a:solidFill>
              </a:rPr>
              <a:t>TYPES OF ENDOCRINE TISSUES</a:t>
            </a:r>
          </a:p>
          <a:p>
            <a:pPr marL="514350" indent="-514350"/>
            <a:r>
              <a:rPr lang="en-US" dirty="0" smtClean="0"/>
              <a:t>Endocrine system includes two types of tissues:</a:t>
            </a:r>
          </a:p>
          <a:p>
            <a:pPr marL="514350" indent="-514350">
              <a:buAutoNum type="arabicPeriod"/>
            </a:pPr>
            <a:r>
              <a:rPr lang="en-US" b="1" dirty="0" smtClean="0">
                <a:solidFill>
                  <a:srgbClr val="0070C0"/>
                </a:solidFill>
              </a:rPr>
              <a:t>Tissues having endocrine secretion as the primary function</a:t>
            </a:r>
          </a:p>
          <a:p>
            <a:pPr marL="514350" indent="-514350"/>
            <a:r>
              <a:rPr lang="en-US" dirty="0" smtClean="0"/>
              <a:t>Includes pituitary gland, thyroid gland, parathyroid gland, adrenal glands and gonads.</a:t>
            </a:r>
          </a:p>
          <a:p>
            <a:pPr marL="514350" indent="-514350">
              <a:buAutoNum type="arabicPeriod" startAt="2"/>
            </a:pPr>
            <a:r>
              <a:rPr lang="en-US" b="1" dirty="0" smtClean="0">
                <a:solidFill>
                  <a:srgbClr val="0070C0"/>
                </a:solidFill>
              </a:rPr>
              <a:t>Tissues having functions other than primary endocrine function</a:t>
            </a:r>
          </a:p>
          <a:p>
            <a:pPr marL="514350" indent="-514350"/>
            <a:r>
              <a:rPr lang="en-US" dirty="0" smtClean="0"/>
              <a:t>Includes pancreas, kidney, heart, thymus, hypothalamus and digestive tract.</a:t>
            </a:r>
          </a:p>
          <a:p>
            <a:endParaRPr lang="en-IN" dirty="0"/>
          </a:p>
        </p:txBody>
      </p:sp>
      <p:sp>
        <p:nvSpPr>
          <p:cNvPr id="5" name="Slide Number Placeholder 4"/>
          <p:cNvSpPr>
            <a:spLocks noGrp="1"/>
          </p:cNvSpPr>
          <p:nvPr>
            <p:ph type="sldNum" sz="quarter" idx="12"/>
          </p:nvPr>
        </p:nvSpPr>
        <p:spPr/>
        <p:txBody>
          <a:bodyPr/>
          <a:lstStyle/>
          <a:p>
            <a:fld id="{22DC905A-0DC9-4171-AAC0-B5D4C4DA1B85}" type="slidenum">
              <a:rPr lang="en-IN" smtClean="0"/>
              <a:pPr/>
              <a:t>2</a:t>
            </a:fld>
            <a:endParaRPr lang="en-IN"/>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850106"/>
          </a:xfrm>
        </p:spPr>
        <p:txBody>
          <a:bodyPr/>
          <a:lstStyle/>
          <a:p>
            <a:r>
              <a:rPr lang="en-IN" b="1" dirty="0" smtClean="0">
                <a:solidFill>
                  <a:srgbClr val="0070C0"/>
                </a:solidFill>
              </a:rPr>
              <a:t>HYPOTHALAMIC HORMONES</a:t>
            </a:r>
            <a:endParaRPr lang="en-IN" b="1" dirty="0">
              <a:solidFill>
                <a:srgbClr val="0070C0"/>
              </a:solidFill>
            </a:endParaRPr>
          </a:p>
        </p:txBody>
      </p:sp>
      <p:graphicFrame>
        <p:nvGraphicFramePr>
          <p:cNvPr id="4" name="Content Placeholder 3"/>
          <p:cNvGraphicFramePr>
            <a:graphicFrameLocks noGrp="1"/>
          </p:cNvGraphicFramePr>
          <p:nvPr>
            <p:ph idx="1"/>
          </p:nvPr>
        </p:nvGraphicFramePr>
        <p:xfrm>
          <a:off x="179512" y="980728"/>
          <a:ext cx="8784976" cy="5648325"/>
        </p:xfrm>
        <a:graphic>
          <a:graphicData uri="http://schemas.openxmlformats.org/drawingml/2006/table">
            <a:tbl>
              <a:tblPr firstRow="1" bandRow="1">
                <a:tableStyleId>{93296810-A885-4BE3-A3E7-6D5BEEA58F35}</a:tableStyleId>
              </a:tblPr>
              <a:tblGrid>
                <a:gridCol w="4104456"/>
                <a:gridCol w="4680520"/>
              </a:tblGrid>
              <a:tr h="552968">
                <a:tc gridSpan="2">
                  <a:txBody>
                    <a:bodyPr/>
                    <a:lstStyle/>
                    <a:p>
                      <a:pPr algn="ctr"/>
                      <a:r>
                        <a:rPr lang="en-IN" sz="2800" dirty="0" smtClean="0">
                          <a:solidFill>
                            <a:srgbClr val="7030A0"/>
                          </a:solidFill>
                        </a:rPr>
                        <a:t>Major hypothalamic</a:t>
                      </a:r>
                      <a:r>
                        <a:rPr lang="en-IN" sz="2800" baseline="0" dirty="0" smtClean="0">
                          <a:solidFill>
                            <a:srgbClr val="7030A0"/>
                          </a:solidFill>
                        </a:rPr>
                        <a:t> releasing factors</a:t>
                      </a:r>
                      <a:endParaRPr lang="en-IN" sz="2000" dirty="0">
                        <a:solidFill>
                          <a:srgbClr val="7030A0"/>
                        </a:solidFill>
                      </a:endParaRPr>
                    </a:p>
                  </a:txBody>
                  <a:tcPr/>
                </a:tc>
                <a:tc hMerge="1">
                  <a:txBody>
                    <a:bodyPr/>
                    <a:lstStyle/>
                    <a:p>
                      <a:pPr algn="ctr"/>
                      <a:endParaRPr lang="en-IN" dirty="0"/>
                    </a:p>
                  </a:txBody>
                  <a:tcPr/>
                </a:tc>
              </a:tr>
              <a:tr h="552968">
                <a:tc>
                  <a:txBody>
                    <a:bodyPr/>
                    <a:lstStyle/>
                    <a:p>
                      <a:pPr algn="ctr"/>
                      <a:r>
                        <a:rPr lang="en-IN" sz="2400" b="1" dirty="0" smtClean="0">
                          <a:solidFill>
                            <a:srgbClr val="00B050"/>
                          </a:solidFill>
                        </a:rPr>
                        <a:t>NAME</a:t>
                      </a:r>
                      <a:endParaRPr lang="en-IN" sz="2400" b="1" dirty="0">
                        <a:solidFill>
                          <a:srgbClr val="00B050"/>
                        </a:solidFill>
                      </a:endParaRPr>
                    </a:p>
                  </a:txBody>
                  <a:tcPr/>
                </a:tc>
                <a:tc>
                  <a:txBody>
                    <a:bodyPr/>
                    <a:lstStyle/>
                    <a:p>
                      <a:pPr algn="ctr"/>
                      <a:r>
                        <a:rPr lang="en-IN" sz="2400" b="1" dirty="0" smtClean="0">
                          <a:solidFill>
                            <a:srgbClr val="00B050"/>
                          </a:solidFill>
                        </a:rPr>
                        <a:t>PYSIOLOGICAL FUNCTIONS</a:t>
                      </a:r>
                      <a:endParaRPr lang="en-IN" sz="2400" b="1" dirty="0">
                        <a:solidFill>
                          <a:srgbClr val="00B050"/>
                        </a:solidFill>
                      </a:endParaRPr>
                    </a:p>
                  </a:txBody>
                  <a:tcPr/>
                </a:tc>
              </a:tr>
              <a:tr h="622256">
                <a:tc>
                  <a:txBody>
                    <a:bodyPr/>
                    <a:lstStyle/>
                    <a:p>
                      <a:pPr algn="ctr"/>
                      <a:r>
                        <a:rPr lang="en-IN" b="1" dirty="0" err="1" smtClean="0"/>
                        <a:t>Thyrotropin</a:t>
                      </a:r>
                      <a:r>
                        <a:rPr lang="en-IN" b="1" dirty="0" smtClean="0"/>
                        <a:t> releasing hormone (TRH)</a:t>
                      </a:r>
                      <a:endParaRPr lang="en-IN" b="1" dirty="0"/>
                    </a:p>
                  </a:txBody>
                  <a:tcPr/>
                </a:tc>
                <a:tc>
                  <a:txBody>
                    <a:bodyPr/>
                    <a:lstStyle/>
                    <a:p>
                      <a:pPr algn="ctr"/>
                      <a:r>
                        <a:rPr lang="en-IN" b="1" dirty="0" smtClean="0"/>
                        <a:t>Induces secretion of TSH and PRL; </a:t>
                      </a:r>
                      <a:r>
                        <a:rPr lang="en-IN" b="1" dirty="0" err="1" smtClean="0"/>
                        <a:t>neuromodulator</a:t>
                      </a:r>
                      <a:endParaRPr lang="en-IN" b="1" dirty="0"/>
                    </a:p>
                  </a:txBody>
                  <a:tcPr/>
                </a:tc>
              </a:tr>
              <a:tr h="751781">
                <a:tc>
                  <a:txBody>
                    <a:bodyPr/>
                    <a:lstStyle/>
                    <a:p>
                      <a:pPr algn="ctr"/>
                      <a:r>
                        <a:rPr lang="en-IN" b="1" dirty="0" err="1" smtClean="0"/>
                        <a:t>Gonadotropin</a:t>
                      </a:r>
                      <a:r>
                        <a:rPr lang="en-IN" b="1" dirty="0" smtClean="0"/>
                        <a:t> releasing hormone (</a:t>
                      </a:r>
                      <a:r>
                        <a:rPr lang="en-IN" b="1" dirty="0" err="1" smtClean="0"/>
                        <a:t>GnRH</a:t>
                      </a:r>
                      <a:r>
                        <a:rPr lang="en-IN" b="1" dirty="0" smtClean="0"/>
                        <a:t>)</a:t>
                      </a:r>
                      <a:endParaRPr lang="en-IN" b="1" dirty="0"/>
                    </a:p>
                  </a:txBody>
                  <a:tcPr/>
                </a:tc>
                <a:tc>
                  <a:txBody>
                    <a:bodyPr/>
                    <a:lstStyle/>
                    <a:p>
                      <a:pPr algn="ctr"/>
                      <a:r>
                        <a:rPr lang="en-IN" b="1" dirty="0" smtClean="0"/>
                        <a:t>Releases LH and FSH; induces spermatogenesis, ovulation and testosterone</a:t>
                      </a:r>
                      <a:endParaRPr lang="en-IN" b="1" dirty="0"/>
                    </a:p>
                  </a:txBody>
                  <a:tcPr/>
                </a:tc>
              </a:tr>
              <a:tr h="382523">
                <a:tc>
                  <a:txBody>
                    <a:bodyPr/>
                    <a:lstStyle/>
                    <a:p>
                      <a:pPr algn="ctr"/>
                      <a:r>
                        <a:rPr lang="en-IN" b="1" dirty="0" smtClean="0"/>
                        <a:t>Growth</a:t>
                      </a:r>
                      <a:r>
                        <a:rPr lang="en-IN" b="1" baseline="0" dirty="0" smtClean="0"/>
                        <a:t> hormone releasing hormone (GHRH) (</a:t>
                      </a:r>
                      <a:r>
                        <a:rPr lang="en-IN" b="1" baseline="0" dirty="0" err="1" smtClean="0"/>
                        <a:t>somatotropin</a:t>
                      </a:r>
                      <a:r>
                        <a:rPr lang="en-IN" b="1" baseline="0" dirty="0" smtClean="0"/>
                        <a:t>)</a:t>
                      </a:r>
                      <a:endParaRPr lang="en-IN" b="1" dirty="0"/>
                    </a:p>
                  </a:txBody>
                  <a:tcPr/>
                </a:tc>
                <a:tc>
                  <a:txBody>
                    <a:bodyPr/>
                    <a:lstStyle/>
                    <a:p>
                      <a:pPr algn="ctr"/>
                      <a:r>
                        <a:rPr lang="en-IN" b="1" dirty="0" smtClean="0"/>
                        <a:t>Stimulates growth</a:t>
                      </a:r>
                      <a:r>
                        <a:rPr lang="en-IN" b="1" baseline="0" dirty="0" smtClean="0"/>
                        <a:t> hormone secretion</a:t>
                      </a:r>
                      <a:endParaRPr lang="en-IN" b="1" dirty="0"/>
                    </a:p>
                  </a:txBody>
                  <a:tcPr/>
                </a:tc>
              </a:tr>
              <a:tr h="462523">
                <a:tc>
                  <a:txBody>
                    <a:bodyPr/>
                    <a:lstStyle/>
                    <a:p>
                      <a:pPr algn="ctr"/>
                      <a:r>
                        <a:rPr lang="en-IN" b="1" dirty="0" err="1" smtClean="0"/>
                        <a:t>Corticotropin</a:t>
                      </a:r>
                      <a:r>
                        <a:rPr lang="en-IN" b="1" baseline="0" dirty="0" smtClean="0"/>
                        <a:t> releasing factor (CRF)</a:t>
                      </a:r>
                      <a:endParaRPr lang="en-IN" b="1" dirty="0"/>
                    </a:p>
                  </a:txBody>
                  <a:tcPr/>
                </a:tc>
                <a:tc>
                  <a:txBody>
                    <a:bodyPr/>
                    <a:lstStyle/>
                    <a:p>
                      <a:pPr algn="ctr"/>
                      <a:r>
                        <a:rPr lang="en-IN" b="1" dirty="0" smtClean="0"/>
                        <a:t>Release of ACTH. Inhibited by cortisol</a:t>
                      </a:r>
                      <a:endParaRPr lang="en-IN" b="1" dirty="0"/>
                    </a:p>
                  </a:txBody>
                  <a:tcPr/>
                </a:tc>
              </a:tr>
              <a:tr h="648072">
                <a:tc>
                  <a:txBody>
                    <a:bodyPr/>
                    <a:lstStyle/>
                    <a:p>
                      <a:pPr algn="ctr"/>
                      <a:r>
                        <a:rPr lang="en-IN" b="1" dirty="0" smtClean="0"/>
                        <a:t>Growth</a:t>
                      </a:r>
                      <a:r>
                        <a:rPr lang="en-IN" b="1" baseline="0" dirty="0" smtClean="0"/>
                        <a:t> hormone inhibitory factor (</a:t>
                      </a:r>
                      <a:r>
                        <a:rPr lang="en-IN" b="1" baseline="0" dirty="0" err="1" smtClean="0"/>
                        <a:t>somatostatin</a:t>
                      </a:r>
                      <a:r>
                        <a:rPr lang="en-IN" b="1" baseline="0" dirty="0" smtClean="0"/>
                        <a:t>)</a:t>
                      </a:r>
                      <a:endParaRPr lang="en-IN" b="1" dirty="0"/>
                    </a:p>
                  </a:txBody>
                  <a:tcPr/>
                </a:tc>
                <a:tc>
                  <a:txBody>
                    <a:bodyPr/>
                    <a:lstStyle/>
                    <a:p>
                      <a:pPr algn="ctr"/>
                      <a:r>
                        <a:rPr lang="en-IN" b="1" dirty="0" smtClean="0"/>
                        <a:t>Inhibits secretion of GH and</a:t>
                      </a:r>
                      <a:r>
                        <a:rPr lang="en-IN" b="1" baseline="0" dirty="0" smtClean="0"/>
                        <a:t> TSH. Inhibits gut hormones, pancreatic and gastric secretion.</a:t>
                      </a:r>
                      <a:endParaRPr lang="en-IN" b="1" dirty="0"/>
                    </a:p>
                  </a:txBody>
                  <a:tcPr/>
                </a:tc>
              </a:tr>
              <a:tr h="648072">
                <a:tc>
                  <a:txBody>
                    <a:bodyPr/>
                    <a:lstStyle/>
                    <a:p>
                      <a:pPr algn="ctr"/>
                      <a:r>
                        <a:rPr lang="en-IN" b="1" dirty="0" err="1" smtClean="0"/>
                        <a:t>Prolactin</a:t>
                      </a:r>
                      <a:r>
                        <a:rPr lang="en-IN" b="1" dirty="0" smtClean="0"/>
                        <a:t> releasing factor</a:t>
                      </a:r>
                      <a:r>
                        <a:rPr lang="en-IN" b="1" baseline="0" dirty="0" smtClean="0"/>
                        <a:t> (PRF)</a:t>
                      </a:r>
                      <a:endParaRPr lang="en-IN" b="1" dirty="0"/>
                    </a:p>
                  </a:txBody>
                  <a:tcPr/>
                </a:tc>
                <a:tc>
                  <a:txBody>
                    <a:bodyPr/>
                    <a:lstStyle/>
                    <a:p>
                      <a:pPr algn="ctr"/>
                      <a:r>
                        <a:rPr lang="en-IN" b="1" dirty="0" smtClean="0"/>
                        <a:t>Release of </a:t>
                      </a:r>
                      <a:r>
                        <a:rPr lang="en-IN" b="1" dirty="0" err="1" smtClean="0"/>
                        <a:t>prolactin</a:t>
                      </a:r>
                      <a:endParaRPr lang="en-IN" b="1" dirty="0"/>
                    </a:p>
                  </a:txBody>
                  <a:tcPr/>
                </a:tc>
              </a:tr>
              <a:tr h="751781">
                <a:tc>
                  <a:txBody>
                    <a:bodyPr/>
                    <a:lstStyle/>
                    <a:p>
                      <a:pPr algn="ctr"/>
                      <a:r>
                        <a:rPr lang="en-IN" b="1" dirty="0" err="1" smtClean="0"/>
                        <a:t>Prolactin</a:t>
                      </a:r>
                      <a:r>
                        <a:rPr lang="en-IN" b="1" dirty="0" smtClean="0"/>
                        <a:t> inhibitory factor</a:t>
                      </a:r>
                      <a:r>
                        <a:rPr lang="en-IN" b="1" baseline="0" dirty="0" smtClean="0"/>
                        <a:t> (PIF)</a:t>
                      </a:r>
                      <a:endParaRPr lang="en-IN" b="1" dirty="0"/>
                    </a:p>
                  </a:txBody>
                  <a:tcPr/>
                </a:tc>
                <a:tc>
                  <a:txBody>
                    <a:bodyPr/>
                    <a:lstStyle/>
                    <a:p>
                      <a:pPr algn="ctr"/>
                      <a:r>
                        <a:rPr lang="en-IN" b="1" dirty="0" smtClean="0"/>
                        <a:t>Inhibits PRL release.</a:t>
                      </a:r>
                      <a:endParaRPr lang="en-IN" b="1" dirty="0"/>
                    </a:p>
                  </a:txBody>
                  <a:tcPr/>
                </a:tc>
              </a:tr>
            </a:tbl>
          </a:graphicData>
        </a:graphic>
      </p:graphicFrame>
      <p:sp>
        <p:nvSpPr>
          <p:cNvPr id="5" name="Slide Number Placeholder 4"/>
          <p:cNvSpPr>
            <a:spLocks noGrp="1"/>
          </p:cNvSpPr>
          <p:nvPr>
            <p:ph type="sldNum" sz="quarter" idx="12"/>
          </p:nvPr>
        </p:nvSpPr>
        <p:spPr/>
        <p:txBody>
          <a:bodyPr/>
          <a:lstStyle/>
          <a:p>
            <a:fld id="{22DC905A-0DC9-4171-AAC0-B5D4C4DA1B85}" type="slidenum">
              <a:rPr lang="en-IN" smtClean="0"/>
              <a:pPr/>
              <a:t>20</a:t>
            </a:fld>
            <a:endParaRPr lang="en-IN"/>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2DC905A-0DC9-4171-AAC0-B5D4C4DA1B85}" type="slidenum">
              <a:rPr lang="en-IN" smtClean="0"/>
              <a:pPr/>
              <a:t>21</a:t>
            </a:fld>
            <a:endParaRPr lang="en-IN"/>
          </a:p>
        </p:txBody>
      </p:sp>
      <p:pic>
        <p:nvPicPr>
          <p:cNvPr id="1026" name="Picture 2"/>
          <p:cNvPicPr>
            <a:picLocks noGrp="1" noChangeAspect="1" noChangeArrowheads="1"/>
          </p:cNvPicPr>
          <p:nvPr>
            <p:ph idx="1"/>
          </p:nvPr>
        </p:nvPicPr>
        <p:blipFill>
          <a:blip r:embed="rId2" cstate="print"/>
          <a:srcRect l="4348" t="2410" r="1739" b="22892"/>
          <a:stretch>
            <a:fillRect/>
          </a:stretch>
        </p:blipFill>
        <p:spPr bwMode="auto">
          <a:xfrm>
            <a:off x="467544" y="404664"/>
            <a:ext cx="8208912" cy="5256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Rectangle 5"/>
          <p:cNvSpPr/>
          <p:nvPr/>
        </p:nvSpPr>
        <p:spPr>
          <a:xfrm>
            <a:off x="467544" y="5805264"/>
            <a:ext cx="8208912" cy="830997"/>
          </a:xfrm>
          <a:prstGeom prst="rect">
            <a:avLst/>
          </a:prstGeom>
        </p:spPr>
        <p:txBody>
          <a:bodyPr wrap="square">
            <a:spAutoFit/>
          </a:bodyPr>
          <a:lstStyle/>
          <a:p>
            <a:pPr algn="ctr"/>
            <a:r>
              <a:rPr lang="en-IN" sz="2400" b="1" dirty="0" smtClean="0"/>
              <a:t>Fig. Hormonal </a:t>
            </a:r>
            <a:r>
              <a:rPr lang="en-IN" sz="2400" b="1" dirty="0" err="1" smtClean="0"/>
              <a:t>heirarchy</a:t>
            </a:r>
            <a:r>
              <a:rPr lang="en-IN" sz="2400" b="1" dirty="0" smtClean="0"/>
              <a:t> relationships between hypothalamus and pituitary with other endocrine glands.</a:t>
            </a:r>
            <a:endParaRPr lang="en-IN" sz="24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792088"/>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0070C0"/>
                </a:solidFill>
              </a:rPr>
              <a:t>PITUITARY GLAND</a:t>
            </a:r>
            <a:endParaRPr lang="en-IN" dirty="0">
              <a:solidFill>
                <a:srgbClr val="0070C0"/>
              </a:solidFill>
            </a:endParaRPr>
          </a:p>
        </p:txBody>
      </p:sp>
      <p:sp>
        <p:nvSpPr>
          <p:cNvPr id="6" name="Content Placeholder 5"/>
          <p:cNvSpPr>
            <a:spLocks noGrp="1"/>
          </p:cNvSpPr>
          <p:nvPr>
            <p:ph sz="half" idx="1"/>
          </p:nvPr>
        </p:nvSpPr>
        <p:spPr>
          <a:xfrm>
            <a:off x="457200" y="1412776"/>
            <a:ext cx="4038600" cy="4713387"/>
          </a:xfrm>
        </p:spPr>
        <p:txBody>
          <a:bodyPr>
            <a:normAutofit fontScale="92500" lnSpcReduction="20000"/>
          </a:bodyPr>
          <a:lstStyle/>
          <a:p>
            <a:r>
              <a:rPr lang="en-IN" dirty="0" smtClean="0"/>
              <a:t>Pituitary gland is composed of two parts i.e. anterior pituitary and posterior pituitary.</a:t>
            </a:r>
          </a:p>
          <a:p>
            <a:r>
              <a:rPr lang="en-IN" b="1" dirty="0" smtClean="0"/>
              <a:t>Anterior pituitary </a:t>
            </a:r>
            <a:r>
              <a:rPr lang="en-IN" dirty="0" smtClean="0"/>
              <a:t>or </a:t>
            </a:r>
            <a:r>
              <a:rPr lang="en-IN" b="1" dirty="0" err="1" smtClean="0"/>
              <a:t>adenohypophysis</a:t>
            </a:r>
            <a:r>
              <a:rPr lang="en-IN" dirty="0" smtClean="0"/>
              <a:t> is truly the master endocrine organ.</a:t>
            </a:r>
          </a:p>
          <a:p>
            <a:r>
              <a:rPr lang="en-IN" dirty="0" smtClean="0"/>
              <a:t>The anterior pituitary hormones are </a:t>
            </a:r>
            <a:r>
              <a:rPr lang="en-IN" b="1" dirty="0" smtClean="0"/>
              <a:t>tropic in nature</a:t>
            </a:r>
            <a:r>
              <a:rPr lang="en-IN" dirty="0" smtClean="0"/>
              <a:t>, stimulating the secretion of  hormones from the target organs.</a:t>
            </a:r>
          </a:p>
          <a:p>
            <a:endParaRPr lang="en-IN" dirty="0"/>
          </a:p>
        </p:txBody>
      </p:sp>
      <p:sp>
        <p:nvSpPr>
          <p:cNvPr id="3" name="Slide Number Placeholder 2"/>
          <p:cNvSpPr>
            <a:spLocks noGrp="1"/>
          </p:cNvSpPr>
          <p:nvPr>
            <p:ph type="sldNum" sz="quarter" idx="12"/>
          </p:nvPr>
        </p:nvSpPr>
        <p:spPr/>
        <p:txBody>
          <a:bodyPr/>
          <a:lstStyle/>
          <a:p>
            <a:fld id="{22DC905A-0DC9-4171-AAC0-B5D4C4DA1B85}" type="slidenum">
              <a:rPr lang="en-IN" smtClean="0"/>
              <a:pPr/>
              <a:t>22</a:t>
            </a:fld>
            <a:endParaRPr lang="en-IN"/>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648200" y="1484784"/>
            <a:ext cx="4038600" cy="4824536"/>
          </a:xfrm>
          <a:prstGeom prst="rect">
            <a:avLst/>
          </a:prstGeom>
          <a:noFill/>
          <a:ln w="9525">
            <a:noFill/>
            <a:miter lim="800000"/>
            <a:headEnd/>
            <a:tailEnd/>
          </a:ln>
        </p:spPr>
      </p:pic>
      <p:sp>
        <p:nvSpPr>
          <p:cNvPr id="9" name="Rectangle 8"/>
          <p:cNvSpPr/>
          <p:nvPr/>
        </p:nvSpPr>
        <p:spPr>
          <a:xfrm>
            <a:off x="4644008" y="6237312"/>
            <a:ext cx="4248472" cy="461665"/>
          </a:xfrm>
          <a:prstGeom prst="rect">
            <a:avLst/>
          </a:prstGeom>
        </p:spPr>
        <p:txBody>
          <a:bodyPr wrap="square">
            <a:spAutoFit/>
          </a:bodyPr>
          <a:lstStyle/>
          <a:p>
            <a:pPr algn="ctr"/>
            <a:r>
              <a:rPr lang="en-IN" sz="2400" b="1" dirty="0" smtClean="0"/>
              <a:t>Fig. A pituitary gland</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50131" y="257814"/>
          <a:ext cx="8642349" cy="6420714"/>
        </p:xfrm>
        <a:graphic>
          <a:graphicData uri="http://schemas.openxmlformats.org/drawingml/2006/table">
            <a:tbl>
              <a:tblPr firstRow="1" bandRow="1">
                <a:tableStyleId>{93296810-A885-4BE3-A3E7-6D5BEEA58F35}</a:tableStyleId>
              </a:tblPr>
              <a:tblGrid>
                <a:gridCol w="1296144"/>
                <a:gridCol w="3168352"/>
                <a:gridCol w="4177853"/>
              </a:tblGrid>
              <a:tr h="504056">
                <a:tc gridSpan="3">
                  <a:txBody>
                    <a:bodyPr/>
                    <a:lstStyle/>
                    <a:p>
                      <a:pPr algn="ctr"/>
                      <a:r>
                        <a:rPr lang="en-IN" sz="3600" dirty="0" smtClean="0">
                          <a:solidFill>
                            <a:srgbClr val="0070C0"/>
                          </a:solidFill>
                        </a:rPr>
                        <a:t>Hormones of anterior</a:t>
                      </a:r>
                      <a:r>
                        <a:rPr lang="en-IN" sz="3600" baseline="0" dirty="0" smtClean="0">
                          <a:solidFill>
                            <a:srgbClr val="0070C0"/>
                          </a:solidFill>
                        </a:rPr>
                        <a:t> pituitary</a:t>
                      </a:r>
                      <a:endParaRPr lang="en-IN" sz="3600" dirty="0">
                        <a:solidFill>
                          <a:srgbClr val="0070C0"/>
                        </a:solidFill>
                      </a:endParaRPr>
                    </a:p>
                  </a:txBody>
                  <a:tcPr/>
                </a:tc>
                <a:tc hMerge="1">
                  <a:txBody>
                    <a:bodyPr/>
                    <a:lstStyle/>
                    <a:p>
                      <a:endParaRPr lang="en-IN" dirty="0"/>
                    </a:p>
                  </a:txBody>
                  <a:tcPr/>
                </a:tc>
                <a:tc hMerge="1">
                  <a:txBody>
                    <a:bodyPr/>
                    <a:lstStyle/>
                    <a:p>
                      <a:pPr algn="ctr"/>
                      <a:endParaRPr lang="en-IN" sz="4400" dirty="0"/>
                    </a:p>
                  </a:txBody>
                  <a:tcPr/>
                </a:tc>
              </a:tr>
              <a:tr h="368032">
                <a:tc>
                  <a:txBody>
                    <a:bodyPr/>
                    <a:lstStyle/>
                    <a:p>
                      <a:pPr algn="ctr"/>
                      <a:r>
                        <a:rPr lang="en-IN" sz="2000" dirty="0" smtClean="0">
                          <a:solidFill>
                            <a:srgbClr val="00B050"/>
                          </a:solidFill>
                        </a:rPr>
                        <a:t>ACRONYM</a:t>
                      </a:r>
                      <a:endParaRPr lang="en-IN" sz="2000" dirty="0">
                        <a:solidFill>
                          <a:srgbClr val="00B050"/>
                        </a:solidFill>
                      </a:endParaRPr>
                    </a:p>
                  </a:txBody>
                  <a:tcPr/>
                </a:tc>
                <a:tc>
                  <a:txBody>
                    <a:bodyPr/>
                    <a:lstStyle/>
                    <a:p>
                      <a:pPr algn="ctr"/>
                      <a:r>
                        <a:rPr lang="en-IN" sz="2000" dirty="0" smtClean="0">
                          <a:solidFill>
                            <a:srgbClr val="00B050"/>
                          </a:solidFill>
                        </a:rPr>
                        <a:t>FULL NAME</a:t>
                      </a:r>
                      <a:endParaRPr lang="en-IN" sz="2000" dirty="0">
                        <a:solidFill>
                          <a:srgbClr val="00B050"/>
                        </a:solidFill>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2000" b="1" dirty="0" smtClean="0">
                          <a:solidFill>
                            <a:srgbClr val="00B050"/>
                          </a:solidFill>
                        </a:rPr>
                        <a:t>PYSIOLOGICAL FUNCTIONS</a:t>
                      </a:r>
                    </a:p>
                  </a:txBody>
                  <a:tcPr/>
                </a:tc>
              </a:tr>
              <a:tr h="475848">
                <a:tc>
                  <a:txBody>
                    <a:bodyPr/>
                    <a:lstStyle/>
                    <a:p>
                      <a:pPr algn="ctr"/>
                      <a:r>
                        <a:rPr lang="en-IN" sz="2000" dirty="0" smtClean="0"/>
                        <a:t>GH</a:t>
                      </a:r>
                      <a:endParaRPr lang="en-IN" sz="2000" dirty="0"/>
                    </a:p>
                  </a:txBody>
                  <a:tcPr/>
                </a:tc>
                <a:tc>
                  <a:txBody>
                    <a:bodyPr/>
                    <a:lstStyle/>
                    <a:p>
                      <a:pPr algn="ctr"/>
                      <a:r>
                        <a:rPr lang="en-IN" sz="2000" dirty="0" smtClean="0"/>
                        <a:t>Growth hormone (</a:t>
                      </a:r>
                      <a:r>
                        <a:rPr lang="en-IN" sz="2000" dirty="0" err="1" smtClean="0"/>
                        <a:t>Somatotropin</a:t>
                      </a:r>
                      <a:r>
                        <a:rPr lang="en-IN" sz="2000" dirty="0" smtClean="0"/>
                        <a:t>)</a:t>
                      </a:r>
                      <a:endParaRPr lang="en-IN" sz="2000" dirty="0"/>
                    </a:p>
                  </a:txBody>
                  <a:tcPr/>
                </a:tc>
                <a:tc>
                  <a:txBody>
                    <a:bodyPr/>
                    <a:lstStyle/>
                    <a:p>
                      <a:pPr algn="ctr"/>
                      <a:r>
                        <a:rPr lang="en-IN" sz="2000" dirty="0" smtClean="0"/>
                        <a:t>Overall growth</a:t>
                      </a:r>
                      <a:endParaRPr lang="en-IN" sz="2000" dirty="0"/>
                    </a:p>
                  </a:txBody>
                  <a:tcPr/>
                </a:tc>
              </a:tr>
              <a:tr h="626398">
                <a:tc>
                  <a:txBody>
                    <a:bodyPr/>
                    <a:lstStyle/>
                    <a:p>
                      <a:pPr algn="ctr"/>
                      <a:r>
                        <a:rPr lang="en-IN" sz="2000" dirty="0" smtClean="0"/>
                        <a:t>ACTH</a:t>
                      </a:r>
                      <a:endParaRPr lang="en-IN" sz="2000" dirty="0"/>
                    </a:p>
                  </a:txBody>
                  <a:tcPr/>
                </a:tc>
                <a:tc>
                  <a:txBody>
                    <a:bodyPr/>
                    <a:lstStyle/>
                    <a:p>
                      <a:pPr algn="ctr"/>
                      <a:r>
                        <a:rPr lang="en-IN" sz="2000" dirty="0" err="1" smtClean="0"/>
                        <a:t>Adrenocorticotropic</a:t>
                      </a:r>
                      <a:r>
                        <a:rPr lang="en-IN" sz="2000" baseline="0" dirty="0" smtClean="0"/>
                        <a:t> hormone</a:t>
                      </a:r>
                      <a:endParaRPr lang="en-IN" sz="2000" dirty="0"/>
                    </a:p>
                  </a:txBody>
                  <a:tcPr/>
                </a:tc>
                <a:tc>
                  <a:txBody>
                    <a:bodyPr/>
                    <a:lstStyle/>
                    <a:p>
                      <a:pPr algn="ctr"/>
                      <a:r>
                        <a:rPr lang="en-IN" sz="2000" dirty="0" smtClean="0"/>
                        <a:t>Stimulation of synthesis</a:t>
                      </a:r>
                      <a:r>
                        <a:rPr lang="en-IN" sz="2000" baseline="0" dirty="0" smtClean="0"/>
                        <a:t> of hormones of the adrenal cortex.</a:t>
                      </a:r>
                      <a:endParaRPr lang="en-IN" sz="2000" dirty="0"/>
                    </a:p>
                  </a:txBody>
                  <a:tcPr/>
                </a:tc>
              </a:tr>
              <a:tr h="626398">
                <a:tc>
                  <a:txBody>
                    <a:bodyPr/>
                    <a:lstStyle/>
                    <a:p>
                      <a:pPr algn="ctr"/>
                      <a:r>
                        <a:rPr lang="en-IN" sz="2000" dirty="0" smtClean="0"/>
                        <a:t>LH</a:t>
                      </a:r>
                      <a:endParaRPr lang="en-IN" sz="2000" dirty="0"/>
                    </a:p>
                  </a:txBody>
                  <a:tcPr/>
                </a:tc>
                <a:tc>
                  <a:txBody>
                    <a:bodyPr/>
                    <a:lstStyle/>
                    <a:p>
                      <a:pPr algn="ctr"/>
                      <a:r>
                        <a:rPr lang="en-IN" sz="2000" dirty="0" smtClean="0"/>
                        <a:t>Luteinizing</a:t>
                      </a:r>
                      <a:r>
                        <a:rPr lang="en-IN" sz="2000" baseline="0" dirty="0" smtClean="0"/>
                        <a:t> hormone</a:t>
                      </a:r>
                      <a:endParaRPr lang="en-IN" sz="2000" dirty="0"/>
                    </a:p>
                  </a:txBody>
                  <a:tcPr/>
                </a:tc>
                <a:tc>
                  <a:txBody>
                    <a:bodyPr/>
                    <a:lstStyle/>
                    <a:p>
                      <a:pPr algn="ctr"/>
                      <a:r>
                        <a:rPr lang="en-IN" sz="2000" dirty="0" smtClean="0"/>
                        <a:t>Ovulation, secretion of progesterone</a:t>
                      </a:r>
                      <a:endParaRPr lang="en-IN" sz="2000" dirty="0"/>
                    </a:p>
                  </a:txBody>
                  <a:tcPr/>
                </a:tc>
              </a:tr>
              <a:tr h="626398">
                <a:tc>
                  <a:txBody>
                    <a:bodyPr/>
                    <a:lstStyle/>
                    <a:p>
                      <a:pPr algn="ctr"/>
                      <a:r>
                        <a:rPr lang="en-IN" sz="2000" dirty="0" smtClean="0"/>
                        <a:t>FSH</a:t>
                      </a:r>
                      <a:endParaRPr lang="en-IN" sz="2000" dirty="0"/>
                    </a:p>
                  </a:txBody>
                  <a:tcPr/>
                </a:tc>
                <a:tc>
                  <a:txBody>
                    <a:bodyPr/>
                    <a:lstStyle/>
                    <a:p>
                      <a:pPr algn="ctr"/>
                      <a:r>
                        <a:rPr lang="en-IN" sz="2000" dirty="0" smtClean="0"/>
                        <a:t>Follicle stimulating hormone</a:t>
                      </a:r>
                      <a:endParaRPr lang="en-IN" sz="2000" dirty="0"/>
                    </a:p>
                  </a:txBody>
                  <a:tcPr/>
                </a:tc>
                <a:tc>
                  <a:txBody>
                    <a:bodyPr/>
                    <a:lstStyle/>
                    <a:p>
                      <a:pPr algn="ctr"/>
                      <a:r>
                        <a:rPr lang="en-IN" sz="2000" dirty="0" smtClean="0"/>
                        <a:t>Growth of the follicles</a:t>
                      </a:r>
                      <a:endParaRPr lang="en-IN" sz="2000" dirty="0"/>
                    </a:p>
                  </a:txBody>
                  <a:tcPr/>
                </a:tc>
              </a:tr>
              <a:tr h="626398">
                <a:tc>
                  <a:txBody>
                    <a:bodyPr/>
                    <a:lstStyle/>
                    <a:p>
                      <a:pPr algn="ctr"/>
                      <a:r>
                        <a:rPr lang="en-IN" sz="2000" dirty="0" smtClean="0"/>
                        <a:t>TSH</a:t>
                      </a:r>
                      <a:endParaRPr lang="en-IN" sz="2000" dirty="0"/>
                    </a:p>
                  </a:txBody>
                  <a:tcPr/>
                </a:tc>
                <a:tc>
                  <a:txBody>
                    <a:bodyPr/>
                    <a:lstStyle/>
                    <a:p>
                      <a:pPr algn="ctr"/>
                      <a:r>
                        <a:rPr lang="en-IN" sz="2000" dirty="0" smtClean="0"/>
                        <a:t>Thyroid stimulating</a:t>
                      </a:r>
                      <a:r>
                        <a:rPr lang="en-IN" sz="2000" baseline="0" dirty="0" smtClean="0"/>
                        <a:t> hormone</a:t>
                      </a:r>
                      <a:endParaRPr lang="en-IN" sz="2000" dirty="0"/>
                    </a:p>
                  </a:txBody>
                  <a:tcPr/>
                </a:tc>
                <a:tc>
                  <a:txBody>
                    <a:bodyPr/>
                    <a:lstStyle/>
                    <a:p>
                      <a:pPr algn="ctr"/>
                      <a:r>
                        <a:rPr lang="en-IN" sz="2000" dirty="0" smtClean="0"/>
                        <a:t>Stimulation</a:t>
                      </a:r>
                      <a:r>
                        <a:rPr lang="en-IN" sz="2000" baseline="0" dirty="0" smtClean="0"/>
                        <a:t> of thyroid hormone synthesis</a:t>
                      </a:r>
                      <a:endParaRPr lang="en-IN" sz="2000" dirty="0"/>
                    </a:p>
                  </a:txBody>
                  <a:tcPr/>
                </a:tc>
              </a:tr>
              <a:tr h="626398">
                <a:tc>
                  <a:txBody>
                    <a:bodyPr/>
                    <a:lstStyle/>
                    <a:p>
                      <a:pPr algn="ctr"/>
                      <a:r>
                        <a:rPr lang="en-IN" sz="2000" dirty="0" smtClean="0"/>
                        <a:t>MSH</a:t>
                      </a:r>
                      <a:endParaRPr lang="en-IN" sz="2000" dirty="0"/>
                    </a:p>
                  </a:txBody>
                  <a:tcPr/>
                </a:tc>
                <a:tc>
                  <a:txBody>
                    <a:bodyPr/>
                    <a:lstStyle/>
                    <a:p>
                      <a:pPr algn="ctr"/>
                      <a:r>
                        <a:rPr lang="en-IN" sz="2000" dirty="0" err="1" smtClean="0"/>
                        <a:t>Melanocyte</a:t>
                      </a:r>
                      <a:r>
                        <a:rPr lang="en-IN" sz="2000" dirty="0" smtClean="0"/>
                        <a:t> stimulating hormone</a:t>
                      </a:r>
                      <a:endParaRPr lang="en-IN" sz="2000" dirty="0"/>
                    </a:p>
                  </a:txBody>
                  <a:tcPr/>
                </a:tc>
                <a:tc>
                  <a:txBody>
                    <a:bodyPr/>
                    <a:lstStyle/>
                    <a:p>
                      <a:pPr algn="ctr"/>
                      <a:r>
                        <a:rPr lang="en-IN" sz="2000" dirty="0" smtClean="0"/>
                        <a:t>Darkening of skin</a:t>
                      </a:r>
                      <a:endParaRPr lang="en-IN" sz="2000" dirty="0"/>
                    </a:p>
                  </a:txBody>
                  <a:tcPr/>
                </a:tc>
              </a:tr>
              <a:tr h="626398">
                <a:tc>
                  <a:txBody>
                    <a:bodyPr/>
                    <a:lstStyle/>
                    <a:p>
                      <a:pPr algn="ctr"/>
                      <a:r>
                        <a:rPr lang="en-IN" sz="2000" dirty="0" smtClean="0"/>
                        <a:t>PRL</a:t>
                      </a:r>
                      <a:endParaRPr lang="en-IN" sz="2000" dirty="0"/>
                    </a:p>
                  </a:txBody>
                  <a:tcPr/>
                </a:tc>
                <a:tc>
                  <a:txBody>
                    <a:bodyPr/>
                    <a:lstStyle/>
                    <a:p>
                      <a:pPr algn="ctr"/>
                      <a:r>
                        <a:rPr lang="en-IN" sz="2000" dirty="0" err="1" smtClean="0"/>
                        <a:t>Prolactin</a:t>
                      </a:r>
                      <a:r>
                        <a:rPr lang="en-IN" sz="2000" dirty="0" smtClean="0"/>
                        <a:t> (</a:t>
                      </a:r>
                      <a:r>
                        <a:rPr lang="en-IN" sz="2000" dirty="0" err="1" smtClean="0"/>
                        <a:t>Somatomammotropin</a:t>
                      </a:r>
                      <a:r>
                        <a:rPr lang="en-IN" sz="2000" dirty="0" smtClean="0"/>
                        <a:t>)</a:t>
                      </a:r>
                      <a:endParaRPr lang="en-IN" sz="2000" dirty="0"/>
                    </a:p>
                  </a:txBody>
                  <a:tcPr/>
                </a:tc>
                <a:tc>
                  <a:txBody>
                    <a:bodyPr/>
                    <a:lstStyle/>
                    <a:p>
                      <a:pPr algn="ctr"/>
                      <a:r>
                        <a:rPr lang="en-IN" sz="2000" dirty="0" smtClean="0"/>
                        <a:t>Proliferation of synthesis of mammary gland and milk secretion</a:t>
                      </a:r>
                      <a:endParaRPr lang="en-IN" sz="2000" dirty="0"/>
                    </a:p>
                  </a:txBody>
                  <a:tcPr/>
                </a:tc>
              </a:tr>
              <a:tr h="626398">
                <a:tc>
                  <a:txBody>
                    <a:bodyPr/>
                    <a:lstStyle/>
                    <a:p>
                      <a:pPr algn="ctr"/>
                      <a:r>
                        <a:rPr lang="en-IN" sz="2000" dirty="0" smtClean="0"/>
                        <a:t>LPH</a:t>
                      </a:r>
                      <a:endParaRPr lang="en-IN" sz="2000" dirty="0"/>
                    </a:p>
                  </a:txBody>
                  <a:tcPr/>
                </a:tc>
                <a:tc>
                  <a:txBody>
                    <a:bodyPr/>
                    <a:lstStyle/>
                    <a:p>
                      <a:pPr algn="ctr"/>
                      <a:r>
                        <a:rPr lang="en-IN" sz="2000" dirty="0" err="1" smtClean="0"/>
                        <a:t>Lipotropic</a:t>
                      </a:r>
                      <a:r>
                        <a:rPr lang="en-IN" sz="2000" dirty="0" smtClean="0"/>
                        <a:t> hormone</a:t>
                      </a:r>
                      <a:endParaRPr lang="en-IN" sz="2000" dirty="0"/>
                    </a:p>
                  </a:txBody>
                  <a:tcPr/>
                </a:tc>
                <a:tc>
                  <a:txBody>
                    <a:bodyPr/>
                    <a:lstStyle/>
                    <a:p>
                      <a:pPr algn="ctr"/>
                      <a:r>
                        <a:rPr lang="en-IN" sz="2000" dirty="0" smtClean="0"/>
                        <a:t>Precursor of </a:t>
                      </a:r>
                      <a:r>
                        <a:rPr lang="el-GR" sz="2000" dirty="0" smtClean="0"/>
                        <a:t>β</a:t>
                      </a:r>
                      <a:r>
                        <a:rPr lang="en-IN" sz="2000" dirty="0" smtClean="0"/>
                        <a:t>-MSH and endorphins</a:t>
                      </a:r>
                      <a:endParaRPr lang="en-IN" sz="2000" dirty="0"/>
                    </a:p>
                  </a:txBody>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20080"/>
          </a:xfrm>
          <a:ln w="57150"/>
        </p:spPr>
        <p:style>
          <a:lnRef idx="2">
            <a:schemeClr val="accent6"/>
          </a:lnRef>
          <a:fillRef idx="1">
            <a:schemeClr val="lt1"/>
          </a:fillRef>
          <a:effectRef idx="0">
            <a:schemeClr val="accent6"/>
          </a:effectRef>
          <a:fontRef idx="minor">
            <a:schemeClr val="dk1"/>
          </a:fontRef>
        </p:style>
        <p:txBody>
          <a:bodyPr>
            <a:normAutofit fontScale="90000"/>
          </a:bodyPr>
          <a:lstStyle/>
          <a:p>
            <a:r>
              <a:rPr lang="en-IN" b="1" dirty="0" smtClean="0">
                <a:solidFill>
                  <a:srgbClr val="FF0000"/>
                </a:solidFill>
              </a:rPr>
              <a:t>GROWTH HORMONE (GH)</a:t>
            </a:r>
            <a:endParaRPr lang="en-IN" dirty="0">
              <a:solidFill>
                <a:srgbClr val="FF0000"/>
              </a:solidFill>
            </a:endParaRPr>
          </a:p>
        </p:txBody>
      </p:sp>
      <p:sp>
        <p:nvSpPr>
          <p:cNvPr id="3" name="Content Placeholder 2"/>
          <p:cNvSpPr>
            <a:spLocks noGrp="1"/>
          </p:cNvSpPr>
          <p:nvPr>
            <p:ph idx="1"/>
          </p:nvPr>
        </p:nvSpPr>
        <p:spPr>
          <a:xfrm>
            <a:off x="457200" y="980728"/>
            <a:ext cx="8229600" cy="5616624"/>
          </a:xfrm>
        </p:spPr>
        <p:txBody>
          <a:bodyPr>
            <a:noAutofit/>
          </a:bodyPr>
          <a:lstStyle/>
          <a:p>
            <a:pPr marL="358775" indent="-358775">
              <a:buFont typeface="Wingdings" pitchFamily="2" charset="2"/>
              <a:buChar char="q"/>
            </a:pPr>
            <a:r>
              <a:rPr lang="en-IN" b="1" dirty="0" smtClean="0">
                <a:solidFill>
                  <a:srgbClr val="0070C0"/>
                </a:solidFill>
              </a:rPr>
              <a:t>Introduction</a:t>
            </a:r>
          </a:p>
          <a:p>
            <a:pPr marL="358775" indent="-358775"/>
            <a:r>
              <a:rPr lang="en-IN" sz="2800" dirty="0" smtClean="0"/>
              <a:t>Also called </a:t>
            </a:r>
            <a:r>
              <a:rPr lang="en-IN" sz="2800" b="1" dirty="0" err="1" smtClean="0"/>
              <a:t>somatotropin</a:t>
            </a:r>
            <a:r>
              <a:rPr lang="en-IN" sz="2800" dirty="0" smtClean="0"/>
              <a:t>.</a:t>
            </a:r>
          </a:p>
          <a:p>
            <a:pPr marL="358775" indent="-358775"/>
            <a:r>
              <a:rPr lang="en-IN" sz="2800" dirty="0" smtClean="0"/>
              <a:t>Synthesized by </a:t>
            </a:r>
            <a:r>
              <a:rPr lang="en-IN" sz="2800" b="1" dirty="0" err="1" smtClean="0"/>
              <a:t>acidophils</a:t>
            </a:r>
            <a:r>
              <a:rPr lang="en-IN" sz="2800" b="1" dirty="0" smtClean="0"/>
              <a:t> </a:t>
            </a:r>
            <a:r>
              <a:rPr lang="en-IN" sz="2800" dirty="0" smtClean="0"/>
              <a:t>(</a:t>
            </a:r>
            <a:r>
              <a:rPr lang="en-IN" sz="2800" b="1" dirty="0" err="1" smtClean="0"/>
              <a:t>somatotropic</a:t>
            </a:r>
            <a:r>
              <a:rPr lang="en-IN" sz="2800" b="1" dirty="0" smtClean="0"/>
              <a:t> cells</a:t>
            </a:r>
            <a:r>
              <a:rPr lang="en-IN" sz="2800" dirty="0" smtClean="0"/>
              <a:t>) of anterior pituitary.</a:t>
            </a:r>
          </a:p>
          <a:p>
            <a:r>
              <a:rPr lang="en-IN" sz="2800" b="1" dirty="0" smtClean="0"/>
              <a:t>Maximum level </a:t>
            </a:r>
            <a:r>
              <a:rPr lang="en-IN" sz="2800" dirty="0" smtClean="0"/>
              <a:t>of is seen during </a:t>
            </a:r>
            <a:r>
              <a:rPr lang="en-IN" sz="2800" b="1" dirty="0" smtClean="0"/>
              <a:t>deep sleep</a:t>
            </a:r>
            <a:r>
              <a:rPr lang="en-IN" sz="2800" dirty="0" smtClean="0"/>
              <a:t>.</a:t>
            </a:r>
          </a:p>
          <a:p>
            <a:r>
              <a:rPr lang="en-IN" sz="2800" dirty="0" smtClean="0"/>
              <a:t>This supports the adage </a:t>
            </a:r>
            <a:r>
              <a:rPr lang="en-IN" sz="2800" b="1" dirty="0" smtClean="0"/>
              <a:t>“if you don’t sleep, you won’t grow”</a:t>
            </a:r>
            <a:r>
              <a:rPr lang="en-IN" sz="2800" dirty="0" smtClean="0"/>
              <a:t>.</a:t>
            </a:r>
          </a:p>
          <a:p>
            <a:pPr>
              <a:buFont typeface="Wingdings" pitchFamily="2" charset="2"/>
              <a:buChar char="q"/>
            </a:pPr>
            <a:r>
              <a:rPr lang="en-IN" b="1" dirty="0" smtClean="0">
                <a:solidFill>
                  <a:srgbClr val="0070C0"/>
                </a:solidFill>
              </a:rPr>
              <a:t>Biochemical functions of growth hormone</a:t>
            </a:r>
          </a:p>
          <a:p>
            <a:r>
              <a:rPr lang="en-IN" sz="2800" dirty="0" smtClean="0"/>
              <a:t>Growth hormone promotes growth and also influences the normal metabolisms (protein, carbohydrate, lipid and mineral ) in the body.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2DC905A-0DC9-4171-AAC0-B5D4C4DA1B85}" type="slidenum">
              <a:rPr lang="en-IN" smtClean="0"/>
              <a:pPr/>
              <a:t>25</a:t>
            </a:fld>
            <a:endParaRPr lang="en-IN"/>
          </a:p>
        </p:txBody>
      </p:sp>
      <p:pic>
        <p:nvPicPr>
          <p:cNvPr id="1026" name="Picture 2"/>
          <p:cNvPicPr>
            <a:picLocks noGrp="1" noChangeAspect="1" noChangeArrowheads="1"/>
          </p:cNvPicPr>
          <p:nvPr>
            <p:ph idx="1"/>
          </p:nvPr>
        </p:nvPicPr>
        <p:blipFill>
          <a:blip r:embed="rId2" cstate="print">
            <a:lum bright="-10000"/>
          </a:blip>
          <a:srcRect l="6838" t="3614" r="6838" b="4819"/>
          <a:stretch>
            <a:fillRect/>
          </a:stretch>
        </p:blipFill>
        <p:spPr bwMode="auto">
          <a:xfrm>
            <a:off x="539552" y="404664"/>
            <a:ext cx="8064896"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260648"/>
            <a:ext cx="8712968" cy="3384376"/>
          </a:xfrm>
        </p:spPr>
        <p:txBody>
          <a:bodyPr>
            <a:normAutofit fontScale="70000" lnSpcReduction="20000"/>
          </a:bodyPr>
          <a:lstStyle/>
          <a:p>
            <a:pPr>
              <a:buFont typeface="Wingdings" pitchFamily="2" charset="2"/>
              <a:buChar char="q"/>
            </a:pPr>
            <a:r>
              <a:rPr lang="en-IN" b="1" dirty="0" smtClean="0">
                <a:solidFill>
                  <a:srgbClr val="0070C0"/>
                </a:solidFill>
              </a:rPr>
              <a:t>Abnormalities of GH production</a:t>
            </a:r>
          </a:p>
          <a:p>
            <a:pPr marL="514350" indent="-514350">
              <a:buAutoNum type="arabicPeriod"/>
            </a:pPr>
            <a:r>
              <a:rPr lang="en-IN" b="1" dirty="0" smtClean="0">
                <a:solidFill>
                  <a:srgbClr val="7030A0"/>
                </a:solidFill>
              </a:rPr>
              <a:t>Deficiency of GH</a:t>
            </a:r>
          </a:p>
          <a:p>
            <a:pPr marL="514350" indent="-514350"/>
            <a:r>
              <a:rPr lang="en-IN" dirty="0" smtClean="0"/>
              <a:t>Impairment in the secretion of growth hormone in the growing age causes </a:t>
            </a:r>
            <a:r>
              <a:rPr lang="en-IN" b="1" dirty="0" smtClean="0"/>
              <a:t>dwarfism</a:t>
            </a:r>
            <a:r>
              <a:rPr lang="en-IN" dirty="0" smtClean="0"/>
              <a:t>.</a:t>
            </a:r>
            <a:endParaRPr lang="en-IN" b="1" dirty="0" smtClean="0"/>
          </a:p>
          <a:p>
            <a:pPr marL="514350" indent="-514350">
              <a:buAutoNum type="arabicPeriod" startAt="2"/>
            </a:pPr>
            <a:r>
              <a:rPr lang="en-IN" b="1" dirty="0" smtClean="0">
                <a:solidFill>
                  <a:srgbClr val="7030A0"/>
                </a:solidFill>
              </a:rPr>
              <a:t>Overproduction of GH</a:t>
            </a:r>
          </a:p>
          <a:p>
            <a:pPr marL="514350" indent="-514350"/>
            <a:r>
              <a:rPr lang="en-IN" dirty="0" smtClean="0"/>
              <a:t>Excessive production of GH causes </a:t>
            </a:r>
            <a:r>
              <a:rPr lang="en-IN" b="1" dirty="0" smtClean="0"/>
              <a:t>gigantism in children </a:t>
            </a:r>
            <a:r>
              <a:rPr lang="en-IN" dirty="0" smtClean="0"/>
              <a:t>and </a:t>
            </a:r>
            <a:r>
              <a:rPr lang="en-IN" b="1" dirty="0" err="1" smtClean="0"/>
              <a:t>acromegaly</a:t>
            </a:r>
            <a:r>
              <a:rPr lang="en-IN" dirty="0" smtClean="0"/>
              <a:t> in </a:t>
            </a:r>
            <a:r>
              <a:rPr lang="en-IN" b="1" dirty="0" smtClean="0"/>
              <a:t>adults</a:t>
            </a:r>
            <a:r>
              <a:rPr lang="en-IN" dirty="0" smtClean="0"/>
              <a:t>.</a:t>
            </a:r>
          </a:p>
          <a:p>
            <a:pPr marL="514350" indent="-514350"/>
            <a:r>
              <a:rPr lang="en-IN" dirty="0" smtClean="0"/>
              <a:t>Gigantism is characterized </a:t>
            </a:r>
            <a:r>
              <a:rPr lang="en-IN" b="1" dirty="0" smtClean="0"/>
              <a:t>by increased growth of long bones</a:t>
            </a:r>
            <a:r>
              <a:rPr lang="en-IN" dirty="0" smtClean="0"/>
              <a:t> and this is observed </a:t>
            </a:r>
            <a:r>
              <a:rPr lang="en-IN" b="1" dirty="0" smtClean="0"/>
              <a:t>before</a:t>
            </a:r>
            <a:r>
              <a:rPr lang="en-IN" dirty="0" smtClean="0"/>
              <a:t> the </a:t>
            </a:r>
            <a:r>
              <a:rPr lang="en-IN" b="1" dirty="0" smtClean="0"/>
              <a:t>epiphyseal plate closure</a:t>
            </a:r>
            <a:r>
              <a:rPr lang="en-IN" dirty="0" smtClean="0"/>
              <a:t>.</a:t>
            </a:r>
          </a:p>
          <a:p>
            <a:pPr marL="514350" indent="-514350"/>
            <a:r>
              <a:rPr lang="en-IN" b="1" dirty="0" err="1" smtClean="0"/>
              <a:t>Acromegaly</a:t>
            </a:r>
            <a:r>
              <a:rPr lang="en-IN" b="1" dirty="0" smtClean="0"/>
              <a:t> </a:t>
            </a:r>
            <a:r>
              <a:rPr lang="en-IN" dirty="0" smtClean="0"/>
              <a:t>occurs after </a:t>
            </a:r>
            <a:r>
              <a:rPr lang="en-IN" b="1" dirty="0" smtClean="0"/>
              <a:t>epiphyseal closure </a:t>
            </a:r>
            <a:r>
              <a:rPr lang="en-IN" dirty="0" smtClean="0"/>
              <a:t>and is characterized by increase in the </a:t>
            </a:r>
            <a:r>
              <a:rPr lang="en-IN" b="1" dirty="0" smtClean="0"/>
              <a:t>size of hands, facial changes (enlarged nose, protruding jaw), excessive hair, thickening of skin </a:t>
            </a:r>
            <a:r>
              <a:rPr lang="en-IN" dirty="0" smtClean="0"/>
              <a:t>etc.</a:t>
            </a:r>
          </a:p>
          <a:p>
            <a:pPr marL="514350" indent="-514350"/>
            <a:endParaRPr lang="en-IN" dirty="0" smtClean="0"/>
          </a:p>
          <a:p>
            <a:endParaRPr lang="en-IN"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539552" y="3789040"/>
            <a:ext cx="8064896" cy="28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936104"/>
          </a:xfrm>
          <a:ln w="57150"/>
        </p:spPr>
        <p:style>
          <a:lnRef idx="2">
            <a:schemeClr val="accent6"/>
          </a:lnRef>
          <a:fillRef idx="1">
            <a:schemeClr val="lt1"/>
          </a:fillRef>
          <a:effectRef idx="0">
            <a:schemeClr val="accent6"/>
          </a:effectRef>
          <a:fontRef idx="minor">
            <a:schemeClr val="dk1"/>
          </a:fontRef>
        </p:style>
        <p:txBody>
          <a:bodyPr/>
          <a:lstStyle/>
          <a:p>
            <a:r>
              <a:rPr lang="en-IN" b="1" dirty="0" smtClean="0">
                <a:solidFill>
                  <a:srgbClr val="FF0000"/>
                </a:solidFill>
              </a:rPr>
              <a:t>PROLACTIN (PRL)</a:t>
            </a:r>
            <a:endParaRPr lang="en-IN" dirty="0">
              <a:solidFill>
                <a:srgbClr val="FF0000"/>
              </a:solidFill>
            </a:endParaRPr>
          </a:p>
        </p:txBody>
      </p:sp>
      <p:sp>
        <p:nvSpPr>
          <p:cNvPr id="3" name="Content Placeholder 2"/>
          <p:cNvSpPr>
            <a:spLocks noGrp="1"/>
          </p:cNvSpPr>
          <p:nvPr>
            <p:ph idx="1"/>
          </p:nvPr>
        </p:nvSpPr>
        <p:spPr>
          <a:xfrm>
            <a:off x="467544" y="1196752"/>
            <a:ext cx="8147248" cy="5472608"/>
          </a:xfrm>
        </p:spPr>
        <p:txBody>
          <a:bodyPr>
            <a:normAutofit lnSpcReduction="10000"/>
          </a:bodyPr>
          <a:lstStyle/>
          <a:p>
            <a:pPr marL="514350" indent="-514350">
              <a:buFont typeface="Wingdings" pitchFamily="2" charset="2"/>
              <a:buChar char="q"/>
            </a:pPr>
            <a:r>
              <a:rPr lang="en-IN" b="1" dirty="0" smtClean="0">
                <a:solidFill>
                  <a:srgbClr val="0070C0"/>
                </a:solidFill>
              </a:rPr>
              <a:t>Introduction</a:t>
            </a:r>
          </a:p>
          <a:p>
            <a:pPr marL="514350" indent="-514350"/>
            <a:r>
              <a:rPr lang="en-IN" sz="2400" dirty="0" smtClean="0"/>
              <a:t>Also called </a:t>
            </a:r>
            <a:r>
              <a:rPr lang="en-IN" sz="2400" b="1" dirty="0" err="1" smtClean="0"/>
              <a:t>lactogenic</a:t>
            </a:r>
            <a:r>
              <a:rPr lang="en-IN" sz="2400" b="1" dirty="0" smtClean="0"/>
              <a:t> hormone</a:t>
            </a:r>
            <a:r>
              <a:rPr lang="en-IN" sz="2400" dirty="0" smtClean="0"/>
              <a:t>, </a:t>
            </a:r>
            <a:r>
              <a:rPr lang="en-IN" sz="2400" b="1" dirty="0" err="1" smtClean="0"/>
              <a:t>luteotropic</a:t>
            </a:r>
            <a:r>
              <a:rPr lang="en-IN" sz="2400" b="1" dirty="0" smtClean="0"/>
              <a:t> hormone</a:t>
            </a:r>
            <a:r>
              <a:rPr lang="en-IN" sz="2400" dirty="0" smtClean="0"/>
              <a:t>, </a:t>
            </a:r>
            <a:r>
              <a:rPr lang="en-IN" sz="2400" b="1" dirty="0" err="1" smtClean="0"/>
              <a:t>mammotropin</a:t>
            </a:r>
            <a:r>
              <a:rPr lang="en-IN" sz="2400" dirty="0" smtClean="0"/>
              <a:t> or </a:t>
            </a:r>
            <a:r>
              <a:rPr lang="en-IN" sz="2400" b="1" dirty="0" err="1" smtClean="0"/>
              <a:t>luteotropin</a:t>
            </a:r>
            <a:r>
              <a:rPr lang="en-IN" sz="2400" dirty="0" smtClean="0"/>
              <a:t>.</a:t>
            </a:r>
          </a:p>
          <a:p>
            <a:pPr marL="514350" indent="-514350"/>
            <a:r>
              <a:rPr lang="en-IN" sz="2400" dirty="0" smtClean="0"/>
              <a:t>Secreted by </a:t>
            </a:r>
            <a:r>
              <a:rPr lang="en-IN" sz="2400" b="1" dirty="0" err="1" smtClean="0"/>
              <a:t>lactotropic</a:t>
            </a:r>
            <a:r>
              <a:rPr lang="en-IN" sz="2400" dirty="0" smtClean="0"/>
              <a:t> cells of </a:t>
            </a:r>
            <a:r>
              <a:rPr lang="en-IN" sz="2400" dirty="0" err="1" smtClean="0"/>
              <a:t>adenohypophysis</a:t>
            </a:r>
            <a:r>
              <a:rPr lang="en-IN" sz="2400" dirty="0" smtClean="0"/>
              <a:t>.</a:t>
            </a:r>
          </a:p>
          <a:p>
            <a:pPr>
              <a:buFont typeface="Wingdings" pitchFamily="2" charset="2"/>
              <a:buChar char="q"/>
            </a:pPr>
            <a:r>
              <a:rPr lang="en-IN" sz="2800" b="1" dirty="0" smtClean="0">
                <a:solidFill>
                  <a:srgbClr val="0070C0"/>
                </a:solidFill>
              </a:rPr>
              <a:t>Biochemical functions of PRL</a:t>
            </a:r>
          </a:p>
          <a:p>
            <a:r>
              <a:rPr lang="en-IN" sz="2400" dirty="0" smtClean="0"/>
              <a:t>Controls the </a:t>
            </a:r>
            <a:r>
              <a:rPr lang="en-IN" sz="2400" b="1" dirty="0" smtClean="0"/>
              <a:t>initiation</a:t>
            </a:r>
            <a:r>
              <a:rPr lang="en-IN" sz="2400" dirty="0" smtClean="0"/>
              <a:t> and </a:t>
            </a:r>
            <a:r>
              <a:rPr lang="en-IN" sz="2400" b="1" dirty="0" smtClean="0"/>
              <a:t>maintenance of lactation</a:t>
            </a:r>
            <a:r>
              <a:rPr lang="en-IN" sz="2400" dirty="0" smtClean="0"/>
              <a:t>.</a:t>
            </a:r>
          </a:p>
          <a:p>
            <a:r>
              <a:rPr lang="en-IN" sz="2400" b="1" dirty="0" smtClean="0"/>
              <a:t>Stimulates</a:t>
            </a:r>
            <a:r>
              <a:rPr lang="en-IN" sz="2400" dirty="0" smtClean="0"/>
              <a:t> </a:t>
            </a:r>
            <a:r>
              <a:rPr lang="en-IN" sz="2400" b="1" dirty="0" smtClean="0"/>
              <a:t>lactation</a:t>
            </a:r>
            <a:r>
              <a:rPr lang="en-IN" sz="2400" dirty="0" smtClean="0"/>
              <a:t> on </a:t>
            </a:r>
            <a:r>
              <a:rPr lang="en-IN" sz="2400" dirty="0" err="1" smtClean="0"/>
              <a:t>estrogen</a:t>
            </a:r>
            <a:r>
              <a:rPr lang="en-IN" sz="2400" dirty="0" smtClean="0"/>
              <a:t> primed breast.</a:t>
            </a:r>
          </a:p>
          <a:p>
            <a:r>
              <a:rPr lang="en-IN" sz="2400" b="1" dirty="0" smtClean="0"/>
              <a:t>Promotes</a:t>
            </a:r>
            <a:r>
              <a:rPr lang="en-IN" sz="2400" dirty="0" smtClean="0"/>
              <a:t> the </a:t>
            </a:r>
            <a:r>
              <a:rPr lang="en-IN" sz="2400" b="1" dirty="0" smtClean="0"/>
              <a:t>growth  of corpus </a:t>
            </a:r>
            <a:r>
              <a:rPr lang="en-IN" sz="2400" b="1" dirty="0" err="1" smtClean="0"/>
              <a:t>luteum</a:t>
            </a:r>
            <a:r>
              <a:rPr lang="en-IN" sz="2400" b="1" dirty="0" smtClean="0"/>
              <a:t> </a:t>
            </a:r>
            <a:r>
              <a:rPr lang="en-IN" sz="2400" dirty="0" smtClean="0"/>
              <a:t>(hence also known as </a:t>
            </a:r>
            <a:r>
              <a:rPr lang="en-IN" sz="2400" dirty="0" err="1" smtClean="0"/>
              <a:t>luteotropic</a:t>
            </a:r>
            <a:r>
              <a:rPr lang="en-IN" sz="2400" dirty="0" smtClean="0"/>
              <a:t> hormone) and </a:t>
            </a:r>
            <a:r>
              <a:rPr lang="en-IN" sz="2400" b="1" dirty="0" smtClean="0"/>
              <a:t>stimulates</a:t>
            </a:r>
            <a:r>
              <a:rPr lang="en-IN" sz="2400" dirty="0" smtClean="0"/>
              <a:t> the </a:t>
            </a:r>
            <a:r>
              <a:rPr lang="en-IN" sz="2400" b="1" dirty="0" smtClean="0"/>
              <a:t>production of progesterone</a:t>
            </a:r>
            <a:r>
              <a:rPr lang="en-IN" sz="2400" dirty="0" smtClean="0"/>
              <a:t>.</a:t>
            </a:r>
          </a:p>
          <a:p>
            <a:r>
              <a:rPr lang="en-IN" sz="2400" dirty="0" smtClean="0"/>
              <a:t>I</a:t>
            </a:r>
            <a:r>
              <a:rPr lang="en-IN" sz="2400" b="1" dirty="0" smtClean="0"/>
              <a:t>ncreases</a:t>
            </a:r>
            <a:r>
              <a:rPr lang="en-IN" sz="2400" dirty="0" smtClean="0"/>
              <a:t> </a:t>
            </a:r>
            <a:r>
              <a:rPr lang="en-IN" sz="2400" b="1" dirty="0" smtClean="0"/>
              <a:t>synthesis of milk protein </a:t>
            </a:r>
            <a:r>
              <a:rPr lang="en-IN" sz="2400" dirty="0" smtClean="0"/>
              <a:t>and </a:t>
            </a:r>
            <a:r>
              <a:rPr lang="en-IN" sz="2400" b="1" dirty="0" smtClean="0"/>
              <a:t>fat</a:t>
            </a:r>
            <a:r>
              <a:rPr lang="en-IN" sz="2400" dirty="0" smtClean="0"/>
              <a:t>.</a:t>
            </a:r>
          </a:p>
          <a:p>
            <a:pPr>
              <a:buFont typeface="Wingdings" pitchFamily="2" charset="2"/>
              <a:buChar char="q"/>
            </a:pPr>
            <a:r>
              <a:rPr lang="en-IN" sz="2800" b="1" dirty="0" smtClean="0">
                <a:solidFill>
                  <a:srgbClr val="0070C0"/>
                </a:solidFill>
              </a:rPr>
              <a:t>Abnormality of PRL production</a:t>
            </a:r>
          </a:p>
          <a:p>
            <a:r>
              <a:rPr lang="en-IN" sz="2400" b="1" dirty="0" err="1" smtClean="0"/>
              <a:t>Hyperprolactemia</a:t>
            </a:r>
            <a:r>
              <a:rPr lang="en-IN" sz="2400" dirty="0" smtClean="0"/>
              <a:t> is a cause of </a:t>
            </a:r>
            <a:r>
              <a:rPr lang="en-IN" sz="2400" b="1" dirty="0" smtClean="0"/>
              <a:t>infertility</a:t>
            </a:r>
            <a:r>
              <a:rPr lang="en-IN" sz="2400" dirty="0" smtClean="0"/>
              <a:t> in </a:t>
            </a:r>
            <a:r>
              <a:rPr lang="en-IN" sz="2400" b="1" dirty="0" smtClean="0"/>
              <a:t>females</a:t>
            </a:r>
            <a:r>
              <a:rPr lang="en-IN" sz="2400" dirty="0" smtClean="0"/>
              <a:t>.</a:t>
            </a:r>
          </a:p>
          <a:p>
            <a:endParaRPr lang="en-IN" sz="2400" dirty="0" smtClean="0"/>
          </a:p>
          <a:p>
            <a:endParaRPr lang="en-IN" sz="2400" dirty="0" smtClean="0"/>
          </a:p>
          <a:p>
            <a:pPr marL="514350" indent="-514350"/>
            <a:endParaRPr lang="en-IN"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88640"/>
            <a:ext cx="8712968" cy="864096"/>
          </a:xfrm>
          <a:ln w="57150"/>
        </p:spPr>
        <p:style>
          <a:lnRef idx="2">
            <a:schemeClr val="accent6"/>
          </a:lnRef>
          <a:fillRef idx="1">
            <a:schemeClr val="lt1"/>
          </a:fillRef>
          <a:effectRef idx="0">
            <a:schemeClr val="accent6"/>
          </a:effectRef>
          <a:fontRef idx="minor">
            <a:schemeClr val="dk1"/>
          </a:fontRef>
        </p:style>
        <p:txBody>
          <a:bodyPr>
            <a:noAutofit/>
          </a:bodyPr>
          <a:lstStyle/>
          <a:p>
            <a:r>
              <a:rPr lang="en-IN" sz="3600" b="1" dirty="0" smtClean="0">
                <a:solidFill>
                  <a:srgbClr val="FF0000"/>
                </a:solidFill>
              </a:rPr>
              <a:t>THYROID STIMULATING HORMONE (TSH)</a:t>
            </a:r>
            <a:endParaRPr lang="en-IN" sz="3600" dirty="0">
              <a:solidFill>
                <a:srgbClr val="FF0000"/>
              </a:solidFill>
            </a:endParaRPr>
          </a:p>
        </p:txBody>
      </p:sp>
      <p:sp>
        <p:nvSpPr>
          <p:cNvPr id="3" name="Content Placeholder 2"/>
          <p:cNvSpPr>
            <a:spLocks noGrp="1"/>
          </p:cNvSpPr>
          <p:nvPr>
            <p:ph idx="1"/>
          </p:nvPr>
        </p:nvSpPr>
        <p:spPr>
          <a:xfrm>
            <a:off x="251520" y="1124744"/>
            <a:ext cx="8712968" cy="5472608"/>
          </a:xfrm>
        </p:spPr>
        <p:txBody>
          <a:bodyPr>
            <a:normAutofit fontScale="62500" lnSpcReduction="20000"/>
          </a:bodyPr>
          <a:lstStyle/>
          <a:p>
            <a:pPr marL="514350" indent="-514350">
              <a:buFont typeface="Wingdings" pitchFamily="2" charset="2"/>
              <a:buChar char="q"/>
            </a:pPr>
            <a:r>
              <a:rPr lang="en-IN" sz="3800" b="1" dirty="0" smtClean="0">
                <a:solidFill>
                  <a:srgbClr val="0070C0"/>
                </a:solidFill>
              </a:rPr>
              <a:t>Introduction</a:t>
            </a:r>
          </a:p>
          <a:p>
            <a:pPr marL="514350" indent="-514350"/>
            <a:r>
              <a:rPr lang="en-IN" dirty="0" smtClean="0"/>
              <a:t>It is a glycoprotein synthesized by the </a:t>
            </a:r>
            <a:r>
              <a:rPr lang="en-IN" b="1" dirty="0" err="1" smtClean="0"/>
              <a:t>somatotroph</a:t>
            </a:r>
            <a:r>
              <a:rPr lang="en-IN" b="1" dirty="0" smtClean="0"/>
              <a:t> </a:t>
            </a:r>
            <a:r>
              <a:rPr lang="en-IN" dirty="0" smtClean="0"/>
              <a:t>cells of the anterior pituitary.</a:t>
            </a:r>
          </a:p>
          <a:p>
            <a:pPr marL="514350" indent="-514350">
              <a:buFont typeface="Wingdings" pitchFamily="2" charset="2"/>
              <a:buChar char="q"/>
            </a:pPr>
            <a:r>
              <a:rPr lang="en-IN" sz="3800" b="1" dirty="0" smtClean="0">
                <a:solidFill>
                  <a:srgbClr val="0070C0"/>
                </a:solidFill>
              </a:rPr>
              <a:t>Functions of TSH</a:t>
            </a:r>
          </a:p>
          <a:p>
            <a:r>
              <a:rPr lang="en-IN" dirty="0" smtClean="0"/>
              <a:t>Promotes </a:t>
            </a:r>
            <a:r>
              <a:rPr lang="en-IN" b="1" dirty="0" smtClean="0"/>
              <a:t>uptake of iodide </a:t>
            </a:r>
            <a:r>
              <a:rPr lang="en-IN" dirty="0" smtClean="0"/>
              <a:t>from the circulation by thyroid gland.</a:t>
            </a:r>
          </a:p>
          <a:p>
            <a:r>
              <a:rPr lang="en-IN" dirty="0" smtClean="0"/>
              <a:t>Enhances the </a:t>
            </a:r>
            <a:r>
              <a:rPr lang="en-IN" b="1" dirty="0" smtClean="0"/>
              <a:t>conversion of iodide (I</a:t>
            </a:r>
            <a:r>
              <a:rPr lang="en-IN" b="1" baseline="30000" dirty="0" smtClean="0"/>
              <a:t>-</a:t>
            </a:r>
            <a:r>
              <a:rPr lang="en-IN" b="1" dirty="0" smtClean="0"/>
              <a:t>) </a:t>
            </a:r>
            <a:r>
              <a:rPr lang="en-IN" dirty="0" smtClean="0"/>
              <a:t>to </a:t>
            </a:r>
            <a:r>
              <a:rPr lang="en-IN" b="1" dirty="0" smtClean="0"/>
              <a:t>active iodide (I</a:t>
            </a:r>
            <a:r>
              <a:rPr lang="en-IN" b="1" baseline="30000" dirty="0" smtClean="0"/>
              <a:t>+</a:t>
            </a:r>
            <a:r>
              <a:rPr lang="en-IN" b="1" dirty="0" smtClean="0"/>
              <a:t>)</a:t>
            </a:r>
            <a:r>
              <a:rPr lang="en-IN" dirty="0" smtClean="0"/>
              <a:t>, a process known as </a:t>
            </a:r>
            <a:r>
              <a:rPr lang="en-IN" b="1" dirty="0" err="1" smtClean="0"/>
              <a:t>organification</a:t>
            </a:r>
            <a:r>
              <a:rPr lang="en-IN" dirty="0" smtClean="0"/>
              <a:t>.</a:t>
            </a:r>
          </a:p>
          <a:p>
            <a:r>
              <a:rPr lang="en-IN" dirty="0" smtClean="0"/>
              <a:t>Increases the </a:t>
            </a:r>
            <a:r>
              <a:rPr lang="en-IN" b="1" dirty="0" smtClean="0"/>
              <a:t>proteolysis of </a:t>
            </a:r>
            <a:r>
              <a:rPr lang="en-IN" b="1" dirty="0" err="1" smtClean="0"/>
              <a:t>thyroglobulin</a:t>
            </a:r>
            <a:r>
              <a:rPr lang="en-IN" b="1" dirty="0" smtClean="0"/>
              <a:t> </a:t>
            </a:r>
            <a:r>
              <a:rPr lang="en-IN" dirty="0" smtClean="0"/>
              <a:t>to </a:t>
            </a:r>
            <a:r>
              <a:rPr lang="en-IN" b="1" dirty="0" smtClean="0"/>
              <a:t>release T</a:t>
            </a:r>
            <a:r>
              <a:rPr lang="en-IN" b="1" baseline="-25000" dirty="0" smtClean="0"/>
              <a:t>3</a:t>
            </a:r>
            <a:r>
              <a:rPr lang="en-IN" b="1" dirty="0" smtClean="0"/>
              <a:t> and T</a:t>
            </a:r>
            <a:r>
              <a:rPr lang="en-IN" b="1" baseline="-25000" dirty="0" smtClean="0"/>
              <a:t>4</a:t>
            </a:r>
            <a:r>
              <a:rPr lang="en-IN" b="1" dirty="0" smtClean="0"/>
              <a:t> </a:t>
            </a:r>
            <a:r>
              <a:rPr lang="en-IN" dirty="0" smtClean="0"/>
              <a:t>into the circulation.</a:t>
            </a:r>
          </a:p>
          <a:p>
            <a:r>
              <a:rPr lang="en-IN" b="1" dirty="0" smtClean="0"/>
              <a:t>Increases </a:t>
            </a:r>
            <a:r>
              <a:rPr lang="en-IN" dirty="0" smtClean="0"/>
              <a:t>the </a:t>
            </a:r>
            <a:r>
              <a:rPr lang="en-IN" b="1" dirty="0" smtClean="0"/>
              <a:t>synthesis of proteins</a:t>
            </a:r>
            <a:r>
              <a:rPr lang="en-IN" dirty="0" smtClean="0"/>
              <a:t>, </a:t>
            </a:r>
            <a:r>
              <a:rPr lang="en-IN" b="1" dirty="0" smtClean="0"/>
              <a:t>nucleic acids</a:t>
            </a:r>
            <a:r>
              <a:rPr lang="en-IN" dirty="0" smtClean="0"/>
              <a:t> and </a:t>
            </a:r>
            <a:r>
              <a:rPr lang="en-IN" b="1" dirty="0" smtClean="0"/>
              <a:t>phospholipids</a:t>
            </a:r>
            <a:r>
              <a:rPr lang="en-IN" dirty="0" smtClean="0"/>
              <a:t> in thyroid gland.</a:t>
            </a:r>
          </a:p>
          <a:p>
            <a:r>
              <a:rPr lang="en-IN" dirty="0" smtClean="0"/>
              <a:t>Normal TSH level is </a:t>
            </a:r>
            <a:r>
              <a:rPr lang="en-IN" b="1" dirty="0" smtClean="0"/>
              <a:t>0.5 – 5 </a:t>
            </a:r>
            <a:r>
              <a:rPr lang="en-IN" b="1" dirty="0" err="1" smtClean="0"/>
              <a:t>microunits</a:t>
            </a:r>
            <a:r>
              <a:rPr lang="en-IN" b="1" dirty="0" smtClean="0"/>
              <a:t> per </a:t>
            </a:r>
            <a:r>
              <a:rPr lang="en-IN" b="1" dirty="0" err="1" smtClean="0"/>
              <a:t>mL</a:t>
            </a:r>
            <a:r>
              <a:rPr lang="en-IN" dirty="0" err="1" smtClean="0"/>
              <a:t>.</a:t>
            </a:r>
            <a:endParaRPr lang="en-IN" dirty="0" smtClean="0"/>
          </a:p>
          <a:p>
            <a:pPr marL="538163" indent="-538163">
              <a:buFont typeface="Wingdings" pitchFamily="2" charset="2"/>
              <a:buChar char="q"/>
            </a:pPr>
            <a:r>
              <a:rPr lang="en-IN" sz="4000" b="1" dirty="0" smtClean="0">
                <a:solidFill>
                  <a:srgbClr val="0070C0"/>
                </a:solidFill>
              </a:rPr>
              <a:t>Abnormalities</a:t>
            </a:r>
          </a:p>
          <a:p>
            <a:r>
              <a:rPr lang="en-IN" dirty="0" smtClean="0"/>
              <a:t>Increased serum TSH levels are seen in primary hypothyroidism (3-100 times normal).</a:t>
            </a:r>
          </a:p>
          <a:p>
            <a:r>
              <a:rPr lang="en-IN" dirty="0" smtClean="0"/>
              <a:t>Decreased levels are observed in </a:t>
            </a:r>
            <a:r>
              <a:rPr lang="en-IN" b="1" dirty="0" smtClean="0"/>
              <a:t>primary hyperthyroidism</a:t>
            </a:r>
            <a:r>
              <a:rPr lang="en-IN" dirty="0" smtClean="0"/>
              <a:t>, </a:t>
            </a:r>
            <a:r>
              <a:rPr lang="en-IN" b="1" dirty="0" smtClean="0"/>
              <a:t>secondary hyperthyroidism </a:t>
            </a:r>
            <a:r>
              <a:rPr lang="en-IN" dirty="0" smtClean="0"/>
              <a:t>(pituitary origin), </a:t>
            </a:r>
            <a:r>
              <a:rPr lang="en-IN" b="1" dirty="0" smtClean="0"/>
              <a:t>tertiary hypothyroidism </a:t>
            </a:r>
            <a:r>
              <a:rPr lang="en-IN" dirty="0" smtClean="0"/>
              <a:t>(hypothalamic), </a:t>
            </a:r>
            <a:r>
              <a:rPr lang="en-IN" b="1" dirty="0" smtClean="0"/>
              <a:t>subclinical hyperthyroidism </a:t>
            </a:r>
            <a:r>
              <a:rPr lang="en-IN" dirty="0" smtClean="0"/>
              <a:t>(e.g. toxic multinodular goiter).</a:t>
            </a:r>
          </a:p>
          <a:p>
            <a:endParaRPr lang="en-IN" dirty="0" smtClean="0"/>
          </a:p>
          <a:p>
            <a:pPr marL="514350" indent="-514350"/>
            <a:endParaRPr lang="en-IN"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07504" y="116632"/>
            <a:ext cx="8892480" cy="864096"/>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GONADOTROPINS</a:t>
            </a:r>
            <a:endParaRPr lang="en-IN" dirty="0">
              <a:solidFill>
                <a:srgbClr val="FF0000"/>
              </a:solidFill>
            </a:endParaRPr>
          </a:p>
        </p:txBody>
      </p:sp>
      <p:sp>
        <p:nvSpPr>
          <p:cNvPr id="3" name="Content Placeholder 2"/>
          <p:cNvSpPr>
            <a:spLocks noGrp="1"/>
          </p:cNvSpPr>
          <p:nvPr>
            <p:ph idx="1"/>
          </p:nvPr>
        </p:nvSpPr>
        <p:spPr>
          <a:xfrm>
            <a:off x="179512" y="1052736"/>
            <a:ext cx="8784976" cy="5544616"/>
          </a:xfrm>
        </p:spPr>
        <p:txBody>
          <a:bodyPr>
            <a:normAutofit fontScale="92500" lnSpcReduction="20000"/>
          </a:bodyPr>
          <a:lstStyle/>
          <a:p>
            <a:pPr marL="514350" indent="-514350">
              <a:buFont typeface="Wingdings" pitchFamily="2" charset="2"/>
              <a:buChar char="q"/>
            </a:pPr>
            <a:r>
              <a:rPr lang="en-IN" b="1" dirty="0" smtClean="0">
                <a:solidFill>
                  <a:srgbClr val="0070C0"/>
                </a:solidFill>
              </a:rPr>
              <a:t>Introduction</a:t>
            </a:r>
          </a:p>
          <a:p>
            <a:pPr marL="514350" indent="-514350"/>
            <a:r>
              <a:rPr lang="en-IN" sz="2400" dirty="0" err="1" smtClean="0"/>
              <a:t>Gonadotropins</a:t>
            </a:r>
            <a:r>
              <a:rPr lang="en-IN" sz="2400" dirty="0" smtClean="0"/>
              <a:t> include </a:t>
            </a:r>
            <a:r>
              <a:rPr lang="en-IN" sz="2400" b="1" dirty="0" smtClean="0">
                <a:solidFill>
                  <a:srgbClr val="7030A0"/>
                </a:solidFill>
              </a:rPr>
              <a:t>follicle stimulating hormone (FSH)</a:t>
            </a:r>
            <a:r>
              <a:rPr lang="en-IN" sz="2400" b="1" dirty="0" smtClean="0"/>
              <a:t>, </a:t>
            </a:r>
            <a:r>
              <a:rPr lang="en-IN" sz="2400" b="1" dirty="0" err="1" smtClean="0">
                <a:solidFill>
                  <a:srgbClr val="7030A0"/>
                </a:solidFill>
              </a:rPr>
              <a:t>lutenizing</a:t>
            </a:r>
            <a:r>
              <a:rPr lang="en-IN" sz="2400" b="1" dirty="0" smtClean="0">
                <a:solidFill>
                  <a:srgbClr val="7030A0"/>
                </a:solidFill>
              </a:rPr>
              <a:t> hormone (LH) </a:t>
            </a:r>
            <a:r>
              <a:rPr lang="en-IN" sz="2400" dirty="0" smtClean="0"/>
              <a:t>and </a:t>
            </a:r>
            <a:r>
              <a:rPr lang="en-IN" sz="2400" b="1" dirty="0" smtClean="0">
                <a:solidFill>
                  <a:srgbClr val="7030A0"/>
                </a:solidFill>
              </a:rPr>
              <a:t>human chorionic </a:t>
            </a:r>
            <a:r>
              <a:rPr lang="en-IN" sz="2400" b="1" dirty="0" err="1" smtClean="0">
                <a:solidFill>
                  <a:srgbClr val="7030A0"/>
                </a:solidFill>
              </a:rPr>
              <a:t>gonadotropin</a:t>
            </a:r>
            <a:r>
              <a:rPr lang="en-IN" sz="2400" b="1" dirty="0" smtClean="0">
                <a:solidFill>
                  <a:srgbClr val="7030A0"/>
                </a:solidFill>
              </a:rPr>
              <a:t> (hCG)</a:t>
            </a:r>
            <a:r>
              <a:rPr lang="en-IN" sz="2400" b="1" dirty="0" smtClean="0"/>
              <a:t>.</a:t>
            </a:r>
          </a:p>
          <a:p>
            <a:pPr marL="514350" indent="-514350"/>
            <a:r>
              <a:rPr lang="en-IN" sz="2400" dirty="0" smtClean="0"/>
              <a:t>FSH and LH are synthesized by the </a:t>
            </a:r>
            <a:r>
              <a:rPr lang="en-IN" sz="2400" b="1" dirty="0" err="1" smtClean="0"/>
              <a:t>gonadotroph</a:t>
            </a:r>
            <a:r>
              <a:rPr lang="en-IN" sz="2400" b="1" dirty="0" smtClean="0"/>
              <a:t> </a:t>
            </a:r>
            <a:r>
              <a:rPr lang="en-IN" sz="2400" dirty="0" smtClean="0"/>
              <a:t>cells of the anterior pituitary.</a:t>
            </a:r>
          </a:p>
          <a:p>
            <a:pPr marL="514350" indent="-514350"/>
            <a:r>
              <a:rPr lang="en-IN" sz="2400" dirty="0" smtClean="0"/>
              <a:t>Human chorionic </a:t>
            </a:r>
            <a:r>
              <a:rPr lang="en-IN" sz="2400" dirty="0" err="1" smtClean="0"/>
              <a:t>gonadotropin</a:t>
            </a:r>
            <a:r>
              <a:rPr lang="en-IN" sz="2400" dirty="0" smtClean="0"/>
              <a:t> (hCG) are synthesized by the </a:t>
            </a:r>
            <a:r>
              <a:rPr lang="en-IN" sz="2400" b="1" dirty="0" err="1" smtClean="0"/>
              <a:t>syncytiotrophoblast</a:t>
            </a:r>
            <a:r>
              <a:rPr lang="en-IN" sz="2400" dirty="0" smtClean="0"/>
              <a:t> cells of placenta during pregnancy. </a:t>
            </a:r>
          </a:p>
          <a:p>
            <a:pPr marL="514350" indent="-514350">
              <a:buFont typeface="Wingdings" pitchFamily="2" charset="2"/>
              <a:buChar char="q"/>
            </a:pPr>
            <a:r>
              <a:rPr lang="en-IN" sz="3000" b="1" dirty="0" smtClean="0">
                <a:solidFill>
                  <a:srgbClr val="0070C0"/>
                </a:solidFill>
              </a:rPr>
              <a:t>Functions</a:t>
            </a:r>
            <a:endParaRPr lang="en-IN" sz="3000" dirty="0" smtClean="0">
              <a:solidFill>
                <a:srgbClr val="0070C0"/>
              </a:solidFill>
            </a:endParaRPr>
          </a:p>
          <a:p>
            <a:pPr marL="514350" indent="-514350">
              <a:buAutoNum type="arabicPeriod"/>
            </a:pPr>
            <a:r>
              <a:rPr lang="en-IN" sz="2600" b="1" dirty="0" smtClean="0">
                <a:solidFill>
                  <a:srgbClr val="7030A0"/>
                </a:solidFill>
              </a:rPr>
              <a:t>Biochemical function of FSH</a:t>
            </a:r>
          </a:p>
          <a:p>
            <a:pPr marL="514350" indent="-514350"/>
            <a:r>
              <a:rPr lang="en-IN" sz="2400" b="1" dirty="0" smtClean="0"/>
              <a:t>In females :</a:t>
            </a:r>
          </a:p>
          <a:p>
            <a:pPr marL="514350" indent="-514350">
              <a:buNone/>
            </a:pPr>
            <a:r>
              <a:rPr lang="en-IN" sz="2400" b="1" dirty="0" smtClean="0"/>
              <a:t>	-	</a:t>
            </a:r>
            <a:r>
              <a:rPr lang="en-IN" sz="2400" dirty="0" smtClean="0"/>
              <a:t>stimulates follicular growth.</a:t>
            </a:r>
          </a:p>
          <a:p>
            <a:pPr marL="514350" indent="-514350">
              <a:buNone/>
            </a:pPr>
            <a:r>
              <a:rPr lang="en-IN" sz="2400" dirty="0" smtClean="0"/>
              <a:t>	-	 increases the weight of the ovaries. </a:t>
            </a:r>
          </a:p>
          <a:p>
            <a:pPr marL="514350" indent="-514350">
              <a:buNone/>
            </a:pPr>
            <a:r>
              <a:rPr lang="en-IN" sz="2400" dirty="0" smtClean="0"/>
              <a:t>	-	enhances the production of estrogens.</a:t>
            </a:r>
          </a:p>
          <a:p>
            <a:pPr marL="514350" indent="-514350"/>
            <a:r>
              <a:rPr lang="en-IN" sz="2400" b="1" dirty="0" smtClean="0"/>
              <a:t>In males :</a:t>
            </a:r>
          </a:p>
          <a:p>
            <a:pPr marL="514350" indent="-514350">
              <a:buNone/>
            </a:pPr>
            <a:r>
              <a:rPr lang="en-IN" sz="2400" dirty="0" smtClean="0"/>
              <a:t>	-	stimulates testosterone production.</a:t>
            </a:r>
          </a:p>
          <a:p>
            <a:pPr marL="514350" indent="-514350">
              <a:buNone/>
            </a:pPr>
            <a:r>
              <a:rPr lang="en-IN" sz="2400" dirty="0" smtClean="0"/>
              <a:t>	-	required for spermatogenesis.</a:t>
            </a:r>
          </a:p>
          <a:p>
            <a:pPr marL="514350" indent="-514350">
              <a:buFont typeface="Wingdings" pitchFamily="2" charset="2"/>
              <a:buChar char="q"/>
            </a:pPr>
            <a:endParaRPr lang="en-IN"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rrowheads="1"/>
          </p:cNvSpPr>
          <p:nvPr>
            <p:ph type="title"/>
          </p:nvPr>
        </p:nvSpPr>
        <p:spPr/>
        <p:txBody>
          <a:bodyPr>
            <a:normAutofit fontScale="90000"/>
          </a:bodyPr>
          <a:lstStyle/>
          <a:p>
            <a:r>
              <a:rPr lang="en-US" sz="3600" b="1" dirty="0">
                <a:solidFill>
                  <a:srgbClr val="FF0000"/>
                </a:solidFill>
                <a:latin typeface="Times New Roman" pitchFamily="18" charset="0"/>
                <a:cs typeface="Times New Roman" pitchFamily="18" charset="0"/>
              </a:rPr>
              <a:t>A cell is a target because it has a specific receptor for the hormone</a:t>
            </a:r>
          </a:p>
        </p:txBody>
      </p:sp>
      <p:sp>
        <p:nvSpPr>
          <p:cNvPr id="96259" name="Rectangle 3"/>
          <p:cNvSpPr>
            <a:spLocks noChangeArrowheads="1"/>
          </p:cNvSpPr>
          <p:nvPr/>
        </p:nvSpPr>
        <p:spPr bwMode="auto">
          <a:xfrm>
            <a:off x="228600" y="1600200"/>
            <a:ext cx="8915400" cy="2000548"/>
          </a:xfrm>
          <a:prstGeom prst="rect">
            <a:avLst/>
          </a:prstGeom>
          <a:noFill/>
          <a:ln w="9525">
            <a:noFill/>
            <a:miter lim="800000"/>
            <a:headEnd/>
            <a:tailEnd/>
          </a:ln>
          <a:effectLst/>
        </p:spPr>
        <p:txBody>
          <a:bodyPr>
            <a:spAutoFit/>
          </a:bodyPr>
          <a:lstStyle/>
          <a:p>
            <a:pPr eaLnBrk="1" hangingPunct="1"/>
            <a:r>
              <a:rPr lang="en-US" sz="2400" dirty="0">
                <a:latin typeface="Times New Roman" pitchFamily="18" charset="0"/>
                <a:cs typeface="Times New Roman" pitchFamily="18" charset="0"/>
              </a:rPr>
              <a:t>Most hormones circulate in the blood, coming into contact with essentially all cells. However, a given hormone usually affects only a limited number of cells, which are called </a:t>
            </a:r>
            <a:r>
              <a:rPr lang="en-US" sz="2400" b="1" dirty="0">
                <a:latin typeface="Times New Roman" pitchFamily="18" charset="0"/>
                <a:cs typeface="Times New Roman" pitchFamily="18" charset="0"/>
              </a:rPr>
              <a:t>target cells</a:t>
            </a:r>
            <a:r>
              <a:rPr lang="en-US" sz="2400" dirty="0">
                <a:latin typeface="Times New Roman" pitchFamily="18" charset="0"/>
                <a:cs typeface="Times New Roman" pitchFamily="18" charset="0"/>
              </a:rPr>
              <a:t>. A target cell responds to a hormone because it bears </a:t>
            </a:r>
            <a:r>
              <a:rPr lang="en-US" sz="2400" b="1" dirty="0">
                <a:latin typeface="Times New Roman" pitchFamily="18" charset="0"/>
                <a:cs typeface="Times New Roman" pitchFamily="18" charset="0"/>
              </a:rPr>
              <a:t>receptors</a:t>
            </a:r>
            <a:r>
              <a:rPr lang="en-US" sz="2400" dirty="0">
                <a:latin typeface="Times New Roman" pitchFamily="18" charset="0"/>
                <a:cs typeface="Times New Roman" pitchFamily="18" charset="0"/>
              </a:rPr>
              <a:t> for the hormone. </a:t>
            </a:r>
          </a:p>
          <a:p>
            <a:endParaRPr lang="en-US" sz="2800" dirty="0">
              <a:latin typeface="Tahoma" pitchFamily="34" charset="0"/>
            </a:endParaRPr>
          </a:p>
        </p:txBody>
      </p:sp>
      <p:pic>
        <p:nvPicPr>
          <p:cNvPr id="96260" name="Picture 4" descr="targets"/>
          <p:cNvPicPr>
            <a:picLocks noChangeAspect="1" noChangeArrowheads="1"/>
          </p:cNvPicPr>
          <p:nvPr/>
        </p:nvPicPr>
        <p:blipFill>
          <a:blip r:embed="rId3" cstate="print"/>
          <a:srcRect/>
          <a:stretch>
            <a:fillRect/>
          </a:stretch>
        </p:blipFill>
        <p:spPr bwMode="auto">
          <a:xfrm>
            <a:off x="1079938" y="3505200"/>
            <a:ext cx="6768662" cy="306705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120680"/>
          </a:xfrm>
        </p:spPr>
        <p:txBody>
          <a:bodyPr>
            <a:normAutofit fontScale="85000" lnSpcReduction="20000"/>
          </a:bodyPr>
          <a:lstStyle/>
          <a:p>
            <a:pPr marL="358775" indent="-358775">
              <a:buNone/>
            </a:pPr>
            <a:r>
              <a:rPr lang="en-IN" b="1" dirty="0" smtClean="0">
                <a:solidFill>
                  <a:srgbClr val="7030A0"/>
                </a:solidFill>
              </a:rPr>
              <a:t>2.	Biochemical functions of LH</a:t>
            </a:r>
          </a:p>
          <a:p>
            <a:r>
              <a:rPr lang="en-IN" b="1" dirty="0" smtClean="0"/>
              <a:t>Stimulates</a:t>
            </a:r>
            <a:r>
              <a:rPr lang="en-IN" dirty="0" smtClean="0"/>
              <a:t> the </a:t>
            </a:r>
            <a:r>
              <a:rPr lang="en-IN" b="1" dirty="0" smtClean="0"/>
              <a:t>production </a:t>
            </a:r>
            <a:r>
              <a:rPr lang="en-IN" dirty="0" smtClean="0"/>
              <a:t>of </a:t>
            </a:r>
            <a:r>
              <a:rPr lang="en-IN" b="1" dirty="0" smtClean="0"/>
              <a:t>progesterone</a:t>
            </a:r>
            <a:r>
              <a:rPr lang="en-IN" dirty="0" smtClean="0"/>
              <a:t> from </a:t>
            </a:r>
            <a:r>
              <a:rPr lang="en-IN" b="1" dirty="0" smtClean="0"/>
              <a:t>corpus </a:t>
            </a:r>
            <a:r>
              <a:rPr lang="en-IN" b="1" dirty="0" err="1" smtClean="0"/>
              <a:t>luteum</a:t>
            </a:r>
            <a:r>
              <a:rPr lang="en-IN" b="1" dirty="0" smtClean="0"/>
              <a:t> </a:t>
            </a:r>
            <a:r>
              <a:rPr lang="en-IN" dirty="0" smtClean="0"/>
              <a:t>cells </a:t>
            </a:r>
            <a:r>
              <a:rPr lang="en-IN" b="1" dirty="0" smtClean="0"/>
              <a:t>in females </a:t>
            </a:r>
            <a:r>
              <a:rPr lang="en-IN" dirty="0" smtClean="0"/>
              <a:t>and </a:t>
            </a:r>
            <a:r>
              <a:rPr lang="en-IN" b="1" dirty="0" smtClean="0"/>
              <a:t>testosterone</a:t>
            </a:r>
            <a:r>
              <a:rPr lang="en-IN" dirty="0" smtClean="0"/>
              <a:t> from </a:t>
            </a:r>
            <a:r>
              <a:rPr lang="en-IN" b="1" dirty="0" err="1" smtClean="0"/>
              <a:t>Leydig</a:t>
            </a:r>
            <a:r>
              <a:rPr lang="en-IN" b="1" dirty="0" smtClean="0"/>
              <a:t> cells </a:t>
            </a:r>
            <a:r>
              <a:rPr lang="en-IN" dirty="0" smtClean="0"/>
              <a:t>in </a:t>
            </a:r>
            <a:r>
              <a:rPr lang="en-IN" b="1" dirty="0" smtClean="0"/>
              <a:t>males</a:t>
            </a:r>
            <a:r>
              <a:rPr lang="en-IN" dirty="0" smtClean="0"/>
              <a:t>.</a:t>
            </a:r>
          </a:p>
          <a:p>
            <a:r>
              <a:rPr lang="en-IN" b="1" dirty="0" smtClean="0"/>
              <a:t>LH</a:t>
            </a:r>
            <a:r>
              <a:rPr lang="en-IN" dirty="0" smtClean="0"/>
              <a:t> and </a:t>
            </a:r>
            <a:r>
              <a:rPr lang="en-IN" b="1" dirty="0" smtClean="0"/>
              <a:t>FSH</a:t>
            </a:r>
            <a:r>
              <a:rPr lang="en-IN" dirty="0" smtClean="0"/>
              <a:t> are collectively </a:t>
            </a:r>
            <a:r>
              <a:rPr lang="en-IN" b="1" dirty="0" smtClean="0"/>
              <a:t>responsible</a:t>
            </a:r>
            <a:r>
              <a:rPr lang="en-IN" dirty="0" smtClean="0"/>
              <a:t> for the development and maintenance of </a:t>
            </a:r>
            <a:r>
              <a:rPr lang="en-IN" b="1" dirty="0" smtClean="0"/>
              <a:t>secondary sexual characteristics in males</a:t>
            </a:r>
            <a:r>
              <a:rPr lang="en-IN" dirty="0" smtClean="0"/>
              <a:t>.</a:t>
            </a:r>
          </a:p>
          <a:p>
            <a:pPr>
              <a:buNone/>
            </a:pPr>
            <a:r>
              <a:rPr lang="en-IN" b="1" dirty="0" smtClean="0">
                <a:solidFill>
                  <a:srgbClr val="7030A0"/>
                </a:solidFill>
              </a:rPr>
              <a:t> 3. Biochemical functions of hCG</a:t>
            </a:r>
          </a:p>
          <a:p>
            <a:r>
              <a:rPr lang="en-IN" dirty="0" smtClean="0"/>
              <a:t>During pregnancy </a:t>
            </a:r>
            <a:r>
              <a:rPr lang="en-IN" b="1" dirty="0" smtClean="0"/>
              <a:t>prevents disintegration of the corpus </a:t>
            </a:r>
            <a:r>
              <a:rPr lang="en-IN" b="1" dirty="0" err="1" smtClean="0"/>
              <a:t>luteum</a:t>
            </a:r>
            <a:r>
              <a:rPr lang="en-IN" b="1" dirty="0" smtClean="0"/>
              <a:t> </a:t>
            </a:r>
            <a:r>
              <a:rPr lang="en-IN" dirty="0" smtClean="0"/>
              <a:t>so as to maintain the </a:t>
            </a:r>
            <a:r>
              <a:rPr lang="en-IN" b="1" dirty="0" smtClean="0"/>
              <a:t>synthesis</a:t>
            </a:r>
            <a:r>
              <a:rPr lang="en-IN" dirty="0" smtClean="0"/>
              <a:t> of </a:t>
            </a:r>
            <a:r>
              <a:rPr lang="en-IN" b="1" dirty="0" smtClean="0"/>
              <a:t>progesterone</a:t>
            </a:r>
            <a:r>
              <a:rPr lang="en-IN" dirty="0" smtClean="0"/>
              <a:t> by this tissue.</a:t>
            </a:r>
          </a:p>
          <a:p>
            <a:r>
              <a:rPr lang="en-IN" dirty="0" smtClean="0"/>
              <a:t>Following implantation of the embryo, the cells of the placenta secrete hCG.</a:t>
            </a:r>
          </a:p>
          <a:p>
            <a:r>
              <a:rPr lang="en-IN" dirty="0" smtClean="0"/>
              <a:t>Its </a:t>
            </a:r>
            <a:r>
              <a:rPr lang="en-IN" b="1" dirty="0" smtClean="0"/>
              <a:t>appearance</a:t>
            </a:r>
            <a:r>
              <a:rPr lang="en-IN" dirty="0" smtClean="0"/>
              <a:t> in the </a:t>
            </a:r>
            <a:r>
              <a:rPr lang="en-IN" b="1" dirty="0" smtClean="0"/>
              <a:t>plasma and urine </a:t>
            </a:r>
            <a:r>
              <a:rPr lang="en-IN" dirty="0" smtClean="0"/>
              <a:t>is one of the </a:t>
            </a:r>
            <a:r>
              <a:rPr lang="en-IN" b="1" dirty="0" smtClean="0"/>
              <a:t>earliest signals of pregnancy </a:t>
            </a:r>
            <a:r>
              <a:rPr lang="en-IN" dirty="0" smtClean="0"/>
              <a:t>and the </a:t>
            </a:r>
            <a:r>
              <a:rPr lang="en-IN" b="1" dirty="0" smtClean="0"/>
              <a:t>basis of many pregnancy tests</a:t>
            </a:r>
            <a:r>
              <a:rPr lang="en-IN" dirty="0" smtClean="0"/>
              <a:t>.</a:t>
            </a:r>
          </a:p>
          <a:p>
            <a:endParaRPr lang="en-IN" dirty="0" smtClean="0"/>
          </a:p>
          <a:p>
            <a:pPr marL="514350" indent="-514350"/>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30</a:t>
            </a:fld>
            <a:endParaRPr lang="en-IN"/>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720080"/>
          </a:xfrm>
          <a:ln w="57150"/>
        </p:spPr>
        <p:style>
          <a:lnRef idx="2">
            <a:schemeClr val="accent6"/>
          </a:lnRef>
          <a:fillRef idx="1">
            <a:schemeClr val="lt1"/>
          </a:fillRef>
          <a:effectRef idx="0">
            <a:schemeClr val="accent6"/>
          </a:effectRef>
          <a:fontRef idx="minor">
            <a:schemeClr val="dk1"/>
          </a:fontRef>
        </p:style>
        <p:txBody>
          <a:bodyPr>
            <a:noAutofit/>
          </a:bodyPr>
          <a:lstStyle/>
          <a:p>
            <a:r>
              <a:rPr lang="en-IN" sz="3200" b="1" dirty="0" smtClean="0">
                <a:solidFill>
                  <a:srgbClr val="FF0000"/>
                </a:solidFill>
              </a:rPr>
              <a:t>ADRENOCORTICOTROPIC HORMONE (ACTH)</a:t>
            </a:r>
            <a:endParaRPr lang="en-IN" sz="3200" dirty="0">
              <a:solidFill>
                <a:srgbClr val="FF0000"/>
              </a:solidFill>
            </a:endParaRPr>
          </a:p>
        </p:txBody>
      </p:sp>
      <p:sp>
        <p:nvSpPr>
          <p:cNvPr id="3" name="Content Placeholder 2"/>
          <p:cNvSpPr>
            <a:spLocks noGrp="1"/>
          </p:cNvSpPr>
          <p:nvPr>
            <p:ph idx="1"/>
          </p:nvPr>
        </p:nvSpPr>
        <p:spPr>
          <a:xfrm>
            <a:off x="457200" y="980728"/>
            <a:ext cx="8229600" cy="5616624"/>
          </a:xfrm>
        </p:spPr>
        <p:txBody>
          <a:bodyPr>
            <a:normAutofit fontScale="77500" lnSpcReduction="20000"/>
          </a:bodyPr>
          <a:lstStyle/>
          <a:p>
            <a:pPr marL="358775" indent="-358775">
              <a:buFont typeface="Wingdings" pitchFamily="2" charset="2"/>
              <a:buChar char="q"/>
            </a:pPr>
            <a:r>
              <a:rPr lang="en-IN" b="1" dirty="0" smtClean="0">
                <a:solidFill>
                  <a:srgbClr val="0070C0"/>
                </a:solidFill>
              </a:rPr>
              <a:t>Introduction</a:t>
            </a:r>
          </a:p>
          <a:p>
            <a:pPr marL="514350" indent="-514350"/>
            <a:r>
              <a:rPr lang="en-IN" dirty="0" smtClean="0"/>
              <a:t>It is secreted by </a:t>
            </a:r>
            <a:r>
              <a:rPr lang="en-IN" b="1" dirty="0" err="1" smtClean="0"/>
              <a:t>corticotroph</a:t>
            </a:r>
            <a:r>
              <a:rPr lang="en-IN" b="1" dirty="0" smtClean="0"/>
              <a:t> cells </a:t>
            </a:r>
            <a:r>
              <a:rPr lang="en-IN" dirty="0" smtClean="0"/>
              <a:t>of the anterior pituitary.</a:t>
            </a:r>
          </a:p>
          <a:p>
            <a:pPr>
              <a:buFont typeface="Wingdings" pitchFamily="2" charset="2"/>
              <a:buChar char="q"/>
            </a:pPr>
            <a:r>
              <a:rPr lang="en-IN" b="1" dirty="0" smtClean="0">
                <a:solidFill>
                  <a:srgbClr val="0070C0"/>
                </a:solidFill>
              </a:rPr>
              <a:t>Biochemical functions</a:t>
            </a:r>
          </a:p>
          <a:p>
            <a:r>
              <a:rPr lang="en-IN" b="1" dirty="0" smtClean="0"/>
              <a:t>Promotes </a:t>
            </a:r>
            <a:r>
              <a:rPr lang="en-IN" dirty="0" smtClean="0"/>
              <a:t>the conversion of </a:t>
            </a:r>
            <a:r>
              <a:rPr lang="en-IN" b="1" dirty="0" smtClean="0"/>
              <a:t>cholesterol to </a:t>
            </a:r>
            <a:r>
              <a:rPr lang="en-IN" b="1" dirty="0" err="1" smtClean="0"/>
              <a:t>pregnenolone</a:t>
            </a:r>
            <a:r>
              <a:rPr lang="en-IN" dirty="0" smtClean="0"/>
              <a:t> in the adrenal cortex.</a:t>
            </a:r>
          </a:p>
          <a:p>
            <a:r>
              <a:rPr lang="en-IN" dirty="0" smtClean="0"/>
              <a:t>Enhances </a:t>
            </a:r>
            <a:r>
              <a:rPr lang="en-IN" b="1" dirty="0" smtClean="0"/>
              <a:t>RNA</a:t>
            </a:r>
            <a:r>
              <a:rPr lang="en-IN" dirty="0" smtClean="0"/>
              <a:t> and </a:t>
            </a:r>
            <a:r>
              <a:rPr lang="en-IN" b="1" dirty="0" smtClean="0"/>
              <a:t>protein synthesis </a:t>
            </a:r>
            <a:r>
              <a:rPr lang="en-IN" dirty="0" smtClean="0"/>
              <a:t>and thus </a:t>
            </a:r>
            <a:r>
              <a:rPr lang="en-IN" b="1" dirty="0" smtClean="0"/>
              <a:t>promotes </a:t>
            </a:r>
            <a:r>
              <a:rPr lang="en-IN" b="1" dirty="0" err="1" smtClean="0"/>
              <a:t>adrenocortical</a:t>
            </a:r>
            <a:r>
              <a:rPr lang="en-IN" b="1" dirty="0" smtClean="0"/>
              <a:t> growth</a:t>
            </a:r>
            <a:r>
              <a:rPr lang="en-IN" dirty="0" smtClean="0"/>
              <a:t>.</a:t>
            </a:r>
          </a:p>
          <a:p>
            <a:r>
              <a:rPr lang="en-IN" dirty="0" smtClean="0"/>
              <a:t>I</a:t>
            </a:r>
            <a:r>
              <a:rPr lang="en-IN" b="1" dirty="0" smtClean="0"/>
              <a:t>ncreases lipolysis </a:t>
            </a:r>
            <a:r>
              <a:rPr lang="en-IN" dirty="0" smtClean="0"/>
              <a:t>by </a:t>
            </a:r>
            <a:r>
              <a:rPr lang="en-IN" b="1" dirty="0" smtClean="0"/>
              <a:t>activating lipase </a:t>
            </a:r>
            <a:r>
              <a:rPr lang="en-IN" dirty="0" smtClean="0"/>
              <a:t>of adipose tissue.</a:t>
            </a:r>
          </a:p>
          <a:p>
            <a:pPr>
              <a:buFont typeface="Wingdings" pitchFamily="2" charset="2"/>
              <a:buChar char="q"/>
            </a:pPr>
            <a:r>
              <a:rPr lang="en-IN" b="1" dirty="0" smtClean="0">
                <a:solidFill>
                  <a:srgbClr val="0070C0"/>
                </a:solidFill>
              </a:rPr>
              <a:t>Disorder</a:t>
            </a:r>
          </a:p>
          <a:p>
            <a:r>
              <a:rPr lang="en-IN" b="1" dirty="0" smtClean="0"/>
              <a:t>Excessive production causes Cushing’s syndrome </a:t>
            </a:r>
            <a:r>
              <a:rPr lang="en-IN" dirty="0" smtClean="0"/>
              <a:t>.</a:t>
            </a:r>
          </a:p>
          <a:p>
            <a:r>
              <a:rPr lang="en-IN" dirty="0" smtClean="0"/>
              <a:t>The associated symptoms include </a:t>
            </a:r>
            <a:r>
              <a:rPr lang="en-IN" b="1" dirty="0" smtClean="0"/>
              <a:t>negative nitrogen balance</a:t>
            </a:r>
            <a:r>
              <a:rPr lang="en-IN" dirty="0" smtClean="0"/>
              <a:t>, </a:t>
            </a:r>
            <a:r>
              <a:rPr lang="en-IN" b="1" dirty="0" smtClean="0"/>
              <a:t>impaired glucose tolerance</a:t>
            </a:r>
            <a:r>
              <a:rPr lang="en-IN" dirty="0" smtClean="0"/>
              <a:t>, </a:t>
            </a:r>
            <a:r>
              <a:rPr lang="en-IN" b="1" dirty="0" smtClean="0"/>
              <a:t>hypertension</a:t>
            </a:r>
            <a:r>
              <a:rPr lang="en-IN" dirty="0" smtClean="0"/>
              <a:t>, </a:t>
            </a:r>
            <a:r>
              <a:rPr lang="en-IN" b="1" dirty="0" smtClean="0"/>
              <a:t>edema</a:t>
            </a:r>
            <a:r>
              <a:rPr lang="en-IN" dirty="0" smtClean="0"/>
              <a:t>, </a:t>
            </a:r>
            <a:r>
              <a:rPr lang="en-IN" b="1" dirty="0" smtClean="0"/>
              <a:t>muscle atrophy </a:t>
            </a:r>
            <a:r>
              <a:rPr lang="en-IN" dirty="0" smtClean="0"/>
              <a:t>etc.</a:t>
            </a:r>
          </a:p>
          <a:p>
            <a:pPr marL="514350" indent="-514350"/>
            <a:endParaRPr lang="en-IN"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980728"/>
          <a:ext cx="8686800" cy="4913120"/>
        </p:xfrm>
        <a:graphic>
          <a:graphicData uri="http://schemas.openxmlformats.org/drawingml/2006/table">
            <a:tbl>
              <a:tblPr firstRow="1" bandRow="1">
                <a:tableStyleId>{93296810-A885-4BE3-A3E7-6D5BEEA58F35}</a:tableStyleId>
              </a:tblPr>
              <a:tblGrid>
                <a:gridCol w="1918048"/>
                <a:gridCol w="3600400"/>
                <a:gridCol w="3168352"/>
              </a:tblGrid>
              <a:tr h="1084960">
                <a:tc gridSpan="3">
                  <a:txBody>
                    <a:bodyPr/>
                    <a:lstStyle/>
                    <a:p>
                      <a:pPr algn="ctr"/>
                      <a:r>
                        <a:rPr lang="en-IN" sz="4000" dirty="0" smtClean="0">
                          <a:solidFill>
                            <a:srgbClr val="0070C0"/>
                          </a:solidFill>
                        </a:rPr>
                        <a:t>HORMONES OF POSTERIOR PITUITARY</a:t>
                      </a:r>
                      <a:endParaRPr lang="en-IN" sz="4000" dirty="0">
                        <a:solidFill>
                          <a:srgbClr val="0070C0"/>
                        </a:solidFill>
                      </a:endParaRPr>
                    </a:p>
                  </a:txBody>
                  <a:tcPr/>
                </a:tc>
                <a:tc hMerge="1">
                  <a:txBody>
                    <a:bodyPr/>
                    <a:lstStyle/>
                    <a:p>
                      <a:endParaRPr lang="en-IN"/>
                    </a:p>
                  </a:txBody>
                  <a:tcPr/>
                </a:tc>
                <a:tc hMerge="1">
                  <a:txBody>
                    <a:bodyPr/>
                    <a:lstStyle/>
                    <a:p>
                      <a:endParaRPr lang="en-IN" dirty="0"/>
                    </a:p>
                  </a:txBody>
                  <a:tcPr/>
                </a:tc>
              </a:tr>
              <a:tr h="1084960">
                <a:tc>
                  <a:txBody>
                    <a:bodyPr/>
                    <a:lstStyle/>
                    <a:p>
                      <a:pPr algn="ctr"/>
                      <a:r>
                        <a:rPr lang="en-IN" sz="2400" b="1" dirty="0" smtClean="0">
                          <a:solidFill>
                            <a:srgbClr val="00B050"/>
                          </a:solidFill>
                        </a:rPr>
                        <a:t>ACRONYM</a:t>
                      </a:r>
                      <a:endParaRPr lang="en-IN" sz="2400" b="1" dirty="0">
                        <a:solidFill>
                          <a:srgbClr val="00B050"/>
                        </a:solidFill>
                      </a:endParaRPr>
                    </a:p>
                  </a:txBody>
                  <a:tcPr/>
                </a:tc>
                <a:tc>
                  <a:txBody>
                    <a:bodyPr/>
                    <a:lstStyle/>
                    <a:p>
                      <a:pPr algn="ctr"/>
                      <a:r>
                        <a:rPr lang="en-IN" sz="2400" b="1" dirty="0" smtClean="0">
                          <a:solidFill>
                            <a:srgbClr val="00B050"/>
                          </a:solidFill>
                        </a:rPr>
                        <a:t>FULL NAME</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1084960">
                <a:tc>
                  <a:txBody>
                    <a:bodyPr/>
                    <a:lstStyle/>
                    <a:p>
                      <a:pPr algn="ctr"/>
                      <a:r>
                        <a:rPr lang="en-IN" sz="2400" b="1" dirty="0" smtClean="0"/>
                        <a:t>ADH</a:t>
                      </a:r>
                      <a:endParaRPr lang="en-IN" sz="2400" b="1" dirty="0"/>
                    </a:p>
                  </a:txBody>
                  <a:tcPr/>
                </a:tc>
                <a:tc>
                  <a:txBody>
                    <a:bodyPr/>
                    <a:lstStyle/>
                    <a:p>
                      <a:pPr algn="ctr"/>
                      <a:r>
                        <a:rPr lang="en-IN" sz="2400" b="1" dirty="0" err="1" smtClean="0"/>
                        <a:t>Antidiuretic</a:t>
                      </a:r>
                      <a:r>
                        <a:rPr lang="en-IN" sz="2400" b="1" dirty="0" smtClean="0"/>
                        <a:t> hormone</a:t>
                      </a:r>
                      <a:endParaRPr lang="en-IN" sz="2400" b="1" dirty="0"/>
                    </a:p>
                  </a:txBody>
                  <a:tcPr/>
                </a:tc>
                <a:tc>
                  <a:txBody>
                    <a:bodyPr/>
                    <a:lstStyle/>
                    <a:p>
                      <a:pPr algn="ctr"/>
                      <a:r>
                        <a:rPr lang="en-IN" sz="2400" b="1" dirty="0" smtClean="0"/>
                        <a:t>Elevation of blood pressure, reabsorption</a:t>
                      </a:r>
                      <a:r>
                        <a:rPr lang="en-IN" sz="2400" b="1" baseline="0" dirty="0" smtClean="0"/>
                        <a:t> of water</a:t>
                      </a:r>
                      <a:endParaRPr lang="en-IN" sz="2400" b="1" dirty="0"/>
                    </a:p>
                  </a:txBody>
                  <a:tcPr/>
                </a:tc>
              </a:tr>
              <a:tr h="1281625">
                <a:tc>
                  <a:txBody>
                    <a:bodyPr/>
                    <a:lstStyle/>
                    <a:p>
                      <a:pPr algn="ctr"/>
                      <a:endParaRPr lang="en-IN" sz="2400" b="1"/>
                    </a:p>
                  </a:txBody>
                  <a:tcPr/>
                </a:tc>
                <a:tc>
                  <a:txBody>
                    <a:bodyPr/>
                    <a:lstStyle/>
                    <a:p>
                      <a:pPr algn="ctr"/>
                      <a:r>
                        <a:rPr lang="en-IN" sz="2400" b="1" dirty="0" err="1" smtClean="0"/>
                        <a:t>Oxytocin</a:t>
                      </a:r>
                      <a:endParaRPr lang="en-IN" sz="2400" b="1" dirty="0"/>
                    </a:p>
                  </a:txBody>
                  <a:tcPr/>
                </a:tc>
                <a:tc>
                  <a:txBody>
                    <a:bodyPr/>
                    <a:lstStyle/>
                    <a:p>
                      <a:pPr algn="ctr"/>
                      <a:r>
                        <a:rPr lang="en-IN" sz="2400" b="1" dirty="0" smtClean="0"/>
                        <a:t>Contraction,</a:t>
                      </a:r>
                      <a:r>
                        <a:rPr lang="en-IN" sz="2400" b="1" baseline="0" dirty="0" smtClean="0"/>
                        <a:t> parturition and sperm transport, and ejection of milk</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05680" y="116632"/>
            <a:ext cx="8686800" cy="778098"/>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OXYTOCIN</a:t>
            </a:r>
            <a:endParaRPr lang="en-IN" dirty="0">
              <a:solidFill>
                <a:srgbClr val="FF0000"/>
              </a:solidFill>
            </a:endParaRPr>
          </a:p>
        </p:txBody>
      </p:sp>
      <p:sp>
        <p:nvSpPr>
          <p:cNvPr id="3" name="Content Placeholder 2"/>
          <p:cNvSpPr>
            <a:spLocks noGrp="1"/>
          </p:cNvSpPr>
          <p:nvPr>
            <p:ph idx="1"/>
          </p:nvPr>
        </p:nvSpPr>
        <p:spPr>
          <a:xfrm>
            <a:off x="251520" y="980728"/>
            <a:ext cx="8640960" cy="5400600"/>
          </a:xfrm>
        </p:spPr>
        <p:txBody>
          <a:bodyPr>
            <a:normAutofit fontScale="92500" lnSpcReduction="10000"/>
          </a:bodyPr>
          <a:lstStyle/>
          <a:p>
            <a:pPr marL="514350" indent="-514350">
              <a:buFont typeface="Wingdings" pitchFamily="2" charset="2"/>
              <a:buChar char="q"/>
            </a:pPr>
            <a:r>
              <a:rPr lang="en-IN" b="1" dirty="0" smtClean="0">
                <a:solidFill>
                  <a:srgbClr val="0070C0"/>
                </a:solidFill>
              </a:rPr>
              <a:t>Introduction</a:t>
            </a:r>
          </a:p>
          <a:p>
            <a:pPr marL="514350" indent="-514350"/>
            <a:r>
              <a:rPr lang="en-IN" dirty="0" err="1" smtClean="0"/>
              <a:t>Oxytocin</a:t>
            </a:r>
            <a:r>
              <a:rPr lang="en-IN" dirty="0" smtClean="0"/>
              <a:t> release from posterior pituitary gland is caused by the neural impulses of nipple stimulation, vaginal and uterine distension.</a:t>
            </a:r>
          </a:p>
          <a:p>
            <a:pPr marL="538163" indent="-538163">
              <a:buFont typeface="Wingdings" pitchFamily="2" charset="2"/>
              <a:buChar char="q"/>
            </a:pPr>
            <a:r>
              <a:rPr lang="en-IN" b="1" dirty="0" smtClean="0">
                <a:solidFill>
                  <a:srgbClr val="0070C0"/>
                </a:solidFill>
              </a:rPr>
              <a:t>Biochemical functions</a:t>
            </a:r>
          </a:p>
          <a:p>
            <a:r>
              <a:rPr lang="en-IN" dirty="0" smtClean="0"/>
              <a:t>Causes the </a:t>
            </a:r>
            <a:r>
              <a:rPr lang="en-IN" b="1" dirty="0" smtClean="0"/>
              <a:t>contraction of pregnant uterus </a:t>
            </a:r>
            <a:r>
              <a:rPr lang="en-IN" dirty="0" smtClean="0"/>
              <a:t>(smooth muscles) and </a:t>
            </a:r>
            <a:r>
              <a:rPr lang="en-IN" b="1" dirty="0" smtClean="0"/>
              <a:t>induces </a:t>
            </a:r>
            <a:r>
              <a:rPr lang="en-IN" b="1" dirty="0" err="1" smtClean="0"/>
              <a:t>labor</a:t>
            </a:r>
            <a:r>
              <a:rPr lang="en-IN" dirty="0" smtClean="0"/>
              <a:t>.</a:t>
            </a:r>
            <a:endParaRPr lang="en-IN" dirty="0" smtClean="0"/>
          </a:p>
          <a:p>
            <a:r>
              <a:rPr lang="en-IN" dirty="0" smtClean="0"/>
              <a:t>In mammals, causes </a:t>
            </a:r>
            <a:r>
              <a:rPr lang="en-IN" b="1" dirty="0" smtClean="0"/>
              <a:t>contraction of </a:t>
            </a:r>
            <a:r>
              <a:rPr lang="en-IN" b="1" dirty="0" err="1" smtClean="0"/>
              <a:t>myoepithelial</a:t>
            </a:r>
            <a:r>
              <a:rPr lang="en-IN" b="1" dirty="0" smtClean="0"/>
              <a:t> cells of breast</a:t>
            </a:r>
            <a:r>
              <a:rPr lang="en-IN" dirty="0" smtClean="0"/>
              <a:t> </a:t>
            </a:r>
            <a:r>
              <a:rPr lang="en-IN" b="1" dirty="0" smtClean="0"/>
              <a:t>causing milk ejection.</a:t>
            </a:r>
            <a:endParaRPr lang="en-IN" dirty="0" smtClean="0"/>
          </a:p>
          <a:p>
            <a:r>
              <a:rPr lang="en-IN" dirty="0" err="1" smtClean="0"/>
              <a:t>Oxytocin</a:t>
            </a:r>
            <a:r>
              <a:rPr lang="en-IN" dirty="0" smtClean="0"/>
              <a:t> synthesized in the ovary appears to </a:t>
            </a:r>
            <a:r>
              <a:rPr lang="en-IN" b="1" dirty="0" smtClean="0"/>
              <a:t>inhibit the synthesis of steroids</a:t>
            </a:r>
            <a:r>
              <a:rPr lang="en-IN" dirty="0" smtClean="0"/>
              <a:t>.</a:t>
            </a:r>
          </a:p>
          <a:p>
            <a:pPr marL="514350" indent="-514350"/>
            <a:endParaRPr lang="en-IN"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792088"/>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ANTIDIURETIC HORMONE</a:t>
            </a:r>
            <a:endParaRPr lang="en-IN" dirty="0">
              <a:solidFill>
                <a:srgbClr val="FF0000"/>
              </a:solidFill>
            </a:endParaRPr>
          </a:p>
        </p:txBody>
      </p:sp>
      <p:sp>
        <p:nvSpPr>
          <p:cNvPr id="3" name="Content Placeholder 2"/>
          <p:cNvSpPr>
            <a:spLocks noGrp="1"/>
          </p:cNvSpPr>
          <p:nvPr>
            <p:ph idx="1"/>
          </p:nvPr>
        </p:nvSpPr>
        <p:spPr>
          <a:xfrm>
            <a:off x="457200" y="1052736"/>
            <a:ext cx="8229600" cy="5472608"/>
          </a:xfrm>
        </p:spPr>
        <p:txBody>
          <a:bodyPr>
            <a:normAutofit fontScale="92500" lnSpcReduction="10000"/>
          </a:bodyPr>
          <a:lstStyle/>
          <a:p>
            <a:pPr>
              <a:buFont typeface="Wingdings" pitchFamily="2" charset="2"/>
              <a:buChar char="q"/>
            </a:pPr>
            <a:r>
              <a:rPr lang="en-IN" b="1" dirty="0" smtClean="0">
                <a:solidFill>
                  <a:srgbClr val="0070C0"/>
                </a:solidFill>
              </a:rPr>
              <a:t>Introduction</a:t>
            </a:r>
          </a:p>
          <a:p>
            <a:r>
              <a:rPr lang="en-IN" dirty="0" smtClean="0"/>
              <a:t>Release of </a:t>
            </a:r>
            <a:r>
              <a:rPr lang="en-IN" b="1" dirty="0" smtClean="0"/>
              <a:t>ADH (also called vasopressin) </a:t>
            </a:r>
            <a:r>
              <a:rPr lang="en-IN" dirty="0" smtClean="0"/>
              <a:t>is mostly controlled by </a:t>
            </a:r>
            <a:r>
              <a:rPr lang="en-IN" dirty="0" err="1" smtClean="0"/>
              <a:t>osmoreceptors</a:t>
            </a:r>
            <a:r>
              <a:rPr lang="en-IN" dirty="0" smtClean="0"/>
              <a:t> (of hypothalamus) and </a:t>
            </a:r>
            <a:r>
              <a:rPr lang="en-IN" dirty="0" err="1" smtClean="0"/>
              <a:t>baroreceptors</a:t>
            </a:r>
            <a:r>
              <a:rPr lang="en-IN" dirty="0" smtClean="0"/>
              <a:t> (of heart).</a:t>
            </a:r>
          </a:p>
          <a:p>
            <a:r>
              <a:rPr lang="en-IN" dirty="0" smtClean="0"/>
              <a:t>Any increase in the </a:t>
            </a:r>
            <a:r>
              <a:rPr lang="en-IN" dirty="0" err="1" smtClean="0"/>
              <a:t>osmolarity</a:t>
            </a:r>
            <a:r>
              <a:rPr lang="en-IN" dirty="0" smtClean="0"/>
              <a:t> of plasma stimulates ADH secretion.</a:t>
            </a:r>
          </a:p>
          <a:p>
            <a:pPr>
              <a:buFont typeface="Wingdings" pitchFamily="2" charset="2"/>
              <a:buChar char="q"/>
            </a:pPr>
            <a:r>
              <a:rPr lang="en-IN" b="1" dirty="0" smtClean="0">
                <a:solidFill>
                  <a:srgbClr val="0070C0"/>
                </a:solidFill>
              </a:rPr>
              <a:t>Biochemical functions</a:t>
            </a:r>
          </a:p>
          <a:p>
            <a:r>
              <a:rPr lang="en-IN" dirty="0" smtClean="0"/>
              <a:t>Primarily concerned with the </a:t>
            </a:r>
            <a:r>
              <a:rPr lang="en-IN" b="1" dirty="0" smtClean="0"/>
              <a:t>regulation of water balance </a:t>
            </a:r>
            <a:r>
              <a:rPr lang="en-IN" dirty="0" smtClean="0"/>
              <a:t>in the body.</a:t>
            </a:r>
          </a:p>
          <a:p>
            <a:r>
              <a:rPr lang="en-IN" b="1" dirty="0" smtClean="0"/>
              <a:t>Stimulates kidneys to retain water </a:t>
            </a:r>
            <a:r>
              <a:rPr lang="en-IN" dirty="0" smtClean="0"/>
              <a:t>and thus, increases the blood pressure.</a:t>
            </a:r>
            <a:endParaRPr lang="en-IN"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04664"/>
            <a:ext cx="8496944" cy="6120680"/>
          </a:xfrm>
        </p:spPr>
        <p:txBody>
          <a:bodyPr>
            <a:normAutofit/>
          </a:bodyPr>
          <a:lstStyle/>
          <a:p>
            <a:r>
              <a:rPr lang="en-IN" dirty="0" smtClean="0"/>
              <a:t>In the absence of ADH, the urine output would be around 20 l/day.</a:t>
            </a:r>
          </a:p>
          <a:p>
            <a:r>
              <a:rPr lang="en-IN" dirty="0" smtClean="0"/>
              <a:t>ADH acts on the distal convoluted tubules of kidneys and causes water reabsorption with a result that the urine output is around 0.5-1.5 l/day.</a:t>
            </a:r>
          </a:p>
          <a:p>
            <a:pPr>
              <a:buFont typeface="Wingdings" pitchFamily="2" charset="2"/>
              <a:buChar char="q"/>
            </a:pPr>
            <a:r>
              <a:rPr lang="en-IN" b="1" dirty="0" smtClean="0">
                <a:solidFill>
                  <a:srgbClr val="0070C0"/>
                </a:solidFill>
              </a:rPr>
              <a:t>Disorders</a:t>
            </a:r>
          </a:p>
          <a:p>
            <a:r>
              <a:rPr lang="en-IN" dirty="0" smtClean="0"/>
              <a:t>Impaired secretion (less secretion) results in Diabetes insipidus.</a:t>
            </a:r>
          </a:p>
          <a:p>
            <a:r>
              <a:rPr lang="en-IN" dirty="0" smtClean="0"/>
              <a:t>This disorder is characterized by the excretion of large volume of dilute urine (polyuria).</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THYROID GLAND</a:t>
            </a:r>
            <a:endParaRPr lang="en-IN" b="1" dirty="0">
              <a:solidFill>
                <a:srgbClr val="FF0000"/>
              </a:solidFill>
            </a:endParaRPr>
          </a:p>
        </p:txBody>
      </p:sp>
      <p:sp>
        <p:nvSpPr>
          <p:cNvPr id="5" name="Content Placeholder 4"/>
          <p:cNvSpPr>
            <a:spLocks noGrp="1"/>
          </p:cNvSpPr>
          <p:nvPr>
            <p:ph sz="half" idx="1"/>
          </p:nvPr>
        </p:nvSpPr>
        <p:spPr>
          <a:xfrm>
            <a:off x="457200" y="1600200"/>
            <a:ext cx="4038600" cy="4997152"/>
          </a:xfrm>
        </p:spPr>
        <p:txBody>
          <a:bodyPr>
            <a:normAutofit fontScale="85000" lnSpcReduction="20000"/>
          </a:bodyPr>
          <a:lstStyle/>
          <a:p>
            <a:r>
              <a:rPr lang="en-IN" dirty="0" smtClean="0"/>
              <a:t>The thyroid gland is positioned in the lower anterior neck and is shaped like a butterfly.</a:t>
            </a:r>
          </a:p>
          <a:p>
            <a:r>
              <a:rPr lang="en-IN" dirty="0" smtClean="0"/>
              <a:t>It is made up of two lobes that rest on each side of the trachea, with a band of tissue called isthmus, running anterior to the trachea and bridging the lobes.</a:t>
            </a:r>
          </a:p>
          <a:p>
            <a:r>
              <a:rPr lang="en-IN" dirty="0" smtClean="0"/>
              <a:t>The thyroid gland is responsible for the production of two hormones : </a:t>
            </a:r>
            <a:r>
              <a:rPr lang="en-IN" b="1" dirty="0" smtClean="0"/>
              <a:t>thyroid hormone and </a:t>
            </a:r>
            <a:r>
              <a:rPr lang="en-IN" b="1" dirty="0" err="1" smtClean="0"/>
              <a:t>calcitonin</a:t>
            </a:r>
            <a:r>
              <a:rPr lang="en-IN" dirty="0" smtClean="0"/>
              <a:t>.</a:t>
            </a:r>
            <a:endParaRPr lang="en-IN"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4648200" y="1556792"/>
            <a:ext cx="4038600" cy="4176464"/>
          </a:xfrm>
          <a:prstGeom prst="rect">
            <a:avLst/>
          </a:prstGeom>
          <a:noFill/>
          <a:ln w="9525">
            <a:noFill/>
            <a:miter lim="800000"/>
            <a:headEnd/>
            <a:tailEnd/>
          </a:ln>
        </p:spPr>
      </p:pic>
      <p:sp>
        <p:nvSpPr>
          <p:cNvPr id="8" name="Rectangle 7"/>
          <p:cNvSpPr/>
          <p:nvPr/>
        </p:nvSpPr>
        <p:spPr>
          <a:xfrm>
            <a:off x="4644008" y="5877272"/>
            <a:ext cx="4248472" cy="461665"/>
          </a:xfrm>
          <a:prstGeom prst="rect">
            <a:avLst/>
          </a:prstGeom>
        </p:spPr>
        <p:txBody>
          <a:bodyPr wrap="square">
            <a:spAutoFit/>
          </a:bodyPr>
          <a:lstStyle/>
          <a:p>
            <a:pPr algn="ctr"/>
            <a:r>
              <a:rPr lang="en-IN" sz="2400" b="1" dirty="0" smtClean="0"/>
              <a:t>Fig. Thyroid gland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980728"/>
          <a:ext cx="8686800" cy="4640265"/>
        </p:xfrm>
        <a:graphic>
          <a:graphicData uri="http://schemas.openxmlformats.org/drawingml/2006/table">
            <a:tbl>
              <a:tblPr firstRow="1" bandRow="1">
                <a:tableStyleId>{93296810-A885-4BE3-A3E7-6D5BEEA58F35}</a:tableStyleId>
              </a:tblPr>
              <a:tblGrid>
                <a:gridCol w="1918048"/>
                <a:gridCol w="3600400"/>
                <a:gridCol w="3168352"/>
              </a:tblGrid>
              <a:tr h="1084960">
                <a:tc gridSpan="3">
                  <a:txBody>
                    <a:bodyPr/>
                    <a:lstStyle/>
                    <a:p>
                      <a:pPr algn="ctr"/>
                      <a:r>
                        <a:rPr lang="en-IN" sz="4000" dirty="0" smtClean="0">
                          <a:solidFill>
                            <a:srgbClr val="0070C0"/>
                          </a:solidFill>
                        </a:rPr>
                        <a:t>HORMONES OF THYROID GLAND</a:t>
                      </a:r>
                      <a:endParaRPr lang="en-IN" sz="4000" dirty="0">
                        <a:solidFill>
                          <a:srgbClr val="0070C0"/>
                        </a:solidFill>
                      </a:endParaRPr>
                    </a:p>
                  </a:txBody>
                  <a:tcPr/>
                </a:tc>
                <a:tc hMerge="1">
                  <a:txBody>
                    <a:bodyPr/>
                    <a:lstStyle/>
                    <a:p>
                      <a:endParaRPr lang="en-IN"/>
                    </a:p>
                  </a:txBody>
                  <a:tcPr/>
                </a:tc>
                <a:tc hMerge="1">
                  <a:txBody>
                    <a:bodyPr/>
                    <a:lstStyle/>
                    <a:p>
                      <a:endParaRPr lang="en-IN" dirty="0"/>
                    </a:p>
                  </a:txBody>
                  <a:tcPr/>
                </a:tc>
              </a:tr>
              <a:tr h="1084960">
                <a:tc>
                  <a:txBody>
                    <a:bodyPr/>
                    <a:lstStyle/>
                    <a:p>
                      <a:pPr algn="ctr"/>
                      <a:r>
                        <a:rPr lang="en-IN" sz="2400" b="1" dirty="0" smtClean="0">
                          <a:solidFill>
                            <a:srgbClr val="00B050"/>
                          </a:solidFill>
                        </a:rPr>
                        <a:t>ACRONYM</a:t>
                      </a:r>
                      <a:endParaRPr lang="en-IN" sz="2400" b="1" dirty="0">
                        <a:solidFill>
                          <a:srgbClr val="00B050"/>
                        </a:solidFill>
                      </a:endParaRPr>
                    </a:p>
                  </a:txBody>
                  <a:tcPr/>
                </a:tc>
                <a:tc>
                  <a:txBody>
                    <a:bodyPr/>
                    <a:lstStyle/>
                    <a:p>
                      <a:pPr algn="ctr"/>
                      <a:r>
                        <a:rPr lang="en-IN" sz="2400" b="1" dirty="0" smtClean="0">
                          <a:solidFill>
                            <a:srgbClr val="00B050"/>
                          </a:solidFill>
                        </a:rPr>
                        <a:t>FULL NAME</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1084960">
                <a:tc>
                  <a:txBody>
                    <a:bodyPr/>
                    <a:lstStyle/>
                    <a:p>
                      <a:pPr algn="ctr"/>
                      <a:r>
                        <a:rPr lang="en-IN" sz="2400" b="1" dirty="0" smtClean="0"/>
                        <a:t>T</a:t>
                      </a:r>
                      <a:r>
                        <a:rPr lang="en-IN" sz="2400" b="1" baseline="-25000" dirty="0" smtClean="0"/>
                        <a:t>4</a:t>
                      </a:r>
                      <a:endParaRPr lang="en-IN" sz="2400" b="1" baseline="-25000" dirty="0"/>
                    </a:p>
                  </a:txBody>
                  <a:tcPr/>
                </a:tc>
                <a:tc>
                  <a:txBody>
                    <a:bodyPr/>
                    <a:lstStyle/>
                    <a:p>
                      <a:pPr algn="ctr"/>
                      <a:r>
                        <a:rPr lang="en-IN" sz="2400" b="1" dirty="0" smtClean="0"/>
                        <a:t>Thyroxine</a:t>
                      </a:r>
                      <a:endParaRPr lang="en-IN" sz="2400" b="1" dirty="0"/>
                    </a:p>
                  </a:txBody>
                  <a:tcPr/>
                </a:tc>
                <a:tc>
                  <a:txBody>
                    <a:bodyPr/>
                    <a:lstStyle/>
                    <a:p>
                      <a:pPr algn="ctr"/>
                      <a:r>
                        <a:rPr lang="en-IN" sz="2400" b="1" dirty="0" smtClean="0"/>
                        <a:t>Stimulation of O</a:t>
                      </a:r>
                      <a:r>
                        <a:rPr lang="en-IN" sz="2400" b="1" baseline="-25000" dirty="0" smtClean="0"/>
                        <a:t>2</a:t>
                      </a:r>
                      <a:r>
                        <a:rPr lang="en-IN" sz="2400" b="1" dirty="0" smtClean="0"/>
                        <a:t> consumption</a:t>
                      </a:r>
                      <a:r>
                        <a:rPr lang="en-IN" sz="2400" b="1" baseline="0" dirty="0" smtClean="0"/>
                        <a:t> and metabolic rate</a:t>
                      </a:r>
                      <a:endParaRPr lang="en-IN" sz="2400" b="1" dirty="0"/>
                    </a:p>
                  </a:txBody>
                  <a:tcPr/>
                </a:tc>
              </a:tr>
              <a:tr h="1281625">
                <a:tc>
                  <a:txBody>
                    <a:bodyPr/>
                    <a:lstStyle/>
                    <a:p>
                      <a:pPr algn="ctr"/>
                      <a:endParaRPr lang="en-IN" sz="2400" b="1"/>
                    </a:p>
                  </a:txBody>
                  <a:tcPr/>
                </a:tc>
                <a:tc>
                  <a:txBody>
                    <a:bodyPr/>
                    <a:lstStyle/>
                    <a:p>
                      <a:pPr algn="ctr"/>
                      <a:r>
                        <a:rPr lang="en-IN" sz="2400" b="1" dirty="0" smtClean="0"/>
                        <a:t>Calcitonin</a:t>
                      </a:r>
                      <a:endParaRPr lang="en-IN" sz="2400" b="1" dirty="0"/>
                    </a:p>
                  </a:txBody>
                  <a:tcPr/>
                </a:tc>
                <a:tc>
                  <a:txBody>
                    <a:bodyPr/>
                    <a:lstStyle/>
                    <a:p>
                      <a:pPr algn="ctr"/>
                      <a:r>
                        <a:rPr lang="en-IN" sz="2400" b="1" dirty="0" smtClean="0"/>
                        <a:t>Lowering of plasma Ca</a:t>
                      </a:r>
                      <a:r>
                        <a:rPr lang="en-IN" sz="2400" b="1" baseline="30000" dirty="0" smtClean="0"/>
                        <a:t>2+ </a:t>
                      </a:r>
                      <a:r>
                        <a:rPr lang="en-IN" sz="2400" b="1" dirty="0" smtClean="0"/>
                        <a:t>and phosphorous</a:t>
                      </a:r>
                      <a:endParaRPr lang="en-IN" sz="2400" b="1" dirty="0"/>
                    </a:p>
                  </a:txBody>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850106"/>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sz="4000" b="1" dirty="0" smtClean="0">
                <a:solidFill>
                  <a:srgbClr val="FF0000"/>
                </a:solidFill>
              </a:rPr>
              <a:t>THYROID HORMONES (T</a:t>
            </a:r>
            <a:r>
              <a:rPr lang="en-IN" sz="4000" b="1" baseline="-25000" dirty="0" smtClean="0">
                <a:solidFill>
                  <a:srgbClr val="FF0000"/>
                </a:solidFill>
              </a:rPr>
              <a:t>4</a:t>
            </a:r>
            <a:r>
              <a:rPr lang="en-IN" sz="4000" b="1" dirty="0" smtClean="0">
                <a:solidFill>
                  <a:srgbClr val="FF0000"/>
                </a:solidFill>
              </a:rPr>
              <a:t> &amp; T</a:t>
            </a:r>
            <a:r>
              <a:rPr lang="en-IN" sz="4000" b="1" baseline="-25000" dirty="0" smtClean="0">
                <a:solidFill>
                  <a:srgbClr val="FF0000"/>
                </a:solidFill>
              </a:rPr>
              <a:t>3</a:t>
            </a:r>
            <a:r>
              <a:rPr lang="en-IN" sz="4000" b="1" dirty="0" smtClean="0">
                <a:solidFill>
                  <a:srgbClr val="FF0000"/>
                </a:solidFill>
              </a:rPr>
              <a:t>)</a:t>
            </a:r>
            <a:endParaRPr lang="en-IN" sz="4000" b="1" dirty="0">
              <a:solidFill>
                <a:srgbClr val="FF0000"/>
              </a:solidFill>
            </a:endParaRPr>
          </a:p>
        </p:txBody>
      </p:sp>
      <p:sp>
        <p:nvSpPr>
          <p:cNvPr id="3" name="Content Placeholder 2"/>
          <p:cNvSpPr>
            <a:spLocks noGrp="1"/>
          </p:cNvSpPr>
          <p:nvPr>
            <p:ph idx="1"/>
          </p:nvPr>
        </p:nvSpPr>
        <p:spPr>
          <a:xfrm>
            <a:off x="457200" y="1124744"/>
            <a:ext cx="8229600" cy="5400600"/>
          </a:xfrm>
        </p:spPr>
        <p:txBody>
          <a:bodyPr>
            <a:normAutofit fontScale="85000" lnSpcReduction="10000"/>
          </a:bodyPr>
          <a:lstStyle/>
          <a:p>
            <a:pPr>
              <a:buFont typeface="Wingdings" pitchFamily="2" charset="2"/>
              <a:buChar char="q"/>
            </a:pPr>
            <a:r>
              <a:rPr lang="en-IN" b="1" dirty="0" smtClean="0">
                <a:solidFill>
                  <a:srgbClr val="0070C0"/>
                </a:solidFill>
              </a:rPr>
              <a:t>Biochemical functions of thyroid hormones</a:t>
            </a:r>
          </a:p>
          <a:p>
            <a:pPr marL="514350" indent="-514350">
              <a:buAutoNum type="arabicPeriod"/>
            </a:pPr>
            <a:r>
              <a:rPr lang="en-IN" b="1" dirty="0" err="1" smtClean="0">
                <a:solidFill>
                  <a:srgbClr val="7030A0"/>
                </a:solidFill>
              </a:rPr>
              <a:t>Calorigenic</a:t>
            </a:r>
            <a:r>
              <a:rPr lang="en-IN" b="1" dirty="0" smtClean="0">
                <a:solidFill>
                  <a:srgbClr val="7030A0"/>
                </a:solidFill>
              </a:rPr>
              <a:t> effect or </a:t>
            </a:r>
            <a:r>
              <a:rPr lang="en-IN" b="1" dirty="0" err="1" smtClean="0">
                <a:solidFill>
                  <a:srgbClr val="7030A0"/>
                </a:solidFill>
              </a:rPr>
              <a:t>thermogenesis</a:t>
            </a:r>
            <a:r>
              <a:rPr lang="en-IN" b="1" dirty="0" smtClean="0">
                <a:solidFill>
                  <a:srgbClr val="7030A0"/>
                </a:solidFill>
              </a:rPr>
              <a:t> i.e. one milligram of T</a:t>
            </a:r>
            <a:r>
              <a:rPr lang="en-IN" b="1" baseline="-25000" dirty="0" smtClean="0">
                <a:solidFill>
                  <a:srgbClr val="7030A0"/>
                </a:solidFill>
              </a:rPr>
              <a:t>4</a:t>
            </a:r>
            <a:r>
              <a:rPr lang="en-IN" b="1" dirty="0" smtClean="0">
                <a:solidFill>
                  <a:srgbClr val="7030A0"/>
                </a:solidFill>
              </a:rPr>
              <a:t> will produce an excess of 1000 kcal.</a:t>
            </a:r>
          </a:p>
          <a:p>
            <a:pPr marL="514350" indent="-514350">
              <a:buAutoNum type="arabicPeriod"/>
            </a:pPr>
            <a:r>
              <a:rPr lang="en-IN" b="1" dirty="0" smtClean="0">
                <a:solidFill>
                  <a:srgbClr val="7030A0"/>
                </a:solidFill>
              </a:rPr>
              <a:t>Influence on the metabolic rate</a:t>
            </a:r>
          </a:p>
          <a:p>
            <a:pPr marL="514350" indent="-514350"/>
            <a:r>
              <a:rPr lang="en-IN" dirty="0" smtClean="0"/>
              <a:t>Basal metabolic rate (BMR) is increased i.e. increases the O</a:t>
            </a:r>
            <a:r>
              <a:rPr lang="en-IN" baseline="-25000" dirty="0" smtClean="0"/>
              <a:t>2 </a:t>
            </a:r>
            <a:r>
              <a:rPr lang="en-IN" dirty="0" smtClean="0"/>
              <a:t>consumption in most of the tissues of the body (exception – brain, lungs, testes and retina).</a:t>
            </a:r>
          </a:p>
          <a:p>
            <a:pPr marL="514350" indent="-514350">
              <a:buAutoNum type="arabicPeriod" startAt="3"/>
            </a:pPr>
            <a:r>
              <a:rPr lang="en-IN" b="1" dirty="0" smtClean="0">
                <a:solidFill>
                  <a:srgbClr val="7030A0"/>
                </a:solidFill>
              </a:rPr>
              <a:t>Na</a:t>
            </a:r>
            <a:r>
              <a:rPr lang="en-IN" b="1" baseline="30000" dirty="0" smtClean="0">
                <a:solidFill>
                  <a:srgbClr val="7030A0"/>
                </a:solidFill>
              </a:rPr>
              <a:t>+</a:t>
            </a:r>
            <a:r>
              <a:rPr lang="en-IN" b="1" dirty="0" smtClean="0">
                <a:solidFill>
                  <a:srgbClr val="7030A0"/>
                </a:solidFill>
              </a:rPr>
              <a:t>-K</a:t>
            </a:r>
            <a:r>
              <a:rPr lang="en-IN" b="1" baseline="30000" dirty="0" smtClean="0">
                <a:solidFill>
                  <a:srgbClr val="7030A0"/>
                </a:solidFill>
              </a:rPr>
              <a:t>+</a:t>
            </a:r>
            <a:r>
              <a:rPr lang="en-IN" b="1" dirty="0" smtClean="0">
                <a:solidFill>
                  <a:srgbClr val="7030A0"/>
                </a:solidFill>
              </a:rPr>
              <a:t> ATP pump</a:t>
            </a:r>
          </a:p>
          <a:p>
            <a:pPr marL="514350" indent="-514350"/>
            <a:r>
              <a:rPr lang="en-IN" dirty="0" smtClean="0"/>
              <a:t>Na</a:t>
            </a:r>
            <a:r>
              <a:rPr lang="en-IN" baseline="30000" dirty="0" smtClean="0"/>
              <a:t>+</a:t>
            </a:r>
            <a:r>
              <a:rPr lang="en-IN" dirty="0" smtClean="0"/>
              <a:t>-K</a:t>
            </a:r>
            <a:r>
              <a:rPr lang="en-IN" baseline="30000" dirty="0" smtClean="0"/>
              <a:t>+</a:t>
            </a:r>
            <a:r>
              <a:rPr lang="en-IN" dirty="0" smtClean="0"/>
              <a:t> </a:t>
            </a:r>
            <a:r>
              <a:rPr lang="en-IN" dirty="0" err="1" smtClean="0"/>
              <a:t>ATPase</a:t>
            </a:r>
            <a:r>
              <a:rPr lang="en-IN" dirty="0" smtClean="0"/>
              <a:t> activity is directly correlated to thyroid hormones.</a:t>
            </a:r>
          </a:p>
          <a:p>
            <a:pPr marL="514350" indent="-514350"/>
            <a:r>
              <a:rPr lang="en-IN" dirty="0" smtClean="0"/>
              <a:t>Obesity in some individuals is attributed to a decreased energy utilization and heat production due to diminished Na</a:t>
            </a:r>
            <a:r>
              <a:rPr lang="en-IN" baseline="30000" dirty="0" smtClean="0"/>
              <a:t>+</a:t>
            </a:r>
            <a:r>
              <a:rPr lang="en-IN" dirty="0" smtClean="0"/>
              <a:t>-K</a:t>
            </a:r>
            <a:r>
              <a:rPr lang="en-IN" baseline="30000" dirty="0" smtClean="0"/>
              <a:t>+</a:t>
            </a:r>
            <a:r>
              <a:rPr lang="en-IN" dirty="0" smtClean="0"/>
              <a:t> </a:t>
            </a:r>
            <a:r>
              <a:rPr lang="en-IN" dirty="0" err="1" smtClean="0"/>
              <a:t>ATPase</a:t>
            </a:r>
            <a:r>
              <a:rPr lang="en-IN" dirty="0" smtClean="0"/>
              <a:t>  activity.</a:t>
            </a:r>
          </a:p>
          <a:p>
            <a:pPr marL="514350" indent="-514350">
              <a:buAutoNum type="arabicPeriod" startAt="3"/>
            </a:pPr>
            <a:endParaRPr lang="en-IN"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264696"/>
          </a:xfrm>
        </p:spPr>
        <p:txBody>
          <a:bodyPr>
            <a:normAutofit fontScale="92500" lnSpcReduction="10000"/>
          </a:bodyPr>
          <a:lstStyle/>
          <a:p>
            <a:pPr marL="514350" indent="-514350">
              <a:buAutoNum type="arabicPeriod" startAt="4"/>
            </a:pPr>
            <a:r>
              <a:rPr lang="en-IN" b="1" dirty="0" smtClean="0">
                <a:solidFill>
                  <a:srgbClr val="7030A0"/>
                </a:solidFill>
              </a:rPr>
              <a:t>Effect on protein synthesis</a:t>
            </a:r>
          </a:p>
          <a:p>
            <a:pPr marL="514350" indent="-514350"/>
            <a:r>
              <a:rPr lang="en-IN" dirty="0" smtClean="0"/>
              <a:t>Function as anabolic hormones and cause positive nitrogen balance and promote growth and development.</a:t>
            </a:r>
          </a:p>
          <a:p>
            <a:pPr marL="514350" indent="-514350">
              <a:buAutoNum type="arabicPeriod" startAt="5"/>
            </a:pPr>
            <a:r>
              <a:rPr lang="en-IN" b="1" dirty="0" smtClean="0">
                <a:solidFill>
                  <a:srgbClr val="7030A0"/>
                </a:solidFill>
              </a:rPr>
              <a:t>Effect on carbohydrate metabolism</a:t>
            </a:r>
          </a:p>
          <a:p>
            <a:pPr marL="514350" indent="-514350"/>
            <a:r>
              <a:rPr lang="en-IN" dirty="0" smtClean="0"/>
              <a:t>The overall effect is to enhance blood glucose level (hyperglycemia).</a:t>
            </a:r>
          </a:p>
          <a:p>
            <a:pPr marL="514350" indent="-514350">
              <a:buAutoNum type="arabicPeriod" startAt="6"/>
            </a:pPr>
            <a:r>
              <a:rPr lang="en-IN" b="1" dirty="0" smtClean="0">
                <a:solidFill>
                  <a:srgbClr val="7030A0"/>
                </a:solidFill>
              </a:rPr>
              <a:t>Effect on lipid metabolism</a:t>
            </a:r>
          </a:p>
          <a:p>
            <a:pPr marL="514350" indent="-514350"/>
            <a:r>
              <a:rPr lang="en-IN" dirty="0" smtClean="0"/>
              <a:t>Lipid turnover and utilization are stimulated by thyroid hormones.</a:t>
            </a:r>
          </a:p>
          <a:p>
            <a:pPr marL="514350" indent="-514350">
              <a:buFont typeface="Wingdings" pitchFamily="2" charset="2"/>
              <a:buChar char="q"/>
            </a:pPr>
            <a:r>
              <a:rPr lang="en-IN" b="1" dirty="0" smtClean="0">
                <a:solidFill>
                  <a:srgbClr val="0070C0"/>
                </a:solidFill>
              </a:rPr>
              <a:t>Abnormalities of thyroid function</a:t>
            </a:r>
          </a:p>
          <a:p>
            <a:pPr marL="514350" indent="-514350"/>
            <a:r>
              <a:rPr lang="en-IN" dirty="0" smtClean="0"/>
              <a:t>Three abnormalities associated with thyroid functions are known.</a:t>
            </a:r>
          </a:p>
          <a:p>
            <a:pPr marL="514350" indent="-514350"/>
            <a:endParaRPr lang="en-IN" b="1" dirty="0" smtClean="0"/>
          </a:p>
          <a:p>
            <a:pPr marL="514350" indent="-514350"/>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39</a:t>
            </a:fld>
            <a:endParaRPr lang="en-IN"/>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404664"/>
            <a:ext cx="7848872" cy="6192688"/>
          </a:xfrm>
        </p:spPr>
        <p:txBody>
          <a:bodyPr>
            <a:normAutofit/>
          </a:bodyPr>
          <a:lstStyle/>
          <a:p>
            <a:pPr>
              <a:buFont typeface="Wingdings" pitchFamily="2" charset="2"/>
              <a:buChar char="q"/>
            </a:pPr>
            <a:r>
              <a:rPr lang="en-IN" sz="2800" b="1" dirty="0" smtClean="0">
                <a:solidFill>
                  <a:srgbClr val="FF0000"/>
                </a:solidFill>
              </a:rPr>
              <a:t>INTRODUCTION</a:t>
            </a:r>
          </a:p>
          <a:p>
            <a:r>
              <a:rPr lang="en-IN" sz="2000" dirty="0" smtClean="0"/>
              <a:t>The word hormone is derived from a Greek verb meaning to excite.</a:t>
            </a:r>
          </a:p>
          <a:p>
            <a:r>
              <a:rPr lang="en-IN" sz="2000" dirty="0" smtClean="0"/>
              <a:t>Hormones are produced by special cells or glands such as adrenals, ovaries, parathyroids, pituitary, testes and thyroid.</a:t>
            </a:r>
          </a:p>
          <a:p>
            <a:r>
              <a:rPr lang="en-IN" sz="2000" dirty="0" smtClean="0"/>
              <a:t>These glands secrete their hormones directly into the bloodstream and are known as endocrine glands.</a:t>
            </a:r>
          </a:p>
          <a:p>
            <a:r>
              <a:rPr lang="en-IN" sz="2000" b="1" dirty="0" smtClean="0"/>
              <a:t>Endocrinology</a:t>
            </a:r>
            <a:r>
              <a:rPr lang="en-IN" sz="2000" dirty="0" smtClean="0"/>
              <a:t> is the study of hormones and their interactions.</a:t>
            </a:r>
          </a:p>
          <a:p>
            <a:pPr marL="514350" indent="-514350">
              <a:buFont typeface="Wingdings" pitchFamily="2" charset="2"/>
              <a:buChar char="q"/>
            </a:pPr>
            <a:r>
              <a:rPr lang="en-IN" sz="2800" b="1" dirty="0" smtClean="0">
                <a:solidFill>
                  <a:srgbClr val="FF0000"/>
                </a:solidFill>
              </a:rPr>
              <a:t>DEFINITION</a:t>
            </a:r>
          </a:p>
          <a:p>
            <a:pPr>
              <a:buFont typeface="Wingdings" pitchFamily="2" charset="2"/>
              <a:buChar char="Ø"/>
            </a:pPr>
            <a:r>
              <a:rPr lang="en-IN" sz="2400" b="1" dirty="0" smtClean="0">
                <a:solidFill>
                  <a:srgbClr val="0070C0"/>
                </a:solidFill>
              </a:rPr>
              <a:t>CLASSICAL DEFINITION</a:t>
            </a:r>
          </a:p>
          <a:p>
            <a:r>
              <a:rPr lang="en-IN" sz="2000" dirty="0" smtClean="0"/>
              <a:t>Hormones are organic substances, produced in small amounts by specific tissues (endocrine glands), secreted into the blood stream to control the metabolic and biological activities in the target cells.</a:t>
            </a:r>
          </a:p>
          <a:p>
            <a:pPr>
              <a:buFont typeface="Wingdings" pitchFamily="2" charset="2"/>
              <a:buChar char="Ø"/>
            </a:pPr>
            <a:r>
              <a:rPr lang="en-IN" sz="2400" b="1" dirty="0" smtClean="0">
                <a:solidFill>
                  <a:srgbClr val="0070C0"/>
                </a:solidFill>
              </a:rPr>
              <a:t>MODERN DEFINITION</a:t>
            </a:r>
          </a:p>
          <a:p>
            <a:r>
              <a:rPr lang="en-IN" sz="2000" dirty="0" smtClean="0"/>
              <a:t>Hormone is synthesized by one type of cells and transported through blood to act on another type of cells.</a:t>
            </a:r>
          </a:p>
          <a:p>
            <a:endParaRPr lang="en-IN" sz="2000" dirty="0" smtClean="0"/>
          </a:p>
          <a:p>
            <a:pPr marL="514350" indent="-514350"/>
            <a:endParaRPr lang="en-US" sz="2000" dirty="0" smtClean="0"/>
          </a:p>
          <a:p>
            <a:pPr marL="514350" indent="-514350">
              <a:buFont typeface="Wingdings" pitchFamily="2" charset="2"/>
              <a:buChar char="q"/>
            </a:pPr>
            <a:endParaRPr lang="en-IN" sz="2000" dirty="0" smtClean="0"/>
          </a:p>
          <a:p>
            <a:pPr marL="514350" indent="-514350">
              <a:buNone/>
            </a:pPr>
            <a:endParaRPr lang="en-IN"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404664"/>
            <a:ext cx="4248472" cy="6048672"/>
          </a:xfrm>
        </p:spPr>
        <p:txBody>
          <a:bodyPr>
            <a:normAutofit/>
          </a:bodyPr>
          <a:lstStyle/>
          <a:p>
            <a:pPr marL="514350" indent="-514350">
              <a:buAutoNum type="arabicPeriod"/>
            </a:pPr>
            <a:r>
              <a:rPr lang="en-IN" b="1" dirty="0" smtClean="0">
                <a:solidFill>
                  <a:srgbClr val="00B050"/>
                </a:solidFill>
              </a:rPr>
              <a:t>Goiter</a:t>
            </a:r>
          </a:p>
          <a:p>
            <a:pPr marL="514350" indent="-514350"/>
            <a:r>
              <a:rPr lang="en-IN" dirty="0" smtClean="0"/>
              <a:t>An abnormal increase in the size of the thyroid gland is known as goiter.</a:t>
            </a:r>
          </a:p>
          <a:p>
            <a:pPr marL="514350" indent="-514350"/>
            <a:r>
              <a:rPr lang="en-IN" dirty="0" smtClean="0"/>
              <a:t>Simple endemic goiter is due to iodine deficiency in the diet.</a:t>
            </a:r>
          </a:p>
          <a:p>
            <a:pPr marL="514350" indent="-514350"/>
            <a:r>
              <a:rPr lang="en-IN" dirty="0" smtClean="0"/>
              <a:t>Mostly found in the geographical regions away from sea coast where the water and soil are low in iodine content.</a:t>
            </a:r>
          </a:p>
        </p:txBody>
      </p:sp>
      <p:sp>
        <p:nvSpPr>
          <p:cNvPr id="4" name="Slide Number Placeholder 3"/>
          <p:cNvSpPr>
            <a:spLocks noGrp="1"/>
          </p:cNvSpPr>
          <p:nvPr>
            <p:ph type="sldNum" sz="quarter" idx="12"/>
          </p:nvPr>
        </p:nvSpPr>
        <p:spPr/>
        <p:txBody>
          <a:bodyPr/>
          <a:lstStyle/>
          <a:p>
            <a:fld id="{22DC905A-0DC9-4171-AAC0-B5D4C4DA1B85}" type="slidenum">
              <a:rPr lang="en-IN" smtClean="0"/>
              <a:pPr/>
              <a:t>40</a:t>
            </a:fld>
            <a:endParaRPr lang="en-IN"/>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4499992" y="1268760"/>
            <a:ext cx="4392488" cy="425177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188640"/>
            <a:ext cx="3816424" cy="6408712"/>
          </a:xfrm>
        </p:spPr>
        <p:txBody>
          <a:bodyPr>
            <a:normAutofit fontScale="70000" lnSpcReduction="20000"/>
          </a:bodyPr>
          <a:lstStyle/>
          <a:p>
            <a:pPr marL="514350" indent="-514350">
              <a:buAutoNum type="arabicPeriod" startAt="2"/>
            </a:pPr>
            <a:r>
              <a:rPr lang="en-IN" sz="3300" b="1" dirty="0" smtClean="0">
                <a:solidFill>
                  <a:srgbClr val="00B050"/>
                </a:solidFill>
              </a:rPr>
              <a:t>Hyperthyroidism</a:t>
            </a:r>
          </a:p>
          <a:p>
            <a:pPr marL="514350" indent="-514350"/>
            <a:r>
              <a:rPr lang="en-IN" dirty="0" smtClean="0"/>
              <a:t>Also known as </a:t>
            </a:r>
            <a:r>
              <a:rPr lang="en-IN" b="1" dirty="0" smtClean="0"/>
              <a:t>thyrotoxicosis</a:t>
            </a:r>
            <a:r>
              <a:rPr lang="en-IN" dirty="0" smtClean="0"/>
              <a:t> and is associated with overproduction of thyroid hormones.</a:t>
            </a:r>
          </a:p>
          <a:p>
            <a:pPr marL="514350" indent="-514350"/>
            <a:r>
              <a:rPr lang="en-IN" dirty="0" smtClean="0"/>
              <a:t>Characterized by increased metabolic rate (higher BMR), nervousness, irritability, anxiety, rapid heart rate, loss of weight despite increased appetite, sweating, sensitivity to heat and often protrusion of eye balls.</a:t>
            </a:r>
          </a:p>
          <a:p>
            <a:pPr marL="514350" indent="-514350"/>
            <a:r>
              <a:rPr lang="en-IN" dirty="0" smtClean="0"/>
              <a:t>Caused by Grave’s disease or due to increased intake of thyroid hormones.</a:t>
            </a:r>
          </a:p>
          <a:p>
            <a:pPr marL="514350" indent="-514350"/>
            <a:r>
              <a:rPr lang="en-IN" dirty="0" smtClean="0"/>
              <a:t>Grave’s disease is due to elevated thyroid stimulating </a:t>
            </a:r>
            <a:r>
              <a:rPr lang="en-IN" dirty="0" err="1" smtClean="0"/>
              <a:t>IgG</a:t>
            </a:r>
            <a:r>
              <a:rPr lang="en-IN" dirty="0" smtClean="0"/>
              <a:t> also known as long acting thyroid stimulator (LATS) which activates TSH and, thereby, increases thyroid hormone production.</a:t>
            </a:r>
            <a:endParaRPr lang="en-IN" dirty="0"/>
          </a:p>
        </p:txBody>
      </p:sp>
      <p:pic>
        <p:nvPicPr>
          <p:cNvPr id="7" name="Picture 2"/>
          <p:cNvPicPr>
            <a:picLocks noGrp="1" noChangeAspect="1" noChangeArrowheads="1"/>
          </p:cNvPicPr>
          <p:nvPr>
            <p:ph sz="half" idx="2"/>
          </p:nvPr>
        </p:nvPicPr>
        <p:blipFill>
          <a:blip r:embed="rId3" cstate="print"/>
          <a:srcRect/>
          <a:stretch>
            <a:fillRect/>
          </a:stretch>
        </p:blipFill>
        <p:spPr bwMode="auto">
          <a:xfrm>
            <a:off x="4139952" y="260648"/>
            <a:ext cx="4896544" cy="59766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79512" y="260648"/>
            <a:ext cx="3816424" cy="6336704"/>
          </a:xfrm>
        </p:spPr>
        <p:txBody>
          <a:bodyPr>
            <a:normAutofit fontScale="77500" lnSpcReduction="20000"/>
          </a:bodyPr>
          <a:lstStyle/>
          <a:p>
            <a:pPr marL="514350" indent="-514350">
              <a:buAutoNum type="arabicPeriod" startAt="3"/>
            </a:pPr>
            <a:r>
              <a:rPr lang="en-IN" sz="3400" b="1" dirty="0" smtClean="0">
                <a:solidFill>
                  <a:srgbClr val="00B050"/>
                </a:solidFill>
              </a:rPr>
              <a:t>Hypothyroidism</a:t>
            </a:r>
          </a:p>
          <a:p>
            <a:pPr marL="358775" indent="-358775"/>
            <a:r>
              <a:rPr lang="en-IN" dirty="0" smtClean="0"/>
              <a:t>Caused due to decreased circulatory levels of T</a:t>
            </a:r>
            <a:r>
              <a:rPr lang="en-IN" baseline="-25000" dirty="0" smtClean="0"/>
              <a:t>3</a:t>
            </a:r>
            <a:r>
              <a:rPr lang="en-IN" dirty="0" smtClean="0"/>
              <a:t> and T</a:t>
            </a:r>
            <a:r>
              <a:rPr lang="en-IN" baseline="-25000" dirty="0" smtClean="0"/>
              <a:t>4</a:t>
            </a:r>
            <a:r>
              <a:rPr lang="en-IN" dirty="0" smtClean="0"/>
              <a:t>.</a:t>
            </a:r>
          </a:p>
          <a:p>
            <a:r>
              <a:rPr lang="en-IN" dirty="0" smtClean="0"/>
              <a:t>Women are more susceptible than men.</a:t>
            </a:r>
          </a:p>
          <a:p>
            <a:r>
              <a:rPr lang="en-IN" dirty="0" smtClean="0"/>
              <a:t>Characterized by reduced BMR, slow heart rate, weight gain, constipation, sensitivity to cold, dry skin etc.</a:t>
            </a:r>
          </a:p>
          <a:p>
            <a:r>
              <a:rPr lang="en-IN" dirty="0" smtClean="0"/>
              <a:t>Hypothyroidism in children is associated with physical and mental retardation, collectively known as </a:t>
            </a:r>
            <a:r>
              <a:rPr lang="en-IN" b="1" dirty="0" smtClean="0"/>
              <a:t>cretinism</a:t>
            </a:r>
            <a:r>
              <a:rPr lang="en-IN" dirty="0" smtClean="0"/>
              <a:t>.</a:t>
            </a:r>
          </a:p>
          <a:p>
            <a:r>
              <a:rPr lang="en-IN" dirty="0" smtClean="0"/>
              <a:t>Hypothyroidism in adult causes </a:t>
            </a:r>
            <a:r>
              <a:rPr lang="en-IN" b="1" dirty="0" smtClean="0"/>
              <a:t>myxedema</a:t>
            </a:r>
            <a:r>
              <a:rPr lang="en-IN" dirty="0" smtClean="0"/>
              <a:t>, bagginess under the eyes, puffiness of face, slowness in physical and metal activities.</a:t>
            </a:r>
            <a:endParaRPr lang="en-IN" dirty="0"/>
          </a:p>
        </p:txBody>
      </p:sp>
      <p:pic>
        <p:nvPicPr>
          <p:cNvPr id="7" name="Picture 2"/>
          <p:cNvPicPr>
            <a:picLocks noGrp="1" noChangeAspect="1" noChangeArrowheads="1"/>
          </p:cNvPicPr>
          <p:nvPr>
            <p:ph sz="half" idx="2"/>
          </p:nvPr>
        </p:nvPicPr>
        <p:blipFill>
          <a:blip r:embed="rId3" cstate="print"/>
          <a:srcRect/>
          <a:stretch>
            <a:fillRect/>
          </a:stretch>
        </p:blipFill>
        <p:spPr bwMode="auto">
          <a:xfrm>
            <a:off x="3923928" y="476672"/>
            <a:ext cx="5112568" cy="58326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ADRENAL GLAND</a:t>
            </a:r>
            <a:endParaRPr lang="en-IN" b="1" dirty="0">
              <a:solidFill>
                <a:srgbClr val="FF0000"/>
              </a:solidFill>
            </a:endParaRPr>
          </a:p>
        </p:txBody>
      </p:sp>
      <p:sp>
        <p:nvSpPr>
          <p:cNvPr id="3" name="Content Placeholder 2"/>
          <p:cNvSpPr>
            <a:spLocks noGrp="1"/>
          </p:cNvSpPr>
          <p:nvPr>
            <p:ph sz="half" idx="1"/>
          </p:nvPr>
        </p:nvSpPr>
        <p:spPr>
          <a:xfrm>
            <a:off x="251520" y="1340768"/>
            <a:ext cx="4244280" cy="4997152"/>
          </a:xfrm>
        </p:spPr>
        <p:txBody>
          <a:bodyPr>
            <a:normAutofit fontScale="85000" lnSpcReduction="20000"/>
          </a:bodyPr>
          <a:lstStyle/>
          <a:p>
            <a:r>
              <a:rPr lang="en-IN" dirty="0" smtClean="0"/>
              <a:t>Adrenal glands are shaped like pyramids, located superiorly and medially to the kidneys.</a:t>
            </a:r>
          </a:p>
          <a:p>
            <a:r>
              <a:rPr lang="en-IN" dirty="0" smtClean="0"/>
              <a:t>The adrenal gland is composed of  the outer adrenal cortex and inner adrenal medulla.</a:t>
            </a:r>
          </a:p>
          <a:p>
            <a:r>
              <a:rPr lang="en-IN" dirty="0" smtClean="0"/>
              <a:t>The cortex is differentiated into three structurally and functionally distinct zones.</a:t>
            </a:r>
          </a:p>
          <a:p>
            <a:r>
              <a:rPr lang="en-IN" dirty="0" smtClean="0"/>
              <a:t>The adrenal gland is a multifunctional organ that produces the steroid hormones and </a:t>
            </a:r>
            <a:r>
              <a:rPr lang="en-IN" dirty="0" err="1" smtClean="0"/>
              <a:t>neuropeptides</a:t>
            </a:r>
            <a:r>
              <a:rPr lang="en-IN" dirty="0" smtClean="0"/>
              <a:t> essential for life.</a:t>
            </a:r>
            <a:endParaRPr lang="en-IN" dirty="0"/>
          </a:p>
        </p:txBody>
      </p:sp>
      <p:pic>
        <p:nvPicPr>
          <p:cNvPr id="3074" name="Picture 2"/>
          <p:cNvPicPr>
            <a:picLocks noGrp="1" noChangeAspect="1" noChangeArrowheads="1"/>
          </p:cNvPicPr>
          <p:nvPr>
            <p:ph sz="half" idx="2"/>
          </p:nvPr>
        </p:nvPicPr>
        <p:blipFill>
          <a:blip r:embed="rId2" cstate="print"/>
          <a:srcRect t="11485" b="5822"/>
          <a:stretch>
            <a:fillRect/>
          </a:stretch>
        </p:blipFill>
        <p:spPr bwMode="auto">
          <a:xfrm>
            <a:off x="4648200" y="1844824"/>
            <a:ext cx="4038600" cy="38164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188640"/>
          <a:ext cx="8686800" cy="6410138"/>
        </p:xfrm>
        <a:graphic>
          <a:graphicData uri="http://schemas.openxmlformats.org/drawingml/2006/table">
            <a:tbl>
              <a:tblPr firstRow="1" bandRow="1">
                <a:tableStyleId>{93296810-A885-4BE3-A3E7-6D5BEEA58F35}</a:tableStyleId>
              </a:tblPr>
              <a:tblGrid>
                <a:gridCol w="2710136"/>
                <a:gridCol w="2736304"/>
                <a:gridCol w="3240360"/>
              </a:tblGrid>
              <a:tr h="648072">
                <a:tc gridSpan="3">
                  <a:txBody>
                    <a:bodyPr/>
                    <a:lstStyle/>
                    <a:p>
                      <a:pPr algn="ctr"/>
                      <a:r>
                        <a:rPr lang="en-IN" sz="4000" dirty="0" smtClean="0">
                          <a:solidFill>
                            <a:srgbClr val="0070C0"/>
                          </a:solidFill>
                        </a:rPr>
                        <a:t>HORMONES OF ADRENAL</a:t>
                      </a:r>
                      <a:r>
                        <a:rPr lang="en-IN" sz="4000" baseline="0" dirty="0" smtClean="0">
                          <a:solidFill>
                            <a:srgbClr val="0070C0"/>
                          </a:solidFill>
                        </a:rPr>
                        <a:t> GLAND</a:t>
                      </a:r>
                      <a:endParaRPr lang="en-IN" sz="4000" dirty="0">
                        <a:solidFill>
                          <a:srgbClr val="0070C0"/>
                        </a:solidFill>
                      </a:endParaRPr>
                    </a:p>
                  </a:txBody>
                  <a:tcPr/>
                </a:tc>
                <a:tc hMerge="1">
                  <a:txBody>
                    <a:bodyPr/>
                    <a:lstStyle/>
                    <a:p>
                      <a:endParaRPr lang="en-IN"/>
                    </a:p>
                  </a:txBody>
                  <a:tcPr/>
                </a:tc>
                <a:tc hMerge="1">
                  <a:txBody>
                    <a:bodyPr/>
                    <a:lstStyle/>
                    <a:p>
                      <a:endParaRPr lang="en-IN" dirty="0"/>
                    </a:p>
                  </a:txBody>
                  <a:tcPr/>
                </a:tc>
              </a:tr>
              <a:tr h="826675">
                <a:tc>
                  <a:txBody>
                    <a:bodyPr/>
                    <a:lstStyle/>
                    <a:p>
                      <a:pPr algn="ctr"/>
                      <a:r>
                        <a:rPr lang="en-IN" sz="2400" b="1" dirty="0" smtClean="0">
                          <a:solidFill>
                            <a:srgbClr val="00B050"/>
                          </a:solidFill>
                        </a:rPr>
                        <a:t>Hormone</a:t>
                      </a:r>
                      <a:endParaRPr lang="en-IN" sz="2400" b="1" dirty="0">
                        <a:solidFill>
                          <a:srgbClr val="00B050"/>
                        </a:solidFill>
                      </a:endParaRPr>
                    </a:p>
                  </a:txBody>
                  <a:tcPr/>
                </a:tc>
                <a:tc>
                  <a:txBody>
                    <a:bodyPr/>
                    <a:lstStyle/>
                    <a:p>
                      <a:pPr algn="ctr"/>
                      <a:r>
                        <a:rPr lang="en-IN" sz="2400" b="1" dirty="0" smtClean="0">
                          <a:solidFill>
                            <a:srgbClr val="00B050"/>
                          </a:solidFill>
                        </a:rPr>
                        <a:t>FULL NAME</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1369206">
                <a:tc>
                  <a:txBody>
                    <a:bodyPr/>
                    <a:lstStyle/>
                    <a:p>
                      <a:pPr algn="ctr"/>
                      <a:r>
                        <a:rPr lang="en-IN" sz="2400" b="1" dirty="0" smtClean="0"/>
                        <a:t>Glucocorticoids</a:t>
                      </a:r>
                    </a:p>
                    <a:p>
                      <a:pPr algn="ctr"/>
                      <a:r>
                        <a:rPr lang="en-IN" sz="2400" b="1" dirty="0" smtClean="0"/>
                        <a:t>(origin is from </a:t>
                      </a:r>
                      <a:r>
                        <a:rPr lang="en-IN" sz="2400" b="1" dirty="0" err="1" smtClean="0"/>
                        <a:t>Zonafasciculata</a:t>
                      </a:r>
                      <a:r>
                        <a:rPr lang="en-IN" sz="2400" b="1" dirty="0" smtClean="0"/>
                        <a:t>)</a:t>
                      </a:r>
                      <a:endParaRPr lang="en-IN" sz="2400" b="1" dirty="0"/>
                    </a:p>
                  </a:txBody>
                  <a:tcPr/>
                </a:tc>
                <a:tc>
                  <a:txBody>
                    <a:bodyPr/>
                    <a:lstStyle/>
                    <a:p>
                      <a:pPr algn="ctr"/>
                      <a:r>
                        <a:rPr lang="en-IN" sz="2400" b="1" dirty="0" smtClean="0"/>
                        <a:t>Cortisol</a:t>
                      </a:r>
                    </a:p>
                    <a:p>
                      <a:pPr algn="ctr"/>
                      <a:r>
                        <a:rPr lang="en-IN" sz="2400" b="1" dirty="0" smtClean="0"/>
                        <a:t>(from adrenal cortex)</a:t>
                      </a:r>
                    </a:p>
                    <a:p>
                      <a:pPr algn="ctr"/>
                      <a:endParaRPr lang="en-IN" sz="2400" b="1" dirty="0"/>
                    </a:p>
                  </a:txBody>
                  <a:tcPr/>
                </a:tc>
                <a:tc>
                  <a:txBody>
                    <a:bodyPr/>
                    <a:lstStyle/>
                    <a:p>
                      <a:pPr algn="ctr"/>
                      <a:r>
                        <a:rPr lang="en-IN" sz="2400" b="1" dirty="0" smtClean="0"/>
                        <a:t>Metabolism</a:t>
                      </a:r>
                      <a:r>
                        <a:rPr lang="en-IN" sz="2400" b="1" baseline="0" dirty="0" smtClean="0"/>
                        <a:t> of carbohydrates, proteins and lipids, resistance to infections</a:t>
                      </a:r>
                      <a:endParaRPr lang="en-IN" sz="2400" b="1" dirty="0"/>
                    </a:p>
                  </a:txBody>
                  <a:tcPr/>
                </a:tc>
              </a:tr>
              <a:tr h="1526317">
                <a:tc>
                  <a:txBody>
                    <a:bodyPr/>
                    <a:lstStyle/>
                    <a:p>
                      <a:pPr algn="ctr"/>
                      <a:r>
                        <a:rPr lang="en-IN" sz="2400" b="1" dirty="0" smtClean="0"/>
                        <a:t>Mineralocorticoids</a:t>
                      </a:r>
                    </a:p>
                    <a:p>
                      <a:pPr algn="ctr"/>
                      <a:r>
                        <a:rPr lang="en-IN" sz="2400" b="1" dirty="0" smtClean="0"/>
                        <a:t>(Origin is from </a:t>
                      </a:r>
                      <a:r>
                        <a:rPr lang="en-IN" sz="2400" b="1" dirty="0" err="1" smtClean="0"/>
                        <a:t>Zonaglomerulosa</a:t>
                      </a:r>
                      <a:r>
                        <a:rPr lang="en-IN" sz="2400" b="1" dirty="0" smtClean="0"/>
                        <a:t>)</a:t>
                      </a:r>
                    </a:p>
                    <a:p>
                      <a:pPr algn="ctr"/>
                      <a:endParaRPr lang="en-IN" sz="2400" b="1" dirty="0"/>
                    </a:p>
                  </a:txBody>
                  <a:tcPr/>
                </a:tc>
                <a:tc>
                  <a:txBody>
                    <a:bodyPr/>
                    <a:lstStyle/>
                    <a:p>
                      <a:pPr algn="ctr"/>
                      <a:r>
                        <a:rPr lang="en-IN" sz="2400" b="1" dirty="0" smtClean="0"/>
                        <a:t>Aldosterone</a:t>
                      </a:r>
                    </a:p>
                    <a:p>
                      <a:pPr marL="0" marR="0" indent="0" algn="ctr" defTabSz="914400" rtl="0" eaLnBrk="1" fontAlgn="auto" latinLnBrk="0" hangingPunct="1">
                        <a:lnSpc>
                          <a:spcPct val="100000"/>
                        </a:lnSpc>
                        <a:spcBef>
                          <a:spcPts val="0"/>
                        </a:spcBef>
                        <a:spcAft>
                          <a:spcPts val="0"/>
                        </a:spcAft>
                        <a:buClrTx/>
                        <a:buSzTx/>
                        <a:buFontTx/>
                        <a:buNone/>
                        <a:tabLst/>
                        <a:defRPr/>
                      </a:pPr>
                      <a:r>
                        <a:rPr lang="en-IN" sz="2400" b="1" dirty="0" smtClean="0"/>
                        <a:t>(from adrenal cortex)</a:t>
                      </a:r>
                    </a:p>
                    <a:p>
                      <a:pPr algn="ctr"/>
                      <a:endParaRPr lang="en-IN" sz="2400" b="1" dirty="0"/>
                    </a:p>
                  </a:txBody>
                  <a:tcPr/>
                </a:tc>
                <a:tc>
                  <a:txBody>
                    <a:bodyPr/>
                    <a:lstStyle/>
                    <a:p>
                      <a:pPr algn="ctr"/>
                      <a:r>
                        <a:rPr lang="en-IN" sz="2400" b="1" dirty="0" smtClean="0"/>
                        <a:t>Electrolyte</a:t>
                      </a:r>
                      <a:r>
                        <a:rPr lang="en-IN" sz="2400" b="1" baseline="0" dirty="0" smtClean="0"/>
                        <a:t> and water balance</a:t>
                      </a:r>
                      <a:endParaRPr lang="en-IN" sz="2400" b="1" dirty="0"/>
                    </a:p>
                  </a:txBody>
                  <a:tcPr/>
                </a:tc>
              </a:tr>
              <a:tr h="1773463">
                <a:tc>
                  <a:txBody>
                    <a:bodyPr/>
                    <a:lstStyle/>
                    <a:p>
                      <a:pPr algn="ctr"/>
                      <a:endParaRPr lang="en-IN" sz="2400" b="1" dirty="0"/>
                    </a:p>
                  </a:txBody>
                  <a:tcPr/>
                </a:tc>
                <a:tc>
                  <a:txBody>
                    <a:bodyPr/>
                    <a:lstStyle/>
                    <a:p>
                      <a:pPr algn="ctr"/>
                      <a:r>
                        <a:rPr lang="en-IN" sz="2400" b="1" dirty="0" smtClean="0"/>
                        <a:t>Epinephrine and</a:t>
                      </a:r>
                      <a:r>
                        <a:rPr lang="en-IN" sz="2400" b="1" baseline="0" dirty="0" smtClean="0"/>
                        <a:t> </a:t>
                      </a:r>
                      <a:r>
                        <a:rPr lang="en-IN" sz="2400" b="1" baseline="0" dirty="0" err="1" smtClean="0"/>
                        <a:t>norepinephrine</a:t>
                      </a:r>
                      <a:endParaRPr lang="en-IN" sz="2400" b="1" baseline="0" dirty="0" smtClean="0"/>
                    </a:p>
                    <a:p>
                      <a:pPr algn="ctr"/>
                      <a:r>
                        <a:rPr lang="en-IN" sz="2400" b="1" baseline="0" dirty="0" smtClean="0"/>
                        <a:t>(form adrenal medulla)</a:t>
                      </a:r>
                      <a:endParaRPr lang="en-IN" sz="2400" b="1" dirty="0"/>
                    </a:p>
                  </a:txBody>
                  <a:tcPr/>
                </a:tc>
                <a:tc>
                  <a:txBody>
                    <a:bodyPr/>
                    <a:lstStyle/>
                    <a:p>
                      <a:pPr algn="ctr"/>
                      <a:r>
                        <a:rPr lang="en-IN" sz="2400" b="1" dirty="0" smtClean="0"/>
                        <a:t>Stimulation</a:t>
                      </a:r>
                      <a:r>
                        <a:rPr lang="en-IN" sz="2400" b="1" baseline="0" dirty="0" smtClean="0"/>
                        <a:t> of </a:t>
                      </a:r>
                      <a:r>
                        <a:rPr lang="en-IN" sz="2400" b="1" baseline="0" dirty="0" err="1" smtClean="0"/>
                        <a:t>sympathatic</a:t>
                      </a:r>
                      <a:r>
                        <a:rPr lang="en-IN" sz="2400" b="1" baseline="0" dirty="0" smtClean="0"/>
                        <a:t> nervous system, </a:t>
                      </a:r>
                      <a:r>
                        <a:rPr lang="en-IN" sz="2400" b="1" baseline="0" dirty="0" err="1" smtClean="0"/>
                        <a:t>glycogenolysis</a:t>
                      </a:r>
                      <a:r>
                        <a:rPr lang="en-IN" sz="2400" b="1" baseline="0" dirty="0" smtClean="0"/>
                        <a:t> and lipolysis.</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16632"/>
            <a:ext cx="8136904" cy="1224136"/>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Glucocorticoids</a:t>
            </a:r>
            <a:endParaRPr lang="en-IN" dirty="0">
              <a:solidFill>
                <a:srgbClr val="FF0000"/>
              </a:solidFill>
            </a:endParaRPr>
          </a:p>
        </p:txBody>
      </p:sp>
      <p:sp>
        <p:nvSpPr>
          <p:cNvPr id="3" name="Content Placeholder 2"/>
          <p:cNvSpPr>
            <a:spLocks noGrp="1"/>
          </p:cNvSpPr>
          <p:nvPr>
            <p:ph idx="1"/>
          </p:nvPr>
        </p:nvSpPr>
        <p:spPr>
          <a:xfrm>
            <a:off x="539552" y="1484784"/>
            <a:ext cx="8136904" cy="4896544"/>
          </a:xfrm>
        </p:spPr>
        <p:txBody>
          <a:bodyPr>
            <a:normAutofit/>
          </a:bodyPr>
          <a:lstStyle/>
          <a:p>
            <a:pPr>
              <a:buFont typeface="Wingdings" pitchFamily="2" charset="2"/>
              <a:buChar char="q"/>
            </a:pPr>
            <a:r>
              <a:rPr lang="en-IN" b="1" dirty="0" smtClean="0">
                <a:solidFill>
                  <a:srgbClr val="0070C0"/>
                </a:solidFill>
              </a:rPr>
              <a:t>Introduction</a:t>
            </a:r>
          </a:p>
          <a:p>
            <a:r>
              <a:rPr lang="en-IN" sz="2400" dirty="0" smtClean="0"/>
              <a:t>Produced mostly by </a:t>
            </a:r>
            <a:r>
              <a:rPr lang="en-IN" sz="2400" b="1" dirty="0" err="1" smtClean="0"/>
              <a:t>zona</a:t>
            </a:r>
            <a:r>
              <a:rPr lang="en-IN" sz="2400" b="1" dirty="0" smtClean="0"/>
              <a:t> </a:t>
            </a:r>
            <a:r>
              <a:rPr lang="en-IN" sz="2400" b="1" dirty="0" err="1" smtClean="0"/>
              <a:t>fasciculata</a:t>
            </a:r>
            <a:r>
              <a:rPr lang="en-IN" sz="2400" dirty="0" smtClean="0"/>
              <a:t>.</a:t>
            </a:r>
          </a:p>
          <a:p>
            <a:r>
              <a:rPr lang="en-IN" sz="2400" dirty="0" smtClean="0"/>
              <a:t>They affect glucose (hence the name), amino acid and fat metabolism in a manner that is opposite to the action of insulin.</a:t>
            </a:r>
          </a:p>
          <a:p>
            <a:r>
              <a:rPr lang="en-IN" sz="2400" dirty="0" smtClean="0"/>
              <a:t>Cortisol (also known as hydrocortisone) is the most important </a:t>
            </a:r>
            <a:r>
              <a:rPr lang="en-IN" sz="2400" dirty="0" err="1" smtClean="0"/>
              <a:t>glucocorticoid</a:t>
            </a:r>
            <a:r>
              <a:rPr lang="en-IN" sz="2400" dirty="0" smtClean="0"/>
              <a:t> in humans.</a:t>
            </a:r>
          </a:p>
          <a:p>
            <a:r>
              <a:rPr lang="en-IN" sz="2400" dirty="0" smtClean="0"/>
              <a:t>The important glucocorticoids are </a:t>
            </a:r>
            <a:r>
              <a:rPr lang="en-IN" sz="2400" b="1" dirty="0" smtClean="0"/>
              <a:t>– cortisol, cortisone and </a:t>
            </a:r>
            <a:r>
              <a:rPr lang="en-IN" sz="2400" b="1" dirty="0" err="1" smtClean="0"/>
              <a:t>corticosterone</a:t>
            </a:r>
            <a:r>
              <a:rPr lang="en-IN" sz="2400" dirty="0" smtClean="0"/>
              <a:t>.</a:t>
            </a:r>
            <a:endParaRPr lang="en-IN" sz="24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50825" y="116632"/>
          <a:ext cx="8642350" cy="6352447"/>
        </p:xfrm>
        <a:graphic>
          <a:graphicData uri="http://schemas.openxmlformats.org/drawingml/2006/table">
            <a:tbl>
              <a:tblPr firstRow="1" bandRow="1">
                <a:tableStyleId>{5C22544A-7EE6-4342-B048-85BDC9FD1C3A}</a:tableStyleId>
              </a:tblPr>
              <a:tblGrid>
                <a:gridCol w="2160935"/>
                <a:gridCol w="6481415"/>
              </a:tblGrid>
              <a:tr h="504056">
                <a:tc gridSpan="2">
                  <a:txBody>
                    <a:bodyPr/>
                    <a:lstStyle/>
                    <a:p>
                      <a:pPr algn="ctr"/>
                      <a:r>
                        <a:rPr lang="en-IN" sz="2800" dirty="0" smtClean="0"/>
                        <a:t>Biochemical functions of glucocorticoids</a:t>
                      </a:r>
                      <a:endParaRPr lang="en-IN" sz="2800" dirty="0"/>
                    </a:p>
                  </a:txBody>
                  <a:tcPr/>
                </a:tc>
                <a:tc hMerge="1">
                  <a:txBody>
                    <a:bodyPr/>
                    <a:lstStyle/>
                    <a:p>
                      <a:endParaRPr lang="en-IN" dirty="0"/>
                    </a:p>
                  </a:txBody>
                  <a:tcPr/>
                </a:tc>
              </a:tr>
              <a:tr h="445808">
                <a:tc>
                  <a:txBody>
                    <a:bodyPr/>
                    <a:lstStyle/>
                    <a:p>
                      <a:r>
                        <a:rPr lang="en-IN" dirty="0" smtClean="0"/>
                        <a:t>System</a:t>
                      </a:r>
                      <a:endParaRPr lang="en-IN" dirty="0"/>
                    </a:p>
                  </a:txBody>
                  <a:tcPr/>
                </a:tc>
                <a:tc>
                  <a:txBody>
                    <a:bodyPr/>
                    <a:lstStyle/>
                    <a:p>
                      <a:r>
                        <a:rPr lang="en-IN" dirty="0" smtClean="0"/>
                        <a:t>effect</a:t>
                      </a:r>
                      <a:endParaRPr lang="en-IN" dirty="0"/>
                    </a:p>
                  </a:txBody>
                  <a:tcPr/>
                </a:tc>
              </a:tr>
              <a:tr h="633599">
                <a:tc>
                  <a:txBody>
                    <a:bodyPr/>
                    <a:lstStyle/>
                    <a:p>
                      <a:r>
                        <a:rPr lang="en-IN" dirty="0" smtClean="0"/>
                        <a:t>Carbohydrates</a:t>
                      </a:r>
                      <a:endParaRPr lang="en-IN" dirty="0"/>
                    </a:p>
                  </a:txBody>
                  <a:tcPr/>
                </a:tc>
                <a:tc>
                  <a:txBody>
                    <a:bodyPr/>
                    <a:lstStyle/>
                    <a:p>
                      <a:r>
                        <a:rPr lang="en-IN" dirty="0" smtClean="0"/>
                        <a:t>The influenc</a:t>
                      </a:r>
                      <a:r>
                        <a:rPr lang="en-IN" baseline="0" dirty="0" smtClean="0"/>
                        <a:t>e of  glucocorticoids on carbohydrate metabolism is to increase blood glucose concentration.</a:t>
                      </a:r>
                    </a:p>
                    <a:p>
                      <a:r>
                        <a:rPr lang="en-IN" baseline="0" dirty="0" smtClean="0"/>
                        <a:t>The biological actions are generally opposite of insulin.</a:t>
                      </a:r>
                      <a:endParaRPr lang="en-IN" dirty="0"/>
                    </a:p>
                  </a:txBody>
                  <a:tcPr/>
                </a:tc>
              </a:tr>
              <a:tr h="633599">
                <a:tc>
                  <a:txBody>
                    <a:bodyPr/>
                    <a:lstStyle/>
                    <a:p>
                      <a:r>
                        <a:rPr lang="en-IN" dirty="0" smtClean="0"/>
                        <a:t>Lipids</a:t>
                      </a:r>
                      <a:endParaRPr lang="en-IN" dirty="0"/>
                    </a:p>
                  </a:txBody>
                  <a:tcPr/>
                </a:tc>
                <a:tc>
                  <a:txBody>
                    <a:bodyPr/>
                    <a:lstStyle/>
                    <a:p>
                      <a:r>
                        <a:rPr lang="en-IN" dirty="0" smtClean="0"/>
                        <a:t>Increase lipid mobilization; facilitate </a:t>
                      </a:r>
                      <a:r>
                        <a:rPr lang="en-IN" dirty="0" err="1" smtClean="0"/>
                        <a:t>lipolytic</a:t>
                      </a:r>
                      <a:r>
                        <a:rPr lang="en-IN" dirty="0" smtClean="0"/>
                        <a:t> hormones leading to increase</a:t>
                      </a:r>
                      <a:r>
                        <a:rPr lang="en-IN" baseline="0" dirty="0" smtClean="0"/>
                        <a:t> in free fatty acids.</a:t>
                      </a:r>
                      <a:endParaRPr lang="en-IN" dirty="0"/>
                    </a:p>
                  </a:txBody>
                  <a:tcPr/>
                </a:tc>
              </a:tr>
              <a:tr h="633599">
                <a:tc>
                  <a:txBody>
                    <a:bodyPr/>
                    <a:lstStyle/>
                    <a:p>
                      <a:r>
                        <a:rPr lang="en-IN" dirty="0" smtClean="0"/>
                        <a:t>Proteins and nucleic acids</a:t>
                      </a:r>
                      <a:endParaRPr lang="en-IN" dirty="0"/>
                    </a:p>
                  </a:txBody>
                  <a:tcPr/>
                </a:tc>
                <a:tc>
                  <a:txBody>
                    <a:bodyPr/>
                    <a:lstStyle/>
                    <a:p>
                      <a:r>
                        <a:rPr lang="en-IN" dirty="0" smtClean="0"/>
                        <a:t>Catabolism of proteins and nucleic acids increased. Increased urea</a:t>
                      </a:r>
                      <a:r>
                        <a:rPr lang="en-IN" baseline="0" dirty="0" smtClean="0"/>
                        <a:t> production.</a:t>
                      </a:r>
                      <a:endParaRPr lang="en-IN" dirty="0"/>
                    </a:p>
                  </a:txBody>
                  <a:tcPr/>
                </a:tc>
              </a:tr>
              <a:tr h="633599">
                <a:tc>
                  <a:txBody>
                    <a:bodyPr/>
                    <a:lstStyle/>
                    <a:p>
                      <a:r>
                        <a:rPr lang="en-IN" dirty="0" smtClean="0"/>
                        <a:t>Fluid and electrolytes</a:t>
                      </a:r>
                      <a:endParaRPr lang="en-IN" dirty="0"/>
                    </a:p>
                  </a:txBody>
                  <a:tcPr/>
                </a:tc>
                <a:tc>
                  <a:txBody>
                    <a:bodyPr/>
                    <a:lstStyle/>
                    <a:p>
                      <a:r>
                        <a:rPr lang="en-IN" dirty="0" smtClean="0"/>
                        <a:t>Promotes water excretion by increase in GFR and inhibition of ADH secretion.</a:t>
                      </a:r>
                      <a:endParaRPr lang="en-IN" dirty="0"/>
                    </a:p>
                  </a:txBody>
                  <a:tcPr/>
                </a:tc>
              </a:tr>
              <a:tr h="633599">
                <a:tc>
                  <a:txBody>
                    <a:bodyPr/>
                    <a:lstStyle/>
                    <a:p>
                      <a:r>
                        <a:rPr lang="en-IN" dirty="0" smtClean="0"/>
                        <a:t>Bone and calcium</a:t>
                      </a:r>
                      <a:endParaRPr lang="en-IN" dirty="0"/>
                    </a:p>
                  </a:txBody>
                  <a:tcPr/>
                </a:tc>
                <a:tc>
                  <a:txBody>
                    <a:bodyPr/>
                    <a:lstStyle/>
                    <a:p>
                      <a:r>
                        <a:rPr lang="en-IN" dirty="0" smtClean="0"/>
                        <a:t>Decrease serum</a:t>
                      </a:r>
                      <a:r>
                        <a:rPr lang="en-IN" baseline="0" dirty="0" smtClean="0"/>
                        <a:t> calcium by inhibiting </a:t>
                      </a:r>
                      <a:r>
                        <a:rPr lang="en-IN" baseline="0" dirty="0" err="1" smtClean="0"/>
                        <a:t>osteoblast</a:t>
                      </a:r>
                      <a:r>
                        <a:rPr lang="en-IN" baseline="0" dirty="0" smtClean="0"/>
                        <a:t> function, leading to </a:t>
                      </a:r>
                      <a:r>
                        <a:rPr lang="en-IN" baseline="0" dirty="0" err="1" smtClean="0"/>
                        <a:t>osteroporosis</a:t>
                      </a:r>
                      <a:r>
                        <a:rPr lang="en-IN" baseline="0" dirty="0" smtClean="0"/>
                        <a:t>.</a:t>
                      </a:r>
                      <a:endParaRPr lang="en-IN" dirty="0"/>
                    </a:p>
                  </a:txBody>
                  <a:tcPr/>
                </a:tc>
              </a:tr>
              <a:tr h="633599">
                <a:tc>
                  <a:txBody>
                    <a:bodyPr/>
                    <a:lstStyle/>
                    <a:p>
                      <a:r>
                        <a:rPr lang="en-IN" dirty="0" smtClean="0"/>
                        <a:t>Secretory action</a:t>
                      </a:r>
                      <a:endParaRPr lang="en-IN" dirty="0"/>
                    </a:p>
                  </a:txBody>
                  <a:tcPr/>
                </a:tc>
                <a:tc>
                  <a:txBody>
                    <a:bodyPr/>
                    <a:lstStyle/>
                    <a:p>
                      <a:r>
                        <a:rPr lang="en-IN" dirty="0" smtClean="0"/>
                        <a:t>Stimulates secretion</a:t>
                      </a:r>
                      <a:r>
                        <a:rPr lang="en-IN" baseline="0" dirty="0" smtClean="0"/>
                        <a:t> of gastric acid and enzyme. Induces acid peptic disease.</a:t>
                      </a:r>
                      <a:endParaRPr lang="en-IN" dirty="0"/>
                    </a:p>
                  </a:txBody>
                  <a:tcPr/>
                </a:tc>
              </a:tr>
              <a:tr h="633599">
                <a:tc>
                  <a:txBody>
                    <a:bodyPr/>
                    <a:lstStyle/>
                    <a:p>
                      <a:r>
                        <a:rPr lang="en-IN" dirty="0" smtClean="0"/>
                        <a:t>Connective tissue</a:t>
                      </a:r>
                      <a:endParaRPr lang="en-IN" dirty="0"/>
                    </a:p>
                  </a:txBody>
                  <a:tcPr/>
                </a:tc>
                <a:tc>
                  <a:txBody>
                    <a:bodyPr/>
                    <a:lstStyle/>
                    <a:p>
                      <a:r>
                        <a:rPr lang="en-IN" dirty="0" smtClean="0"/>
                        <a:t>Impaired collagen formation. Poor wound healing.</a:t>
                      </a:r>
                      <a:endParaRPr lang="en-IN" dirty="0"/>
                    </a:p>
                  </a:txBody>
                  <a:tcPr/>
                </a:tc>
              </a:tr>
              <a:tr h="633599">
                <a:tc>
                  <a:txBody>
                    <a:bodyPr/>
                    <a:lstStyle/>
                    <a:p>
                      <a:r>
                        <a:rPr lang="en-IN" dirty="0" smtClean="0"/>
                        <a:t>Immune</a:t>
                      </a:r>
                      <a:r>
                        <a:rPr lang="en-IN" baseline="0" dirty="0" smtClean="0"/>
                        <a:t> system</a:t>
                      </a:r>
                      <a:endParaRPr lang="en-IN" dirty="0"/>
                    </a:p>
                  </a:txBody>
                  <a:tcPr/>
                </a:tc>
                <a:tc>
                  <a:txBody>
                    <a:bodyPr/>
                    <a:lstStyle/>
                    <a:p>
                      <a:r>
                        <a:rPr lang="en-IN" dirty="0" smtClean="0"/>
                        <a:t>Immunosuppressant. </a:t>
                      </a:r>
                      <a:r>
                        <a:rPr lang="en-IN" dirty="0" err="1" smtClean="0"/>
                        <a:t>Lysis</a:t>
                      </a:r>
                      <a:r>
                        <a:rPr lang="en-IN" baseline="0" dirty="0" smtClean="0"/>
                        <a:t> of lymphocytes. Anti-inflammatory and </a:t>
                      </a:r>
                      <a:r>
                        <a:rPr lang="en-IN" baseline="0" dirty="0" err="1" smtClean="0"/>
                        <a:t>antiallergic</a:t>
                      </a:r>
                      <a:endParaRPr lang="en-IN" dirty="0"/>
                    </a:p>
                  </a:txBody>
                  <a:tcPr/>
                </a:tc>
              </a:tr>
            </a:tbl>
          </a:graphicData>
        </a:graphic>
      </p:graphicFrame>
      <p:sp>
        <p:nvSpPr>
          <p:cNvPr id="4" name="Slide Number Placeholder 3"/>
          <p:cNvSpPr>
            <a:spLocks noGrp="1"/>
          </p:cNvSpPr>
          <p:nvPr>
            <p:ph type="sldNum" sz="quarter" idx="12"/>
          </p:nvPr>
        </p:nvSpPr>
        <p:spPr/>
        <p:txBody>
          <a:bodyPr/>
          <a:lstStyle/>
          <a:p>
            <a:fld id="{22DC905A-0DC9-4171-AAC0-B5D4C4DA1B85}" type="slidenum">
              <a:rPr lang="en-IN" smtClean="0"/>
              <a:pPr/>
              <a:t>46</a:t>
            </a:fld>
            <a:endParaRPr lang="en-IN"/>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922114"/>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 Mineralocorticoids</a:t>
            </a:r>
            <a:endParaRPr lang="en-IN" b="1" dirty="0">
              <a:solidFill>
                <a:srgbClr val="FF0000"/>
              </a:solidFill>
            </a:endParaRPr>
          </a:p>
        </p:txBody>
      </p:sp>
      <p:sp>
        <p:nvSpPr>
          <p:cNvPr id="3" name="Content Placeholder 2"/>
          <p:cNvSpPr>
            <a:spLocks noGrp="1"/>
          </p:cNvSpPr>
          <p:nvPr>
            <p:ph idx="1"/>
          </p:nvPr>
        </p:nvSpPr>
        <p:spPr>
          <a:xfrm>
            <a:off x="457200" y="1268760"/>
            <a:ext cx="8229600" cy="5328592"/>
          </a:xfrm>
        </p:spPr>
        <p:txBody>
          <a:bodyPr>
            <a:normAutofit fontScale="92500" lnSpcReduction="10000"/>
          </a:bodyPr>
          <a:lstStyle/>
          <a:p>
            <a:pPr>
              <a:buFont typeface="Wingdings" pitchFamily="2" charset="2"/>
              <a:buChar char="q"/>
            </a:pPr>
            <a:r>
              <a:rPr lang="en-IN" b="1" dirty="0" err="1" smtClean="0">
                <a:solidFill>
                  <a:srgbClr val="0070C0"/>
                </a:solidFill>
              </a:rPr>
              <a:t>Introduciton</a:t>
            </a:r>
            <a:endParaRPr lang="en-IN" b="1" dirty="0" smtClean="0">
              <a:solidFill>
                <a:srgbClr val="0070C0"/>
              </a:solidFill>
            </a:endParaRPr>
          </a:p>
          <a:p>
            <a:r>
              <a:rPr lang="en-IN" dirty="0" smtClean="0"/>
              <a:t>These are also 21-carbon containing steroids produced by </a:t>
            </a:r>
            <a:r>
              <a:rPr lang="en-IN" b="1" dirty="0" err="1" smtClean="0"/>
              <a:t>zona</a:t>
            </a:r>
            <a:r>
              <a:rPr lang="en-IN" b="1" dirty="0" smtClean="0"/>
              <a:t> </a:t>
            </a:r>
            <a:r>
              <a:rPr lang="en-IN" b="1" dirty="0" err="1" smtClean="0"/>
              <a:t>glomerulosa</a:t>
            </a:r>
            <a:r>
              <a:rPr lang="en-IN" dirty="0" smtClean="0"/>
              <a:t>.</a:t>
            </a:r>
          </a:p>
          <a:p>
            <a:pPr>
              <a:buFont typeface="Wingdings" pitchFamily="2" charset="2"/>
              <a:buChar char="q"/>
            </a:pPr>
            <a:r>
              <a:rPr lang="en-IN" b="1" dirty="0" smtClean="0">
                <a:solidFill>
                  <a:srgbClr val="0070C0"/>
                </a:solidFill>
              </a:rPr>
              <a:t>Biochemical functions of </a:t>
            </a:r>
            <a:r>
              <a:rPr lang="en-IN" b="1" dirty="0" err="1" smtClean="0">
                <a:solidFill>
                  <a:srgbClr val="0070C0"/>
                </a:solidFill>
              </a:rPr>
              <a:t>mineralocorticoids</a:t>
            </a:r>
            <a:endParaRPr lang="en-IN" b="1" dirty="0" smtClean="0">
              <a:solidFill>
                <a:srgbClr val="0070C0"/>
              </a:solidFill>
            </a:endParaRPr>
          </a:p>
          <a:p>
            <a:r>
              <a:rPr lang="en-IN" dirty="0" smtClean="0"/>
              <a:t>The most active and potent </a:t>
            </a:r>
            <a:r>
              <a:rPr lang="en-IN" dirty="0" err="1" smtClean="0"/>
              <a:t>mineralocorticoid</a:t>
            </a:r>
            <a:r>
              <a:rPr lang="en-IN" dirty="0" smtClean="0"/>
              <a:t> is </a:t>
            </a:r>
            <a:r>
              <a:rPr lang="en-IN" b="1" dirty="0" err="1" smtClean="0"/>
              <a:t>aldosterone</a:t>
            </a:r>
            <a:r>
              <a:rPr lang="en-IN" dirty="0" smtClean="0"/>
              <a:t>.</a:t>
            </a:r>
          </a:p>
          <a:p>
            <a:r>
              <a:rPr lang="en-IN" dirty="0" smtClean="0"/>
              <a:t>It promotes </a:t>
            </a:r>
            <a:r>
              <a:rPr lang="en-IN" b="1" dirty="0" smtClean="0"/>
              <a:t>Na</a:t>
            </a:r>
            <a:r>
              <a:rPr lang="en-IN" b="1" baseline="30000" dirty="0" smtClean="0"/>
              <a:t>+</a:t>
            </a:r>
            <a:r>
              <a:rPr lang="en-IN" b="1" dirty="0" smtClean="0"/>
              <a:t> reabsorption </a:t>
            </a:r>
            <a:r>
              <a:rPr lang="en-IN" dirty="0" smtClean="0"/>
              <a:t>at the distal convoluted tubules of kidney.</a:t>
            </a:r>
          </a:p>
          <a:p>
            <a:r>
              <a:rPr lang="en-IN" dirty="0" smtClean="0"/>
              <a:t>Aldosterone is a </a:t>
            </a:r>
            <a:r>
              <a:rPr lang="en-IN" b="1" dirty="0" smtClean="0"/>
              <a:t>stress hormone </a:t>
            </a:r>
            <a:r>
              <a:rPr lang="en-IN" dirty="0" smtClean="0"/>
              <a:t>and its concentration is increased in the blood during stressful situations.</a:t>
            </a:r>
          </a:p>
          <a:p>
            <a:pPr>
              <a:buNone/>
            </a:pPr>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47</a:t>
            </a:fld>
            <a:endParaRPr lang="en-IN"/>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16632"/>
            <a:ext cx="8229600" cy="864096"/>
          </a:xfrm>
          <a:ln w="57150"/>
        </p:spPr>
        <p:style>
          <a:lnRef idx="2">
            <a:schemeClr val="accent4"/>
          </a:lnRef>
          <a:fillRef idx="1">
            <a:schemeClr val="lt1"/>
          </a:fillRef>
          <a:effectRef idx="0">
            <a:schemeClr val="accent4"/>
          </a:effectRef>
          <a:fontRef idx="minor">
            <a:schemeClr val="dk1"/>
          </a:fontRef>
        </p:style>
        <p:txBody>
          <a:bodyPr>
            <a:normAutofit/>
          </a:bodyPr>
          <a:lstStyle/>
          <a:p>
            <a:r>
              <a:rPr lang="en-IN" sz="3600" b="1" dirty="0" smtClean="0">
                <a:solidFill>
                  <a:srgbClr val="0070C0"/>
                </a:solidFill>
              </a:rPr>
              <a:t>Abnormalities of </a:t>
            </a:r>
            <a:r>
              <a:rPr lang="en-IN" sz="3600" b="1" dirty="0" err="1" smtClean="0">
                <a:solidFill>
                  <a:srgbClr val="0070C0"/>
                </a:solidFill>
              </a:rPr>
              <a:t>adrenocortical</a:t>
            </a:r>
            <a:r>
              <a:rPr lang="en-IN" sz="3600" b="1" dirty="0" smtClean="0">
                <a:solidFill>
                  <a:srgbClr val="0070C0"/>
                </a:solidFill>
              </a:rPr>
              <a:t> function</a:t>
            </a:r>
            <a:endParaRPr lang="en-IN" sz="3600" dirty="0">
              <a:solidFill>
                <a:srgbClr val="0070C0"/>
              </a:solidFill>
            </a:endParaRPr>
          </a:p>
        </p:txBody>
      </p:sp>
      <p:sp>
        <p:nvSpPr>
          <p:cNvPr id="3" name="Content Placeholder 2"/>
          <p:cNvSpPr>
            <a:spLocks noGrp="1"/>
          </p:cNvSpPr>
          <p:nvPr>
            <p:ph sz="half" idx="1"/>
          </p:nvPr>
        </p:nvSpPr>
        <p:spPr>
          <a:xfrm>
            <a:off x="251520" y="1052736"/>
            <a:ext cx="4248472" cy="5544616"/>
          </a:xfrm>
        </p:spPr>
        <p:txBody>
          <a:bodyPr>
            <a:normAutofit fontScale="92500" lnSpcReduction="20000"/>
          </a:bodyPr>
          <a:lstStyle/>
          <a:p>
            <a:pPr marL="514350" indent="-514350">
              <a:buAutoNum type="arabicPeriod"/>
            </a:pPr>
            <a:r>
              <a:rPr lang="en-IN" sz="3300" b="1" dirty="0" smtClean="0">
                <a:solidFill>
                  <a:srgbClr val="00B050"/>
                </a:solidFill>
              </a:rPr>
              <a:t>Addison’s disease</a:t>
            </a:r>
          </a:p>
          <a:p>
            <a:pPr marL="514350" indent="-514350"/>
            <a:r>
              <a:rPr lang="en-IN" dirty="0" smtClean="0"/>
              <a:t>It is associated with </a:t>
            </a:r>
            <a:r>
              <a:rPr lang="en-IN" b="1" dirty="0" err="1" smtClean="0">
                <a:solidFill>
                  <a:srgbClr val="7030A0"/>
                </a:solidFill>
              </a:rPr>
              <a:t>hypofunction</a:t>
            </a:r>
            <a:r>
              <a:rPr lang="en-IN" b="1" dirty="0" smtClean="0"/>
              <a:t> </a:t>
            </a:r>
            <a:r>
              <a:rPr lang="en-IN" dirty="0" smtClean="0"/>
              <a:t>of adrenal cortex.</a:t>
            </a:r>
          </a:p>
          <a:p>
            <a:pPr marL="514350" indent="-514350"/>
            <a:r>
              <a:rPr lang="en-IN" dirty="0" smtClean="0"/>
              <a:t>This condition is characterized by </a:t>
            </a:r>
            <a:r>
              <a:rPr lang="en-IN" b="1" dirty="0" smtClean="0"/>
              <a:t>decreased blood glucose level</a:t>
            </a:r>
            <a:r>
              <a:rPr lang="en-IN" dirty="0" smtClean="0"/>
              <a:t>, </a:t>
            </a:r>
            <a:r>
              <a:rPr lang="en-IN" b="1" dirty="0" smtClean="0"/>
              <a:t>loss of weight</a:t>
            </a:r>
            <a:r>
              <a:rPr lang="en-IN" dirty="0" smtClean="0"/>
              <a:t>, l</a:t>
            </a:r>
            <a:r>
              <a:rPr lang="en-IN" b="1" dirty="0" smtClean="0"/>
              <a:t>oss of appetite (anorexia</a:t>
            </a:r>
            <a:r>
              <a:rPr lang="en-IN" dirty="0" smtClean="0"/>
              <a:t>), muscle weakness, impaired cardiac function, low blood pressure, </a:t>
            </a:r>
            <a:r>
              <a:rPr lang="en-IN" b="1" dirty="0" smtClean="0"/>
              <a:t>decreased Na</a:t>
            </a:r>
            <a:r>
              <a:rPr lang="en-IN" b="1" baseline="30000" dirty="0" smtClean="0"/>
              <a:t>+</a:t>
            </a:r>
            <a:r>
              <a:rPr lang="en-IN" b="1" dirty="0" smtClean="0"/>
              <a:t> and increased K</a:t>
            </a:r>
            <a:r>
              <a:rPr lang="en-IN" b="1" baseline="30000" dirty="0" smtClean="0"/>
              <a:t>+</a:t>
            </a:r>
            <a:r>
              <a:rPr lang="en-IN" b="1" dirty="0" smtClean="0"/>
              <a:t> level in serum</a:t>
            </a:r>
            <a:r>
              <a:rPr lang="en-IN" dirty="0" smtClean="0"/>
              <a:t>, increased suceptibility to stress.</a:t>
            </a:r>
          </a:p>
          <a:p>
            <a:pPr marL="514350" indent="-514350"/>
            <a:endParaRPr lang="en-IN" dirty="0" smtClean="0"/>
          </a:p>
          <a:p>
            <a:pPr marL="514350" indent="-514350"/>
            <a:endParaRPr lang="en-IN" dirty="0" smtClean="0"/>
          </a:p>
          <a:p>
            <a:pPr marL="514350" indent="-514350">
              <a:buAutoNum type="arabicPeriod"/>
            </a:pPr>
            <a:endParaRPr lang="en-IN" dirty="0"/>
          </a:p>
        </p:txBody>
      </p:sp>
      <p:pic>
        <p:nvPicPr>
          <p:cNvPr id="7" name="Picture 2"/>
          <p:cNvPicPr>
            <a:picLocks noGrp="1" noChangeAspect="1" noChangeArrowheads="1"/>
          </p:cNvPicPr>
          <p:nvPr>
            <p:ph sz="half" idx="2"/>
          </p:nvPr>
        </p:nvPicPr>
        <p:blipFill>
          <a:blip r:embed="rId2" cstate="print"/>
          <a:srcRect/>
          <a:stretch>
            <a:fillRect/>
          </a:stretch>
        </p:blipFill>
        <p:spPr bwMode="auto">
          <a:xfrm>
            <a:off x="4572000" y="1124744"/>
            <a:ext cx="4392488" cy="54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51520" y="332656"/>
            <a:ext cx="4176464" cy="6192688"/>
          </a:xfrm>
        </p:spPr>
        <p:txBody>
          <a:bodyPr>
            <a:normAutofit/>
          </a:bodyPr>
          <a:lstStyle/>
          <a:p>
            <a:pPr>
              <a:buNone/>
            </a:pPr>
            <a:r>
              <a:rPr lang="en-IN" b="1" dirty="0" smtClean="0">
                <a:solidFill>
                  <a:srgbClr val="00B050"/>
                </a:solidFill>
              </a:rPr>
              <a:t>2.	Cushing’s syndrome</a:t>
            </a:r>
          </a:p>
          <a:p>
            <a:r>
              <a:rPr lang="en-IN" dirty="0" smtClean="0"/>
              <a:t>It is characterized by </a:t>
            </a:r>
            <a:r>
              <a:rPr lang="en-IN" b="1" dirty="0" smtClean="0"/>
              <a:t>excessive secretion </a:t>
            </a:r>
            <a:r>
              <a:rPr lang="en-IN" dirty="0" smtClean="0"/>
              <a:t>of </a:t>
            </a:r>
            <a:r>
              <a:rPr lang="en-IN" b="1" dirty="0" smtClean="0"/>
              <a:t>cortisol</a:t>
            </a:r>
            <a:r>
              <a:rPr lang="en-IN" dirty="0" smtClean="0"/>
              <a:t>.</a:t>
            </a:r>
          </a:p>
          <a:p>
            <a:r>
              <a:rPr lang="en-IN" dirty="0" smtClean="0"/>
              <a:t>Cushing’s syndrome is characterized by central </a:t>
            </a:r>
            <a:r>
              <a:rPr lang="en-IN" b="1" dirty="0" smtClean="0"/>
              <a:t>obesity</a:t>
            </a:r>
            <a:r>
              <a:rPr lang="en-IN" dirty="0" smtClean="0"/>
              <a:t>, </a:t>
            </a:r>
            <a:r>
              <a:rPr lang="en-IN" b="1" dirty="0" smtClean="0"/>
              <a:t>buffalo hump</a:t>
            </a:r>
            <a:r>
              <a:rPr lang="en-IN" dirty="0" smtClean="0"/>
              <a:t>, </a:t>
            </a:r>
            <a:r>
              <a:rPr lang="en-IN" b="1" dirty="0" smtClean="0"/>
              <a:t>purple </a:t>
            </a:r>
            <a:r>
              <a:rPr lang="en-IN" b="1" dirty="0" err="1" smtClean="0"/>
              <a:t>striae</a:t>
            </a:r>
            <a:r>
              <a:rPr lang="en-IN" b="1" dirty="0" smtClean="0"/>
              <a:t> </a:t>
            </a:r>
            <a:r>
              <a:rPr lang="en-IN" dirty="0" smtClean="0"/>
              <a:t>on the abdomen, impaired glucose intolerance, impotence, loss of libido (males), muscle </a:t>
            </a:r>
            <a:r>
              <a:rPr lang="en-IN" dirty="0" err="1" smtClean="0"/>
              <a:t>weaknes</a:t>
            </a:r>
            <a:r>
              <a:rPr lang="en-IN" dirty="0" smtClean="0"/>
              <a:t> etc.</a:t>
            </a:r>
            <a:endParaRPr lang="en-IN" dirty="0"/>
          </a:p>
        </p:txBody>
      </p:sp>
      <p:pic>
        <p:nvPicPr>
          <p:cNvPr id="7" name="Picture 3"/>
          <p:cNvPicPr>
            <a:picLocks noGrp="1" noChangeAspect="1" noChangeArrowheads="1"/>
          </p:cNvPicPr>
          <p:nvPr>
            <p:ph sz="half" idx="2"/>
          </p:nvPr>
        </p:nvPicPr>
        <p:blipFill>
          <a:blip r:embed="rId3" cstate="print"/>
          <a:srcRect l="5826" t="3896" r="4841" b="5195"/>
          <a:stretch>
            <a:fillRect/>
          </a:stretch>
        </p:blipFill>
        <p:spPr bwMode="auto">
          <a:xfrm>
            <a:off x="4499992" y="548680"/>
            <a:ext cx="4464496" cy="557748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16632"/>
            <a:ext cx="8229600" cy="576064"/>
          </a:xfrm>
        </p:spPr>
        <p:txBody>
          <a:bodyPr>
            <a:normAutofit fontScale="90000"/>
          </a:bodyPr>
          <a:lstStyle/>
          <a:p>
            <a:r>
              <a:rPr lang="en-IN" sz="4800" b="1" dirty="0" smtClean="0">
                <a:solidFill>
                  <a:srgbClr val="FF0000"/>
                </a:solidFill>
              </a:rPr>
              <a:t>CLASSIFICATION</a:t>
            </a:r>
            <a:endParaRPr lang="en-IN" sz="4800" dirty="0"/>
          </a:p>
        </p:txBody>
      </p:sp>
      <p:sp>
        <p:nvSpPr>
          <p:cNvPr id="3" name="Content Placeholder 2"/>
          <p:cNvSpPr>
            <a:spLocks noGrp="1"/>
          </p:cNvSpPr>
          <p:nvPr>
            <p:ph idx="1"/>
          </p:nvPr>
        </p:nvSpPr>
        <p:spPr>
          <a:xfrm>
            <a:off x="133672" y="836712"/>
            <a:ext cx="8758808" cy="5760640"/>
          </a:xfrm>
        </p:spPr>
        <p:txBody>
          <a:bodyPr>
            <a:normAutofit fontScale="85000" lnSpcReduction="10000"/>
          </a:bodyPr>
          <a:lstStyle/>
          <a:p>
            <a:r>
              <a:rPr lang="en-IN" sz="2400" dirty="0" smtClean="0"/>
              <a:t>Hormones may be classified in many ways based on their characteristics and functions.</a:t>
            </a:r>
          </a:p>
          <a:p>
            <a:pPr marL="571500" indent="-571500">
              <a:buFont typeface="+mj-lt"/>
              <a:buAutoNum type="romanUcPeriod"/>
            </a:pPr>
            <a:r>
              <a:rPr lang="en-IN" sz="2800" b="1" dirty="0" smtClean="0">
                <a:solidFill>
                  <a:srgbClr val="0070C0"/>
                </a:solidFill>
              </a:rPr>
              <a:t>BASED ON THE CHEMICAL NATURE (CHEMICAL STRUCTURE)</a:t>
            </a:r>
          </a:p>
          <a:p>
            <a:pPr marL="571500" indent="-571500"/>
            <a:r>
              <a:rPr lang="en-IN" sz="2400" dirty="0" smtClean="0"/>
              <a:t>The hormones can be categorized into three groups considering their chemical nature.</a:t>
            </a:r>
          </a:p>
          <a:p>
            <a:pPr marL="571500" indent="-571500">
              <a:buAutoNum type="arabicPeriod"/>
            </a:pPr>
            <a:r>
              <a:rPr lang="en-IN" sz="2400" b="1" dirty="0" smtClean="0">
                <a:solidFill>
                  <a:srgbClr val="7030A0"/>
                </a:solidFill>
              </a:rPr>
              <a:t>Protein or peptide hormones</a:t>
            </a:r>
          </a:p>
          <a:p>
            <a:pPr marL="571500" indent="-571500"/>
            <a:r>
              <a:rPr lang="en-IN" sz="2400" dirty="0" smtClean="0"/>
              <a:t>Most hormones fall into this class.</a:t>
            </a:r>
          </a:p>
          <a:p>
            <a:pPr marL="571500" indent="-571500"/>
            <a:r>
              <a:rPr lang="en-IN" sz="2400" dirty="0" smtClean="0"/>
              <a:t>These are water soluble and may have 3 to over 200 amino acid residues.</a:t>
            </a:r>
          </a:p>
          <a:p>
            <a:pPr marL="571500" indent="-571500"/>
            <a:r>
              <a:rPr lang="en-IN" sz="2400" dirty="0" smtClean="0"/>
              <a:t>These contains peptide bonds, i.e. peptides/protein hormones.</a:t>
            </a:r>
          </a:p>
          <a:p>
            <a:pPr marL="571500" indent="-571500"/>
            <a:r>
              <a:rPr lang="en-IN" sz="2400" dirty="0" smtClean="0"/>
              <a:t>E.g. insulin, glucagon, </a:t>
            </a:r>
            <a:r>
              <a:rPr lang="en-IN" sz="2400" dirty="0" err="1" smtClean="0"/>
              <a:t>antidiuretic</a:t>
            </a:r>
            <a:r>
              <a:rPr lang="en-IN" sz="2400" dirty="0" smtClean="0"/>
              <a:t> hormone, </a:t>
            </a:r>
            <a:r>
              <a:rPr lang="en-IN" sz="2400" dirty="0" err="1" smtClean="0"/>
              <a:t>oxytocin</a:t>
            </a:r>
            <a:r>
              <a:rPr lang="en-IN" sz="2400" dirty="0" smtClean="0"/>
              <a:t>.</a:t>
            </a:r>
          </a:p>
          <a:p>
            <a:pPr marL="571500" indent="-571500">
              <a:buFont typeface="Arial" pitchFamily="34" charset="0"/>
              <a:buAutoNum type="arabicPeriod" startAt="2"/>
            </a:pPr>
            <a:r>
              <a:rPr lang="en-IN" sz="2400" b="1" dirty="0" smtClean="0">
                <a:solidFill>
                  <a:srgbClr val="7030A0"/>
                </a:solidFill>
              </a:rPr>
              <a:t>Amino acid derivatives</a:t>
            </a:r>
          </a:p>
          <a:p>
            <a:pPr marL="571500" indent="-571500"/>
            <a:r>
              <a:rPr lang="en-IN" sz="2400" dirty="0" smtClean="0"/>
              <a:t>These are small, water soluble compounds derived from amino acids.</a:t>
            </a:r>
          </a:p>
          <a:p>
            <a:pPr marL="571500" indent="-571500"/>
            <a:r>
              <a:rPr lang="en-IN" sz="2400" dirty="0" smtClean="0"/>
              <a:t>E.g. epinephrine, nor-epinephrine, thyroxine (T</a:t>
            </a:r>
            <a:r>
              <a:rPr lang="en-IN" sz="2400" baseline="-25000" dirty="0" smtClean="0"/>
              <a:t>4</a:t>
            </a:r>
            <a:r>
              <a:rPr lang="en-IN" sz="2400" dirty="0" smtClean="0"/>
              <a:t>), tri-</a:t>
            </a:r>
            <a:r>
              <a:rPr lang="en-IN" sz="2400" dirty="0" err="1" smtClean="0"/>
              <a:t>idothyronine</a:t>
            </a:r>
            <a:r>
              <a:rPr lang="en-IN" sz="2400" dirty="0" smtClean="0"/>
              <a:t> (T</a:t>
            </a:r>
            <a:r>
              <a:rPr lang="en-IN" sz="2400" baseline="-25000" dirty="0" smtClean="0"/>
              <a:t>3</a:t>
            </a:r>
            <a:r>
              <a:rPr lang="en-IN" sz="2400" dirty="0" smtClean="0"/>
              <a:t>).</a:t>
            </a:r>
            <a:endParaRPr lang="en-IN" sz="2400" b="1" dirty="0" smtClean="0">
              <a:solidFill>
                <a:srgbClr val="7030A0"/>
              </a:solidFill>
            </a:endParaRPr>
          </a:p>
          <a:p>
            <a:pPr marL="571500" indent="-571500">
              <a:buNone/>
            </a:pPr>
            <a:r>
              <a:rPr lang="en-IN" sz="2400" dirty="0" smtClean="0"/>
              <a:t>3.	</a:t>
            </a:r>
            <a:r>
              <a:rPr lang="en-IN" sz="2400" b="1" dirty="0" smtClean="0">
                <a:solidFill>
                  <a:srgbClr val="7030A0"/>
                </a:solidFill>
              </a:rPr>
              <a:t> Steroid hormones </a:t>
            </a:r>
            <a:endParaRPr lang="en-IN" sz="2400" dirty="0" smtClean="0"/>
          </a:p>
          <a:p>
            <a:pPr marL="571500" indent="-571500"/>
            <a:r>
              <a:rPr lang="en-IN" sz="2400" dirty="0" smtClean="0"/>
              <a:t>These are fat soluble (lipophilic) and all are derivatives of cholesterol, i.e. steroids.</a:t>
            </a:r>
          </a:p>
          <a:p>
            <a:pPr marL="571500" indent="-571500"/>
            <a:r>
              <a:rPr lang="en-IN" sz="2400" dirty="0" smtClean="0"/>
              <a:t>E.g. glucocorticoids, </a:t>
            </a:r>
            <a:r>
              <a:rPr lang="en-IN" sz="2400" dirty="0" err="1" smtClean="0"/>
              <a:t>mineralocorticoids</a:t>
            </a:r>
            <a:r>
              <a:rPr lang="en-IN" sz="2400" dirty="0" smtClean="0"/>
              <a:t>, sex hormones (androgen, </a:t>
            </a:r>
            <a:r>
              <a:rPr lang="en-IN" sz="2400" dirty="0" err="1" smtClean="0"/>
              <a:t>estrogen</a:t>
            </a:r>
            <a:r>
              <a:rPr lang="en-IN" sz="2400" dirty="0" smtClean="0"/>
              <a:t>).</a:t>
            </a:r>
          </a:p>
        </p:txBody>
      </p:sp>
      <p:sp>
        <p:nvSpPr>
          <p:cNvPr id="5" name="Slide Number Placeholder 4"/>
          <p:cNvSpPr>
            <a:spLocks noGrp="1"/>
          </p:cNvSpPr>
          <p:nvPr>
            <p:ph type="sldNum" sz="quarter" idx="12"/>
          </p:nvPr>
        </p:nvSpPr>
        <p:spPr/>
        <p:txBody>
          <a:bodyPr/>
          <a:lstStyle/>
          <a:p>
            <a:fld id="{22DC905A-0DC9-4171-AAC0-B5D4C4DA1B85}" type="slidenum">
              <a:rPr lang="en-IN" smtClean="0"/>
              <a:pPr/>
              <a:t>5</a:t>
            </a:fld>
            <a:endParaRPr lang="en-IN"/>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16632"/>
            <a:ext cx="8229600" cy="1008112"/>
          </a:xfrm>
          <a:ln w="57150"/>
        </p:spPr>
        <p:style>
          <a:lnRef idx="2">
            <a:schemeClr val="accent6"/>
          </a:lnRef>
          <a:fillRef idx="1">
            <a:schemeClr val="lt1"/>
          </a:fillRef>
          <a:effectRef idx="0">
            <a:schemeClr val="accent6"/>
          </a:effectRef>
          <a:fontRef idx="minor">
            <a:schemeClr val="dk1"/>
          </a:fontRef>
        </p:style>
        <p:txBody>
          <a:bodyPr/>
          <a:lstStyle/>
          <a:p>
            <a:r>
              <a:rPr lang="en-IN" b="1" dirty="0" smtClean="0">
                <a:solidFill>
                  <a:srgbClr val="FF0000"/>
                </a:solidFill>
              </a:rPr>
              <a:t>Epinephrine and nor-epinephrine</a:t>
            </a:r>
            <a:endParaRPr lang="en-IN" b="1" dirty="0">
              <a:solidFill>
                <a:srgbClr val="FF0000"/>
              </a:solidFill>
            </a:endParaRPr>
          </a:p>
        </p:txBody>
      </p:sp>
      <p:sp>
        <p:nvSpPr>
          <p:cNvPr id="6" name="Content Placeholder 5"/>
          <p:cNvSpPr>
            <a:spLocks noGrp="1"/>
          </p:cNvSpPr>
          <p:nvPr>
            <p:ph idx="1"/>
          </p:nvPr>
        </p:nvSpPr>
        <p:spPr>
          <a:xfrm>
            <a:off x="457200" y="1196752"/>
            <a:ext cx="8229600" cy="5400600"/>
          </a:xfrm>
        </p:spPr>
        <p:txBody>
          <a:bodyPr>
            <a:normAutofit fontScale="85000" lnSpcReduction="10000"/>
          </a:bodyPr>
          <a:lstStyle/>
          <a:p>
            <a:pPr>
              <a:buFont typeface="Wingdings" pitchFamily="2" charset="2"/>
              <a:buChar char="q"/>
            </a:pPr>
            <a:r>
              <a:rPr lang="en-IN" b="1" dirty="0" smtClean="0">
                <a:solidFill>
                  <a:srgbClr val="0070C0"/>
                </a:solidFill>
              </a:rPr>
              <a:t>Introduction</a:t>
            </a:r>
          </a:p>
          <a:p>
            <a:r>
              <a:rPr lang="en-IN" b="1" dirty="0" smtClean="0">
                <a:solidFill>
                  <a:srgbClr val="7030A0"/>
                </a:solidFill>
              </a:rPr>
              <a:t>Adrenal medulla</a:t>
            </a:r>
            <a:r>
              <a:rPr lang="en-IN" b="1" dirty="0" smtClean="0">
                <a:solidFill>
                  <a:srgbClr val="7030A0"/>
                </a:solidFill>
              </a:rPr>
              <a:t> </a:t>
            </a:r>
            <a:r>
              <a:rPr lang="en-IN" dirty="0" smtClean="0"/>
              <a:t>produces two important hormones – </a:t>
            </a:r>
            <a:r>
              <a:rPr lang="en-IN" b="1" dirty="0" smtClean="0"/>
              <a:t>epinephrine</a:t>
            </a:r>
            <a:r>
              <a:rPr lang="en-IN" dirty="0" smtClean="0"/>
              <a:t> (</a:t>
            </a:r>
            <a:r>
              <a:rPr lang="en-IN" dirty="0" err="1" smtClean="0"/>
              <a:t>formely</a:t>
            </a:r>
            <a:r>
              <a:rPr lang="en-IN" dirty="0" smtClean="0"/>
              <a:t> adrenaline) and </a:t>
            </a:r>
            <a:r>
              <a:rPr lang="en-IN" b="1" dirty="0" err="1" smtClean="0"/>
              <a:t>norepinephrine</a:t>
            </a:r>
            <a:r>
              <a:rPr lang="en-IN" dirty="0" smtClean="0"/>
              <a:t> (</a:t>
            </a:r>
            <a:r>
              <a:rPr lang="en-IN" dirty="0" err="1" smtClean="0"/>
              <a:t>formely</a:t>
            </a:r>
            <a:r>
              <a:rPr lang="en-IN" dirty="0" smtClean="0"/>
              <a:t> </a:t>
            </a:r>
            <a:r>
              <a:rPr lang="en-IN" dirty="0" err="1" smtClean="0"/>
              <a:t>noradrenaline</a:t>
            </a:r>
            <a:r>
              <a:rPr lang="en-IN" dirty="0" smtClean="0"/>
              <a:t>).</a:t>
            </a:r>
          </a:p>
          <a:p>
            <a:r>
              <a:rPr lang="en-IN" dirty="0" smtClean="0"/>
              <a:t>Both of these hormones are </a:t>
            </a:r>
            <a:r>
              <a:rPr lang="en-IN" b="1" dirty="0" smtClean="0"/>
              <a:t>catecholamines </a:t>
            </a:r>
            <a:r>
              <a:rPr lang="en-IN" dirty="0" smtClean="0"/>
              <a:t>since they are </a:t>
            </a:r>
            <a:r>
              <a:rPr lang="en-IN" b="1" dirty="0" smtClean="0"/>
              <a:t>amine derivatives of </a:t>
            </a:r>
            <a:r>
              <a:rPr lang="en-IN" b="1" dirty="0" err="1" smtClean="0"/>
              <a:t>catechol</a:t>
            </a:r>
            <a:r>
              <a:rPr lang="en-IN" b="1" dirty="0" smtClean="0"/>
              <a:t> nucleus</a:t>
            </a:r>
            <a:r>
              <a:rPr lang="en-IN" dirty="0" smtClean="0"/>
              <a:t>.</a:t>
            </a:r>
          </a:p>
          <a:p>
            <a:pPr>
              <a:buFont typeface="Wingdings" pitchFamily="2" charset="2"/>
              <a:buChar char="q"/>
            </a:pPr>
            <a:r>
              <a:rPr lang="en-IN" b="1" dirty="0" smtClean="0">
                <a:solidFill>
                  <a:srgbClr val="0070C0"/>
                </a:solidFill>
              </a:rPr>
              <a:t>Biochemical functions of catecholamines</a:t>
            </a:r>
          </a:p>
          <a:p>
            <a:r>
              <a:rPr lang="en-IN" dirty="0" smtClean="0"/>
              <a:t>The </a:t>
            </a:r>
            <a:r>
              <a:rPr lang="en-IN" b="1" dirty="0" smtClean="0"/>
              <a:t>amino acid tyrosine </a:t>
            </a:r>
            <a:r>
              <a:rPr lang="en-IN" dirty="0" smtClean="0"/>
              <a:t>is the </a:t>
            </a:r>
            <a:r>
              <a:rPr lang="en-IN" b="1" dirty="0" smtClean="0"/>
              <a:t>precursor </a:t>
            </a:r>
            <a:r>
              <a:rPr lang="en-IN" dirty="0" smtClean="0"/>
              <a:t>for the synthesis of </a:t>
            </a:r>
            <a:r>
              <a:rPr lang="en-IN" b="1" dirty="0" smtClean="0"/>
              <a:t>catecholamines</a:t>
            </a:r>
            <a:r>
              <a:rPr lang="en-IN" dirty="0" smtClean="0"/>
              <a:t>.</a:t>
            </a:r>
          </a:p>
          <a:p>
            <a:r>
              <a:rPr lang="en-IN" b="1" dirty="0" smtClean="0"/>
              <a:t>Catecholamines </a:t>
            </a:r>
            <a:r>
              <a:rPr lang="en-IN" dirty="0" smtClean="0"/>
              <a:t>are produced in response to </a:t>
            </a:r>
            <a:r>
              <a:rPr lang="en-IN" b="1" dirty="0" smtClean="0"/>
              <a:t>fight, fright and flight </a:t>
            </a:r>
            <a:r>
              <a:rPr lang="en-IN" dirty="0" smtClean="0"/>
              <a:t>which include the </a:t>
            </a:r>
            <a:r>
              <a:rPr lang="en-IN" b="1" dirty="0" smtClean="0"/>
              <a:t>emergencies like shock, cold, fatigue, emotional conditions like anger etc.</a:t>
            </a:r>
            <a:endParaRPr lang="en-IN"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endParaRPr lang="en-IN" dirty="0"/>
          </a:p>
        </p:txBody>
      </p:sp>
      <p:sp>
        <p:nvSpPr>
          <p:cNvPr id="3" name="Content Placeholder 2"/>
          <p:cNvSpPr>
            <a:spLocks noGrp="1"/>
          </p:cNvSpPr>
          <p:nvPr>
            <p:ph idx="1"/>
          </p:nvPr>
        </p:nvSpPr>
        <p:spPr>
          <a:xfrm>
            <a:off x="251520" y="260648"/>
            <a:ext cx="8640960" cy="6408712"/>
          </a:xfrm>
        </p:spPr>
        <p:txBody>
          <a:bodyPr>
            <a:normAutofit fontScale="77500" lnSpcReduction="20000"/>
          </a:bodyPr>
          <a:lstStyle/>
          <a:p>
            <a:pPr>
              <a:buNone/>
            </a:pPr>
            <a:r>
              <a:rPr lang="en-IN" b="1" dirty="0" smtClean="0">
                <a:solidFill>
                  <a:srgbClr val="7030A0"/>
                </a:solidFill>
              </a:rPr>
              <a:t>1.Effects on carbohydrate metabolism</a:t>
            </a:r>
          </a:p>
          <a:p>
            <a:r>
              <a:rPr lang="en-IN" dirty="0" smtClean="0"/>
              <a:t>The overall effect of catecholamine on carbohydrate metabolism is to </a:t>
            </a:r>
            <a:r>
              <a:rPr lang="en-IN" b="1" dirty="0" smtClean="0"/>
              <a:t>elevate blood glucose levels </a:t>
            </a:r>
            <a:r>
              <a:rPr lang="en-IN" dirty="0" smtClean="0"/>
              <a:t>and </a:t>
            </a:r>
            <a:r>
              <a:rPr lang="en-IN" b="1" dirty="0" smtClean="0"/>
              <a:t>make it available for the brain </a:t>
            </a:r>
            <a:r>
              <a:rPr lang="en-IN" dirty="0" smtClean="0"/>
              <a:t>and other tissues to meet the emergencies.</a:t>
            </a:r>
          </a:p>
          <a:p>
            <a:pPr>
              <a:buNone/>
            </a:pPr>
            <a:r>
              <a:rPr lang="en-IN" b="1" dirty="0" smtClean="0">
                <a:solidFill>
                  <a:srgbClr val="7030A0"/>
                </a:solidFill>
              </a:rPr>
              <a:t>2. Effects on lipid metabolism</a:t>
            </a:r>
          </a:p>
          <a:p>
            <a:r>
              <a:rPr lang="en-IN" dirty="0" smtClean="0"/>
              <a:t>Both </a:t>
            </a:r>
            <a:r>
              <a:rPr lang="en-IN" b="1" dirty="0" smtClean="0"/>
              <a:t>epinephrine </a:t>
            </a:r>
            <a:r>
              <a:rPr lang="en-IN" dirty="0" smtClean="0"/>
              <a:t>and </a:t>
            </a:r>
            <a:r>
              <a:rPr lang="en-IN" b="1" dirty="0" err="1" smtClean="0"/>
              <a:t>norepinephrine</a:t>
            </a:r>
            <a:r>
              <a:rPr lang="en-IN" b="1" dirty="0" smtClean="0"/>
              <a:t> </a:t>
            </a:r>
            <a:r>
              <a:rPr lang="en-IN" dirty="0" smtClean="0"/>
              <a:t>enhance the </a:t>
            </a:r>
            <a:r>
              <a:rPr lang="en-IN" b="1" dirty="0" smtClean="0"/>
              <a:t>breakdown </a:t>
            </a:r>
            <a:r>
              <a:rPr lang="en-IN" dirty="0" smtClean="0"/>
              <a:t>of </a:t>
            </a:r>
            <a:r>
              <a:rPr lang="en-IN" b="1" dirty="0" smtClean="0"/>
              <a:t>triacylglycerols (lipolysis) in adipose tissue</a:t>
            </a:r>
            <a:r>
              <a:rPr lang="en-IN" dirty="0" smtClean="0"/>
              <a:t>.</a:t>
            </a:r>
          </a:p>
          <a:p>
            <a:r>
              <a:rPr lang="en-IN" dirty="0" smtClean="0"/>
              <a:t>This causes </a:t>
            </a:r>
            <a:r>
              <a:rPr lang="en-IN" b="1" dirty="0" smtClean="0"/>
              <a:t>increase in the free fatty acids in</a:t>
            </a:r>
            <a:r>
              <a:rPr lang="en-IN" dirty="0" smtClean="0"/>
              <a:t> the </a:t>
            </a:r>
            <a:r>
              <a:rPr lang="en-IN" b="1" dirty="0" smtClean="0"/>
              <a:t>circulation</a:t>
            </a:r>
            <a:r>
              <a:rPr lang="en-IN" dirty="0" smtClean="0"/>
              <a:t> which are effectively </a:t>
            </a:r>
            <a:r>
              <a:rPr lang="en-IN" b="1" dirty="0" smtClean="0"/>
              <a:t>utilized by </a:t>
            </a:r>
            <a:r>
              <a:rPr lang="en-IN" dirty="0" smtClean="0"/>
              <a:t>the </a:t>
            </a:r>
            <a:r>
              <a:rPr lang="en-IN" b="1" dirty="0" smtClean="0"/>
              <a:t>heart</a:t>
            </a:r>
            <a:r>
              <a:rPr lang="en-IN" dirty="0" smtClean="0"/>
              <a:t> and </a:t>
            </a:r>
            <a:r>
              <a:rPr lang="en-IN" b="1" dirty="0" smtClean="0"/>
              <a:t>muscle</a:t>
            </a:r>
            <a:r>
              <a:rPr lang="en-IN" dirty="0" smtClean="0"/>
              <a:t> as fuel source.</a:t>
            </a:r>
          </a:p>
          <a:p>
            <a:pPr>
              <a:buNone/>
            </a:pPr>
            <a:r>
              <a:rPr lang="en-IN" b="1" dirty="0" smtClean="0">
                <a:solidFill>
                  <a:srgbClr val="7030A0"/>
                </a:solidFill>
              </a:rPr>
              <a:t>3. Effects on physiological functions</a:t>
            </a:r>
          </a:p>
          <a:p>
            <a:r>
              <a:rPr lang="en-IN" dirty="0" smtClean="0"/>
              <a:t>Catecholamine (most predominantly epinephrine) </a:t>
            </a:r>
            <a:r>
              <a:rPr lang="en-IN" b="1" dirty="0" smtClean="0"/>
              <a:t>increase cardiac output</a:t>
            </a:r>
            <a:r>
              <a:rPr lang="en-IN" dirty="0" smtClean="0"/>
              <a:t>, </a:t>
            </a:r>
            <a:r>
              <a:rPr lang="en-IN" b="1" dirty="0" smtClean="0"/>
              <a:t>blood pressure</a:t>
            </a:r>
            <a:r>
              <a:rPr lang="en-IN" dirty="0" smtClean="0"/>
              <a:t> and </a:t>
            </a:r>
            <a:r>
              <a:rPr lang="en-IN" b="1" dirty="0" smtClean="0"/>
              <a:t>oxygen consumption</a:t>
            </a:r>
            <a:r>
              <a:rPr lang="en-IN" dirty="0" smtClean="0"/>
              <a:t>.</a:t>
            </a:r>
          </a:p>
          <a:p>
            <a:r>
              <a:rPr lang="en-IN" dirty="0" smtClean="0"/>
              <a:t>Catecholamines </a:t>
            </a:r>
            <a:r>
              <a:rPr lang="en-IN" b="1" dirty="0" smtClean="0"/>
              <a:t>stimulate smooth muscle contraction </a:t>
            </a:r>
            <a:r>
              <a:rPr lang="en-IN" dirty="0" smtClean="0"/>
              <a:t>of the </a:t>
            </a:r>
            <a:r>
              <a:rPr lang="en-IN" b="1" dirty="0" smtClean="0"/>
              <a:t>blood vessels supplying skin and kidney</a:t>
            </a:r>
            <a:r>
              <a:rPr lang="en-IN" dirty="0" smtClean="0"/>
              <a:t>.</a:t>
            </a:r>
          </a:p>
          <a:p>
            <a:r>
              <a:rPr lang="en-IN" b="1" dirty="0" smtClean="0"/>
              <a:t>Platelet aggregation </a:t>
            </a:r>
            <a:r>
              <a:rPr lang="en-IN" dirty="0" smtClean="0"/>
              <a:t>is </a:t>
            </a:r>
            <a:r>
              <a:rPr lang="en-IN" b="1" dirty="0" smtClean="0"/>
              <a:t>inhibited</a:t>
            </a:r>
            <a:r>
              <a:rPr lang="en-IN" dirty="0" smtClean="0"/>
              <a:t> by </a:t>
            </a:r>
            <a:r>
              <a:rPr lang="en-IN" b="1" dirty="0" smtClean="0"/>
              <a:t>catecholamines</a:t>
            </a:r>
            <a:r>
              <a:rPr lang="en-IN" dirty="0" smtClean="0"/>
              <a:t>.</a:t>
            </a:r>
          </a:p>
          <a:p>
            <a:endParaRPr lang="en-IN" dirty="0" smtClean="0"/>
          </a:p>
          <a:p>
            <a:pPr>
              <a:buNone/>
            </a:pPr>
            <a:endParaRPr lang="en-IN"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568952" cy="6192688"/>
          </a:xfrm>
        </p:spPr>
        <p:txBody>
          <a:bodyPr>
            <a:normAutofit lnSpcReduction="10000"/>
          </a:bodyPr>
          <a:lstStyle/>
          <a:p>
            <a:pPr>
              <a:buFont typeface="Wingdings" pitchFamily="2" charset="2"/>
              <a:buChar char="q"/>
            </a:pPr>
            <a:r>
              <a:rPr lang="en-IN" b="1" dirty="0" smtClean="0">
                <a:solidFill>
                  <a:srgbClr val="0070C0"/>
                </a:solidFill>
              </a:rPr>
              <a:t>Abnormalities of catecholamine production</a:t>
            </a:r>
          </a:p>
          <a:p>
            <a:pPr marL="514350" indent="-514350">
              <a:buAutoNum type="arabicPeriod"/>
            </a:pPr>
            <a:r>
              <a:rPr lang="en-IN" b="1" dirty="0" err="1" smtClean="0">
                <a:solidFill>
                  <a:srgbClr val="00B050"/>
                </a:solidFill>
              </a:rPr>
              <a:t>Pheochromocytomas</a:t>
            </a:r>
            <a:endParaRPr lang="en-IN" b="1" dirty="0" smtClean="0">
              <a:solidFill>
                <a:srgbClr val="00B050"/>
              </a:solidFill>
            </a:endParaRPr>
          </a:p>
          <a:p>
            <a:pPr marL="514350" indent="-514350"/>
            <a:r>
              <a:rPr lang="en-IN" dirty="0" smtClean="0"/>
              <a:t>It is </a:t>
            </a:r>
            <a:r>
              <a:rPr lang="en-IN" b="1" dirty="0" err="1" smtClean="0"/>
              <a:t>tumor</a:t>
            </a:r>
            <a:r>
              <a:rPr lang="en-IN" b="1" dirty="0" smtClean="0"/>
              <a:t> of the adrenal medulla</a:t>
            </a:r>
            <a:r>
              <a:rPr lang="en-IN" dirty="0" smtClean="0"/>
              <a:t>.</a:t>
            </a:r>
          </a:p>
          <a:p>
            <a:pPr marL="514350" indent="-514350"/>
            <a:r>
              <a:rPr lang="en-IN" dirty="0" smtClean="0"/>
              <a:t>Patients with </a:t>
            </a:r>
            <a:r>
              <a:rPr lang="en-IN" dirty="0" err="1" smtClean="0"/>
              <a:t>pheochromocytoma</a:t>
            </a:r>
            <a:r>
              <a:rPr lang="en-IN" dirty="0" smtClean="0"/>
              <a:t> </a:t>
            </a:r>
            <a:r>
              <a:rPr lang="en-IN" b="1" dirty="0" smtClean="0"/>
              <a:t>produce</a:t>
            </a:r>
            <a:r>
              <a:rPr lang="en-IN" dirty="0" smtClean="0"/>
              <a:t>, </a:t>
            </a:r>
            <a:r>
              <a:rPr lang="en-IN" b="1" dirty="0" smtClean="0"/>
              <a:t>store</a:t>
            </a:r>
            <a:r>
              <a:rPr lang="en-IN" dirty="0" smtClean="0"/>
              <a:t> and </a:t>
            </a:r>
            <a:r>
              <a:rPr lang="en-IN" b="1" dirty="0" smtClean="0"/>
              <a:t>secrete</a:t>
            </a:r>
            <a:r>
              <a:rPr lang="en-IN" dirty="0" smtClean="0"/>
              <a:t> </a:t>
            </a:r>
            <a:r>
              <a:rPr lang="en-IN" b="1" dirty="0" smtClean="0"/>
              <a:t>increased amounts of catecholamines</a:t>
            </a:r>
            <a:r>
              <a:rPr lang="en-IN" dirty="0" smtClean="0"/>
              <a:t>.</a:t>
            </a:r>
          </a:p>
          <a:p>
            <a:pPr marL="514350" indent="-514350"/>
            <a:r>
              <a:rPr lang="en-IN" dirty="0" smtClean="0"/>
              <a:t>There is </a:t>
            </a:r>
            <a:r>
              <a:rPr lang="en-IN" b="1" dirty="0" smtClean="0"/>
              <a:t>impaired glucose tolerance</a:t>
            </a:r>
            <a:r>
              <a:rPr lang="en-IN" dirty="0" smtClean="0"/>
              <a:t>, </a:t>
            </a:r>
            <a:r>
              <a:rPr lang="en-IN" b="1" dirty="0" smtClean="0"/>
              <a:t>elevated </a:t>
            </a:r>
            <a:r>
              <a:rPr lang="en-IN" b="1" dirty="0" err="1" smtClean="0"/>
              <a:t>hematocrit</a:t>
            </a:r>
            <a:r>
              <a:rPr lang="en-IN" b="1" dirty="0" smtClean="0"/>
              <a:t> </a:t>
            </a:r>
            <a:r>
              <a:rPr lang="en-IN" dirty="0" smtClean="0"/>
              <a:t>and </a:t>
            </a:r>
            <a:r>
              <a:rPr lang="en-IN" b="1" dirty="0" smtClean="0"/>
              <a:t>hypercalcemia</a:t>
            </a:r>
            <a:r>
              <a:rPr lang="en-IN" dirty="0" smtClean="0"/>
              <a:t> in majority of the patients.</a:t>
            </a:r>
          </a:p>
          <a:p>
            <a:pPr marL="514350" indent="-514350"/>
            <a:r>
              <a:rPr lang="en-IN" dirty="0" smtClean="0"/>
              <a:t>Diagnosis is established by the increased </a:t>
            </a:r>
            <a:r>
              <a:rPr lang="en-IN" b="1" dirty="0" smtClean="0"/>
              <a:t>urinary excretion </a:t>
            </a:r>
            <a:r>
              <a:rPr lang="en-IN" dirty="0" smtClean="0"/>
              <a:t>of </a:t>
            </a:r>
            <a:r>
              <a:rPr lang="en-IN" b="1" dirty="0" err="1" smtClean="0"/>
              <a:t>vanillylmandelic</a:t>
            </a:r>
            <a:r>
              <a:rPr lang="en-IN" b="1" dirty="0" smtClean="0"/>
              <a:t> acid (VMA).</a:t>
            </a:r>
            <a:endParaRPr lang="en-IN" b="1"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52</a:t>
            </a:fld>
            <a:endParaRPr lang="en-IN"/>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188640"/>
            <a:ext cx="8229600" cy="864096"/>
          </a:xfrm>
          <a:ln w="38100"/>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HORMONES OF GONADS</a:t>
            </a:r>
            <a:endParaRPr lang="en-IN" b="1" dirty="0">
              <a:solidFill>
                <a:srgbClr val="FF0000"/>
              </a:solidFill>
            </a:endParaRPr>
          </a:p>
        </p:txBody>
      </p:sp>
      <p:sp>
        <p:nvSpPr>
          <p:cNvPr id="6" name="Content Placeholder 5"/>
          <p:cNvSpPr>
            <a:spLocks noGrp="1"/>
          </p:cNvSpPr>
          <p:nvPr>
            <p:ph sz="half" idx="1"/>
          </p:nvPr>
        </p:nvSpPr>
        <p:spPr>
          <a:xfrm>
            <a:off x="457200" y="1196752"/>
            <a:ext cx="4546848" cy="5256584"/>
          </a:xfrm>
        </p:spPr>
        <p:txBody>
          <a:bodyPr>
            <a:normAutofit fontScale="70000" lnSpcReduction="20000"/>
          </a:bodyPr>
          <a:lstStyle/>
          <a:p>
            <a:r>
              <a:rPr lang="en-IN" dirty="0" smtClean="0"/>
              <a:t>The gonads </a:t>
            </a:r>
            <a:r>
              <a:rPr lang="en-IN" b="1" dirty="0" smtClean="0"/>
              <a:t>(testes in males, ovaries in females) </a:t>
            </a:r>
            <a:r>
              <a:rPr lang="en-IN" dirty="0" smtClean="0"/>
              <a:t>perform closely related dual functions.</a:t>
            </a:r>
          </a:p>
          <a:p>
            <a:pPr marL="571500" indent="-571500">
              <a:buFont typeface="+mj-lt"/>
              <a:buAutoNum type="romanLcPeriod"/>
            </a:pPr>
            <a:r>
              <a:rPr lang="en-IN" dirty="0" smtClean="0"/>
              <a:t>Synthesize sex hormones;</a:t>
            </a:r>
          </a:p>
          <a:p>
            <a:pPr marL="571500" indent="-571500">
              <a:buFont typeface="+mj-lt"/>
              <a:buAutoNum type="romanLcPeriod"/>
            </a:pPr>
            <a:r>
              <a:rPr lang="en-IN" dirty="0" smtClean="0"/>
              <a:t>Produce germ cells</a:t>
            </a:r>
          </a:p>
          <a:p>
            <a:pPr marL="571500" indent="-571500"/>
            <a:r>
              <a:rPr lang="en-IN" dirty="0" smtClean="0"/>
              <a:t>The sex hormones are categorized into three groups</a:t>
            </a:r>
          </a:p>
          <a:p>
            <a:pPr marL="571500" indent="-571500">
              <a:buFont typeface="+mj-lt"/>
              <a:buAutoNum type="arabicPeriod"/>
            </a:pPr>
            <a:r>
              <a:rPr lang="en-IN" b="1" dirty="0" smtClean="0"/>
              <a:t>Androgens or male sex hormones </a:t>
            </a:r>
            <a:endParaRPr lang="en-IN" dirty="0" smtClean="0"/>
          </a:p>
          <a:p>
            <a:pPr marL="571500" indent="-571500">
              <a:buFont typeface="+mj-lt"/>
              <a:buAutoNum type="arabicPeriod"/>
            </a:pPr>
            <a:r>
              <a:rPr lang="en-IN" b="1" dirty="0" smtClean="0"/>
              <a:t>Estrogens or female sex hormones </a:t>
            </a:r>
            <a:endParaRPr lang="en-IN" dirty="0" smtClean="0"/>
          </a:p>
          <a:p>
            <a:pPr marL="571500" indent="-571500">
              <a:buFont typeface="+mj-lt"/>
              <a:buAutoNum type="arabicPeriod"/>
            </a:pPr>
            <a:r>
              <a:rPr lang="en-IN" b="1" dirty="0" smtClean="0"/>
              <a:t>Progesterone </a:t>
            </a:r>
          </a:p>
          <a:p>
            <a:pPr marL="571500" indent="-571500"/>
            <a:r>
              <a:rPr lang="en-IN" dirty="0" smtClean="0"/>
              <a:t>The </a:t>
            </a:r>
            <a:r>
              <a:rPr lang="en-IN" b="1" dirty="0" smtClean="0"/>
              <a:t>male sex hormones</a:t>
            </a:r>
            <a:r>
              <a:rPr lang="en-IN" dirty="0" smtClean="0"/>
              <a:t> or </a:t>
            </a:r>
            <a:r>
              <a:rPr lang="en-IN" b="1" dirty="0" smtClean="0"/>
              <a:t>androgens</a:t>
            </a:r>
            <a:r>
              <a:rPr lang="en-IN" dirty="0" smtClean="0"/>
              <a:t> are produced by the </a:t>
            </a:r>
            <a:r>
              <a:rPr lang="en-IN" b="1" dirty="0" err="1" smtClean="0">
                <a:solidFill>
                  <a:srgbClr val="7030A0"/>
                </a:solidFill>
              </a:rPr>
              <a:t>Leydig</a:t>
            </a:r>
            <a:r>
              <a:rPr lang="en-IN" b="1" dirty="0" smtClean="0">
                <a:solidFill>
                  <a:srgbClr val="7030A0"/>
                </a:solidFill>
              </a:rPr>
              <a:t> cells of the testes</a:t>
            </a:r>
            <a:r>
              <a:rPr lang="en-IN" b="1" dirty="0" smtClean="0"/>
              <a:t>.</a:t>
            </a:r>
          </a:p>
          <a:p>
            <a:pPr marL="571500" indent="-571500"/>
            <a:r>
              <a:rPr lang="en-IN" dirty="0" smtClean="0"/>
              <a:t>Estrogens are predominantly </a:t>
            </a:r>
            <a:r>
              <a:rPr lang="en-IN" b="1" dirty="0" smtClean="0"/>
              <a:t>ovarian hormones</a:t>
            </a:r>
            <a:r>
              <a:rPr lang="en-IN" dirty="0" smtClean="0"/>
              <a:t>, synthesized by the </a:t>
            </a:r>
            <a:r>
              <a:rPr lang="en-IN" b="1" dirty="0" smtClean="0"/>
              <a:t>follicles</a:t>
            </a:r>
            <a:r>
              <a:rPr lang="en-IN" dirty="0" smtClean="0"/>
              <a:t> and </a:t>
            </a:r>
            <a:r>
              <a:rPr lang="en-IN" b="1" dirty="0" smtClean="0">
                <a:solidFill>
                  <a:srgbClr val="7030A0"/>
                </a:solidFill>
              </a:rPr>
              <a:t>corpus </a:t>
            </a:r>
            <a:r>
              <a:rPr lang="en-IN" b="1" dirty="0" err="1" smtClean="0">
                <a:solidFill>
                  <a:srgbClr val="7030A0"/>
                </a:solidFill>
              </a:rPr>
              <a:t>leuteum</a:t>
            </a:r>
            <a:r>
              <a:rPr lang="en-IN" b="1" dirty="0" smtClean="0">
                <a:solidFill>
                  <a:srgbClr val="7030A0"/>
                </a:solidFill>
              </a:rPr>
              <a:t> of ovary.</a:t>
            </a:r>
          </a:p>
          <a:p>
            <a:pPr marL="571500" indent="-571500"/>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53</a:t>
            </a:fld>
            <a:endParaRPr lang="en-IN"/>
          </a:p>
        </p:txBody>
      </p:sp>
      <p:pic>
        <p:nvPicPr>
          <p:cNvPr id="3074" name="Picture 2"/>
          <p:cNvPicPr>
            <a:picLocks noGrp="1" noChangeAspect="1" noChangeArrowheads="1"/>
          </p:cNvPicPr>
          <p:nvPr>
            <p:ph sz="half" idx="2"/>
          </p:nvPr>
        </p:nvPicPr>
        <p:blipFill>
          <a:blip r:embed="rId2" cstate="print"/>
          <a:srcRect/>
          <a:stretch>
            <a:fillRect/>
          </a:stretch>
        </p:blipFill>
        <p:spPr bwMode="auto">
          <a:xfrm>
            <a:off x="5076056" y="1196752"/>
            <a:ext cx="3610744" cy="49685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188640"/>
          <a:ext cx="8686800" cy="6378340"/>
        </p:xfrm>
        <a:graphic>
          <a:graphicData uri="http://schemas.openxmlformats.org/drawingml/2006/table">
            <a:tbl>
              <a:tblPr firstRow="1" bandRow="1">
                <a:tableStyleId>{93296810-A885-4BE3-A3E7-6D5BEEA58F35}</a:tableStyleId>
              </a:tblPr>
              <a:tblGrid>
                <a:gridCol w="2278088"/>
                <a:gridCol w="2160240"/>
                <a:gridCol w="4248472"/>
              </a:tblGrid>
              <a:tr h="643159">
                <a:tc gridSpan="3">
                  <a:txBody>
                    <a:bodyPr/>
                    <a:lstStyle/>
                    <a:p>
                      <a:pPr algn="ctr"/>
                      <a:r>
                        <a:rPr lang="en-IN" sz="4000" dirty="0" smtClean="0">
                          <a:solidFill>
                            <a:srgbClr val="0070C0"/>
                          </a:solidFill>
                        </a:rPr>
                        <a:t>HORMONES OF </a:t>
                      </a:r>
                      <a:r>
                        <a:rPr lang="en-IN" sz="4000" baseline="0" dirty="0" smtClean="0">
                          <a:solidFill>
                            <a:srgbClr val="0070C0"/>
                          </a:solidFill>
                        </a:rPr>
                        <a:t> GONADS</a:t>
                      </a:r>
                      <a:endParaRPr lang="en-IN" sz="4000" dirty="0">
                        <a:solidFill>
                          <a:srgbClr val="0070C0"/>
                        </a:solidFill>
                      </a:endParaRPr>
                    </a:p>
                  </a:txBody>
                  <a:tcPr/>
                </a:tc>
                <a:tc hMerge="1">
                  <a:txBody>
                    <a:bodyPr/>
                    <a:lstStyle/>
                    <a:p>
                      <a:endParaRPr lang="en-IN"/>
                    </a:p>
                  </a:txBody>
                  <a:tcPr/>
                </a:tc>
                <a:tc hMerge="1">
                  <a:txBody>
                    <a:bodyPr/>
                    <a:lstStyle/>
                    <a:p>
                      <a:endParaRPr lang="en-IN" dirty="0"/>
                    </a:p>
                  </a:txBody>
                  <a:tcPr/>
                </a:tc>
              </a:tr>
              <a:tr h="758421">
                <a:tc>
                  <a:txBody>
                    <a:bodyPr/>
                    <a:lstStyle/>
                    <a:p>
                      <a:pPr algn="ctr"/>
                      <a:r>
                        <a:rPr lang="en-IN" sz="2400" b="1" dirty="0" smtClean="0">
                          <a:solidFill>
                            <a:srgbClr val="00B050"/>
                          </a:solidFill>
                        </a:rPr>
                        <a:t>Hormone</a:t>
                      </a:r>
                      <a:endParaRPr lang="en-IN" sz="2400" b="1" dirty="0">
                        <a:solidFill>
                          <a:srgbClr val="00B050"/>
                        </a:solidFill>
                      </a:endParaRPr>
                    </a:p>
                  </a:txBody>
                  <a:tcPr/>
                </a:tc>
                <a:tc>
                  <a:txBody>
                    <a:bodyPr/>
                    <a:lstStyle/>
                    <a:p>
                      <a:pPr algn="ctr"/>
                      <a:r>
                        <a:rPr lang="en-IN" sz="2400" b="1" dirty="0" smtClean="0">
                          <a:solidFill>
                            <a:srgbClr val="00B050"/>
                          </a:solidFill>
                        </a:rPr>
                        <a:t>Tissue</a:t>
                      </a:r>
                      <a:r>
                        <a:rPr lang="en-IN" sz="2400" b="1" baseline="0" dirty="0" smtClean="0">
                          <a:solidFill>
                            <a:srgbClr val="00B050"/>
                          </a:solidFill>
                        </a:rPr>
                        <a:t> origin</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755013">
                <a:tc>
                  <a:txBody>
                    <a:bodyPr/>
                    <a:lstStyle/>
                    <a:p>
                      <a:pPr algn="ctr"/>
                      <a:r>
                        <a:rPr lang="en-IN" sz="2400" b="1" dirty="0" err="1" smtClean="0"/>
                        <a:t>Estrogen</a:t>
                      </a:r>
                      <a:r>
                        <a:rPr lang="en-IN" sz="2400" b="1" dirty="0" smtClean="0"/>
                        <a:t> (</a:t>
                      </a:r>
                      <a:r>
                        <a:rPr lang="en-IN" sz="2400" b="1" dirty="0" err="1" smtClean="0"/>
                        <a:t>Estradiol</a:t>
                      </a:r>
                      <a:r>
                        <a:rPr lang="en-IN" sz="2400" b="1" dirty="0" smtClean="0"/>
                        <a:t>)</a:t>
                      </a:r>
                      <a:endParaRPr lang="en-IN" sz="2400" b="1" dirty="0"/>
                    </a:p>
                  </a:txBody>
                  <a:tcPr/>
                </a:tc>
                <a:tc>
                  <a:txBody>
                    <a:bodyPr/>
                    <a:lstStyle/>
                    <a:p>
                      <a:pPr algn="ctr"/>
                      <a:r>
                        <a:rPr lang="en-IN" sz="2400" b="1" dirty="0" smtClean="0"/>
                        <a:t>Ovarian</a:t>
                      </a:r>
                    </a:p>
                    <a:p>
                      <a:pPr algn="ctr"/>
                      <a:endParaRPr lang="en-IN" sz="2400" b="1" dirty="0"/>
                    </a:p>
                  </a:txBody>
                  <a:tcPr/>
                </a:tc>
                <a:tc>
                  <a:txBody>
                    <a:bodyPr/>
                    <a:lstStyle/>
                    <a:p>
                      <a:pPr algn="ctr"/>
                      <a:r>
                        <a:rPr lang="en-IN" sz="2400" b="1" dirty="0" smtClean="0"/>
                        <a:t>Maturation and function</a:t>
                      </a:r>
                      <a:r>
                        <a:rPr lang="en-IN" sz="2400" b="1" baseline="0" dirty="0" smtClean="0"/>
                        <a:t> of female secondary sex organs</a:t>
                      </a:r>
                      <a:endParaRPr lang="en-IN" sz="2400" b="1" dirty="0"/>
                    </a:p>
                  </a:txBody>
                  <a:tcPr/>
                </a:tc>
              </a:tr>
              <a:tr h="755013">
                <a:tc>
                  <a:txBody>
                    <a:bodyPr/>
                    <a:lstStyle/>
                    <a:p>
                      <a:pPr algn="ctr"/>
                      <a:r>
                        <a:rPr lang="en-IN" sz="2400" b="1" dirty="0" smtClean="0"/>
                        <a:t>Estrogens</a:t>
                      </a:r>
                    </a:p>
                    <a:p>
                      <a:pPr algn="ctr"/>
                      <a:endParaRPr lang="en-IN" sz="2400" b="1" dirty="0"/>
                    </a:p>
                  </a:txBody>
                  <a:tcPr/>
                </a:tc>
                <a:tc>
                  <a:txBody>
                    <a:bodyPr/>
                    <a:lstStyle/>
                    <a:p>
                      <a:pPr algn="ctr"/>
                      <a:r>
                        <a:rPr lang="en-IN" sz="2400" b="1" dirty="0" smtClean="0"/>
                        <a:t>Placental</a:t>
                      </a:r>
                    </a:p>
                    <a:p>
                      <a:pPr algn="ctr"/>
                      <a:endParaRPr lang="en-IN" sz="2400" b="1" dirty="0"/>
                    </a:p>
                  </a:txBody>
                  <a:tcPr/>
                </a:tc>
                <a:tc>
                  <a:txBody>
                    <a:bodyPr/>
                    <a:lstStyle/>
                    <a:p>
                      <a:pPr algn="ctr"/>
                      <a:r>
                        <a:rPr lang="en-IN" sz="2400" b="1" dirty="0" smtClean="0"/>
                        <a:t>Maintenance of pregnancy</a:t>
                      </a:r>
                      <a:endParaRPr lang="en-IN" sz="2400" b="1" dirty="0"/>
                    </a:p>
                  </a:txBody>
                  <a:tcPr/>
                </a:tc>
              </a:tr>
              <a:tr h="755013">
                <a:tc>
                  <a:txBody>
                    <a:bodyPr/>
                    <a:lstStyle/>
                    <a:p>
                      <a:pPr algn="ctr"/>
                      <a:r>
                        <a:rPr lang="en-IN" sz="2400" b="1" dirty="0" err="1" smtClean="0"/>
                        <a:t>Progestins</a:t>
                      </a:r>
                      <a:endParaRPr lang="en-IN" sz="2400" b="1" dirty="0" smtClean="0"/>
                    </a:p>
                    <a:p>
                      <a:pPr algn="ctr"/>
                      <a:r>
                        <a:rPr lang="en-IN" sz="2400" b="1" dirty="0" smtClean="0"/>
                        <a:t>(Progesterone)</a:t>
                      </a:r>
                      <a:endParaRPr lang="en-IN" sz="2400" b="1" dirty="0"/>
                    </a:p>
                  </a:txBody>
                  <a:tcPr/>
                </a:tc>
                <a:tc>
                  <a:txBody>
                    <a:bodyPr/>
                    <a:lstStyle/>
                    <a:p>
                      <a:pPr algn="ctr"/>
                      <a:r>
                        <a:rPr lang="en-IN" sz="2400" b="1" dirty="0" smtClean="0"/>
                        <a:t>Ovarian</a:t>
                      </a:r>
                      <a:endParaRPr lang="en-IN" sz="2400" b="1" dirty="0"/>
                    </a:p>
                  </a:txBody>
                  <a:tcPr/>
                </a:tc>
                <a:tc>
                  <a:txBody>
                    <a:bodyPr/>
                    <a:lstStyle/>
                    <a:p>
                      <a:pPr algn="ctr"/>
                      <a:r>
                        <a:rPr lang="en-IN" sz="2400" b="1" dirty="0" smtClean="0"/>
                        <a:t>Implantation of</a:t>
                      </a:r>
                      <a:r>
                        <a:rPr lang="en-IN" sz="2400" b="1" baseline="0" dirty="0" smtClean="0"/>
                        <a:t> ovum and maintenance of pregnancy</a:t>
                      </a:r>
                      <a:endParaRPr lang="en-IN" sz="2400" b="1" dirty="0"/>
                    </a:p>
                  </a:txBody>
                  <a:tcPr/>
                </a:tc>
              </a:tr>
              <a:tr h="755013">
                <a:tc>
                  <a:txBody>
                    <a:bodyPr/>
                    <a:lstStyle/>
                    <a:p>
                      <a:pPr algn="ctr"/>
                      <a:r>
                        <a:rPr lang="en-IN" sz="2400" b="1" dirty="0" err="1" smtClean="0"/>
                        <a:t>Progestins</a:t>
                      </a:r>
                      <a:r>
                        <a:rPr lang="en-IN" sz="2400" b="1" dirty="0" smtClean="0"/>
                        <a:t> </a:t>
                      </a:r>
                    </a:p>
                    <a:p>
                      <a:pPr algn="ctr"/>
                      <a:endParaRPr lang="en-IN" sz="2400" b="1" dirty="0"/>
                    </a:p>
                  </a:txBody>
                  <a:tcPr/>
                </a:tc>
                <a:tc>
                  <a:txBody>
                    <a:bodyPr/>
                    <a:lstStyle/>
                    <a:p>
                      <a:pPr algn="ctr"/>
                      <a:r>
                        <a:rPr lang="en-IN" sz="2400" b="1" dirty="0" smtClean="0"/>
                        <a:t>Placental</a:t>
                      </a:r>
                      <a:endParaRPr lang="en-IN" sz="2400" b="1" dirty="0"/>
                    </a:p>
                  </a:txBody>
                  <a:tcPr/>
                </a:tc>
                <a:tc>
                  <a:txBody>
                    <a:bodyPr/>
                    <a:lstStyle/>
                    <a:p>
                      <a:pPr algn="ctr"/>
                      <a:r>
                        <a:rPr lang="en-IN" sz="2400" b="1" dirty="0" smtClean="0"/>
                        <a:t>Mimic action of progesterone</a:t>
                      </a:r>
                      <a:endParaRPr lang="en-IN" sz="2400" b="1" dirty="0"/>
                    </a:p>
                  </a:txBody>
                  <a:tcPr/>
                </a:tc>
              </a:tr>
              <a:tr h="1627039">
                <a:tc>
                  <a:txBody>
                    <a:bodyPr/>
                    <a:lstStyle/>
                    <a:p>
                      <a:pPr algn="ctr"/>
                      <a:r>
                        <a:rPr lang="en-IN" sz="2400" b="1" dirty="0" smtClean="0"/>
                        <a:t>Androgens</a:t>
                      </a:r>
                    </a:p>
                    <a:p>
                      <a:pPr algn="ctr"/>
                      <a:r>
                        <a:rPr lang="en-IN" sz="2400" b="1" dirty="0" smtClean="0"/>
                        <a:t>(Testosterone)</a:t>
                      </a:r>
                      <a:endParaRPr lang="en-IN" sz="2400" b="1" dirty="0"/>
                    </a:p>
                  </a:txBody>
                  <a:tcPr/>
                </a:tc>
                <a:tc>
                  <a:txBody>
                    <a:bodyPr/>
                    <a:lstStyle/>
                    <a:p>
                      <a:pPr algn="ctr"/>
                      <a:r>
                        <a:rPr lang="en-IN" sz="2400" b="1" dirty="0" smtClean="0"/>
                        <a:t>Testicular</a:t>
                      </a:r>
                      <a:endParaRPr lang="en-IN" sz="2400" b="1" dirty="0"/>
                    </a:p>
                  </a:txBody>
                  <a:tcPr/>
                </a:tc>
                <a:tc>
                  <a:txBody>
                    <a:bodyPr/>
                    <a:lstStyle/>
                    <a:p>
                      <a:pPr algn="ctr"/>
                      <a:r>
                        <a:rPr lang="en-IN" sz="2400" b="1" dirty="0" smtClean="0"/>
                        <a:t>Maturation and function</a:t>
                      </a:r>
                      <a:r>
                        <a:rPr lang="en-IN" sz="2400" b="1" baseline="0" dirty="0" smtClean="0"/>
                        <a:t> of male secondary sex organs</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512" y="116632"/>
            <a:ext cx="8712968" cy="864096"/>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Androgens</a:t>
            </a:r>
            <a:endParaRPr lang="en-IN" dirty="0">
              <a:solidFill>
                <a:srgbClr val="FF0000"/>
              </a:solidFill>
            </a:endParaRPr>
          </a:p>
        </p:txBody>
      </p:sp>
      <p:sp>
        <p:nvSpPr>
          <p:cNvPr id="3" name="Content Placeholder 2"/>
          <p:cNvSpPr>
            <a:spLocks noGrp="1"/>
          </p:cNvSpPr>
          <p:nvPr>
            <p:ph idx="1"/>
          </p:nvPr>
        </p:nvSpPr>
        <p:spPr>
          <a:xfrm>
            <a:off x="205680" y="1052736"/>
            <a:ext cx="8686800" cy="5328592"/>
          </a:xfrm>
        </p:spPr>
        <p:txBody>
          <a:bodyPr>
            <a:normAutofit fontScale="85000" lnSpcReduction="20000"/>
          </a:bodyPr>
          <a:lstStyle/>
          <a:p>
            <a:pPr marL="514350" indent="-514350">
              <a:buFont typeface="Wingdings" pitchFamily="2" charset="2"/>
              <a:buChar char="q"/>
            </a:pPr>
            <a:r>
              <a:rPr lang="en-IN" sz="3400" b="1" dirty="0" smtClean="0">
                <a:solidFill>
                  <a:srgbClr val="0070C0"/>
                </a:solidFill>
              </a:rPr>
              <a:t>Introduction</a:t>
            </a:r>
          </a:p>
          <a:p>
            <a:pPr marL="514350" indent="-514350"/>
            <a:r>
              <a:rPr lang="en-IN" dirty="0" smtClean="0"/>
              <a:t>Produced by the </a:t>
            </a:r>
            <a:r>
              <a:rPr lang="en-IN" b="1" dirty="0" err="1" smtClean="0"/>
              <a:t>Leydig</a:t>
            </a:r>
            <a:r>
              <a:rPr lang="en-IN" b="1" dirty="0" smtClean="0"/>
              <a:t> cells of the testes </a:t>
            </a:r>
            <a:r>
              <a:rPr lang="en-IN" dirty="0" smtClean="0"/>
              <a:t>and to a </a:t>
            </a:r>
            <a:r>
              <a:rPr lang="en-IN" b="1" dirty="0" smtClean="0"/>
              <a:t>minor extent </a:t>
            </a:r>
            <a:r>
              <a:rPr lang="en-IN" dirty="0" smtClean="0"/>
              <a:t>by the </a:t>
            </a:r>
            <a:r>
              <a:rPr lang="en-IN" b="1" dirty="0" smtClean="0"/>
              <a:t>adrenal glands </a:t>
            </a:r>
            <a:r>
              <a:rPr lang="en-IN" dirty="0" smtClean="0"/>
              <a:t>in both the sexes.</a:t>
            </a:r>
          </a:p>
          <a:p>
            <a:pPr marL="514350" indent="-514350">
              <a:buFont typeface="Wingdings" pitchFamily="2" charset="2"/>
              <a:buChar char="q"/>
            </a:pPr>
            <a:r>
              <a:rPr lang="en-IN" b="1" dirty="0" smtClean="0">
                <a:solidFill>
                  <a:srgbClr val="0070C0"/>
                </a:solidFill>
              </a:rPr>
              <a:t>Physiological and biochemical functions of androgens</a:t>
            </a:r>
          </a:p>
          <a:p>
            <a:pPr marL="514350" indent="-514350">
              <a:buFont typeface="+mj-lt"/>
              <a:buAutoNum type="alphaUcPeriod"/>
            </a:pPr>
            <a:r>
              <a:rPr lang="en-IN" b="1" dirty="0" smtClean="0">
                <a:solidFill>
                  <a:srgbClr val="7030A0"/>
                </a:solidFill>
              </a:rPr>
              <a:t>Sex-related physiological functions</a:t>
            </a:r>
          </a:p>
          <a:p>
            <a:pPr marL="514350" indent="-514350"/>
            <a:r>
              <a:rPr lang="en-IN" dirty="0" smtClean="0"/>
              <a:t>Androgens, primarily </a:t>
            </a:r>
            <a:r>
              <a:rPr lang="en-IN" b="1" dirty="0" smtClean="0"/>
              <a:t>dihydrotestosterone (DHT) </a:t>
            </a:r>
            <a:r>
              <a:rPr lang="en-IN" dirty="0" smtClean="0"/>
              <a:t>and </a:t>
            </a:r>
            <a:r>
              <a:rPr lang="en-IN" b="1" dirty="0" smtClean="0"/>
              <a:t>testosterone</a:t>
            </a:r>
            <a:r>
              <a:rPr lang="en-IN" dirty="0" smtClean="0"/>
              <a:t>, </a:t>
            </a:r>
            <a:r>
              <a:rPr lang="en-IN" b="1" dirty="0" smtClean="0"/>
              <a:t>influence</a:t>
            </a:r>
            <a:r>
              <a:rPr lang="en-IN" dirty="0" smtClean="0"/>
              <a:t>:</a:t>
            </a:r>
          </a:p>
          <a:p>
            <a:pPr marL="514350" indent="-514350"/>
            <a:r>
              <a:rPr lang="en-IN" dirty="0" smtClean="0"/>
              <a:t>Growth, development and maintenance of </a:t>
            </a:r>
            <a:r>
              <a:rPr lang="en-IN" b="1" dirty="0" smtClean="0"/>
              <a:t>male reproductive organs</a:t>
            </a:r>
            <a:r>
              <a:rPr lang="en-IN" dirty="0" smtClean="0"/>
              <a:t>.</a:t>
            </a:r>
          </a:p>
          <a:p>
            <a:pPr marL="514350" indent="-514350"/>
            <a:r>
              <a:rPr lang="en-IN" b="1" dirty="0" smtClean="0"/>
              <a:t>Sexual differentiation </a:t>
            </a:r>
            <a:r>
              <a:rPr lang="en-IN" dirty="0" smtClean="0"/>
              <a:t>and </a:t>
            </a:r>
            <a:r>
              <a:rPr lang="en-IN" b="1" dirty="0" smtClean="0"/>
              <a:t>secondary sexual characteristics</a:t>
            </a:r>
            <a:r>
              <a:rPr lang="en-IN" dirty="0" smtClean="0"/>
              <a:t>.</a:t>
            </a:r>
          </a:p>
          <a:p>
            <a:pPr marL="514350" indent="-514350"/>
            <a:r>
              <a:rPr lang="en-IN" b="1" dirty="0" smtClean="0"/>
              <a:t>Spermatogenesis</a:t>
            </a:r>
          </a:p>
          <a:p>
            <a:pPr marL="514350" indent="-514350"/>
            <a:r>
              <a:rPr lang="en-IN" dirty="0" smtClean="0"/>
              <a:t>Male pattern of </a:t>
            </a:r>
            <a:r>
              <a:rPr lang="en-IN" b="1" dirty="0" smtClean="0"/>
              <a:t>aggressive behaviour</a:t>
            </a:r>
            <a:r>
              <a:rPr lang="en-IN" dirty="0" smtClean="0"/>
              <a:t>.</a:t>
            </a:r>
            <a:endParaRPr lang="en-IN"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332656"/>
            <a:ext cx="8640960" cy="6264696"/>
          </a:xfrm>
        </p:spPr>
        <p:txBody>
          <a:bodyPr>
            <a:normAutofit fontScale="92500"/>
          </a:bodyPr>
          <a:lstStyle/>
          <a:p>
            <a:pPr marL="514350" indent="-514350">
              <a:buAutoNum type="alphaUcPeriod" startAt="2"/>
            </a:pPr>
            <a:r>
              <a:rPr lang="en-IN" b="1" dirty="0" smtClean="0">
                <a:solidFill>
                  <a:srgbClr val="7030A0"/>
                </a:solidFill>
              </a:rPr>
              <a:t>Biochemical functions</a:t>
            </a:r>
          </a:p>
          <a:p>
            <a:pPr marL="514350" indent="-514350">
              <a:buNone/>
            </a:pPr>
            <a:r>
              <a:rPr lang="en-IN" b="1" dirty="0" smtClean="0">
                <a:solidFill>
                  <a:srgbClr val="00B050"/>
                </a:solidFill>
              </a:rPr>
              <a:t>1.	Effect on protein metabolism</a:t>
            </a:r>
          </a:p>
          <a:p>
            <a:pPr marL="514350" indent="-514350"/>
            <a:r>
              <a:rPr lang="en-IN" dirty="0" smtClean="0"/>
              <a:t>Androgens are </a:t>
            </a:r>
            <a:r>
              <a:rPr lang="en-IN" b="1" dirty="0" smtClean="0"/>
              <a:t>anabolic </a:t>
            </a:r>
            <a:r>
              <a:rPr lang="en-IN" dirty="0" smtClean="0"/>
              <a:t>in nature i.e. </a:t>
            </a:r>
            <a:r>
              <a:rPr lang="en-IN" b="1" dirty="0" smtClean="0"/>
              <a:t>promote RNA synthesis </a:t>
            </a:r>
            <a:r>
              <a:rPr lang="en-IN" dirty="0" smtClean="0"/>
              <a:t>(transcription) and </a:t>
            </a:r>
            <a:r>
              <a:rPr lang="en-IN" b="1" dirty="0" smtClean="0"/>
              <a:t>protein synthesis (translation) </a:t>
            </a:r>
            <a:r>
              <a:rPr lang="en-IN" dirty="0" smtClean="0"/>
              <a:t>and thus cause </a:t>
            </a:r>
            <a:r>
              <a:rPr lang="en-IN" b="1" dirty="0" smtClean="0"/>
              <a:t>positive nitrogen balance</a:t>
            </a:r>
            <a:r>
              <a:rPr lang="en-IN" dirty="0" smtClean="0"/>
              <a:t>.</a:t>
            </a:r>
          </a:p>
          <a:p>
            <a:pPr marL="514350" indent="-514350">
              <a:buAutoNum type="arabicPeriod" startAt="2"/>
            </a:pPr>
            <a:r>
              <a:rPr lang="en-IN" b="1" dirty="0" smtClean="0">
                <a:solidFill>
                  <a:srgbClr val="00B050"/>
                </a:solidFill>
              </a:rPr>
              <a:t>Effect on carbohydrate and fat metabolism</a:t>
            </a:r>
          </a:p>
          <a:p>
            <a:pPr marL="514350" indent="-514350"/>
            <a:r>
              <a:rPr lang="en-IN" dirty="0" smtClean="0"/>
              <a:t>Increases glycolysis, fatty acid synthesis and citric acid cycle.</a:t>
            </a:r>
          </a:p>
          <a:p>
            <a:pPr marL="514350" indent="-514350">
              <a:buAutoNum type="arabicPeriod" startAt="3"/>
            </a:pPr>
            <a:r>
              <a:rPr lang="en-IN" b="1" dirty="0" smtClean="0">
                <a:solidFill>
                  <a:srgbClr val="00B050"/>
                </a:solidFill>
              </a:rPr>
              <a:t>Effect on mineral metabolism</a:t>
            </a:r>
          </a:p>
          <a:p>
            <a:pPr marL="514350" indent="-514350"/>
            <a:r>
              <a:rPr lang="en-IN" dirty="0" smtClean="0"/>
              <a:t>It promotes mineral deposition and bone growth before the closure of epiphyseal cartilage.</a:t>
            </a:r>
          </a:p>
        </p:txBody>
      </p:sp>
      <p:sp>
        <p:nvSpPr>
          <p:cNvPr id="4" name="Slide Number Placeholder 3"/>
          <p:cNvSpPr>
            <a:spLocks noGrp="1"/>
          </p:cNvSpPr>
          <p:nvPr>
            <p:ph type="sldNum" sz="quarter" idx="12"/>
          </p:nvPr>
        </p:nvSpPr>
        <p:spPr/>
        <p:txBody>
          <a:bodyPr/>
          <a:lstStyle/>
          <a:p>
            <a:fld id="{22DC905A-0DC9-4171-AAC0-B5D4C4DA1B85}" type="slidenum">
              <a:rPr lang="en-IN" smtClean="0"/>
              <a:pPr/>
              <a:t>56</a:t>
            </a:fld>
            <a:endParaRPr lang="en-IN"/>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850106"/>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Estrogens</a:t>
            </a:r>
            <a:endParaRPr lang="en-IN" dirty="0">
              <a:solidFill>
                <a:srgbClr val="FF0000"/>
              </a:solidFill>
            </a:endParaRPr>
          </a:p>
        </p:txBody>
      </p:sp>
      <p:sp>
        <p:nvSpPr>
          <p:cNvPr id="3" name="Content Placeholder 2"/>
          <p:cNvSpPr>
            <a:spLocks noGrp="1"/>
          </p:cNvSpPr>
          <p:nvPr>
            <p:ph idx="1"/>
          </p:nvPr>
        </p:nvSpPr>
        <p:spPr>
          <a:xfrm>
            <a:off x="457200" y="1124744"/>
            <a:ext cx="8229600" cy="5400600"/>
          </a:xfrm>
        </p:spPr>
        <p:txBody>
          <a:bodyPr>
            <a:normAutofit fontScale="92500" lnSpcReduction="10000"/>
          </a:bodyPr>
          <a:lstStyle/>
          <a:p>
            <a:pPr marL="514350" indent="-514350">
              <a:buFont typeface="Wingdings" pitchFamily="2" charset="2"/>
              <a:buChar char="q"/>
            </a:pPr>
            <a:r>
              <a:rPr lang="en-IN" b="1" dirty="0" smtClean="0">
                <a:solidFill>
                  <a:srgbClr val="0070C0"/>
                </a:solidFill>
              </a:rPr>
              <a:t>Introduction</a:t>
            </a:r>
          </a:p>
          <a:p>
            <a:pPr marL="514350" indent="-514350"/>
            <a:r>
              <a:rPr lang="en-IN" dirty="0" smtClean="0"/>
              <a:t>Estrogens are predominantly </a:t>
            </a:r>
            <a:r>
              <a:rPr lang="en-IN" b="1" dirty="0" smtClean="0"/>
              <a:t>ovarian hormones</a:t>
            </a:r>
            <a:r>
              <a:rPr lang="en-IN" dirty="0" smtClean="0"/>
              <a:t>, synthesized by the </a:t>
            </a:r>
            <a:r>
              <a:rPr lang="en-IN" b="1" dirty="0" smtClean="0"/>
              <a:t>follicles</a:t>
            </a:r>
            <a:r>
              <a:rPr lang="en-IN" dirty="0" smtClean="0"/>
              <a:t> and </a:t>
            </a:r>
            <a:r>
              <a:rPr lang="en-IN" b="1" dirty="0" smtClean="0"/>
              <a:t>corpus </a:t>
            </a:r>
            <a:r>
              <a:rPr lang="en-IN" b="1" dirty="0" err="1" smtClean="0"/>
              <a:t>luteum</a:t>
            </a:r>
            <a:r>
              <a:rPr lang="en-IN" b="1" dirty="0" smtClean="0"/>
              <a:t> of ovary</a:t>
            </a:r>
            <a:r>
              <a:rPr lang="en-IN" dirty="0" smtClean="0"/>
              <a:t>.</a:t>
            </a:r>
          </a:p>
          <a:p>
            <a:pPr marL="514350" indent="-514350">
              <a:buFont typeface="Wingdings" pitchFamily="2" charset="2"/>
              <a:buChar char="q"/>
            </a:pPr>
            <a:r>
              <a:rPr lang="en-IN" b="1" dirty="0" smtClean="0">
                <a:solidFill>
                  <a:srgbClr val="0070C0"/>
                </a:solidFill>
              </a:rPr>
              <a:t>Physiological and biochemical functions of estrogens</a:t>
            </a:r>
          </a:p>
          <a:p>
            <a:pPr marL="514350" indent="-514350">
              <a:buAutoNum type="arabicPeriod"/>
            </a:pPr>
            <a:r>
              <a:rPr lang="en-IN" b="1" dirty="0" smtClean="0">
                <a:solidFill>
                  <a:srgbClr val="7030A0"/>
                </a:solidFill>
              </a:rPr>
              <a:t>sex-related physiological functions</a:t>
            </a:r>
          </a:p>
          <a:p>
            <a:pPr marL="514350" indent="-514350"/>
            <a:r>
              <a:rPr lang="en-IN" b="1" dirty="0" smtClean="0"/>
              <a:t>Growth, development </a:t>
            </a:r>
            <a:r>
              <a:rPr lang="en-IN" dirty="0" smtClean="0"/>
              <a:t>and </a:t>
            </a:r>
            <a:r>
              <a:rPr lang="en-IN" b="1" dirty="0" smtClean="0"/>
              <a:t>maintenance of female reproductive organs</a:t>
            </a:r>
            <a:r>
              <a:rPr lang="en-IN" dirty="0" smtClean="0"/>
              <a:t>.</a:t>
            </a:r>
          </a:p>
          <a:p>
            <a:pPr marL="514350" indent="-514350"/>
            <a:r>
              <a:rPr lang="en-IN" b="1" dirty="0" smtClean="0"/>
              <a:t>Maintenance of menstrual cycles</a:t>
            </a:r>
            <a:r>
              <a:rPr lang="en-IN" dirty="0" smtClean="0"/>
              <a:t>.</a:t>
            </a:r>
          </a:p>
          <a:p>
            <a:pPr marL="514350" indent="-514350"/>
            <a:r>
              <a:rPr lang="en-IN" b="1" dirty="0" smtClean="0"/>
              <a:t>Development </a:t>
            </a:r>
            <a:r>
              <a:rPr lang="en-IN" dirty="0" smtClean="0"/>
              <a:t>of </a:t>
            </a:r>
            <a:r>
              <a:rPr lang="en-IN" b="1" dirty="0" smtClean="0"/>
              <a:t>female sexual characteristics</a:t>
            </a:r>
            <a:r>
              <a:rPr lang="en-IN" dirty="0" smtClean="0"/>
              <a:t>.</a:t>
            </a:r>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57</a:t>
            </a:fld>
            <a:endParaRPr lang="en-IN"/>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476672"/>
            <a:ext cx="8568952" cy="6048672"/>
          </a:xfrm>
        </p:spPr>
        <p:txBody>
          <a:bodyPr>
            <a:normAutofit/>
          </a:bodyPr>
          <a:lstStyle/>
          <a:p>
            <a:pPr>
              <a:buNone/>
            </a:pPr>
            <a:r>
              <a:rPr lang="en-IN" sz="2800" b="1" dirty="0" smtClean="0">
                <a:solidFill>
                  <a:srgbClr val="0070C0"/>
                </a:solidFill>
              </a:rPr>
              <a:t>2.	Biochemical functions</a:t>
            </a:r>
          </a:p>
          <a:p>
            <a:pPr>
              <a:buNone/>
            </a:pPr>
            <a:r>
              <a:rPr lang="en-IN" b="1" dirty="0" smtClean="0">
                <a:solidFill>
                  <a:srgbClr val="7030A0"/>
                </a:solidFill>
              </a:rPr>
              <a:t>	- </a:t>
            </a:r>
            <a:r>
              <a:rPr lang="en-IN" sz="2800" b="1" dirty="0" err="1" smtClean="0">
                <a:solidFill>
                  <a:srgbClr val="7030A0"/>
                </a:solidFill>
              </a:rPr>
              <a:t>Lipogenic</a:t>
            </a:r>
            <a:r>
              <a:rPr lang="en-IN" sz="2800" b="1" dirty="0" smtClean="0">
                <a:solidFill>
                  <a:srgbClr val="7030A0"/>
                </a:solidFill>
              </a:rPr>
              <a:t> effect</a:t>
            </a:r>
          </a:p>
          <a:p>
            <a:pPr marL="1071563"/>
            <a:r>
              <a:rPr lang="en-IN" sz="2400" dirty="0" smtClean="0"/>
              <a:t>Increase </a:t>
            </a:r>
            <a:r>
              <a:rPr lang="en-IN" sz="2400" dirty="0" err="1" smtClean="0"/>
              <a:t>lipogenesis</a:t>
            </a:r>
            <a:r>
              <a:rPr lang="en-IN" sz="2400" dirty="0" smtClean="0"/>
              <a:t> in adipose tissue and, for this reason women have relatively more fat (about 5%) than men.</a:t>
            </a:r>
          </a:p>
          <a:p>
            <a:pPr>
              <a:buNone/>
            </a:pPr>
            <a:r>
              <a:rPr lang="en-IN" b="1" dirty="0" smtClean="0">
                <a:solidFill>
                  <a:srgbClr val="7030A0"/>
                </a:solidFill>
              </a:rPr>
              <a:t>	- </a:t>
            </a:r>
            <a:r>
              <a:rPr lang="en-IN" sz="2800" b="1" dirty="0" err="1" smtClean="0">
                <a:solidFill>
                  <a:srgbClr val="7030A0"/>
                </a:solidFill>
              </a:rPr>
              <a:t>Hypocholesterolemic</a:t>
            </a:r>
            <a:r>
              <a:rPr lang="en-IN" sz="2800" b="1" dirty="0" smtClean="0">
                <a:solidFill>
                  <a:srgbClr val="7030A0"/>
                </a:solidFill>
              </a:rPr>
              <a:t> effect</a:t>
            </a:r>
          </a:p>
          <a:p>
            <a:pPr marL="1071563"/>
            <a:r>
              <a:rPr lang="en-IN" sz="2400" dirty="0" smtClean="0"/>
              <a:t>Lower the plasma total cholesterol (   LDL &amp;   HDL). This explains the low incidence of atherosclerosis and coronary heart disease in the women during reproductive age.</a:t>
            </a:r>
          </a:p>
          <a:p>
            <a:pPr>
              <a:buNone/>
            </a:pPr>
            <a:r>
              <a:rPr lang="en-IN" b="1" dirty="0" smtClean="0">
                <a:solidFill>
                  <a:srgbClr val="7030A0"/>
                </a:solidFill>
              </a:rPr>
              <a:t>	- </a:t>
            </a:r>
            <a:r>
              <a:rPr lang="en-IN" sz="2800" b="1" dirty="0" smtClean="0">
                <a:solidFill>
                  <a:srgbClr val="7030A0"/>
                </a:solidFill>
              </a:rPr>
              <a:t>Anabolic effect</a:t>
            </a:r>
          </a:p>
          <a:p>
            <a:pPr marL="1071563"/>
            <a:r>
              <a:rPr lang="en-IN" sz="2400" dirty="0" smtClean="0"/>
              <a:t>Promote transcription and translation (anabolic effect).</a:t>
            </a:r>
            <a:endParaRPr lang="en-IN" sz="2400"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58</a:t>
            </a:fld>
            <a:endParaRPr lang="en-IN"/>
          </a:p>
        </p:txBody>
      </p:sp>
      <p:cxnSp>
        <p:nvCxnSpPr>
          <p:cNvPr id="6" name="Straight Arrow Connector 5"/>
          <p:cNvCxnSpPr/>
          <p:nvPr/>
        </p:nvCxnSpPr>
        <p:spPr>
          <a:xfrm>
            <a:off x="5940152" y="3068960"/>
            <a:ext cx="0"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0" name="Straight Arrow Connector 9"/>
          <p:cNvCxnSpPr/>
          <p:nvPr/>
        </p:nvCxnSpPr>
        <p:spPr>
          <a:xfrm flipV="1">
            <a:off x="6876256" y="2996952"/>
            <a:ext cx="0"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476672"/>
            <a:ext cx="8496944" cy="6048672"/>
          </a:xfrm>
        </p:spPr>
        <p:txBody>
          <a:bodyPr>
            <a:normAutofit/>
          </a:bodyPr>
          <a:lstStyle/>
          <a:p>
            <a:pPr>
              <a:buNone/>
            </a:pPr>
            <a:r>
              <a:rPr lang="en-IN" sz="3600" b="1" dirty="0" smtClean="0">
                <a:solidFill>
                  <a:srgbClr val="7030A0"/>
                </a:solidFill>
              </a:rPr>
              <a:t>	- </a:t>
            </a:r>
            <a:r>
              <a:rPr lang="en-IN" sz="2800" b="1" dirty="0" smtClean="0">
                <a:solidFill>
                  <a:srgbClr val="7030A0"/>
                </a:solidFill>
              </a:rPr>
              <a:t>Effect on bone growth</a:t>
            </a:r>
          </a:p>
          <a:p>
            <a:pPr marL="1071563">
              <a:tabLst>
                <a:tab pos="357188" algn="l"/>
              </a:tabLst>
            </a:pPr>
            <a:r>
              <a:rPr lang="en-IN" sz="2400" dirty="0" smtClean="0"/>
              <a:t>Promote calcification and bone growth.</a:t>
            </a:r>
          </a:p>
          <a:p>
            <a:pPr marL="1071563">
              <a:tabLst>
                <a:tab pos="357188" algn="l"/>
              </a:tabLst>
            </a:pPr>
            <a:r>
              <a:rPr lang="en-IN" sz="2400" dirty="0" smtClean="0"/>
              <a:t>It is believed that decalcification of bone in the postmenopausal women leading to osteoporosis is due to lack of estrogens.</a:t>
            </a:r>
          </a:p>
          <a:p>
            <a:pPr lvl="1">
              <a:buFontTx/>
              <a:buChar char="-"/>
            </a:pPr>
            <a:r>
              <a:rPr lang="en-IN" b="1" dirty="0" smtClean="0">
                <a:solidFill>
                  <a:srgbClr val="7030A0"/>
                </a:solidFill>
              </a:rPr>
              <a:t>Effect on </a:t>
            </a:r>
            <a:r>
              <a:rPr lang="en-IN" b="1" dirty="0" err="1" smtClean="0">
                <a:solidFill>
                  <a:srgbClr val="7030A0"/>
                </a:solidFill>
              </a:rPr>
              <a:t>transhydrogenase</a:t>
            </a:r>
            <a:endParaRPr lang="en-IN" b="1" dirty="0" smtClean="0">
              <a:solidFill>
                <a:srgbClr val="7030A0"/>
              </a:solidFill>
            </a:endParaRPr>
          </a:p>
          <a:p>
            <a:pPr marL="1068388" lvl="1">
              <a:buFont typeface="Arial" pitchFamily="34" charset="0"/>
              <a:buChar char="•"/>
            </a:pPr>
            <a:r>
              <a:rPr lang="en-IN" sz="2400" dirty="0" err="1" smtClean="0"/>
              <a:t>Transhydrogenase</a:t>
            </a:r>
            <a:r>
              <a:rPr lang="en-IN" sz="2400" dirty="0" smtClean="0"/>
              <a:t> is an enzyme activated by </a:t>
            </a:r>
            <a:r>
              <a:rPr lang="en-IN" sz="2400" dirty="0" err="1" smtClean="0"/>
              <a:t>estrogen</a:t>
            </a:r>
            <a:r>
              <a:rPr lang="en-IN" sz="2400" dirty="0" smtClean="0"/>
              <a:t>. </a:t>
            </a:r>
          </a:p>
          <a:p>
            <a:pPr marL="1068388" lvl="1">
              <a:buFont typeface="Arial" pitchFamily="34" charset="0"/>
              <a:buChar char="•"/>
            </a:pPr>
            <a:r>
              <a:rPr lang="en-IN" sz="2400" dirty="0" smtClean="0"/>
              <a:t>It is capable of transferring reducing equivalents from NADPH to NAD</a:t>
            </a:r>
            <a:r>
              <a:rPr lang="en-IN" sz="2400" baseline="30000" dirty="0" smtClean="0"/>
              <a:t>+</a:t>
            </a:r>
            <a:r>
              <a:rPr lang="en-IN" sz="2400" dirty="0" smtClean="0"/>
              <a:t>. </a:t>
            </a:r>
          </a:p>
          <a:p>
            <a:pPr marL="1068388" lvl="1">
              <a:buFont typeface="Arial" pitchFamily="34" charset="0"/>
              <a:buChar char="•"/>
            </a:pPr>
            <a:r>
              <a:rPr lang="en-IN" sz="2400" dirty="0" smtClean="0"/>
              <a:t>It is explained that in the women after menopause, the </a:t>
            </a:r>
            <a:r>
              <a:rPr lang="en-IN" sz="2400" dirty="0" err="1" smtClean="0"/>
              <a:t>transhydrogenase</a:t>
            </a:r>
            <a:r>
              <a:rPr lang="en-IN" sz="2400" dirty="0" smtClean="0"/>
              <a:t> activity is low. </a:t>
            </a:r>
          </a:p>
          <a:p>
            <a:pPr marL="1068388" lvl="1">
              <a:buFont typeface="Arial" pitchFamily="34" charset="0"/>
              <a:buChar char="•"/>
            </a:pPr>
            <a:r>
              <a:rPr lang="en-IN" sz="2400" dirty="0" smtClean="0"/>
              <a:t>This results in the diversion of NADPH towards </a:t>
            </a:r>
            <a:r>
              <a:rPr lang="en-IN" sz="2400" dirty="0" err="1" smtClean="0"/>
              <a:t>lipogenesis</a:t>
            </a:r>
            <a:r>
              <a:rPr lang="en-IN" sz="2400" dirty="0" smtClean="0"/>
              <a:t> causing obesity.</a:t>
            </a:r>
          </a:p>
          <a:p>
            <a:pPr lvl="1">
              <a:buFont typeface="Arial" pitchFamily="34" charset="0"/>
              <a:buChar char="•"/>
            </a:pPr>
            <a:endParaRPr lang="en-IN" dirty="0" smtClean="0"/>
          </a:p>
          <a:p>
            <a:pPr>
              <a:buFontTx/>
              <a:buChar char="-"/>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332656"/>
            <a:ext cx="8712968" cy="6264696"/>
          </a:xfrm>
        </p:spPr>
        <p:txBody>
          <a:bodyPr>
            <a:normAutofit lnSpcReduction="10000"/>
          </a:bodyPr>
          <a:lstStyle/>
          <a:p>
            <a:pPr>
              <a:buNone/>
            </a:pPr>
            <a:r>
              <a:rPr lang="en-IN" sz="2800" b="1" dirty="0" smtClean="0">
                <a:solidFill>
                  <a:srgbClr val="0070C0"/>
                </a:solidFill>
              </a:rPr>
              <a:t>II.	BASED ON THE MECHANISM OF HORMONE ACTION </a:t>
            </a:r>
          </a:p>
          <a:p>
            <a:r>
              <a:rPr lang="en-IN" sz="2400" dirty="0" smtClean="0"/>
              <a:t>Hormones are classified into two </a:t>
            </a:r>
            <a:r>
              <a:rPr lang="en-IN" sz="2400" b="1" dirty="0" smtClean="0">
                <a:solidFill>
                  <a:srgbClr val="7030A0"/>
                </a:solidFill>
              </a:rPr>
              <a:t>groups (I and II) </a:t>
            </a:r>
            <a:r>
              <a:rPr lang="en-IN" sz="2400" dirty="0" smtClean="0"/>
              <a:t>based on the</a:t>
            </a:r>
            <a:r>
              <a:rPr lang="en-IN" sz="2400" dirty="0" smtClean="0">
                <a:solidFill>
                  <a:srgbClr val="7030A0"/>
                </a:solidFill>
              </a:rPr>
              <a:t> </a:t>
            </a:r>
            <a:r>
              <a:rPr lang="en-IN" sz="2400" b="1" dirty="0" smtClean="0">
                <a:solidFill>
                  <a:srgbClr val="7030A0"/>
                </a:solidFill>
              </a:rPr>
              <a:t>location of the  receptors </a:t>
            </a:r>
            <a:r>
              <a:rPr lang="en-IN" sz="2400" dirty="0" smtClean="0"/>
              <a:t>to which they bind and the</a:t>
            </a:r>
            <a:r>
              <a:rPr lang="en-IN" sz="2400" b="1" dirty="0" smtClean="0">
                <a:solidFill>
                  <a:srgbClr val="7030A0"/>
                </a:solidFill>
              </a:rPr>
              <a:t> signals (nature of second messenge</a:t>
            </a:r>
            <a:r>
              <a:rPr lang="en-IN" sz="2400" dirty="0" smtClean="0">
                <a:solidFill>
                  <a:srgbClr val="7030A0"/>
                </a:solidFill>
              </a:rPr>
              <a:t>r</a:t>
            </a:r>
            <a:r>
              <a:rPr lang="en-IN" sz="2400" b="1" dirty="0" smtClean="0">
                <a:solidFill>
                  <a:srgbClr val="7030A0"/>
                </a:solidFill>
              </a:rPr>
              <a:t>)</a:t>
            </a:r>
            <a:r>
              <a:rPr lang="en-IN" sz="2400" dirty="0" smtClean="0">
                <a:solidFill>
                  <a:srgbClr val="7030A0"/>
                </a:solidFill>
              </a:rPr>
              <a:t> </a:t>
            </a:r>
            <a:r>
              <a:rPr lang="en-IN" sz="2400" dirty="0" smtClean="0"/>
              <a:t>used to mediate their action.</a:t>
            </a:r>
          </a:p>
          <a:p>
            <a:pPr marL="457200" indent="-457200">
              <a:buAutoNum type="arabicPeriod"/>
            </a:pPr>
            <a:r>
              <a:rPr lang="en-IN" b="1" dirty="0" smtClean="0">
                <a:solidFill>
                  <a:srgbClr val="7030A0"/>
                </a:solidFill>
              </a:rPr>
              <a:t>Group I hormones (Hormones with intracellular receptors)</a:t>
            </a:r>
          </a:p>
          <a:p>
            <a:pPr marL="457200" indent="-457200">
              <a:buFont typeface="Wingdings" pitchFamily="2" charset="2"/>
              <a:buChar char="q"/>
            </a:pPr>
            <a:r>
              <a:rPr lang="en-IN" sz="2400" b="1" dirty="0" smtClean="0">
                <a:solidFill>
                  <a:srgbClr val="00B050"/>
                </a:solidFill>
              </a:rPr>
              <a:t>Solubility of hormones</a:t>
            </a:r>
          </a:p>
          <a:p>
            <a:pPr marL="457200" indent="-457200"/>
            <a:r>
              <a:rPr lang="en-IN" sz="2400" dirty="0" smtClean="0"/>
              <a:t>The hormones of Group I are lipophilic which readily pass through the plasma membrane.</a:t>
            </a:r>
          </a:p>
          <a:p>
            <a:pPr marL="457200" indent="-457200">
              <a:buFont typeface="Wingdings" pitchFamily="2" charset="2"/>
              <a:buChar char="q"/>
            </a:pPr>
            <a:r>
              <a:rPr lang="en-IN" sz="2400" b="1" dirty="0" smtClean="0">
                <a:solidFill>
                  <a:srgbClr val="00B050"/>
                </a:solidFill>
              </a:rPr>
              <a:t>Location of receptors</a:t>
            </a:r>
          </a:p>
          <a:p>
            <a:pPr marL="457200" indent="-457200"/>
            <a:r>
              <a:rPr lang="en-IN" sz="2400" dirty="0" smtClean="0"/>
              <a:t>Receptors for hormones acting through intracellular receptors are located in the cytosol or nucleus.</a:t>
            </a:r>
          </a:p>
          <a:p>
            <a:pPr marL="457200" indent="-457200">
              <a:buFont typeface="Wingdings" pitchFamily="2" charset="2"/>
              <a:buChar char="q"/>
            </a:pPr>
            <a:r>
              <a:rPr lang="en-IN" sz="2400" b="1" dirty="0" smtClean="0">
                <a:solidFill>
                  <a:srgbClr val="00B050"/>
                </a:solidFill>
              </a:rPr>
              <a:t>Second messenger</a:t>
            </a:r>
          </a:p>
          <a:p>
            <a:pPr marL="457200" indent="-457200"/>
            <a:r>
              <a:rPr lang="en-IN" sz="2400" dirty="0" smtClean="0"/>
              <a:t>Hormone action occurs through the formation of </a:t>
            </a:r>
            <a:r>
              <a:rPr lang="en-IN" sz="2400" b="1" dirty="0" smtClean="0"/>
              <a:t>hormone-receptor complex </a:t>
            </a:r>
            <a:r>
              <a:rPr lang="en-IN" sz="2400" dirty="0" smtClean="0"/>
              <a:t>that acts as a second messenger.</a:t>
            </a:r>
          </a:p>
        </p:txBody>
      </p:sp>
      <p:sp>
        <p:nvSpPr>
          <p:cNvPr id="4" name="Slide Number Placeholder 3"/>
          <p:cNvSpPr>
            <a:spLocks noGrp="1"/>
          </p:cNvSpPr>
          <p:nvPr>
            <p:ph type="sldNum" sz="quarter" idx="12"/>
          </p:nvPr>
        </p:nvSpPr>
        <p:spPr/>
        <p:txBody>
          <a:bodyPr/>
          <a:lstStyle/>
          <a:p>
            <a:fld id="{22DC905A-0DC9-4171-AAC0-B5D4C4DA1B85}" type="slidenum">
              <a:rPr lang="en-IN" smtClean="0"/>
              <a:pPr/>
              <a:t>6</a:t>
            </a:fld>
            <a:endParaRPr lang="en-IN"/>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16632"/>
            <a:ext cx="8229600" cy="1143000"/>
          </a:xfrm>
          <a:ln w="57150"/>
        </p:spPr>
        <p:style>
          <a:lnRef idx="2">
            <a:schemeClr val="accent6"/>
          </a:lnRef>
          <a:fillRef idx="1">
            <a:schemeClr val="lt1"/>
          </a:fillRef>
          <a:effectRef idx="0">
            <a:schemeClr val="accent6"/>
          </a:effectRef>
          <a:fontRef idx="minor">
            <a:schemeClr val="dk1"/>
          </a:fontRef>
        </p:style>
        <p:txBody>
          <a:bodyPr>
            <a:normAutofit/>
          </a:bodyPr>
          <a:lstStyle/>
          <a:p>
            <a:r>
              <a:rPr lang="en-IN" b="1" dirty="0" smtClean="0">
                <a:solidFill>
                  <a:srgbClr val="FF0000"/>
                </a:solidFill>
              </a:rPr>
              <a:t>Progesterone</a:t>
            </a:r>
            <a:endParaRPr lang="en-IN" dirty="0">
              <a:solidFill>
                <a:srgbClr val="FF0000"/>
              </a:solidFill>
            </a:endParaRPr>
          </a:p>
        </p:txBody>
      </p:sp>
      <p:sp>
        <p:nvSpPr>
          <p:cNvPr id="3" name="Content Placeholder 2"/>
          <p:cNvSpPr>
            <a:spLocks noGrp="1"/>
          </p:cNvSpPr>
          <p:nvPr>
            <p:ph idx="1"/>
          </p:nvPr>
        </p:nvSpPr>
        <p:spPr>
          <a:xfrm>
            <a:off x="457200" y="1340768"/>
            <a:ext cx="8229600" cy="5256584"/>
          </a:xfrm>
        </p:spPr>
        <p:txBody>
          <a:bodyPr>
            <a:normAutofit fontScale="85000" lnSpcReduction="10000"/>
          </a:bodyPr>
          <a:lstStyle/>
          <a:p>
            <a:pPr marL="514350" indent="-514350">
              <a:buFont typeface="Wingdings" pitchFamily="2" charset="2"/>
              <a:buChar char="q"/>
            </a:pPr>
            <a:r>
              <a:rPr lang="en-IN" sz="3600" b="1" dirty="0" smtClean="0">
                <a:solidFill>
                  <a:srgbClr val="0070C0"/>
                </a:solidFill>
              </a:rPr>
              <a:t>Introduction</a:t>
            </a:r>
          </a:p>
          <a:p>
            <a:pPr marL="514350" indent="-514350"/>
            <a:r>
              <a:rPr lang="en-IN" dirty="0" smtClean="0"/>
              <a:t>Progesterone is </a:t>
            </a:r>
            <a:r>
              <a:rPr lang="en-IN" b="1" dirty="0" smtClean="0"/>
              <a:t>synthesized and secreted by corpus </a:t>
            </a:r>
            <a:r>
              <a:rPr lang="en-IN" b="1" dirty="0" err="1" smtClean="0"/>
              <a:t>luteum</a:t>
            </a:r>
            <a:r>
              <a:rPr lang="en-IN" b="1" dirty="0" smtClean="0"/>
              <a:t> and placenta</a:t>
            </a:r>
            <a:r>
              <a:rPr lang="en-IN" dirty="0" smtClean="0"/>
              <a:t>.</a:t>
            </a:r>
          </a:p>
          <a:p>
            <a:pPr marL="514350" indent="-514350"/>
            <a:r>
              <a:rPr lang="en-IN" dirty="0" smtClean="0"/>
              <a:t>Progesterone, as such, is an </a:t>
            </a:r>
            <a:r>
              <a:rPr lang="en-IN" b="1" dirty="0" smtClean="0"/>
              <a:t>intermediate</a:t>
            </a:r>
            <a:r>
              <a:rPr lang="en-IN" dirty="0" smtClean="0"/>
              <a:t> in the </a:t>
            </a:r>
            <a:r>
              <a:rPr lang="en-IN" b="1" dirty="0" smtClean="0"/>
              <a:t>formation of steroid hormones from cholesterol</a:t>
            </a:r>
            <a:r>
              <a:rPr lang="en-IN" dirty="0" smtClean="0"/>
              <a:t>.</a:t>
            </a:r>
          </a:p>
          <a:p>
            <a:pPr marL="514350" indent="-514350">
              <a:buFont typeface="Wingdings" pitchFamily="2" charset="2"/>
              <a:buChar char="q"/>
            </a:pPr>
            <a:r>
              <a:rPr lang="en-IN" b="1" dirty="0" smtClean="0">
                <a:solidFill>
                  <a:srgbClr val="0070C0"/>
                </a:solidFill>
              </a:rPr>
              <a:t>Biochemical functions of cholesterol</a:t>
            </a:r>
          </a:p>
          <a:p>
            <a:pPr marL="514350" indent="-514350"/>
            <a:r>
              <a:rPr lang="en-IN" dirty="0" smtClean="0"/>
              <a:t>Essentially </a:t>
            </a:r>
            <a:r>
              <a:rPr lang="en-IN" b="1" dirty="0" smtClean="0"/>
              <a:t>required for the implantation of fertilized ovum </a:t>
            </a:r>
            <a:r>
              <a:rPr lang="en-IN" dirty="0" smtClean="0"/>
              <a:t>and </a:t>
            </a:r>
            <a:r>
              <a:rPr lang="en-IN" b="1" dirty="0" smtClean="0"/>
              <a:t>maintenance of pregnancy.</a:t>
            </a:r>
          </a:p>
          <a:p>
            <a:pPr marL="514350" indent="-514350"/>
            <a:r>
              <a:rPr lang="en-IN" dirty="0" smtClean="0"/>
              <a:t>Promotes </a:t>
            </a:r>
            <a:r>
              <a:rPr lang="en-IN" b="1" dirty="0" smtClean="0"/>
              <a:t>the growth of glandular tissue in uterus and mammary gland</a:t>
            </a:r>
            <a:r>
              <a:rPr lang="en-IN" dirty="0" smtClean="0"/>
              <a:t>.</a:t>
            </a:r>
          </a:p>
          <a:p>
            <a:pPr marL="514350" indent="-514350"/>
            <a:r>
              <a:rPr lang="en-IN" dirty="0" smtClean="0"/>
              <a:t>Progesterone </a:t>
            </a:r>
            <a:r>
              <a:rPr lang="en-IN" b="1" dirty="0" smtClean="0"/>
              <a:t>increases the body temperature by 0.5 – 1.5 F°.</a:t>
            </a:r>
            <a:endParaRPr lang="en-IN" b="1"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60</a:t>
            </a:fld>
            <a:endParaRPr lang="en-IN"/>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PARATHYROID GLAND</a:t>
            </a:r>
            <a:endParaRPr lang="en-IN" b="1" dirty="0">
              <a:solidFill>
                <a:srgbClr val="FF0000"/>
              </a:solidFill>
            </a:endParaRPr>
          </a:p>
        </p:txBody>
      </p:sp>
      <p:sp>
        <p:nvSpPr>
          <p:cNvPr id="3" name="Content Placeholder 2"/>
          <p:cNvSpPr>
            <a:spLocks noGrp="1"/>
          </p:cNvSpPr>
          <p:nvPr>
            <p:ph sz="half" idx="1"/>
          </p:nvPr>
        </p:nvSpPr>
        <p:spPr>
          <a:xfrm>
            <a:off x="539552" y="1700808"/>
            <a:ext cx="3456384" cy="4637112"/>
          </a:xfrm>
        </p:spPr>
        <p:txBody>
          <a:bodyPr>
            <a:normAutofit/>
          </a:bodyPr>
          <a:lstStyle/>
          <a:p>
            <a:r>
              <a:rPr lang="en-IN" dirty="0" smtClean="0"/>
              <a:t>Parathyroid hormone is </a:t>
            </a:r>
            <a:r>
              <a:rPr lang="en-IN" b="1" dirty="0" smtClean="0"/>
              <a:t>secreted by the four parathyroid gland </a:t>
            </a:r>
            <a:r>
              <a:rPr lang="en-IN" dirty="0" smtClean="0"/>
              <a:t>embedded in the </a:t>
            </a:r>
            <a:r>
              <a:rPr lang="en-IN" b="1" dirty="0" smtClean="0"/>
              <a:t>thyroid tissue</a:t>
            </a:r>
            <a:r>
              <a:rPr lang="en-IN" dirty="0" smtClean="0"/>
              <a:t>.</a:t>
            </a:r>
          </a:p>
          <a:p>
            <a:r>
              <a:rPr lang="en-IN" dirty="0" smtClean="0"/>
              <a:t>The </a:t>
            </a:r>
            <a:r>
              <a:rPr lang="en-IN" b="1" dirty="0" smtClean="0"/>
              <a:t>chief cells </a:t>
            </a:r>
            <a:r>
              <a:rPr lang="en-IN" dirty="0" smtClean="0"/>
              <a:t>of the gland </a:t>
            </a:r>
            <a:r>
              <a:rPr lang="en-IN" b="1" dirty="0" smtClean="0"/>
              <a:t>secrete the PTH</a:t>
            </a:r>
            <a:r>
              <a:rPr lang="en-IN" dirty="0" smtClean="0"/>
              <a:t>.</a:t>
            </a:r>
          </a:p>
          <a:p>
            <a:endParaRPr lang="en-IN" dirty="0"/>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4648200" y="1556792"/>
            <a:ext cx="4038600" cy="44644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980728"/>
          <a:ext cx="8542784" cy="4176464"/>
        </p:xfrm>
        <a:graphic>
          <a:graphicData uri="http://schemas.openxmlformats.org/drawingml/2006/table">
            <a:tbl>
              <a:tblPr firstRow="1" bandRow="1">
                <a:tableStyleId>{93296810-A885-4BE3-A3E7-6D5BEEA58F35}</a:tableStyleId>
              </a:tblPr>
              <a:tblGrid>
                <a:gridCol w="4544034"/>
                <a:gridCol w="3998750"/>
              </a:tblGrid>
              <a:tr h="1610754">
                <a:tc gridSpan="2">
                  <a:txBody>
                    <a:bodyPr/>
                    <a:lstStyle/>
                    <a:p>
                      <a:pPr algn="ctr"/>
                      <a:r>
                        <a:rPr lang="en-IN" sz="4000" dirty="0" smtClean="0">
                          <a:solidFill>
                            <a:srgbClr val="0070C0"/>
                          </a:solidFill>
                        </a:rPr>
                        <a:t>HORMONES OF PARATHYROID GLAND</a:t>
                      </a:r>
                      <a:endParaRPr lang="en-IN" sz="4000" dirty="0">
                        <a:solidFill>
                          <a:srgbClr val="0070C0"/>
                        </a:solidFill>
                      </a:endParaRPr>
                    </a:p>
                  </a:txBody>
                  <a:tcPr/>
                </a:tc>
                <a:tc hMerge="1">
                  <a:txBody>
                    <a:bodyPr/>
                    <a:lstStyle/>
                    <a:p>
                      <a:endParaRPr lang="en-IN" dirty="0"/>
                    </a:p>
                  </a:txBody>
                  <a:tcPr/>
                </a:tc>
              </a:tr>
              <a:tr h="954956">
                <a:tc>
                  <a:txBody>
                    <a:bodyPr/>
                    <a:lstStyle/>
                    <a:p>
                      <a:pPr algn="ctr"/>
                      <a:r>
                        <a:rPr lang="en-IN" sz="2400" b="1" dirty="0" smtClean="0">
                          <a:solidFill>
                            <a:srgbClr val="00B050"/>
                          </a:solidFill>
                        </a:rPr>
                        <a:t>HORMONES</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1610754">
                <a:tc>
                  <a:txBody>
                    <a:bodyPr/>
                    <a:lstStyle/>
                    <a:p>
                      <a:pPr algn="ctr"/>
                      <a:r>
                        <a:rPr lang="en-IN" sz="2400" b="1" dirty="0" smtClean="0"/>
                        <a:t>Parathyroid hormone (PTH)</a:t>
                      </a:r>
                      <a:endParaRPr lang="en-IN" sz="2400" b="1" dirty="0"/>
                    </a:p>
                  </a:txBody>
                  <a:tcPr/>
                </a:tc>
                <a:tc>
                  <a:txBody>
                    <a:bodyPr/>
                    <a:lstStyle/>
                    <a:p>
                      <a:pPr algn="ctr"/>
                      <a:r>
                        <a:rPr lang="en-IN" sz="2400" b="1" dirty="0" smtClean="0"/>
                        <a:t>Regulation of plasma calcium</a:t>
                      </a:r>
                      <a:r>
                        <a:rPr lang="en-IN" sz="2400" b="1" baseline="0" dirty="0" smtClean="0"/>
                        <a:t> and phosphorous</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PINEAL GLAND</a:t>
            </a:r>
            <a:endParaRPr lang="en-IN" b="1" dirty="0">
              <a:solidFill>
                <a:srgbClr val="FF0000"/>
              </a:solidFill>
            </a:endParaRPr>
          </a:p>
        </p:txBody>
      </p:sp>
      <p:sp>
        <p:nvSpPr>
          <p:cNvPr id="3" name="Content Placeholder 2"/>
          <p:cNvSpPr>
            <a:spLocks noGrp="1"/>
          </p:cNvSpPr>
          <p:nvPr>
            <p:ph sz="half" idx="1"/>
          </p:nvPr>
        </p:nvSpPr>
        <p:spPr>
          <a:xfrm>
            <a:off x="539552" y="1700808"/>
            <a:ext cx="3816424" cy="4637112"/>
          </a:xfrm>
        </p:spPr>
        <p:txBody>
          <a:bodyPr>
            <a:normAutofit/>
          </a:bodyPr>
          <a:lstStyle/>
          <a:p>
            <a:r>
              <a:rPr lang="en-IN" dirty="0" smtClean="0"/>
              <a:t>The pineal gland, also known as the pineal body, </a:t>
            </a:r>
            <a:r>
              <a:rPr lang="en-IN" dirty="0" err="1" smtClean="0"/>
              <a:t>conarium</a:t>
            </a:r>
            <a:r>
              <a:rPr lang="en-IN" dirty="0" smtClean="0"/>
              <a:t> or epiphysis </a:t>
            </a:r>
            <a:r>
              <a:rPr lang="en-IN" dirty="0" err="1" smtClean="0"/>
              <a:t>cerebri</a:t>
            </a:r>
            <a:r>
              <a:rPr lang="en-IN" dirty="0" smtClean="0"/>
              <a:t> is a small endocrine gland in the vertebrate brain.</a:t>
            </a:r>
          </a:p>
          <a:p>
            <a:r>
              <a:rPr lang="en-IN" dirty="0" smtClean="0"/>
              <a:t>The pineal gland </a:t>
            </a:r>
            <a:r>
              <a:rPr lang="en-IN" b="1" dirty="0" smtClean="0"/>
              <a:t>produces</a:t>
            </a:r>
            <a:r>
              <a:rPr lang="en-IN" dirty="0" smtClean="0"/>
              <a:t> </a:t>
            </a:r>
            <a:r>
              <a:rPr lang="en-IN" b="1" dirty="0" smtClean="0"/>
              <a:t>melatonin</a:t>
            </a:r>
            <a:r>
              <a:rPr lang="en-IN" dirty="0" smtClean="0"/>
              <a:t>.</a:t>
            </a:r>
          </a:p>
          <a:p>
            <a:endParaRPr lang="en-IN" dirty="0"/>
          </a:p>
        </p:txBody>
      </p:sp>
      <p:pic>
        <p:nvPicPr>
          <p:cNvPr id="5122" name="Picture 2"/>
          <p:cNvPicPr>
            <a:picLocks noGrp="1" noChangeAspect="1" noChangeArrowheads="1"/>
          </p:cNvPicPr>
          <p:nvPr>
            <p:ph sz="half" idx="2"/>
          </p:nvPr>
        </p:nvPicPr>
        <p:blipFill>
          <a:blip r:embed="rId2" cstate="print"/>
          <a:srcRect/>
          <a:stretch>
            <a:fillRect/>
          </a:stretch>
        </p:blipFill>
        <p:spPr bwMode="auto">
          <a:xfrm>
            <a:off x="4648200" y="1766343"/>
            <a:ext cx="4038600" cy="41109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980728"/>
          <a:ext cx="8542784" cy="4485950"/>
        </p:xfrm>
        <a:graphic>
          <a:graphicData uri="http://schemas.openxmlformats.org/drawingml/2006/table">
            <a:tbl>
              <a:tblPr firstRow="1" bandRow="1">
                <a:tableStyleId>{93296810-A885-4BE3-A3E7-6D5BEEA58F35}</a:tableStyleId>
              </a:tblPr>
              <a:tblGrid>
                <a:gridCol w="2854152"/>
                <a:gridCol w="5688632"/>
              </a:tblGrid>
              <a:tr h="1610754">
                <a:tc gridSpan="2">
                  <a:txBody>
                    <a:bodyPr/>
                    <a:lstStyle/>
                    <a:p>
                      <a:pPr algn="ctr"/>
                      <a:r>
                        <a:rPr lang="en-IN" sz="4000" dirty="0" smtClean="0">
                          <a:solidFill>
                            <a:srgbClr val="0070C0"/>
                          </a:solidFill>
                        </a:rPr>
                        <a:t>HORMONES OF PINEAL GLAND</a:t>
                      </a:r>
                      <a:endParaRPr lang="en-IN" sz="4000" dirty="0">
                        <a:solidFill>
                          <a:srgbClr val="0070C0"/>
                        </a:solidFill>
                      </a:endParaRPr>
                    </a:p>
                  </a:txBody>
                  <a:tcPr/>
                </a:tc>
                <a:tc hMerge="1">
                  <a:txBody>
                    <a:bodyPr/>
                    <a:lstStyle/>
                    <a:p>
                      <a:endParaRPr lang="en-IN" dirty="0"/>
                    </a:p>
                  </a:txBody>
                  <a:tcPr/>
                </a:tc>
              </a:tr>
              <a:tr h="954956">
                <a:tc>
                  <a:txBody>
                    <a:bodyPr/>
                    <a:lstStyle/>
                    <a:p>
                      <a:pPr algn="ctr"/>
                      <a:r>
                        <a:rPr lang="en-IN" sz="2400" b="1" dirty="0" smtClean="0">
                          <a:solidFill>
                            <a:srgbClr val="00B050"/>
                          </a:solidFill>
                        </a:rPr>
                        <a:t>HORMONES</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1610754">
                <a:tc>
                  <a:txBody>
                    <a:bodyPr/>
                    <a:lstStyle/>
                    <a:p>
                      <a:pPr algn="ctr"/>
                      <a:r>
                        <a:rPr lang="en-IN" sz="2400" b="1" dirty="0" smtClean="0"/>
                        <a:t>melatonin</a:t>
                      </a:r>
                      <a:endParaRPr lang="en-IN" sz="2400" b="1" dirty="0"/>
                    </a:p>
                  </a:txBody>
                  <a:tcPr/>
                </a:tc>
                <a:tc>
                  <a:txBody>
                    <a:bodyPr/>
                    <a:lstStyle/>
                    <a:p>
                      <a:r>
                        <a:rPr lang="en-IN" sz="2400" dirty="0" smtClean="0"/>
                        <a:t>Melatonin </a:t>
                      </a:r>
                      <a:r>
                        <a:rPr lang="en-IN" sz="2400" b="1" dirty="0" smtClean="0"/>
                        <a:t>helps</a:t>
                      </a:r>
                      <a:r>
                        <a:rPr lang="en-IN" sz="2400" dirty="0" smtClean="0"/>
                        <a:t> to </a:t>
                      </a:r>
                      <a:r>
                        <a:rPr lang="en-IN" sz="2400" b="1" dirty="0" smtClean="0"/>
                        <a:t>modulate sleep patterns</a:t>
                      </a:r>
                      <a:r>
                        <a:rPr lang="en-IN" sz="2400" dirty="0" smtClean="0"/>
                        <a:t>.</a:t>
                      </a:r>
                    </a:p>
                    <a:p>
                      <a:r>
                        <a:rPr lang="en-IN" sz="2400" dirty="0" smtClean="0"/>
                        <a:t>Melatonin </a:t>
                      </a:r>
                      <a:r>
                        <a:rPr lang="en-IN" sz="2400" b="1" dirty="0" smtClean="0"/>
                        <a:t>production</a:t>
                      </a:r>
                      <a:r>
                        <a:rPr lang="en-IN" sz="2400" dirty="0" smtClean="0"/>
                        <a:t> is </a:t>
                      </a:r>
                      <a:r>
                        <a:rPr lang="en-IN" sz="2400" b="1" dirty="0" smtClean="0"/>
                        <a:t>stimulated</a:t>
                      </a:r>
                      <a:r>
                        <a:rPr lang="en-IN" sz="2400" dirty="0" smtClean="0"/>
                        <a:t> by </a:t>
                      </a:r>
                      <a:r>
                        <a:rPr lang="en-IN" sz="2400" b="1" dirty="0" smtClean="0"/>
                        <a:t>darkness and inhibited by light</a:t>
                      </a:r>
                      <a:r>
                        <a:rPr lang="en-IN" sz="2400" dirty="0" smtClean="0"/>
                        <a:t>.</a:t>
                      </a:r>
                    </a:p>
                    <a:p>
                      <a:pPr algn="ct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HORMONES FROM PANCREAS</a:t>
            </a:r>
            <a:endParaRPr lang="en-IN" b="1" dirty="0">
              <a:solidFill>
                <a:srgbClr val="FF0000"/>
              </a:solidFill>
            </a:endParaRPr>
          </a:p>
        </p:txBody>
      </p:sp>
      <p:sp>
        <p:nvSpPr>
          <p:cNvPr id="3" name="Content Placeholder 2"/>
          <p:cNvSpPr>
            <a:spLocks noGrp="1"/>
          </p:cNvSpPr>
          <p:nvPr>
            <p:ph sz="half" idx="1"/>
          </p:nvPr>
        </p:nvSpPr>
        <p:spPr>
          <a:xfrm>
            <a:off x="539552" y="1412776"/>
            <a:ext cx="3816424" cy="5112568"/>
          </a:xfrm>
        </p:spPr>
        <p:txBody>
          <a:bodyPr>
            <a:normAutofit fontScale="85000" lnSpcReduction="10000"/>
          </a:bodyPr>
          <a:lstStyle/>
          <a:p>
            <a:r>
              <a:rPr lang="en-IN" dirty="0" smtClean="0"/>
              <a:t>The endocrine functions of pancreas is contributed by islets of </a:t>
            </a:r>
            <a:r>
              <a:rPr lang="en-IN" dirty="0" err="1" smtClean="0"/>
              <a:t>Langerhans</a:t>
            </a:r>
            <a:r>
              <a:rPr lang="en-IN" dirty="0" smtClean="0"/>
              <a:t>.</a:t>
            </a:r>
          </a:p>
          <a:p>
            <a:r>
              <a:rPr lang="en-IN" dirty="0" smtClean="0"/>
              <a:t>There are four types of cells in islets of </a:t>
            </a:r>
            <a:r>
              <a:rPr lang="en-IN" dirty="0" err="1" smtClean="0"/>
              <a:t>Langerhans</a:t>
            </a:r>
            <a:r>
              <a:rPr lang="en-IN" dirty="0" smtClean="0"/>
              <a:t> secreting different hormones.</a:t>
            </a:r>
          </a:p>
          <a:p>
            <a:pPr marL="514350" indent="-514350">
              <a:buFont typeface="+mj-lt"/>
              <a:buAutoNum type="arabicPeriod"/>
            </a:pPr>
            <a:r>
              <a:rPr lang="en-IN" dirty="0" smtClean="0"/>
              <a:t>A cells synthesize glucagon</a:t>
            </a:r>
          </a:p>
          <a:p>
            <a:pPr marL="514350" indent="-514350">
              <a:buFont typeface="+mj-lt"/>
              <a:buAutoNum type="arabicPeriod"/>
            </a:pPr>
            <a:r>
              <a:rPr lang="en-IN" dirty="0" smtClean="0"/>
              <a:t>B cells synthesize insulin</a:t>
            </a:r>
          </a:p>
          <a:p>
            <a:pPr marL="514350" indent="-514350">
              <a:buFont typeface="+mj-lt"/>
              <a:buAutoNum type="arabicPeriod"/>
            </a:pPr>
            <a:r>
              <a:rPr lang="en-IN" dirty="0" smtClean="0"/>
              <a:t>D cells synthesize </a:t>
            </a:r>
            <a:r>
              <a:rPr lang="en-IN" dirty="0" err="1" smtClean="0"/>
              <a:t>somatostatin</a:t>
            </a:r>
            <a:endParaRPr lang="en-IN" dirty="0" smtClean="0"/>
          </a:p>
          <a:p>
            <a:pPr marL="514350" indent="-514350">
              <a:buFont typeface="+mj-lt"/>
              <a:buAutoNum type="arabicPeriod"/>
            </a:pPr>
            <a:r>
              <a:rPr lang="en-IN" dirty="0" smtClean="0"/>
              <a:t>F cells secrete pancreatic polypeptide</a:t>
            </a:r>
          </a:p>
          <a:p>
            <a:endParaRPr lang="en-IN" dirty="0"/>
          </a:p>
        </p:txBody>
      </p:sp>
      <p:pic>
        <p:nvPicPr>
          <p:cNvPr id="6146" name="Picture 2"/>
          <p:cNvPicPr>
            <a:picLocks noGrp="1" noChangeAspect="1" noChangeArrowheads="1"/>
          </p:cNvPicPr>
          <p:nvPr>
            <p:ph sz="half" idx="2"/>
          </p:nvPr>
        </p:nvPicPr>
        <p:blipFill>
          <a:blip r:embed="rId2" cstate="print"/>
          <a:srcRect/>
          <a:stretch>
            <a:fillRect/>
          </a:stretch>
        </p:blipFill>
        <p:spPr bwMode="auto">
          <a:xfrm>
            <a:off x="4427984" y="1844824"/>
            <a:ext cx="4258816" cy="41044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05680" y="476672"/>
          <a:ext cx="8542784" cy="5935528"/>
        </p:xfrm>
        <a:graphic>
          <a:graphicData uri="http://schemas.openxmlformats.org/drawingml/2006/table">
            <a:tbl>
              <a:tblPr firstRow="1" bandRow="1">
                <a:tableStyleId>{93296810-A885-4BE3-A3E7-6D5BEEA58F35}</a:tableStyleId>
              </a:tblPr>
              <a:tblGrid>
                <a:gridCol w="3286200"/>
                <a:gridCol w="5256584"/>
              </a:tblGrid>
              <a:tr h="936104">
                <a:tc gridSpan="2">
                  <a:txBody>
                    <a:bodyPr/>
                    <a:lstStyle/>
                    <a:p>
                      <a:pPr algn="ctr"/>
                      <a:r>
                        <a:rPr lang="en-IN" sz="4000" dirty="0" smtClean="0">
                          <a:solidFill>
                            <a:srgbClr val="0070C0"/>
                          </a:solidFill>
                        </a:rPr>
                        <a:t>PANCREATIC HORMONES</a:t>
                      </a:r>
                      <a:endParaRPr lang="en-IN" sz="4000" dirty="0">
                        <a:solidFill>
                          <a:srgbClr val="0070C0"/>
                        </a:solidFill>
                      </a:endParaRPr>
                    </a:p>
                  </a:txBody>
                  <a:tcPr/>
                </a:tc>
                <a:tc hMerge="1">
                  <a:txBody>
                    <a:bodyPr/>
                    <a:lstStyle/>
                    <a:p>
                      <a:endParaRPr lang="en-IN" dirty="0"/>
                    </a:p>
                  </a:txBody>
                  <a:tcPr/>
                </a:tc>
              </a:tr>
              <a:tr h="954956">
                <a:tc>
                  <a:txBody>
                    <a:bodyPr/>
                    <a:lstStyle/>
                    <a:p>
                      <a:pPr algn="ctr"/>
                      <a:r>
                        <a:rPr lang="en-IN" sz="2400" b="1" dirty="0" smtClean="0">
                          <a:solidFill>
                            <a:srgbClr val="00B050"/>
                          </a:solidFill>
                        </a:rPr>
                        <a:t>HORMONES</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485204">
                <a:tc>
                  <a:txBody>
                    <a:bodyPr/>
                    <a:lstStyle/>
                    <a:p>
                      <a:pPr algn="ctr"/>
                      <a:r>
                        <a:rPr lang="en-IN" sz="2400" b="1" dirty="0" smtClean="0"/>
                        <a:t>Insulin</a:t>
                      </a:r>
                    </a:p>
                    <a:p>
                      <a:pPr algn="ctr"/>
                      <a:r>
                        <a:rPr lang="en-IN" sz="2400" b="1" dirty="0" smtClean="0"/>
                        <a:t>(secreted</a:t>
                      </a:r>
                      <a:r>
                        <a:rPr lang="en-IN" sz="2400" b="1" baseline="0" dirty="0" smtClean="0"/>
                        <a:t> by beta cell)</a:t>
                      </a:r>
                      <a:endParaRPr lang="en-IN" sz="2400" b="1" dirty="0"/>
                    </a:p>
                  </a:txBody>
                  <a:tcPr/>
                </a:tc>
                <a:tc>
                  <a:txBody>
                    <a:bodyPr/>
                    <a:lstStyle/>
                    <a:p>
                      <a:pPr algn="ctr"/>
                      <a:r>
                        <a:rPr lang="en-IN" sz="2400" b="1" dirty="0" smtClean="0"/>
                        <a:t>Regulation of blood glucose</a:t>
                      </a:r>
                      <a:endParaRPr lang="en-IN" sz="2400" b="1" dirty="0"/>
                    </a:p>
                  </a:txBody>
                  <a:tcPr/>
                </a:tc>
              </a:tr>
              <a:tr h="1610754">
                <a:tc>
                  <a:txBody>
                    <a:bodyPr/>
                    <a:lstStyle/>
                    <a:p>
                      <a:pPr algn="ctr"/>
                      <a:r>
                        <a:rPr lang="en-IN" sz="2400" b="1" dirty="0" smtClean="0"/>
                        <a:t>Glucagon</a:t>
                      </a:r>
                    </a:p>
                    <a:p>
                      <a:pPr marL="0" marR="0" indent="0" algn="ctr" defTabSz="914400" rtl="0" eaLnBrk="1" fontAlgn="auto" latinLnBrk="0" hangingPunct="1">
                        <a:lnSpc>
                          <a:spcPct val="100000"/>
                        </a:lnSpc>
                        <a:spcBef>
                          <a:spcPts val="0"/>
                        </a:spcBef>
                        <a:spcAft>
                          <a:spcPts val="0"/>
                        </a:spcAft>
                        <a:buClrTx/>
                        <a:buSzTx/>
                        <a:buFontTx/>
                        <a:buNone/>
                        <a:tabLst/>
                        <a:defRPr/>
                      </a:pPr>
                      <a:r>
                        <a:rPr lang="en-IN" sz="2400" b="1" dirty="0" smtClean="0"/>
                        <a:t>(secreted</a:t>
                      </a:r>
                      <a:r>
                        <a:rPr lang="en-IN" sz="2400" b="1" baseline="0" dirty="0" smtClean="0"/>
                        <a:t> by alpha cell)</a:t>
                      </a:r>
                      <a:endParaRPr lang="en-IN" sz="2400" b="1" dirty="0" smtClean="0"/>
                    </a:p>
                    <a:p>
                      <a:pPr algn="ctr"/>
                      <a:endParaRPr lang="en-IN" sz="2400" b="1" dirty="0"/>
                    </a:p>
                  </a:txBody>
                  <a:tcPr/>
                </a:tc>
                <a:tc>
                  <a:txBody>
                    <a:bodyPr/>
                    <a:lstStyle/>
                    <a:p>
                      <a:pPr algn="ctr"/>
                      <a:r>
                        <a:rPr lang="en-IN" sz="2400" b="1" dirty="0" smtClean="0"/>
                        <a:t>Glycogenolysis</a:t>
                      </a:r>
                      <a:endParaRPr lang="en-IN" sz="2400" b="1" dirty="0"/>
                    </a:p>
                  </a:txBody>
                  <a:tcPr/>
                </a:tc>
              </a:tr>
              <a:tr h="1610754">
                <a:tc>
                  <a:txBody>
                    <a:bodyPr/>
                    <a:lstStyle/>
                    <a:p>
                      <a:pPr algn="ctr"/>
                      <a:r>
                        <a:rPr lang="en-IN" sz="2400" b="1" dirty="0" err="1" smtClean="0"/>
                        <a:t>Somatostatin</a:t>
                      </a:r>
                      <a:endParaRPr lang="en-IN" sz="2400" b="1"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en-IN" sz="2400" b="1" dirty="0" smtClean="0"/>
                        <a:t>(secreted</a:t>
                      </a:r>
                      <a:r>
                        <a:rPr lang="en-IN" sz="2400" b="1" baseline="0" dirty="0" smtClean="0"/>
                        <a:t> by delta cell)</a:t>
                      </a:r>
                      <a:endParaRPr lang="en-IN" sz="2400" b="1" dirty="0" smtClean="0"/>
                    </a:p>
                    <a:p>
                      <a:pPr algn="ctr"/>
                      <a:endParaRPr lang="en-IN" sz="2400" b="1" dirty="0"/>
                    </a:p>
                  </a:txBody>
                  <a:tcPr/>
                </a:tc>
                <a:tc>
                  <a:txBody>
                    <a:bodyPr/>
                    <a:lstStyle/>
                    <a:p>
                      <a:pPr algn="ctr"/>
                      <a:r>
                        <a:rPr lang="en-IN" sz="2400" b="1" dirty="0" smtClean="0"/>
                        <a:t>Inhibition of insulin</a:t>
                      </a:r>
                      <a:r>
                        <a:rPr lang="en-IN" sz="2400" b="1" baseline="0" dirty="0" smtClean="0"/>
                        <a:t> release</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style>
          <a:lnRef idx="2">
            <a:schemeClr val="accent5"/>
          </a:lnRef>
          <a:fillRef idx="1">
            <a:schemeClr val="lt1"/>
          </a:fillRef>
          <a:effectRef idx="0">
            <a:schemeClr val="accent5"/>
          </a:effectRef>
          <a:fontRef idx="minor">
            <a:schemeClr val="dk1"/>
          </a:fontRef>
        </p:style>
        <p:txBody>
          <a:bodyPr/>
          <a:lstStyle/>
          <a:p>
            <a:r>
              <a:rPr lang="en-IN" b="1" dirty="0" smtClean="0">
                <a:solidFill>
                  <a:srgbClr val="FF0000"/>
                </a:solidFill>
              </a:rPr>
              <a:t>HORMONES FROM GIT</a:t>
            </a:r>
            <a:endParaRPr lang="en-IN" b="1" dirty="0">
              <a:solidFill>
                <a:srgbClr val="FF0000"/>
              </a:solidFill>
            </a:endParaRPr>
          </a:p>
        </p:txBody>
      </p:sp>
      <p:sp>
        <p:nvSpPr>
          <p:cNvPr id="3" name="Content Placeholder 2"/>
          <p:cNvSpPr>
            <a:spLocks noGrp="1"/>
          </p:cNvSpPr>
          <p:nvPr>
            <p:ph sz="half" idx="1"/>
          </p:nvPr>
        </p:nvSpPr>
        <p:spPr>
          <a:xfrm>
            <a:off x="539552" y="1412776"/>
            <a:ext cx="2952328" cy="5112568"/>
          </a:xfrm>
        </p:spPr>
        <p:txBody>
          <a:bodyPr>
            <a:normAutofit/>
          </a:bodyPr>
          <a:lstStyle/>
          <a:p>
            <a:r>
              <a:rPr lang="en-IN" dirty="0" smtClean="0"/>
              <a:t>The </a:t>
            </a:r>
            <a:r>
              <a:rPr lang="en-IN" b="1" dirty="0" smtClean="0"/>
              <a:t>specialized cells lining the GIT </a:t>
            </a:r>
            <a:r>
              <a:rPr lang="en-IN" dirty="0" smtClean="0"/>
              <a:t>are responsible for the production of </a:t>
            </a:r>
            <a:r>
              <a:rPr lang="en-IN" b="1" dirty="0" smtClean="0"/>
              <a:t>GIT hormones</a:t>
            </a:r>
            <a:r>
              <a:rPr lang="en-IN" dirty="0" smtClean="0"/>
              <a:t>.</a:t>
            </a:r>
          </a:p>
          <a:p>
            <a:r>
              <a:rPr lang="en-IN" dirty="0" smtClean="0"/>
              <a:t>A large number of GIT hormones have been identified. </a:t>
            </a:r>
          </a:p>
          <a:p>
            <a:endParaRPr lang="en-IN" dirty="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3923928" y="1628800"/>
            <a:ext cx="4762872" cy="43204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349696" y="188640"/>
          <a:ext cx="8542784" cy="6383477"/>
        </p:xfrm>
        <a:graphic>
          <a:graphicData uri="http://schemas.openxmlformats.org/drawingml/2006/table">
            <a:tbl>
              <a:tblPr firstRow="1" bandRow="1">
                <a:tableStyleId>{93296810-A885-4BE3-A3E7-6D5BEEA58F35}</a:tableStyleId>
              </a:tblPr>
              <a:tblGrid>
                <a:gridCol w="3286200"/>
                <a:gridCol w="5256584"/>
              </a:tblGrid>
              <a:tr h="773297">
                <a:tc gridSpan="2">
                  <a:txBody>
                    <a:bodyPr/>
                    <a:lstStyle/>
                    <a:p>
                      <a:pPr algn="ctr"/>
                      <a:r>
                        <a:rPr lang="en-IN" sz="4000" dirty="0" smtClean="0">
                          <a:solidFill>
                            <a:srgbClr val="0070C0"/>
                          </a:solidFill>
                        </a:rPr>
                        <a:t>GIT HORMONES</a:t>
                      </a:r>
                      <a:endParaRPr lang="en-IN" sz="4000" dirty="0">
                        <a:solidFill>
                          <a:srgbClr val="0070C0"/>
                        </a:solidFill>
                      </a:endParaRPr>
                    </a:p>
                  </a:txBody>
                  <a:tcPr/>
                </a:tc>
                <a:tc hMerge="1">
                  <a:txBody>
                    <a:bodyPr/>
                    <a:lstStyle/>
                    <a:p>
                      <a:endParaRPr lang="en-IN" dirty="0"/>
                    </a:p>
                  </a:txBody>
                  <a:tcPr/>
                </a:tc>
              </a:tr>
              <a:tr h="788871">
                <a:tc>
                  <a:txBody>
                    <a:bodyPr/>
                    <a:lstStyle/>
                    <a:p>
                      <a:pPr algn="ctr"/>
                      <a:r>
                        <a:rPr lang="en-IN" sz="2400" b="1" dirty="0" smtClean="0">
                          <a:solidFill>
                            <a:srgbClr val="00B050"/>
                          </a:solidFill>
                        </a:rPr>
                        <a:t>HORMONES</a:t>
                      </a:r>
                      <a:endParaRPr lang="en-IN" sz="2400" b="1" dirty="0">
                        <a:solidFill>
                          <a:srgbClr val="00B050"/>
                        </a:solidFill>
                      </a:endParaRPr>
                    </a:p>
                  </a:txBody>
                  <a:tcPr/>
                </a:tc>
                <a:tc>
                  <a:txBody>
                    <a:bodyPr/>
                    <a:lstStyle/>
                    <a:p>
                      <a:pPr algn="ctr"/>
                      <a:r>
                        <a:rPr lang="en-IN" sz="2400" b="1" dirty="0" smtClean="0">
                          <a:solidFill>
                            <a:srgbClr val="00B050"/>
                          </a:solidFill>
                        </a:rPr>
                        <a:t>PHYSIOLOGICAL FUNCTIONS</a:t>
                      </a:r>
                      <a:endParaRPr lang="en-IN" sz="2400" b="1" dirty="0">
                        <a:solidFill>
                          <a:srgbClr val="00B050"/>
                        </a:solidFill>
                      </a:endParaRPr>
                    </a:p>
                  </a:txBody>
                  <a:tcPr/>
                </a:tc>
              </a:tr>
              <a:tr h="400818">
                <a:tc>
                  <a:txBody>
                    <a:bodyPr/>
                    <a:lstStyle/>
                    <a:p>
                      <a:pPr algn="ctr"/>
                      <a:r>
                        <a:rPr lang="en-IN" sz="2400" b="1" dirty="0" err="1" smtClean="0"/>
                        <a:t>Gastrin</a:t>
                      </a:r>
                      <a:endParaRPr lang="en-IN" sz="2400" b="1" dirty="0" smtClean="0"/>
                    </a:p>
                  </a:txBody>
                  <a:tcPr/>
                </a:tc>
                <a:tc>
                  <a:txBody>
                    <a:bodyPr/>
                    <a:lstStyle/>
                    <a:p>
                      <a:pPr algn="ctr"/>
                      <a:r>
                        <a:rPr lang="en-IN" sz="2400" b="1" dirty="0" smtClean="0"/>
                        <a:t>Secretion of gastric acid</a:t>
                      </a:r>
                      <a:endParaRPr lang="en-IN" sz="2400" b="1" dirty="0"/>
                    </a:p>
                  </a:txBody>
                  <a:tcPr/>
                </a:tc>
              </a:tr>
              <a:tr h="416391">
                <a:tc>
                  <a:txBody>
                    <a:bodyPr/>
                    <a:lstStyle/>
                    <a:p>
                      <a:pPr algn="ctr"/>
                      <a:r>
                        <a:rPr lang="en-IN" sz="2400" b="1" dirty="0" err="1" smtClean="0"/>
                        <a:t>Secretin</a:t>
                      </a:r>
                      <a:endParaRPr lang="en-IN" sz="2400" b="1" dirty="0"/>
                    </a:p>
                  </a:txBody>
                  <a:tcPr/>
                </a:tc>
                <a:tc>
                  <a:txBody>
                    <a:bodyPr/>
                    <a:lstStyle/>
                    <a:p>
                      <a:pPr algn="ctr"/>
                      <a:r>
                        <a:rPr lang="en-IN" sz="2400" b="1" dirty="0" smtClean="0"/>
                        <a:t>Secretion of pancreatic</a:t>
                      </a:r>
                      <a:r>
                        <a:rPr lang="en-IN" sz="2400" b="1" baseline="0" dirty="0" smtClean="0"/>
                        <a:t> bicarbonate</a:t>
                      </a:r>
                      <a:endParaRPr lang="en-IN" sz="2400" b="1" dirty="0"/>
                    </a:p>
                  </a:txBody>
                  <a:tcPr/>
                </a:tc>
              </a:tr>
              <a:tr h="981979">
                <a:tc>
                  <a:txBody>
                    <a:bodyPr/>
                    <a:lstStyle/>
                    <a:p>
                      <a:pPr algn="ctr"/>
                      <a:r>
                        <a:rPr lang="en-IN" sz="2400" b="1" dirty="0" err="1" smtClean="0"/>
                        <a:t>Cholecystokinin-pancreozymin</a:t>
                      </a:r>
                      <a:endParaRPr lang="en-IN" sz="2400" b="1" dirty="0" smtClean="0"/>
                    </a:p>
                    <a:p>
                      <a:pPr algn="ctr"/>
                      <a:endParaRPr lang="en-IN" sz="2400" b="1" dirty="0"/>
                    </a:p>
                  </a:txBody>
                  <a:tcPr/>
                </a:tc>
                <a:tc>
                  <a:txBody>
                    <a:bodyPr/>
                    <a:lstStyle/>
                    <a:p>
                      <a:pPr algn="ctr"/>
                      <a:r>
                        <a:rPr lang="en-IN" sz="2400" b="1" dirty="0" smtClean="0"/>
                        <a:t>Contraction of gall </a:t>
                      </a:r>
                      <a:r>
                        <a:rPr lang="en-IN" sz="2400" b="1" dirty="0" err="1" smtClean="0"/>
                        <a:t>bladdar</a:t>
                      </a:r>
                      <a:endParaRPr lang="en-IN" sz="2400" b="1" dirty="0"/>
                    </a:p>
                  </a:txBody>
                  <a:tcPr/>
                </a:tc>
              </a:tr>
              <a:tr h="564616">
                <a:tc>
                  <a:txBody>
                    <a:bodyPr/>
                    <a:lstStyle/>
                    <a:p>
                      <a:pPr algn="ctr"/>
                      <a:r>
                        <a:rPr lang="en-IN" sz="2400" b="1" dirty="0" err="1" smtClean="0"/>
                        <a:t>Motilin</a:t>
                      </a:r>
                      <a:endParaRPr lang="en-IN" sz="2400" b="1" dirty="0"/>
                    </a:p>
                  </a:txBody>
                  <a:tcPr/>
                </a:tc>
                <a:tc>
                  <a:txBody>
                    <a:bodyPr/>
                    <a:lstStyle/>
                    <a:p>
                      <a:pPr algn="ctr"/>
                      <a:r>
                        <a:rPr lang="en-IN" sz="2400" b="1" dirty="0" smtClean="0"/>
                        <a:t>Stimulation of GIT motility</a:t>
                      </a:r>
                      <a:endParaRPr lang="en-IN" sz="2400" b="1" dirty="0"/>
                    </a:p>
                  </a:txBody>
                  <a:tcPr/>
                </a:tc>
              </a:tr>
              <a:tr h="810656">
                <a:tc>
                  <a:txBody>
                    <a:bodyPr/>
                    <a:lstStyle/>
                    <a:p>
                      <a:pPr algn="ctr"/>
                      <a:r>
                        <a:rPr lang="en-IN" sz="2400" b="1" dirty="0" err="1" smtClean="0"/>
                        <a:t>Vasoactive</a:t>
                      </a:r>
                      <a:r>
                        <a:rPr lang="en-IN" sz="2400" b="1" baseline="0" dirty="0" smtClean="0"/>
                        <a:t> intestinal peptide (VIP)</a:t>
                      </a:r>
                      <a:endParaRPr lang="en-IN" sz="2400" b="1" dirty="0"/>
                    </a:p>
                  </a:txBody>
                  <a:tcPr/>
                </a:tc>
                <a:tc>
                  <a:txBody>
                    <a:bodyPr/>
                    <a:lstStyle/>
                    <a:p>
                      <a:pPr algn="ctr"/>
                      <a:r>
                        <a:rPr lang="en-IN" sz="2400" b="1" dirty="0" smtClean="0"/>
                        <a:t>Neurotransmitter</a:t>
                      </a:r>
                      <a:endParaRPr lang="en-IN" sz="2400" b="1" dirty="0"/>
                    </a:p>
                  </a:txBody>
                  <a:tcPr/>
                </a:tc>
              </a:tr>
              <a:tr h="1330613">
                <a:tc>
                  <a:txBody>
                    <a:bodyPr/>
                    <a:lstStyle/>
                    <a:p>
                      <a:pPr algn="ctr"/>
                      <a:r>
                        <a:rPr lang="en-IN" sz="2400" b="1" dirty="0" smtClean="0"/>
                        <a:t>Gastric inhibitory polypeptide (GIP)</a:t>
                      </a:r>
                      <a:endParaRPr lang="en-IN" sz="2400" b="1" dirty="0"/>
                    </a:p>
                  </a:txBody>
                  <a:tcPr/>
                </a:tc>
                <a:tc>
                  <a:txBody>
                    <a:bodyPr/>
                    <a:lstStyle/>
                    <a:p>
                      <a:pPr algn="ctr"/>
                      <a:r>
                        <a:rPr lang="en-IN" sz="2400" b="1" dirty="0" smtClean="0"/>
                        <a:t>Inhibition</a:t>
                      </a:r>
                      <a:r>
                        <a:rPr lang="en-IN" sz="2400" b="1" baseline="0" dirty="0" smtClean="0"/>
                        <a:t> of gastric secretion and motility</a:t>
                      </a:r>
                      <a:endParaRPr lang="en-IN" sz="2400" b="1" dirty="0"/>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79512" y="188640"/>
          <a:ext cx="8712969" cy="6408712"/>
        </p:xfrm>
        <a:graphic>
          <a:graphicData uri="http://schemas.openxmlformats.org/drawingml/2006/table">
            <a:tbl>
              <a:tblPr firstRow="1" bandRow="1">
                <a:tableStyleId>{93296810-A885-4BE3-A3E7-6D5BEEA58F35}</a:tableStyleId>
              </a:tblPr>
              <a:tblGrid>
                <a:gridCol w="2016224"/>
                <a:gridCol w="2016224"/>
                <a:gridCol w="4680521"/>
              </a:tblGrid>
              <a:tr h="534059">
                <a:tc gridSpan="3">
                  <a:txBody>
                    <a:bodyPr/>
                    <a:lstStyle/>
                    <a:p>
                      <a:pPr algn="ctr"/>
                      <a:r>
                        <a:rPr lang="en-IN" sz="2400" dirty="0" smtClean="0">
                          <a:solidFill>
                            <a:srgbClr val="002060"/>
                          </a:solidFill>
                        </a:rPr>
                        <a:t>Group I. HORMONES</a:t>
                      </a:r>
                      <a:r>
                        <a:rPr lang="en-IN" sz="2400" baseline="0" dirty="0" smtClean="0">
                          <a:solidFill>
                            <a:srgbClr val="002060"/>
                          </a:solidFill>
                        </a:rPr>
                        <a:t> THAT BIND TO INTRACELLULAR RECEPTORS</a:t>
                      </a:r>
                      <a:endParaRPr lang="en-IN" sz="2400" dirty="0">
                        <a:solidFill>
                          <a:srgbClr val="002060"/>
                        </a:solidFill>
                      </a:endParaRPr>
                    </a:p>
                  </a:txBody>
                  <a:tcPr/>
                </a:tc>
                <a:tc hMerge="1">
                  <a:txBody>
                    <a:bodyPr/>
                    <a:lstStyle/>
                    <a:p>
                      <a:endParaRPr lang="en-IN"/>
                    </a:p>
                  </a:txBody>
                  <a:tcPr/>
                </a:tc>
                <a:tc hMerge="1">
                  <a:txBody>
                    <a:bodyPr/>
                    <a:lstStyle/>
                    <a:p>
                      <a:endParaRPr lang="en-IN" dirty="0"/>
                    </a:p>
                  </a:txBody>
                  <a:tcPr/>
                </a:tc>
              </a:tr>
              <a:tr h="534059">
                <a:tc>
                  <a:txBody>
                    <a:bodyPr/>
                    <a:lstStyle/>
                    <a:p>
                      <a:pPr algn="ctr"/>
                      <a:r>
                        <a:rPr lang="en-IN" sz="2400" b="1" dirty="0" smtClean="0">
                          <a:solidFill>
                            <a:srgbClr val="00B050"/>
                          </a:solidFill>
                        </a:rPr>
                        <a:t>Hormone(s)</a:t>
                      </a:r>
                      <a:endParaRPr lang="en-IN" sz="2400" b="1" dirty="0">
                        <a:solidFill>
                          <a:srgbClr val="00B050"/>
                        </a:solidFill>
                      </a:endParaRPr>
                    </a:p>
                  </a:txBody>
                  <a:tcPr/>
                </a:tc>
                <a:tc>
                  <a:txBody>
                    <a:bodyPr/>
                    <a:lstStyle/>
                    <a:p>
                      <a:pPr algn="ctr"/>
                      <a:r>
                        <a:rPr lang="en-IN" sz="2400" b="1" dirty="0" smtClean="0">
                          <a:solidFill>
                            <a:srgbClr val="00B050"/>
                          </a:solidFill>
                        </a:rPr>
                        <a:t>Origin</a:t>
                      </a:r>
                      <a:endParaRPr lang="en-IN" sz="2400" b="1" dirty="0">
                        <a:solidFill>
                          <a:srgbClr val="00B050"/>
                        </a:solidFill>
                      </a:endParaRPr>
                    </a:p>
                  </a:txBody>
                  <a:tcPr/>
                </a:tc>
                <a:tc>
                  <a:txBody>
                    <a:bodyPr/>
                    <a:lstStyle/>
                    <a:p>
                      <a:pPr algn="ctr"/>
                      <a:r>
                        <a:rPr lang="en-IN" sz="2400" b="1" dirty="0" smtClean="0">
                          <a:solidFill>
                            <a:srgbClr val="00B050"/>
                          </a:solidFill>
                        </a:rPr>
                        <a:t>Major functions)</a:t>
                      </a:r>
                      <a:endParaRPr lang="en-IN" sz="2400" b="1" dirty="0">
                        <a:solidFill>
                          <a:srgbClr val="00B050"/>
                        </a:solidFill>
                      </a:endParaRPr>
                    </a:p>
                  </a:txBody>
                  <a:tcPr/>
                </a:tc>
              </a:tr>
              <a:tr h="762942">
                <a:tc>
                  <a:txBody>
                    <a:bodyPr/>
                    <a:lstStyle/>
                    <a:p>
                      <a:pPr algn="ctr"/>
                      <a:r>
                        <a:rPr lang="en-IN" dirty="0" smtClean="0"/>
                        <a:t>Estrogens</a:t>
                      </a:r>
                      <a:endParaRPr lang="en-IN" dirty="0"/>
                    </a:p>
                  </a:txBody>
                  <a:tcPr/>
                </a:tc>
                <a:tc>
                  <a:txBody>
                    <a:bodyPr/>
                    <a:lstStyle/>
                    <a:p>
                      <a:pPr algn="ctr"/>
                      <a:r>
                        <a:rPr lang="en-IN" dirty="0" smtClean="0"/>
                        <a:t>Ovaries and adrenal cortex</a:t>
                      </a:r>
                      <a:endParaRPr lang="en-IN" dirty="0"/>
                    </a:p>
                  </a:txBody>
                  <a:tcPr/>
                </a:tc>
                <a:tc>
                  <a:txBody>
                    <a:bodyPr/>
                    <a:lstStyle/>
                    <a:p>
                      <a:pPr algn="ctr"/>
                      <a:r>
                        <a:rPr lang="en-IN" dirty="0" smtClean="0"/>
                        <a:t>Female sexual characteristics, menstrual cycle.</a:t>
                      </a:r>
                      <a:endParaRPr lang="en-IN" dirty="0"/>
                    </a:p>
                  </a:txBody>
                  <a:tcPr/>
                </a:tc>
              </a:tr>
              <a:tr h="762942">
                <a:tc>
                  <a:txBody>
                    <a:bodyPr/>
                    <a:lstStyle/>
                    <a:p>
                      <a:pPr algn="ctr"/>
                      <a:r>
                        <a:rPr lang="en-IN" dirty="0" err="1" smtClean="0"/>
                        <a:t>Progestins</a:t>
                      </a:r>
                      <a:endParaRPr lang="en-IN" dirty="0"/>
                    </a:p>
                  </a:txBody>
                  <a:tcPr/>
                </a:tc>
                <a:tc>
                  <a:txBody>
                    <a:bodyPr/>
                    <a:lstStyle/>
                    <a:p>
                      <a:pPr algn="ctr"/>
                      <a:r>
                        <a:rPr lang="en-IN" dirty="0" smtClean="0"/>
                        <a:t>Ovaries and placenta</a:t>
                      </a:r>
                      <a:endParaRPr lang="en-IN" dirty="0"/>
                    </a:p>
                  </a:txBody>
                  <a:tcPr/>
                </a:tc>
                <a:tc>
                  <a:txBody>
                    <a:bodyPr/>
                    <a:lstStyle/>
                    <a:p>
                      <a:pPr algn="ctr"/>
                      <a:r>
                        <a:rPr lang="en-IN" dirty="0" smtClean="0"/>
                        <a:t>Involved in menstrual cycle and maintenance of</a:t>
                      </a:r>
                      <a:r>
                        <a:rPr lang="en-IN" baseline="0" dirty="0" smtClean="0"/>
                        <a:t> pregnancy.</a:t>
                      </a:r>
                      <a:endParaRPr lang="en-IN" dirty="0"/>
                    </a:p>
                  </a:txBody>
                  <a:tcPr/>
                </a:tc>
              </a:tr>
              <a:tr h="762942">
                <a:tc>
                  <a:txBody>
                    <a:bodyPr/>
                    <a:lstStyle/>
                    <a:p>
                      <a:pPr algn="ctr"/>
                      <a:r>
                        <a:rPr lang="en-IN" dirty="0" smtClean="0"/>
                        <a:t>Androgens</a:t>
                      </a:r>
                      <a:endParaRPr lang="en-IN" dirty="0"/>
                    </a:p>
                  </a:txBody>
                  <a:tcPr/>
                </a:tc>
                <a:tc>
                  <a:txBody>
                    <a:bodyPr/>
                    <a:lstStyle/>
                    <a:p>
                      <a:pPr algn="ctr"/>
                      <a:r>
                        <a:rPr lang="en-IN" dirty="0" smtClean="0"/>
                        <a:t>Testes and adrenal cortex</a:t>
                      </a:r>
                      <a:endParaRPr lang="en-IN" dirty="0"/>
                    </a:p>
                  </a:txBody>
                  <a:tcPr/>
                </a:tc>
                <a:tc>
                  <a:txBody>
                    <a:bodyPr/>
                    <a:lstStyle/>
                    <a:p>
                      <a:pPr algn="ctr"/>
                      <a:r>
                        <a:rPr lang="en-IN" dirty="0" smtClean="0"/>
                        <a:t>Male sexual characteristics, spermatogenesis.</a:t>
                      </a:r>
                      <a:endParaRPr lang="en-IN" dirty="0"/>
                    </a:p>
                  </a:txBody>
                  <a:tcPr/>
                </a:tc>
              </a:tr>
              <a:tr h="762942">
                <a:tc>
                  <a:txBody>
                    <a:bodyPr/>
                    <a:lstStyle/>
                    <a:p>
                      <a:pPr algn="ctr"/>
                      <a:r>
                        <a:rPr lang="en-IN" dirty="0" smtClean="0"/>
                        <a:t>Glucocorticoids</a:t>
                      </a:r>
                      <a:endParaRPr lang="en-IN" dirty="0"/>
                    </a:p>
                  </a:txBody>
                  <a:tcPr/>
                </a:tc>
                <a:tc>
                  <a:txBody>
                    <a:bodyPr/>
                    <a:lstStyle/>
                    <a:p>
                      <a:pPr algn="ctr"/>
                      <a:r>
                        <a:rPr lang="en-IN" dirty="0" smtClean="0"/>
                        <a:t>Adrenal </a:t>
                      </a:r>
                      <a:r>
                        <a:rPr lang="en-IN" dirty="0" err="1" smtClean="0"/>
                        <a:t>cortx</a:t>
                      </a:r>
                      <a:endParaRPr lang="en-IN" dirty="0"/>
                    </a:p>
                  </a:txBody>
                  <a:tcPr/>
                </a:tc>
                <a:tc>
                  <a:txBody>
                    <a:bodyPr/>
                    <a:lstStyle/>
                    <a:p>
                      <a:pPr algn="ctr"/>
                      <a:r>
                        <a:rPr lang="en-IN" dirty="0" smtClean="0"/>
                        <a:t>Affect metabolisms, suppress immune system.</a:t>
                      </a:r>
                      <a:endParaRPr lang="en-IN" dirty="0"/>
                    </a:p>
                  </a:txBody>
                  <a:tcPr/>
                </a:tc>
              </a:tr>
              <a:tr h="762942">
                <a:tc>
                  <a:txBody>
                    <a:bodyPr/>
                    <a:lstStyle/>
                    <a:p>
                      <a:pPr algn="ctr"/>
                      <a:r>
                        <a:rPr lang="en-IN" dirty="0" err="1" smtClean="0"/>
                        <a:t>Mineralocorticoids</a:t>
                      </a:r>
                      <a:endParaRPr lang="en-IN" dirty="0"/>
                    </a:p>
                  </a:txBody>
                  <a:tcPr/>
                </a:tc>
                <a:tc>
                  <a:txBody>
                    <a:bodyPr/>
                    <a:lstStyle/>
                    <a:p>
                      <a:pPr algn="ctr"/>
                      <a:r>
                        <a:rPr lang="en-IN" dirty="0" smtClean="0"/>
                        <a:t>Adrenal cortex</a:t>
                      </a:r>
                      <a:endParaRPr lang="en-IN" dirty="0"/>
                    </a:p>
                  </a:txBody>
                  <a:tcPr/>
                </a:tc>
                <a:tc>
                  <a:txBody>
                    <a:bodyPr/>
                    <a:lstStyle/>
                    <a:p>
                      <a:pPr algn="ctr"/>
                      <a:r>
                        <a:rPr lang="en-IN" dirty="0" smtClean="0"/>
                        <a:t>Maintenance</a:t>
                      </a:r>
                      <a:r>
                        <a:rPr lang="en-IN" baseline="0" dirty="0" smtClean="0"/>
                        <a:t> of salt and water balance.</a:t>
                      </a:r>
                      <a:endParaRPr lang="en-IN" dirty="0"/>
                    </a:p>
                  </a:txBody>
                  <a:tcPr/>
                </a:tc>
              </a:tr>
              <a:tr h="762942">
                <a:tc>
                  <a:txBody>
                    <a:bodyPr/>
                    <a:lstStyle/>
                    <a:p>
                      <a:pPr algn="ctr"/>
                      <a:r>
                        <a:rPr lang="en-IN" dirty="0" smtClean="0"/>
                        <a:t>Calcitriol (1, 25-DHCC)</a:t>
                      </a:r>
                      <a:endParaRPr lang="en-IN" dirty="0"/>
                    </a:p>
                  </a:txBody>
                  <a:tcPr/>
                </a:tc>
                <a:tc>
                  <a:txBody>
                    <a:bodyPr/>
                    <a:lstStyle/>
                    <a:p>
                      <a:pPr algn="ctr"/>
                      <a:r>
                        <a:rPr lang="en-IN" dirty="0" smtClean="0"/>
                        <a:t>Kidney (final form)</a:t>
                      </a:r>
                      <a:endParaRPr lang="en-IN" dirty="0"/>
                    </a:p>
                  </a:txBody>
                  <a:tcPr/>
                </a:tc>
                <a:tc>
                  <a:txBody>
                    <a:bodyPr/>
                    <a:lstStyle/>
                    <a:p>
                      <a:pPr algn="ctr"/>
                      <a:r>
                        <a:rPr lang="en-IN" dirty="0" smtClean="0"/>
                        <a:t>Promotes absorption of calcium form intestine,</a:t>
                      </a:r>
                      <a:r>
                        <a:rPr lang="en-IN" baseline="0" dirty="0" smtClean="0"/>
                        <a:t> kidney and bone.</a:t>
                      </a:r>
                      <a:endParaRPr lang="en-IN" dirty="0"/>
                    </a:p>
                  </a:txBody>
                  <a:tcPr/>
                </a:tc>
              </a:tr>
              <a:tr h="762942">
                <a:tc>
                  <a:txBody>
                    <a:bodyPr/>
                    <a:lstStyle/>
                    <a:p>
                      <a:pPr algn="ctr"/>
                      <a:r>
                        <a:rPr lang="en-IN" dirty="0" smtClean="0"/>
                        <a:t>Thyroid hormones (T</a:t>
                      </a:r>
                      <a:r>
                        <a:rPr lang="en-IN" baseline="-25000" dirty="0" smtClean="0"/>
                        <a:t>3</a:t>
                      </a:r>
                      <a:r>
                        <a:rPr lang="en-IN" dirty="0" smtClean="0"/>
                        <a:t>, T</a:t>
                      </a:r>
                      <a:r>
                        <a:rPr lang="en-IN" baseline="-25000" dirty="0" smtClean="0"/>
                        <a:t>4</a:t>
                      </a:r>
                      <a:r>
                        <a:rPr lang="en-IN" dirty="0" smtClean="0"/>
                        <a:t>)</a:t>
                      </a:r>
                      <a:endParaRPr lang="en-IN" dirty="0"/>
                    </a:p>
                  </a:txBody>
                  <a:tcPr/>
                </a:tc>
                <a:tc>
                  <a:txBody>
                    <a:bodyPr/>
                    <a:lstStyle/>
                    <a:p>
                      <a:pPr algn="ctr"/>
                      <a:r>
                        <a:rPr lang="en-IN" dirty="0" smtClean="0"/>
                        <a:t>Thyroid</a:t>
                      </a:r>
                      <a:endParaRPr lang="en-IN" dirty="0"/>
                    </a:p>
                  </a:txBody>
                  <a:tcPr/>
                </a:tc>
                <a:tc>
                  <a:txBody>
                    <a:bodyPr/>
                    <a:lstStyle/>
                    <a:p>
                      <a:pPr algn="ctr"/>
                      <a:r>
                        <a:rPr lang="en-IN" dirty="0" smtClean="0"/>
                        <a:t>Promote general metabolic rate.</a:t>
                      </a:r>
                      <a:endParaRPr lang="en-IN" dirty="0"/>
                    </a:p>
                  </a:txBody>
                  <a:tcPr/>
                </a:tc>
              </a:tr>
            </a:tbl>
          </a:graphicData>
        </a:graphic>
      </p:graphicFrame>
      <p:sp>
        <p:nvSpPr>
          <p:cNvPr id="4" name="Slide Number Placeholder 3"/>
          <p:cNvSpPr>
            <a:spLocks noGrp="1"/>
          </p:cNvSpPr>
          <p:nvPr>
            <p:ph type="sldNum" sz="quarter" idx="12"/>
          </p:nvPr>
        </p:nvSpPr>
        <p:spPr/>
        <p:txBody>
          <a:bodyPr/>
          <a:lstStyle/>
          <a:p>
            <a:fld id="{22DC905A-0DC9-4171-AAC0-B5D4C4DA1B85}" type="slidenum">
              <a:rPr lang="en-IN" smtClean="0"/>
              <a:pPr/>
              <a:t>7</a:t>
            </a:fld>
            <a:endParaRPr lang="en-IN"/>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16632"/>
            <a:ext cx="8229600" cy="504056"/>
          </a:xfrm>
        </p:spPr>
        <p:txBody>
          <a:bodyPr>
            <a:normAutofit fontScale="90000"/>
          </a:bodyPr>
          <a:lstStyle/>
          <a:p>
            <a:pPr>
              <a:buFont typeface="Wingdings" pitchFamily="2" charset="2"/>
              <a:buChar char="q"/>
            </a:pPr>
            <a:r>
              <a:rPr lang="en-IN" b="1" dirty="0" smtClean="0">
                <a:solidFill>
                  <a:srgbClr val="92D050"/>
                </a:solidFill>
              </a:rPr>
              <a:t>Mechanism of action</a:t>
            </a:r>
            <a:endParaRPr lang="en-IN" b="1" dirty="0">
              <a:solidFill>
                <a:srgbClr val="92D050"/>
              </a:solidFill>
            </a:endParaRPr>
          </a:p>
        </p:txBody>
      </p:sp>
      <p:sp>
        <p:nvSpPr>
          <p:cNvPr id="3" name="Content Placeholder 2"/>
          <p:cNvSpPr>
            <a:spLocks noGrp="1"/>
          </p:cNvSpPr>
          <p:nvPr>
            <p:ph sz="half" idx="1"/>
          </p:nvPr>
        </p:nvSpPr>
        <p:spPr>
          <a:xfrm>
            <a:off x="327720" y="764704"/>
            <a:ext cx="4244280" cy="5904656"/>
          </a:xfrm>
        </p:spPr>
        <p:txBody>
          <a:bodyPr>
            <a:normAutofit fontScale="77500" lnSpcReduction="20000"/>
          </a:bodyPr>
          <a:lstStyle/>
          <a:p>
            <a:r>
              <a:rPr lang="en-IN" dirty="0" smtClean="0"/>
              <a:t>Hormone diffuses across the plasma membrane of target cells and binds to the receptor in the cytosol or nucleus.</a:t>
            </a:r>
          </a:p>
          <a:p>
            <a:r>
              <a:rPr lang="en-IN" dirty="0" smtClean="0"/>
              <a:t>The receptors for steroid hormones are found mainly in the cytoplasm and the receptors for the thyroid hormones are found in the nucleus.</a:t>
            </a:r>
          </a:p>
          <a:p>
            <a:r>
              <a:rPr lang="en-IN" dirty="0" smtClean="0"/>
              <a:t>In the cytoplasm, the receptor exists in a complex with heat shock protein (HSP).</a:t>
            </a:r>
          </a:p>
          <a:p>
            <a:r>
              <a:rPr lang="en-IN" dirty="0" smtClean="0"/>
              <a:t>Binding of hormone to receptor causes dissociation of HSP and a conformational change of the receptor.</a:t>
            </a:r>
          </a:p>
          <a:p>
            <a:r>
              <a:rPr lang="en-IN" dirty="0" smtClean="0"/>
              <a:t>In the cytoplasm, hormone (H) interact with their appropriate receptor (R) and forms hormone receptor complex (H-R complex).</a:t>
            </a:r>
            <a:endParaRPr lang="en-IN" dirty="0"/>
          </a:p>
        </p:txBody>
      </p:sp>
      <p:sp>
        <p:nvSpPr>
          <p:cNvPr id="4" name="Slide Number Placeholder 3"/>
          <p:cNvSpPr>
            <a:spLocks noGrp="1"/>
          </p:cNvSpPr>
          <p:nvPr>
            <p:ph type="sldNum" sz="quarter" idx="12"/>
          </p:nvPr>
        </p:nvSpPr>
        <p:spPr/>
        <p:txBody>
          <a:bodyPr/>
          <a:lstStyle/>
          <a:p>
            <a:fld id="{22DC905A-0DC9-4171-AAC0-B5D4C4DA1B85}" type="slidenum">
              <a:rPr lang="en-IN" smtClean="0"/>
              <a:pPr/>
              <a:t>8</a:t>
            </a:fld>
            <a:endParaRPr lang="en-IN"/>
          </a:p>
        </p:txBody>
      </p:sp>
      <p:pic>
        <p:nvPicPr>
          <p:cNvPr id="1027" name="Picture 3"/>
          <p:cNvPicPr>
            <a:picLocks noChangeAspect="1" noChangeArrowheads="1"/>
          </p:cNvPicPr>
          <p:nvPr/>
        </p:nvPicPr>
        <p:blipFill>
          <a:blip r:embed="rId2" cstate="print"/>
          <a:srcRect l="5445" t="2820" r="9757" b="3462"/>
          <a:stretch>
            <a:fillRect/>
          </a:stretch>
        </p:blipFill>
        <p:spPr bwMode="auto">
          <a:xfrm>
            <a:off x="4716016" y="764704"/>
            <a:ext cx="4248472" cy="5904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230832" y="260648"/>
            <a:ext cx="8661648" cy="6408712"/>
          </a:xfrm>
        </p:spPr>
        <p:txBody>
          <a:bodyPr>
            <a:normAutofit fontScale="92500" lnSpcReduction="20000"/>
          </a:bodyPr>
          <a:lstStyle/>
          <a:p>
            <a:r>
              <a:rPr lang="en-IN" dirty="0" smtClean="0"/>
              <a:t>The hormone receptor complex formed in the cytosol is then </a:t>
            </a:r>
            <a:r>
              <a:rPr lang="en-IN" dirty="0" err="1" smtClean="0"/>
              <a:t>translocated</a:t>
            </a:r>
            <a:r>
              <a:rPr lang="en-IN" dirty="0" smtClean="0"/>
              <a:t> to the nucleus.</a:t>
            </a:r>
          </a:p>
          <a:p>
            <a:r>
              <a:rPr lang="en-IN" dirty="0" smtClean="0"/>
              <a:t>In the nucleus, the hormone-receptor complex binds to specific regions on the DNA called </a:t>
            </a:r>
            <a:r>
              <a:rPr lang="en-IN" b="1" dirty="0" smtClean="0"/>
              <a:t>‘hormone response element’ (HRE) </a:t>
            </a:r>
            <a:r>
              <a:rPr lang="en-IN" dirty="0" smtClean="0"/>
              <a:t>or </a:t>
            </a:r>
            <a:r>
              <a:rPr lang="en-IN" b="1" dirty="0" smtClean="0"/>
              <a:t>‘steroid response element’ (SRE)</a:t>
            </a:r>
            <a:r>
              <a:rPr lang="en-IN" dirty="0" smtClean="0"/>
              <a:t>.</a:t>
            </a:r>
          </a:p>
          <a:p>
            <a:r>
              <a:rPr lang="en-IN" dirty="0" smtClean="0"/>
              <a:t>The binding of hormone receptor complex to the hormone response element in DNA results in increased expression of specific genes which in turn results in either stimulation or inhibition of rate of transcription and formation of mRNA.</a:t>
            </a:r>
          </a:p>
          <a:p>
            <a:r>
              <a:rPr lang="en-IN" dirty="0" smtClean="0"/>
              <a:t>These mRNA get translate into proteins (the final gene product).</a:t>
            </a:r>
          </a:p>
          <a:p>
            <a:r>
              <a:rPr lang="en-IN" dirty="0" smtClean="0"/>
              <a:t>Newly formed proteins in the cell controls the cellular metabolic functions.</a:t>
            </a:r>
          </a:p>
          <a:p>
            <a:endParaRPr lang="en-IN" dirty="0"/>
          </a:p>
        </p:txBody>
      </p:sp>
      <p:sp>
        <p:nvSpPr>
          <p:cNvPr id="5" name="Slide Number Placeholder 4"/>
          <p:cNvSpPr>
            <a:spLocks noGrp="1"/>
          </p:cNvSpPr>
          <p:nvPr>
            <p:ph type="sldNum" sz="quarter" idx="12"/>
          </p:nvPr>
        </p:nvSpPr>
        <p:spPr/>
        <p:txBody>
          <a:bodyPr/>
          <a:lstStyle/>
          <a:p>
            <a:fld id="{22DC905A-0DC9-4171-AAC0-B5D4C4DA1B85}" type="slidenum">
              <a:rPr lang="en-IN" smtClean="0"/>
              <a:pPr/>
              <a:t>9</a:t>
            </a:fld>
            <a:endParaRPr lang="en-IN"/>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4144</TotalTime>
  <Words>4213</Words>
  <Application>Microsoft Office PowerPoint</Application>
  <PresentationFormat>On-screen Show (4:3)</PresentationFormat>
  <Paragraphs>616</Paragraphs>
  <Slides>68</Slides>
  <Notes>13</Notes>
  <HiddenSlides>0</HiddenSlides>
  <MMClips>0</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Office Theme</vt:lpstr>
      <vt:lpstr>HORMONES</vt:lpstr>
      <vt:lpstr>Slide 2</vt:lpstr>
      <vt:lpstr>A cell is a target because it has a specific receptor for the hormone</vt:lpstr>
      <vt:lpstr>Slide 4</vt:lpstr>
      <vt:lpstr>CLASSIFICATION</vt:lpstr>
      <vt:lpstr>Slide 6</vt:lpstr>
      <vt:lpstr>Slide 7</vt:lpstr>
      <vt:lpstr>Mechanism of action</vt:lpstr>
      <vt:lpstr>Slide 9</vt:lpstr>
      <vt:lpstr>Slide 10</vt:lpstr>
      <vt:lpstr>Slide 11</vt:lpstr>
      <vt:lpstr>Slide 12</vt:lpstr>
      <vt:lpstr>Slide 13</vt:lpstr>
      <vt:lpstr>Mechanism of action</vt:lpstr>
      <vt:lpstr>Slide 15</vt:lpstr>
      <vt:lpstr>Slide 16</vt:lpstr>
      <vt:lpstr>Slide 17</vt:lpstr>
      <vt:lpstr>Functions of Hormones</vt:lpstr>
      <vt:lpstr>HYPOTHALAMIC AND PITUITARY HORMONES</vt:lpstr>
      <vt:lpstr>HYPOTHALAMIC HORMONES</vt:lpstr>
      <vt:lpstr>Slide 21</vt:lpstr>
      <vt:lpstr>PITUITARY GLAND</vt:lpstr>
      <vt:lpstr>Slide 23</vt:lpstr>
      <vt:lpstr>GROWTH HORMONE (GH)</vt:lpstr>
      <vt:lpstr>Slide 25</vt:lpstr>
      <vt:lpstr>Slide 26</vt:lpstr>
      <vt:lpstr>PROLACTIN (PRL)</vt:lpstr>
      <vt:lpstr>THYROID STIMULATING HORMONE (TSH)</vt:lpstr>
      <vt:lpstr>GONADOTROPINS</vt:lpstr>
      <vt:lpstr>Slide 30</vt:lpstr>
      <vt:lpstr>ADRENOCORTICOTROPIC HORMONE (ACTH)</vt:lpstr>
      <vt:lpstr>Slide 32</vt:lpstr>
      <vt:lpstr>OXYTOCIN</vt:lpstr>
      <vt:lpstr>ANTIDIURETIC HORMONE</vt:lpstr>
      <vt:lpstr>Slide 35</vt:lpstr>
      <vt:lpstr>THYROID GLAND</vt:lpstr>
      <vt:lpstr>Slide 37</vt:lpstr>
      <vt:lpstr>THYROID HORMONES (T4 &amp; T3)</vt:lpstr>
      <vt:lpstr>Slide 39</vt:lpstr>
      <vt:lpstr>Slide 40</vt:lpstr>
      <vt:lpstr>Slide 41</vt:lpstr>
      <vt:lpstr>Slide 42</vt:lpstr>
      <vt:lpstr>ADRENAL GLAND</vt:lpstr>
      <vt:lpstr>Slide 44</vt:lpstr>
      <vt:lpstr>Glucocorticoids</vt:lpstr>
      <vt:lpstr>Slide 46</vt:lpstr>
      <vt:lpstr> Mineralocorticoids</vt:lpstr>
      <vt:lpstr>Abnormalities of adrenocortical function</vt:lpstr>
      <vt:lpstr>Slide 49</vt:lpstr>
      <vt:lpstr>Epinephrine and nor-epinephrine</vt:lpstr>
      <vt:lpstr> </vt:lpstr>
      <vt:lpstr>Slide 52</vt:lpstr>
      <vt:lpstr>HORMONES OF GONADS</vt:lpstr>
      <vt:lpstr>Slide 54</vt:lpstr>
      <vt:lpstr>Androgens</vt:lpstr>
      <vt:lpstr>Slide 56</vt:lpstr>
      <vt:lpstr>Estrogens</vt:lpstr>
      <vt:lpstr>Slide 58</vt:lpstr>
      <vt:lpstr>Slide 59</vt:lpstr>
      <vt:lpstr>Progesterone</vt:lpstr>
      <vt:lpstr>PARATHYROID GLAND</vt:lpstr>
      <vt:lpstr>Slide 62</vt:lpstr>
      <vt:lpstr>PINEAL GLAND</vt:lpstr>
      <vt:lpstr>Slide 64</vt:lpstr>
      <vt:lpstr>HORMONES FROM PANCREAS</vt:lpstr>
      <vt:lpstr>Slide 66</vt:lpstr>
      <vt:lpstr>HORMONES FROM GIT</vt:lpstr>
      <vt:lpstr>Slide 68</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KAMLESH YADAV</dc:creator>
  <cp:lastModifiedBy>KAMLESH YADAV</cp:lastModifiedBy>
  <cp:revision>867</cp:revision>
  <dcterms:created xsi:type="dcterms:W3CDTF">2017-02-07T10:34:33Z</dcterms:created>
  <dcterms:modified xsi:type="dcterms:W3CDTF">2018-02-23T01:26:05Z</dcterms:modified>
</cp:coreProperties>
</file>