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3" r:id="rId5"/>
    <p:sldId id="264" r:id="rId6"/>
    <p:sldId id="309" r:id="rId7"/>
    <p:sldId id="315" r:id="rId8"/>
    <p:sldId id="317" r:id="rId9"/>
    <p:sldId id="265" r:id="rId10"/>
    <p:sldId id="266" r:id="rId11"/>
    <p:sldId id="269" r:id="rId12"/>
    <p:sldId id="270" r:id="rId13"/>
    <p:sldId id="318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300" r:id="rId22"/>
    <p:sldId id="301" r:id="rId23"/>
    <p:sldId id="298" r:id="rId24"/>
    <p:sldId id="310" r:id="rId25"/>
    <p:sldId id="319" r:id="rId26"/>
    <p:sldId id="313" r:id="rId27"/>
    <p:sldId id="311" r:id="rId28"/>
    <p:sldId id="320" r:id="rId29"/>
    <p:sldId id="31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5" d="100"/>
          <a:sy n="65" d="100"/>
        </p:scale>
        <p:origin x="156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8775A-57F4-0A5E-458E-D8F754D61A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EC8D63-4587-ACCF-A779-F35B0B58AE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9BAFA-FE3A-AB1E-8248-D53B02C5C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A92A2-F545-DC9F-28AB-0F7E92970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77B08-4B50-20AB-4BC0-2F7EA5F9E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296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FB784-1EFE-C725-F713-AF49669D9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BDB161-87BB-2259-5A57-D686C1C6CD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C5D21A-B8A1-C98F-D17A-4AC58543B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E69EB-C736-3F58-7993-4570453DF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4A456-C0BB-87AE-C4FC-2A310505F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507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F98756-C65F-FA8B-F2D2-FC74CAD282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83EE12-AF94-E522-2407-97DCAD5BA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2F61E-8C83-0F97-D579-F8BEE1475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4360E-7CAC-4A05-8B2F-CC89EC991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898E9-0D7D-B6AD-C5A9-FB70F0FA1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63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30D71-5C16-180F-6652-E84184DE5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1B152-9AEF-921E-A181-BCDF87839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6A66F-0133-9EA5-75EA-02C707AB2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A56C4-2FF6-C3B0-927C-1A8E4054C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AC218-4B2A-7044-D9C7-72EFD83EE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16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150A1-A99F-5975-3EA0-E11F1887C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3E2880-3E6F-5E85-BAEA-3E59F9E57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0A1CE-CCC7-14D8-A945-6DB403A7F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2D0E7-FF4E-400F-E428-9989240AB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AFFB5-F8C6-ADB2-C348-D4101D499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99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C3401-1F36-355D-03BB-84B120420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E9F2A-6D85-75E0-4165-970F6D8706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72870-DF2C-ADF3-3157-55841B4B57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2524EB-D8B2-E529-EC99-5A260631A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624CB-9D20-D510-6FAB-0666E543C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CE1426-0EBE-45CD-1EBC-5058CCFCB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248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B3AB3-DEFE-9C72-36AD-CB6E173A2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11601-1BBC-ABD6-5F1E-369CB2CCB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3F2524-ADC8-5C43-7312-DEA76BC99A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C96565-D76F-00A1-BA2A-6899AB331F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17A6E8-74E6-A74F-E132-6C3598C2E2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E56D5B-50BF-0B2A-118B-2C60EBCA4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F8BEED-8B30-7A79-A97E-913C2F65E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23283E-104F-78E8-424C-53565A033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97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05DB3-63D5-CE25-84D3-AE0B461E1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56334A-85FC-FE0D-BF81-4E84CC6EE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44D942-5925-4EB1-781A-E6491F142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AAD0C3-9CAF-796F-F6FE-32B0C85A3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62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C05C96-A471-5509-32DF-9F27C1410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448645-3A74-0015-2C33-B650E8C18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21443B-81CC-552D-ABE4-3A3606785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92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D3A76-DD5D-6856-A2DF-ACEA65DD6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AA61C-2DF8-476C-1B2F-06B4628F0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89D312-A339-1402-A621-5D43D4F48C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9C2C2B-AC4B-333D-8B0F-62FBBDF4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5C1113-3E71-3DBA-CD8C-34E086604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9AD3D9-B472-2199-850D-B2DE5D67A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6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73EA3-A04B-98E9-D7BF-F121C5CC5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6E1A75-E161-FD08-198E-0B9FCAA358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7FECBD-8128-E35C-862D-200586B1D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CBED20-5648-9189-7C74-6DC2F253E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2D31B9-B8A9-83B1-4594-E8ACC914C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35B07-1FF2-1C3C-6837-2D1DF84E4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7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DC41BA-BB25-6EDB-BF44-A46669F3B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337C73-86BA-6679-FF57-78C7753B0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B9AC3-1C97-68A7-BC3D-7BB09A6E3D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BB9BE-3D9E-40AC-6997-43B798A9FB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D1795-C6EE-1AAB-F2F5-F1D8F74475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17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7010400" cy="131603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Behavioral Change Communication (BCC)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200" dirty="0"/>
              <a:t>Sapana Bhandari</a:t>
            </a:r>
          </a:p>
          <a:p>
            <a:pPr algn="r"/>
            <a:r>
              <a:rPr lang="en-US" sz="3200" dirty="0"/>
              <a:t>MP</a:t>
            </a:r>
            <a:r>
              <a:rPr lang="en-US" sz="3600" dirty="0"/>
              <a:t>H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BCC- Salient features</a:t>
            </a:r>
            <a:endParaRPr lang="en-US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>
              <a:buFont typeface="Wingdings" pitchFamily="2" charset="2"/>
              <a:buChar char="F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Appreciation of the crucial role of environment to capture attention, interest and most importantly emotions to make learning and change a pleasurable experience.</a:t>
            </a:r>
          </a:p>
          <a:p>
            <a:pPr lvl="1" algn="just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itchFamily="2" charset="2"/>
              <a:buChar char="F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on sustainability of communication messages and strategies</a:t>
            </a:r>
          </a:p>
          <a:p>
            <a:pPr lvl="1" algn="just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itchFamily="2" charset="2"/>
              <a:buChar char="F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Behaviour change is a goal, but people move through several stages and steps before they change behaviour.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6759112" cy="838200"/>
          </a:xfrm>
        </p:spPr>
        <p:txBody>
          <a:bodyPr/>
          <a:lstStyle/>
          <a:p>
            <a:r>
              <a:rPr lang="en-US" sz="3200" b="1" dirty="0"/>
              <a:t>BCC alone is not enough</a:t>
            </a:r>
            <a:endParaRPr lang="en-US" b="1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4876800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norms and public policies influence behavior change. 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Behavior change communication is not a stand alone strategy. It has to be used in conjunction with other strategies such as STD treatment, condoms and creation of enabling environment</a:t>
            </a:r>
          </a:p>
          <a:p>
            <a:pPr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BCC often complements and supports other prevention strategies and approaches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Main methods of BCC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Interpersonal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Interpersonal communication is the preferred choice for targeted interventions as it involves a sustained contact and communication with the sub-population</a:t>
            </a:r>
          </a:p>
          <a:p>
            <a:pPr lvl="1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Mass Media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used to support Interpersonal communication efforts and the creation of an enabling environment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Strategies of </a:t>
            </a:r>
            <a:r>
              <a:rPr lang="en-US" b="1" dirty="0" err="1"/>
              <a:t>Behaviour</a:t>
            </a:r>
            <a:r>
              <a:rPr lang="en-US" b="1" dirty="0"/>
              <a:t>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Advocacy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Mobilization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Seven ‘C’s of communication</a:t>
            </a: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4"/>
            <a:r>
              <a:rPr lang="en-GB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 Attention</a:t>
            </a:r>
          </a:p>
          <a:p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messages that are noticed and remembered can be effective. Messages need to attract attention and elicit comments. Peer educators talking about HIV/AIDS should be received by their peers as an important issue.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Seven ‘C’s of communication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772400" cy="4114800"/>
          </a:xfrm>
        </p:spPr>
        <p:txBody>
          <a:bodyPr>
            <a:normAutofit/>
          </a:bodyPr>
          <a:lstStyle/>
          <a:p>
            <a:pPr lvl="8"/>
            <a:r>
              <a:rPr lang="en-GB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Cater to the Heart and head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people are moved at least as much by emotion as much as reason. </a:t>
            </a:r>
          </a:p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message that arouses emotion are effective because people learn better when their emotions are aroused.</a:t>
            </a:r>
          </a:p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Emotions can be aroused by story telling, reflecting however briefly on the individual or group. </a:t>
            </a:r>
          </a:p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Appeal to reason at the same time adds staying power to the message and consolidates the thought process.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685800"/>
          </a:xfrm>
        </p:spPr>
        <p:txBody>
          <a:bodyPr/>
          <a:lstStyle/>
          <a:p>
            <a:r>
              <a:rPr lang="en-US" sz="3200"/>
              <a:t>Seven ‘C’s of communication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4"/>
            <a:r>
              <a:rPr lang="en-GB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Clarify the message</a:t>
            </a:r>
          </a:p>
          <a:p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and freedom from confusion are important. A message should convey a single important point. Additional information and multiple themes distract and some may simply miss the point.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Seven ‘C’s of communication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4"/>
            <a:r>
              <a:rPr lang="en-GB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Communicate a benefit</a:t>
            </a:r>
          </a:p>
          <a:p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need a strong motive to change their behaviour. The best motivator is the expectation of a personal benefit. People rarely use a clean needle or a condom, unless they see practical benefit in it.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Seven ‘C’s of communication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8"/>
            <a:r>
              <a:rPr lang="en-GB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trust</a:t>
            </a:r>
          </a:p>
          <a:p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message that people will act on their own agreement must come from sources they trust. If the promise of trust does not come from a credible source, they will not believe it. It is important for the source to be available to support any need arising as a result of the trial of the messages given by them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Seven ‘C’s of communication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4"/>
            <a:r>
              <a:rPr lang="en-GB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 for action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seeing or receiving a message, people should know exactly what they should do. Once convinced that the promised benefit is worth pursuing, people need to know how to act on this belief ; where to go, what to do, what to buy and how to use. Directives should be clearly stated. Without a specific cue for action, people may hear, understand and even approve of a message but still take no action</a:t>
            </a:r>
            <a:r>
              <a:rPr lang="en-GB" sz="2800" dirty="0">
                <a:latin typeface="Perpetua" pitchFamily="18" charset="0"/>
              </a:rPr>
              <a:t>.</a:t>
            </a:r>
            <a:endParaRPr lang="en-US" sz="2800" dirty="0">
              <a:latin typeface="Perpet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Behavior change- a need for prevention</a:t>
            </a:r>
            <a:endParaRPr lang="en-US" b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/>
              <a:t>Behavior determines whether a person is at risk or not.</a:t>
            </a:r>
          </a:p>
          <a:p>
            <a:pPr algn="just"/>
            <a:r>
              <a:rPr lang="en-US" sz="2800" dirty="0"/>
              <a:t>Those with risky behavior need to change their risky behavior to safe behaviors.</a:t>
            </a:r>
          </a:p>
          <a:p>
            <a:pPr algn="just"/>
            <a:r>
              <a:rPr lang="en-US" sz="2800" dirty="0"/>
              <a:t>Those with safe behaviors need to maintain existing behaviors.</a:t>
            </a:r>
          </a:p>
          <a:p>
            <a:pPr algn="just"/>
            <a:r>
              <a:rPr lang="en-US" sz="2800" dirty="0"/>
              <a:t>Targeted interventions aimed towards behavior change of  people with risky behaviors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Seven ‘C’s of communication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4"/>
            <a:r>
              <a:rPr lang="en-GB" sz="2800" b="1" i="1"/>
              <a:t>Consistency counts</a:t>
            </a:r>
          </a:p>
          <a:p>
            <a:pPr lvl="4"/>
            <a:endParaRPr lang="en-GB"/>
          </a:p>
          <a:p>
            <a:pPr lvl="4"/>
            <a:endParaRPr lang="en-GB"/>
          </a:p>
          <a:p>
            <a:r>
              <a:rPr lang="en-GB" sz="2800"/>
              <a:t>Repetition is essential. The same message repeated with variations, but with basic consistency, becomes familiar and acceptable.</a:t>
            </a:r>
            <a:endParaRPr lang="en-US" sz="2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Barrier to </a:t>
            </a:r>
            <a:r>
              <a:rPr lang="en-US" b="1" dirty="0" err="1"/>
              <a:t>behaviour</a:t>
            </a:r>
            <a:r>
              <a:rPr lang="en-US" b="1" dirty="0"/>
              <a:t>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Socio cultural barrier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Gender discrimination (son preference)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Norms of early marriage and child bearing</a:t>
            </a:r>
          </a:p>
          <a:p>
            <a:pPr lvl="1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Colostrum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feeding and other new born care practices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Dietary pattern of eating 2 meals a day, women eat last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Contd</a:t>
            </a:r>
            <a:r>
              <a:rPr lang="en-US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 services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regular health services at the village level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 provider attitude and low motivational levels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trust in public health services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Socio-economic and infrastructure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 constraint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Household with food insecurity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Priority areas for BCC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Antenatal care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Institutional delivery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Postnatal and new borne care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Gender discrimination (female feticide, son preference)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Unmet need for family need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Nutrition through life cycle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Routine immunization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Hygiene and safe water practices etc.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Behaviour</a:t>
            </a:r>
            <a:r>
              <a:rPr lang="en-US" b="1" dirty="0"/>
              <a:t> Change Communication for HIV/AIDS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2561106"/>
            <a:ext cx="8305800" cy="371167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Change Communication (BCC) is a tool for promoting and sustaining risk reducing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change in individuals and communities by distributing tailored health messages in a variety of communication channels.</a:t>
            </a:r>
          </a:p>
          <a:p>
            <a:pPr algn="just"/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Before they can reduce their risk and vulnerability to HIV, individuals and communities must understand the urgency of the epidemic.</a:t>
            </a:r>
          </a:p>
          <a:p>
            <a:pPr algn="just"/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must be given basic facts about HIV/AIDS, taught a set of protective skills and offered access to appropriate services and products.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Behaviour</a:t>
            </a:r>
            <a:r>
              <a:rPr lang="en-US" b="1" dirty="0"/>
              <a:t> Change Communication for HIV/AIDS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must also perceive their environment to be supportive of changing or maintaining safe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HIV is primarily a sexually transmitted infection (STI), this requires national and community discussions on sex and sexuality, risk, risk settings and risk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also means dealing at the national and community levels with the resulting stigma, fear and discrimination.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786"/>
            <a:ext cx="8382000" cy="1710814"/>
          </a:xfrm>
        </p:spPr>
        <p:txBody>
          <a:bodyPr>
            <a:normAutofit/>
          </a:bodyPr>
          <a:lstStyle/>
          <a:p>
            <a:r>
              <a:rPr lang="en-US" b="1" dirty="0"/>
              <a:t>The goals of </a:t>
            </a:r>
            <a:r>
              <a:rPr lang="en-US" b="1" dirty="0" err="1"/>
              <a:t>behaviour</a:t>
            </a:r>
            <a:r>
              <a:rPr lang="en-US" b="1" dirty="0"/>
              <a:t> change communication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305800" cy="57150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BCC strategies in HIV/AIDS aim to create a demand for information and services relevant to preventing HIV transmission, and to facilitate and promote access to care and support services. Some specific BCC objectives include: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the adoption and continued use of safer sex practices;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Promoting visits to clinics treating STIs and opportunistic infections,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the demand for VCT, PMTCT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the adoption and continued use of safer drug-injecting practices;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Stimulating dialogue and discussion on risk, risk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risk settings and local solutions; and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Reducing stigma and discrimination for those living with HIV/AIDS.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strategic role of </a:t>
            </a:r>
            <a:r>
              <a:rPr lang="en-US" b="1" dirty="0" err="1"/>
              <a:t>behaviour</a:t>
            </a:r>
            <a:r>
              <a:rPr lang="en-US" b="1" dirty="0"/>
              <a:t> change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3400" dirty="0"/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BCC has many different, but related, roles to play in HIV/AIDS programming. Effective BCC should:</a:t>
            </a:r>
          </a:p>
          <a:p>
            <a:pPr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Knowledge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BCC should ensure that people have the basic facts in a language, visual medium or other media that they can understand and relate to. Effective BCC should motivate audiences to change their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positive ways.</a:t>
            </a:r>
          </a:p>
          <a:p>
            <a:pPr algn="just">
              <a:buNone/>
            </a:pPr>
            <a:endParaRPr lang="en-US" sz="3400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973" y="252984"/>
            <a:ext cx="7290054" cy="1499616"/>
          </a:xfrm>
        </p:spPr>
        <p:txBody>
          <a:bodyPr>
            <a:normAutofit/>
          </a:bodyPr>
          <a:lstStyle/>
          <a:p>
            <a:r>
              <a:rPr lang="en-US" b="1" dirty="0"/>
              <a:t>The strategic role of </a:t>
            </a:r>
            <a:r>
              <a:rPr lang="en-US" b="1" dirty="0" err="1"/>
              <a:t>behaviour</a:t>
            </a:r>
            <a:r>
              <a:rPr lang="en-US" b="1" dirty="0"/>
              <a:t> change communication </a:t>
            </a:r>
            <a:r>
              <a:rPr lang="en-US" b="1" dirty="0" err="1"/>
              <a:t>contd</a:t>
            </a:r>
            <a:r>
              <a:rPr lang="en-US" b="1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Stimulate Community Dialogue: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Effective BCC should encourage community and national discussions on the underlying factors that contribute to the epidemic, such as risk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risk settings and the environments that create these conditions. BCC should create a demand for information and services, and should encourage action for reducing risk, vulnerability and stigma.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Promote Advocacy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Through advocacy, BCC can ensure that policy makers and opinion leaders approach the epidemic seriously. Advocacy takes place at all levels, from the national down to the local community level.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077200" cy="1014984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strategic role of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change communication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00200"/>
            <a:ext cx="8458200" cy="4876800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 Stigma and Discrimination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Communication on HIV/AIDS should address stigma and discrimination and attempt to influence social responses to them.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Promote Services for Prevention Care and Support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BCC can promote services that address STIs, orphans and vulnerable children (OVC), voluntary counseling and testing (VCT) for HIV, mother-to-child transmission (MTCT), support groups for people living with HIV/AIDS (PLHA), clinical care for opportunistic infections, and social and economic support. BCC can also improve the quality of these services by supporting providers' counseling skills and clinical abilities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sz="3200" b="1" dirty="0"/>
              <a:t>Change in behavior is the ultimate goal of targeted interventions</a:t>
            </a:r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Behavior change communication</a:t>
            </a:r>
            <a:endParaRPr lang="en-US" b="1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724400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key element of behavior change interventions</a:t>
            </a:r>
          </a:p>
          <a:p>
            <a:pPr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BCC involves negotiation with the individual or community for behavior change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uses dialogue, messages, persuasion, interpersonal and group communication as a means of exchanging information, ideas, skills and values aimed at bringing about behavior change or adoption of safe behavior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/>
          <a:lstStyle/>
          <a:p>
            <a:r>
              <a:rPr lang="en-US" sz="3200" b="1" dirty="0"/>
              <a:t>Behavior change Communication</a:t>
            </a:r>
            <a:endParaRPr lang="en-US" b="1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371600"/>
            <a:ext cx="7772400" cy="4800600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BCC is referred to by many names.</a:t>
            </a:r>
          </a:p>
          <a:p>
            <a:pPr lvl="1"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IEC</a:t>
            </a:r>
          </a:p>
          <a:p>
            <a:pPr lvl="1"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 education</a:t>
            </a:r>
          </a:p>
          <a:p>
            <a:pPr lvl="1"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 promotion</a:t>
            </a:r>
          </a:p>
          <a:p>
            <a:pPr lvl="1"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AIDS education</a:t>
            </a:r>
          </a:p>
          <a:p>
            <a:pPr lvl="1"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Marketing</a:t>
            </a:r>
          </a:p>
          <a:p>
            <a:pPr lvl="1"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share some common elements but have differ in scope.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of them include attempts to change behavior through communication in different stage.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304801"/>
            <a:ext cx="7620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Information, Education and Communication: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IEC is a process of working with individuals, communities and societies to: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develop communication strategies to promote positive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which are appropriate to their settings.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Change Communication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BCC is a process of working with individuals, communities and societies to: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communication strategies to promote positive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which are appropriate to their settings;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a supportive environment which will enable      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people to initiate and sustain positive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What is BCC ?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990600" y="2971800"/>
            <a:ext cx="84581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BCC= IEC + Enabling environment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Planning a BCC intervention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Whose behavior is to be influenced?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aspect of their behavior should be the focus for change ?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group is most vulnerable?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risk factor are most important?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groups &amp; factors are feasible in terms of expertise, resources &amp; time to address?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>
            <a:normAutofit/>
          </a:bodyPr>
          <a:lstStyle/>
          <a:p>
            <a:r>
              <a:rPr lang="en-US" b="1" dirty="0"/>
              <a:t>BCC- Salient features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153400" cy="5181600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F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Behaviour change communication uses a science based approach to communication that involves behavioural sciences, social learning, persuasion theory to achieve realistic targets.</a:t>
            </a:r>
          </a:p>
          <a:p>
            <a:pPr lvl="1" algn="just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itchFamily="2" charset="2"/>
              <a:buChar char="F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Emphasises on audience involvement and participation throughout the BCC process.</a:t>
            </a:r>
            <a:b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itchFamily="2" charset="2"/>
              <a:buChar char="F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Recognises that behaviour change is much a societal process as it is an individual decision making process.</a:t>
            </a:r>
          </a:p>
          <a:p>
            <a:pPr lvl="1" algn="just">
              <a:buNone/>
            </a:pPr>
            <a:br>
              <a:rPr lang="en-GB" dirty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1617</Words>
  <Application>Microsoft Office PowerPoint</Application>
  <PresentationFormat>On-screen Show (4:3)</PresentationFormat>
  <Paragraphs>153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Calibri Light</vt:lpstr>
      <vt:lpstr>Perpetua</vt:lpstr>
      <vt:lpstr>Times New Roman</vt:lpstr>
      <vt:lpstr>Wingdings</vt:lpstr>
      <vt:lpstr>Office Theme</vt:lpstr>
      <vt:lpstr>Behavioral Change Communication (BCC)</vt:lpstr>
      <vt:lpstr>Behavior change- a need for prevention</vt:lpstr>
      <vt:lpstr>Change in behavior is the ultimate goal of targeted interventions</vt:lpstr>
      <vt:lpstr>Behavior change communication</vt:lpstr>
      <vt:lpstr>Behavior change Communication</vt:lpstr>
      <vt:lpstr>PowerPoint Presentation</vt:lpstr>
      <vt:lpstr>What is BCC ?</vt:lpstr>
      <vt:lpstr>Planning a BCC intervention</vt:lpstr>
      <vt:lpstr>BCC- Salient features</vt:lpstr>
      <vt:lpstr>BCC- Salient features</vt:lpstr>
      <vt:lpstr>BCC alone is not enough</vt:lpstr>
      <vt:lpstr>Main methods of BCC</vt:lpstr>
      <vt:lpstr>Strategies of Behaviour Change</vt:lpstr>
      <vt:lpstr>Seven ‘C’s of communication</vt:lpstr>
      <vt:lpstr>Seven ‘C’s of communication</vt:lpstr>
      <vt:lpstr>Seven ‘C’s of communication</vt:lpstr>
      <vt:lpstr>Seven ‘C’s of communication</vt:lpstr>
      <vt:lpstr>Seven ‘C’s of communication</vt:lpstr>
      <vt:lpstr>Seven ‘C’s of communication</vt:lpstr>
      <vt:lpstr>Seven ‘C’s of communication</vt:lpstr>
      <vt:lpstr>Barrier to behaviour change</vt:lpstr>
      <vt:lpstr>Contd…</vt:lpstr>
      <vt:lpstr>Priority areas for BCC</vt:lpstr>
      <vt:lpstr>Behaviour Change Communication for HIV/AIDS</vt:lpstr>
      <vt:lpstr>Behaviour Change Communication for HIV/AIDS</vt:lpstr>
      <vt:lpstr>The goals of behaviour change communication </vt:lpstr>
      <vt:lpstr>The strategic role of behaviour change communication</vt:lpstr>
      <vt:lpstr>The strategic role of behaviour change communication contd…</vt:lpstr>
      <vt:lpstr>The strategic role of behaviour change communication contd…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Behavioral Change Communication (BCC)</dc:title>
  <dc:creator>Ganesh Pandey</dc:creator>
  <cp:lastModifiedBy>user</cp:lastModifiedBy>
  <cp:revision>30</cp:revision>
  <dcterms:created xsi:type="dcterms:W3CDTF">2006-08-16T00:00:00Z</dcterms:created>
  <dcterms:modified xsi:type="dcterms:W3CDTF">2025-07-19T14:40:32Z</dcterms:modified>
</cp:coreProperties>
</file>