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2" r:id="rId2"/>
    <p:sldId id="263" r:id="rId3"/>
    <p:sldId id="265" r:id="rId4"/>
    <p:sldId id="257" r:id="rId5"/>
    <p:sldId id="258" r:id="rId6"/>
    <p:sldId id="259" r:id="rId7"/>
    <p:sldId id="328" r:id="rId8"/>
    <p:sldId id="332" r:id="rId9"/>
    <p:sldId id="333" r:id="rId10"/>
    <p:sldId id="273" r:id="rId11"/>
    <p:sldId id="271" r:id="rId12"/>
    <p:sldId id="330" r:id="rId13"/>
    <p:sldId id="331" r:id="rId14"/>
    <p:sldId id="334" r:id="rId15"/>
    <p:sldId id="336" r:id="rId16"/>
    <p:sldId id="338" r:id="rId17"/>
    <p:sldId id="274" r:id="rId18"/>
    <p:sldId id="340" r:id="rId19"/>
    <p:sldId id="341" r:id="rId20"/>
    <p:sldId id="342" r:id="rId21"/>
    <p:sldId id="343" r:id="rId22"/>
    <p:sldId id="345" r:id="rId23"/>
    <p:sldId id="346" r:id="rId24"/>
    <p:sldId id="347" r:id="rId25"/>
    <p:sldId id="348" r:id="rId26"/>
    <p:sldId id="349" r:id="rId27"/>
    <p:sldId id="350" r:id="rId28"/>
    <p:sldId id="351" r:id="rId29"/>
    <p:sldId id="352" r:id="rId30"/>
    <p:sldId id="353" r:id="rId31"/>
    <p:sldId id="354" r:id="rId32"/>
    <p:sldId id="35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EC4190-0477-41BB-861E-0E5C4F70516B}" type="datetimeFigureOut">
              <a:rPr lang="en-IN" smtClean="0"/>
              <a:pPr/>
              <a:t>11-03-2018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54CFE4-065E-411E-A537-585AB86D38D0}"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A854CFE4-065E-411E-A537-585AB86D38D0}" type="slidenum">
              <a:rPr lang="en-IN" smtClean="0"/>
              <a:pPr/>
              <a:t>2</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68BBE5-F66F-4042-9923-7E8A2ED113C7}" type="slidenum">
              <a:rPr lang="en-US"/>
              <a:pPr/>
              <a:t>16</a:t>
            </a:fld>
            <a:endParaRPr lang="en-US"/>
          </a:p>
        </p:txBody>
      </p:sp>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r>
              <a:rPr lang="en-US" b="1" dirty="0">
                <a:latin typeface="Arial" charset="0"/>
              </a:rPr>
              <a:t>FIGURE 17-1 Processing of dietary lipids in vertebrates.</a:t>
            </a:r>
            <a:r>
              <a:rPr lang="en-US" dirty="0">
                <a:latin typeface="Arial" charset="0"/>
              </a:rPr>
              <a:t> Digestion and absorption of dietary lipids occur in the small intestine, and the fatty acids released from triacylglycerols are packaged and delivered to muscle and adipose tissues. The eight steps are discussed in the text.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C51DC6-A3C8-42BE-BDA0-8752648F1F10}" type="slidenum">
              <a:rPr lang="en-US"/>
              <a:pPr/>
              <a:t>19</a:t>
            </a:fld>
            <a:endParaRPr lang="en-US"/>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r>
              <a:rPr lang="en-US" b="1" dirty="0">
                <a:latin typeface="Arial" charset="0"/>
              </a:rPr>
              <a:t>FIGURE 17-3 Mobilization of triacylglycerols stored in adipose tissue.</a:t>
            </a:r>
            <a:r>
              <a:rPr lang="en-US" dirty="0">
                <a:latin typeface="Arial" charset="0"/>
              </a:rPr>
              <a:t> When low levels of glucose in the blood trigger the release of glucagon, </a:t>
            </a:r>
            <a:r>
              <a:rPr lang="en-US" b="1" dirty="0">
                <a:latin typeface="Arial" charset="0"/>
              </a:rPr>
              <a:t>1</a:t>
            </a:r>
            <a:r>
              <a:rPr lang="en-US" dirty="0">
                <a:latin typeface="Arial" charset="0"/>
              </a:rPr>
              <a:t> the hormone binds its receptor in the </a:t>
            </a:r>
            <a:r>
              <a:rPr lang="en-US" dirty="0" err="1">
                <a:latin typeface="Arial" charset="0"/>
              </a:rPr>
              <a:t>adipocyte</a:t>
            </a:r>
            <a:r>
              <a:rPr lang="en-US" dirty="0">
                <a:latin typeface="Arial" charset="0"/>
              </a:rPr>
              <a:t> membrane and thus </a:t>
            </a:r>
            <a:r>
              <a:rPr lang="en-US" b="1" dirty="0">
                <a:latin typeface="Arial" charset="0"/>
              </a:rPr>
              <a:t>2</a:t>
            </a:r>
            <a:r>
              <a:rPr lang="en-US" dirty="0">
                <a:latin typeface="Arial" charset="0"/>
              </a:rPr>
              <a:t> stimulates </a:t>
            </a:r>
            <a:r>
              <a:rPr lang="en-US" dirty="0" err="1">
                <a:latin typeface="Arial" charset="0"/>
              </a:rPr>
              <a:t>adenylyl</a:t>
            </a:r>
            <a:r>
              <a:rPr lang="en-US" dirty="0">
                <a:latin typeface="Arial" charset="0"/>
              </a:rPr>
              <a:t> </a:t>
            </a:r>
            <a:r>
              <a:rPr lang="en-US" dirty="0" err="1">
                <a:latin typeface="Arial" charset="0"/>
              </a:rPr>
              <a:t>cyclase</a:t>
            </a:r>
            <a:r>
              <a:rPr lang="en-US" dirty="0">
                <a:latin typeface="Arial" charset="0"/>
              </a:rPr>
              <a:t>, via a G protein, to produce </a:t>
            </a:r>
            <a:r>
              <a:rPr lang="en-US" dirty="0" err="1">
                <a:latin typeface="Arial" charset="0"/>
              </a:rPr>
              <a:t>cAMP</a:t>
            </a:r>
            <a:r>
              <a:rPr lang="en-US" dirty="0">
                <a:latin typeface="Arial" charset="0"/>
              </a:rPr>
              <a:t>. This activates PKA, which </a:t>
            </a:r>
            <a:r>
              <a:rPr lang="en-US" dirty="0" err="1">
                <a:latin typeface="Arial" charset="0"/>
              </a:rPr>
              <a:t>phosphorylates</a:t>
            </a:r>
            <a:r>
              <a:rPr lang="en-US" dirty="0">
                <a:latin typeface="Arial" charset="0"/>
              </a:rPr>
              <a:t> </a:t>
            </a:r>
            <a:r>
              <a:rPr lang="en-US" b="1" dirty="0">
                <a:latin typeface="Arial" charset="0"/>
              </a:rPr>
              <a:t>3</a:t>
            </a:r>
            <a:r>
              <a:rPr lang="en-US" dirty="0">
                <a:latin typeface="Arial" charset="0"/>
              </a:rPr>
              <a:t> the hormone-sensitive lipase and </a:t>
            </a:r>
            <a:r>
              <a:rPr lang="en-US" b="1" dirty="0">
                <a:latin typeface="Arial" charset="0"/>
              </a:rPr>
              <a:t>4</a:t>
            </a:r>
            <a:r>
              <a:rPr lang="en-US" dirty="0">
                <a:latin typeface="Arial" charset="0"/>
              </a:rPr>
              <a:t> </a:t>
            </a:r>
            <a:r>
              <a:rPr lang="en-US" dirty="0" err="1">
                <a:latin typeface="Arial" charset="0"/>
              </a:rPr>
              <a:t>perilipin</a:t>
            </a:r>
            <a:r>
              <a:rPr lang="en-US" dirty="0">
                <a:latin typeface="Arial" charset="0"/>
              </a:rPr>
              <a:t> molecules on the surface of the lipid droplet. Phosphorylation of </a:t>
            </a:r>
            <a:r>
              <a:rPr lang="en-US" dirty="0" err="1">
                <a:latin typeface="Arial" charset="0"/>
              </a:rPr>
              <a:t>perilipin</a:t>
            </a:r>
            <a:r>
              <a:rPr lang="en-US" dirty="0">
                <a:latin typeface="Arial" charset="0"/>
              </a:rPr>
              <a:t> permits hormone-sensitive lipase access to the surface of the lipid droplet, where </a:t>
            </a:r>
            <a:r>
              <a:rPr lang="en-US" b="1" dirty="0">
                <a:latin typeface="Arial" charset="0"/>
              </a:rPr>
              <a:t>5</a:t>
            </a:r>
            <a:r>
              <a:rPr lang="en-US" dirty="0">
                <a:latin typeface="Arial" charset="0"/>
              </a:rPr>
              <a:t> it hydrolyzes triacylglycerols to free fatty acids. </a:t>
            </a:r>
            <a:r>
              <a:rPr lang="en-US" b="1" dirty="0">
                <a:latin typeface="Arial" charset="0"/>
              </a:rPr>
              <a:t>6</a:t>
            </a:r>
            <a:r>
              <a:rPr lang="en-US" dirty="0">
                <a:latin typeface="Arial" charset="0"/>
              </a:rPr>
              <a:t> Fatty acids leave the </a:t>
            </a:r>
            <a:r>
              <a:rPr lang="en-US" dirty="0" err="1">
                <a:latin typeface="Arial" charset="0"/>
              </a:rPr>
              <a:t>adipocyte</a:t>
            </a:r>
            <a:r>
              <a:rPr lang="en-US" dirty="0">
                <a:latin typeface="Arial" charset="0"/>
              </a:rPr>
              <a:t>, bind serum albumin in the blood, and are carried in the blood; they are released from the albumin and </a:t>
            </a:r>
            <a:r>
              <a:rPr lang="en-US" b="1" dirty="0">
                <a:latin typeface="Arial" charset="0"/>
              </a:rPr>
              <a:t>7</a:t>
            </a:r>
            <a:r>
              <a:rPr lang="en-US" dirty="0">
                <a:latin typeface="Arial" charset="0"/>
              </a:rPr>
              <a:t> enter a </a:t>
            </a:r>
            <a:r>
              <a:rPr lang="en-US" dirty="0" err="1">
                <a:latin typeface="Arial" charset="0"/>
              </a:rPr>
              <a:t>myocyte</a:t>
            </a:r>
            <a:r>
              <a:rPr lang="en-US" dirty="0">
                <a:latin typeface="Arial" charset="0"/>
              </a:rPr>
              <a:t> via a specific fatty acid transporter. </a:t>
            </a:r>
            <a:r>
              <a:rPr lang="en-US" b="1" dirty="0">
                <a:latin typeface="Arial" charset="0"/>
              </a:rPr>
              <a:t>8</a:t>
            </a:r>
            <a:r>
              <a:rPr lang="en-US" dirty="0">
                <a:latin typeface="Arial" charset="0"/>
              </a:rPr>
              <a:t> In the </a:t>
            </a:r>
            <a:r>
              <a:rPr lang="en-US" dirty="0" err="1">
                <a:latin typeface="Arial" charset="0"/>
              </a:rPr>
              <a:t>myocyte</a:t>
            </a:r>
            <a:r>
              <a:rPr lang="en-US" dirty="0">
                <a:latin typeface="Arial" charset="0"/>
              </a:rPr>
              <a:t>, fatty acids are oxidized to CO</a:t>
            </a:r>
            <a:r>
              <a:rPr lang="en-US" baseline="-25000" dirty="0">
                <a:latin typeface="Arial" charset="0"/>
              </a:rPr>
              <a:t>2</a:t>
            </a:r>
            <a:r>
              <a:rPr lang="en-US" dirty="0">
                <a:latin typeface="Arial" charset="0"/>
              </a:rPr>
              <a:t>, and the energy of oxidation is conserved in ATP, which fuels muscle contraction and other energy-requiring metabolism in the </a:t>
            </a:r>
            <a:r>
              <a:rPr lang="en-US" dirty="0" err="1">
                <a:latin typeface="Arial" charset="0"/>
              </a:rPr>
              <a:t>myocyte</a:t>
            </a:r>
            <a:r>
              <a:rPr lang="en-US" dirty="0">
                <a:latin typeface="Arial" charset="0"/>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C5C4B8-0060-4CDD-85F7-5227233D2142}" type="datetimeFigureOut">
              <a:rPr lang="en-IN" smtClean="0"/>
              <a:pPr/>
              <a:t>11-03-2018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B597881-7D5F-433B-BFA2-50EADE0CE599}"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C5C4B8-0060-4CDD-85F7-5227233D2142}" type="datetimeFigureOut">
              <a:rPr lang="en-IN" smtClean="0"/>
              <a:pPr/>
              <a:t>11-03-2018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597881-7D5F-433B-BFA2-50EADE0CE599}"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IN" sz="7200" b="1" dirty="0" smtClean="0">
                <a:solidFill>
                  <a:srgbClr val="FF0000"/>
                </a:solidFill>
              </a:rPr>
              <a:t>LIPIDS METABOLISM</a:t>
            </a:r>
            <a:endParaRPr lang="en-IN" sz="7200" b="1" dirty="0">
              <a:solidFill>
                <a:srgbClr val="FF0000"/>
              </a:solidFill>
            </a:endParaRPr>
          </a:p>
        </p:txBody>
      </p:sp>
      <p:pic>
        <p:nvPicPr>
          <p:cNvPr id="1026" name="Picture 2"/>
          <p:cNvPicPr>
            <a:picLocks noGrp="1" noChangeAspect="1" noChangeArrowheads="1"/>
          </p:cNvPicPr>
          <p:nvPr>
            <p:ph idx="1"/>
          </p:nvPr>
        </p:nvPicPr>
        <p:blipFill>
          <a:blip r:embed="rId2" cstate="print"/>
          <a:srcRect l="1972" r="2862"/>
          <a:stretch>
            <a:fillRect/>
          </a:stretch>
        </p:blipFill>
        <p:spPr bwMode="auto">
          <a:xfrm>
            <a:off x="539552" y="1382241"/>
            <a:ext cx="8136904" cy="49990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78815" y="188640"/>
          <a:ext cx="8785673" cy="6303939"/>
        </p:xfrm>
        <a:graphic>
          <a:graphicData uri="http://schemas.openxmlformats.org/drawingml/2006/table">
            <a:tbl>
              <a:tblPr firstRow="1" bandRow="1">
                <a:tableStyleId>{5C22544A-7EE6-4342-B048-85BDC9FD1C3A}</a:tableStyleId>
              </a:tblPr>
              <a:tblGrid>
                <a:gridCol w="2160937"/>
                <a:gridCol w="1944216"/>
                <a:gridCol w="2519932"/>
                <a:gridCol w="2160588"/>
              </a:tblGrid>
              <a:tr h="782997">
                <a:tc gridSpan="4">
                  <a:txBody>
                    <a:bodyPr/>
                    <a:lstStyle/>
                    <a:p>
                      <a:pPr algn="ctr"/>
                      <a:r>
                        <a:rPr lang="en-IN" sz="2800" b="1" dirty="0" smtClean="0"/>
                        <a:t>Physiologically</a:t>
                      </a:r>
                      <a:r>
                        <a:rPr lang="en-IN" sz="2800" b="1" baseline="0" dirty="0" smtClean="0"/>
                        <a:t> important lipases</a:t>
                      </a:r>
                      <a:endParaRPr lang="en-IN" sz="2800" b="1" dirty="0"/>
                    </a:p>
                  </a:txBody>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r>
              <a:tr h="782997">
                <a:tc>
                  <a:txBody>
                    <a:bodyPr/>
                    <a:lstStyle/>
                    <a:p>
                      <a:r>
                        <a:rPr lang="en-IN" sz="2000" b="1" dirty="0" smtClean="0"/>
                        <a:t>lipase</a:t>
                      </a:r>
                      <a:endParaRPr lang="en-IN" sz="2000" b="1" dirty="0"/>
                    </a:p>
                  </a:txBody>
                  <a:tcPr/>
                </a:tc>
                <a:tc>
                  <a:txBody>
                    <a:bodyPr/>
                    <a:lstStyle/>
                    <a:p>
                      <a:r>
                        <a:rPr lang="en-IN" sz="2000" b="1" dirty="0" smtClean="0"/>
                        <a:t>Site</a:t>
                      </a:r>
                      <a:r>
                        <a:rPr lang="en-IN" sz="2000" b="1" baseline="0" dirty="0" smtClean="0"/>
                        <a:t> of action</a:t>
                      </a:r>
                      <a:endParaRPr lang="en-IN" sz="2000" b="1" dirty="0"/>
                    </a:p>
                  </a:txBody>
                  <a:tcPr/>
                </a:tc>
                <a:tc>
                  <a:txBody>
                    <a:bodyPr/>
                    <a:lstStyle/>
                    <a:p>
                      <a:r>
                        <a:rPr lang="en-IN" sz="2000" b="1" dirty="0" smtClean="0"/>
                        <a:t>Preferred substrate</a:t>
                      </a:r>
                      <a:endParaRPr lang="en-IN" sz="2000" b="1" dirty="0"/>
                    </a:p>
                  </a:txBody>
                  <a:tcPr/>
                </a:tc>
                <a:tc>
                  <a:txBody>
                    <a:bodyPr/>
                    <a:lstStyle/>
                    <a:p>
                      <a:r>
                        <a:rPr lang="en-IN" sz="2000" b="1" dirty="0" smtClean="0"/>
                        <a:t>Product</a:t>
                      </a:r>
                      <a:r>
                        <a:rPr lang="en-IN" sz="2000" b="1" baseline="0" dirty="0" smtClean="0"/>
                        <a:t> (s)</a:t>
                      </a:r>
                      <a:endParaRPr lang="en-IN" sz="2000" b="1" dirty="0"/>
                    </a:p>
                  </a:txBody>
                  <a:tcPr/>
                </a:tc>
              </a:tr>
              <a:tr h="782997">
                <a:tc>
                  <a:txBody>
                    <a:bodyPr/>
                    <a:lstStyle/>
                    <a:p>
                      <a:r>
                        <a:rPr lang="en-IN" sz="2000" b="0" dirty="0" smtClean="0"/>
                        <a:t>Lingual/acid</a:t>
                      </a:r>
                      <a:r>
                        <a:rPr lang="en-IN" sz="2000" b="0" baseline="0" dirty="0" smtClean="0"/>
                        <a:t> stable lipase</a:t>
                      </a:r>
                      <a:endParaRPr lang="en-IN" sz="2000" b="0" dirty="0"/>
                    </a:p>
                  </a:txBody>
                  <a:tcPr/>
                </a:tc>
                <a:tc>
                  <a:txBody>
                    <a:bodyPr/>
                    <a:lstStyle/>
                    <a:p>
                      <a:r>
                        <a:rPr lang="en-IN" sz="2000" b="0" dirty="0" smtClean="0"/>
                        <a:t>Mouth, Stomach</a:t>
                      </a:r>
                      <a:endParaRPr lang="en-IN" sz="2000" b="0" dirty="0"/>
                    </a:p>
                  </a:txBody>
                  <a:tcPr/>
                </a:tc>
                <a:tc>
                  <a:txBody>
                    <a:bodyPr/>
                    <a:lstStyle/>
                    <a:p>
                      <a:r>
                        <a:rPr lang="en-IN" sz="2000" b="0" dirty="0" smtClean="0"/>
                        <a:t>TAGs</a:t>
                      </a:r>
                      <a:r>
                        <a:rPr lang="en-IN" sz="2000" b="0" baseline="0" dirty="0" smtClean="0"/>
                        <a:t> with short and medium chain FAs</a:t>
                      </a:r>
                      <a:endParaRPr lang="en-IN" sz="2000" b="0" dirty="0"/>
                    </a:p>
                  </a:txBody>
                  <a:tcPr/>
                </a:tc>
                <a:tc>
                  <a:txBody>
                    <a:bodyPr/>
                    <a:lstStyle/>
                    <a:p>
                      <a:r>
                        <a:rPr lang="en-IN" sz="2000" b="0" dirty="0" smtClean="0"/>
                        <a:t>FFA + DAG</a:t>
                      </a:r>
                      <a:endParaRPr lang="en-IN" sz="2000" b="0" dirty="0"/>
                    </a:p>
                  </a:txBody>
                  <a:tcPr/>
                </a:tc>
              </a:tr>
              <a:tr h="782997">
                <a:tc>
                  <a:txBody>
                    <a:bodyPr/>
                    <a:lstStyle/>
                    <a:p>
                      <a:r>
                        <a:rPr lang="en-IN" sz="2000" b="0" dirty="0" smtClean="0"/>
                        <a:t>Pancreatic</a:t>
                      </a:r>
                      <a:r>
                        <a:rPr lang="en-IN" sz="2000" b="0" baseline="0" dirty="0" smtClean="0"/>
                        <a:t> lipase + co-lipase</a:t>
                      </a:r>
                      <a:endParaRPr lang="en-IN" sz="2000" b="0" dirty="0"/>
                    </a:p>
                  </a:txBody>
                  <a:tcPr/>
                </a:tc>
                <a:tc>
                  <a:txBody>
                    <a:bodyPr/>
                    <a:lstStyle/>
                    <a:p>
                      <a:r>
                        <a:rPr lang="en-IN" sz="2000" b="0" dirty="0" smtClean="0"/>
                        <a:t>Small intestine</a:t>
                      </a:r>
                      <a:endParaRPr lang="en-IN" sz="2000" b="0" dirty="0"/>
                    </a:p>
                  </a:txBody>
                  <a:tcPr/>
                </a:tc>
                <a:tc>
                  <a:txBody>
                    <a:bodyPr/>
                    <a:lstStyle/>
                    <a:p>
                      <a:r>
                        <a:rPr lang="en-IN" sz="2000" b="0" dirty="0" smtClean="0"/>
                        <a:t>TAG with long chain FAs</a:t>
                      </a:r>
                      <a:endParaRPr lang="en-IN" sz="20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0" dirty="0" smtClean="0"/>
                        <a:t>FFA + DAG</a:t>
                      </a:r>
                    </a:p>
                    <a:p>
                      <a:endParaRPr lang="en-IN" sz="2800" b="1" dirty="0"/>
                    </a:p>
                  </a:txBody>
                  <a:tcPr/>
                </a:tc>
              </a:tr>
              <a:tr h="782997">
                <a:tc>
                  <a:txBody>
                    <a:bodyPr/>
                    <a:lstStyle/>
                    <a:p>
                      <a:r>
                        <a:rPr lang="en-IN" sz="2000" b="0" dirty="0" smtClean="0"/>
                        <a:t>Intestinal lipase with bile acids</a:t>
                      </a:r>
                      <a:endParaRPr lang="en-IN" sz="20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0" dirty="0" smtClean="0"/>
                        <a:t>Small intestine</a:t>
                      </a:r>
                    </a:p>
                  </a:txBody>
                  <a:tcPr/>
                </a:tc>
                <a:tc>
                  <a:txBody>
                    <a:bodyPr/>
                    <a:lstStyle/>
                    <a:p>
                      <a:r>
                        <a:rPr lang="en-IN" sz="2000" b="0" dirty="0" smtClean="0"/>
                        <a:t>TAGs with</a:t>
                      </a:r>
                      <a:r>
                        <a:rPr lang="en-IN" sz="2000" b="0" baseline="0" dirty="0" smtClean="0"/>
                        <a:t> medium chain FAs</a:t>
                      </a:r>
                      <a:endParaRPr lang="en-IN" sz="20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0" dirty="0" smtClean="0"/>
                        <a:t>FFA + DAG</a:t>
                      </a:r>
                    </a:p>
                  </a:txBody>
                  <a:tcPr/>
                </a:tc>
              </a:tr>
              <a:tr h="782997">
                <a:tc>
                  <a:txBody>
                    <a:bodyPr/>
                    <a:lstStyle/>
                    <a:p>
                      <a:r>
                        <a:rPr lang="en-IN" sz="2000" b="0" dirty="0" smtClean="0"/>
                        <a:t>Phospholipase A2 + bile acids</a:t>
                      </a:r>
                      <a:endParaRPr lang="en-IN" sz="28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0" dirty="0" smtClean="0"/>
                        <a:t>Small intestine</a:t>
                      </a:r>
                    </a:p>
                  </a:txBody>
                  <a:tcPr/>
                </a:tc>
                <a:tc>
                  <a:txBody>
                    <a:bodyPr/>
                    <a:lstStyle/>
                    <a:p>
                      <a:r>
                        <a:rPr lang="en-IN" sz="2000" b="0" dirty="0" smtClean="0"/>
                        <a:t>PLs with unsaturated FA</a:t>
                      </a:r>
                      <a:r>
                        <a:rPr lang="en-IN" sz="2000" b="0" baseline="0" dirty="0" smtClean="0"/>
                        <a:t> on position 2</a:t>
                      </a:r>
                      <a:endParaRPr lang="en-IN" sz="2000" b="0" dirty="0"/>
                    </a:p>
                  </a:txBody>
                  <a:tcPr/>
                </a:tc>
                <a:tc>
                  <a:txBody>
                    <a:bodyPr/>
                    <a:lstStyle/>
                    <a:p>
                      <a:endParaRPr lang="en-IN" sz="2800" b="1" dirty="0"/>
                    </a:p>
                  </a:txBody>
                  <a:tcPr/>
                </a:tc>
              </a:tr>
              <a:tr h="782997">
                <a:tc>
                  <a:txBody>
                    <a:bodyPr/>
                    <a:lstStyle/>
                    <a:p>
                      <a:r>
                        <a:rPr lang="en-IN" sz="2000" b="0" dirty="0" smtClean="0"/>
                        <a:t>Lipoprotein lipase</a:t>
                      </a:r>
                      <a:endParaRPr lang="en-IN" sz="2800" b="0" dirty="0"/>
                    </a:p>
                  </a:txBody>
                  <a:tcPr/>
                </a:tc>
                <a:tc>
                  <a:txBody>
                    <a:bodyPr/>
                    <a:lstStyle/>
                    <a:p>
                      <a:r>
                        <a:rPr lang="en-IN" sz="2000" b="0" dirty="0" smtClean="0"/>
                        <a:t>Capillary walls</a:t>
                      </a:r>
                      <a:endParaRPr lang="en-IN" sz="2000" b="0" dirty="0"/>
                    </a:p>
                  </a:txBody>
                  <a:tcPr/>
                </a:tc>
                <a:tc>
                  <a:txBody>
                    <a:bodyPr/>
                    <a:lstStyle/>
                    <a:p>
                      <a:r>
                        <a:rPr lang="en-IN" sz="2000" b="0" dirty="0" smtClean="0"/>
                        <a:t>TAGs</a:t>
                      </a:r>
                      <a:r>
                        <a:rPr lang="en-IN" sz="2000" b="0" baseline="0" dirty="0" smtClean="0"/>
                        <a:t> in </a:t>
                      </a:r>
                      <a:r>
                        <a:rPr lang="en-IN" sz="2000" b="0" baseline="0" dirty="0" err="1" smtClean="0"/>
                        <a:t>chylomicron</a:t>
                      </a:r>
                      <a:r>
                        <a:rPr lang="en-IN" sz="2000" b="0" baseline="0" dirty="0" smtClean="0"/>
                        <a:t> or VLDL</a:t>
                      </a:r>
                      <a:endParaRPr lang="en-IN" sz="20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0" dirty="0" smtClean="0"/>
                        <a:t>FFA + DAG</a:t>
                      </a:r>
                    </a:p>
                  </a:txBody>
                  <a:tcPr/>
                </a:tc>
              </a:tr>
              <a:tr h="782997">
                <a:tc>
                  <a:txBody>
                    <a:bodyPr/>
                    <a:lstStyle/>
                    <a:p>
                      <a:r>
                        <a:rPr lang="en-IN" sz="2000" b="0" dirty="0" smtClean="0"/>
                        <a:t>Hormone sensitive lipase</a:t>
                      </a:r>
                      <a:endParaRPr lang="en-IN" sz="2800" b="0" dirty="0"/>
                    </a:p>
                  </a:txBody>
                  <a:tcPr/>
                </a:tc>
                <a:tc>
                  <a:txBody>
                    <a:bodyPr/>
                    <a:lstStyle/>
                    <a:p>
                      <a:r>
                        <a:rPr lang="en-IN" sz="2000" b="0" dirty="0" smtClean="0"/>
                        <a:t>Adipocytes</a:t>
                      </a:r>
                      <a:endParaRPr lang="en-IN" sz="2000" b="0" dirty="0"/>
                    </a:p>
                  </a:txBody>
                  <a:tcPr/>
                </a:tc>
                <a:tc>
                  <a:txBody>
                    <a:bodyPr/>
                    <a:lstStyle/>
                    <a:p>
                      <a:r>
                        <a:rPr lang="en-IN" sz="2000" b="0" dirty="0" smtClean="0"/>
                        <a:t>TAG stored in</a:t>
                      </a:r>
                      <a:r>
                        <a:rPr lang="en-IN" sz="2000" b="0" baseline="0" dirty="0" smtClean="0"/>
                        <a:t> adipose tissue</a:t>
                      </a:r>
                      <a:endParaRPr lang="en-IN" sz="2000" b="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b="0" dirty="0" smtClean="0"/>
                        <a:t>FFA + DAG</a:t>
                      </a: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467544" y="476672"/>
            <a:ext cx="8219256" cy="4752528"/>
          </a:xfrm>
          <a:prstGeom prst="rect">
            <a:avLst/>
          </a:prstGeom>
          <a:noFill/>
          <a:ln w="9525">
            <a:noFill/>
            <a:miter lim="800000"/>
            <a:headEnd/>
            <a:tailEnd/>
          </a:ln>
        </p:spPr>
      </p:pic>
      <p:sp>
        <p:nvSpPr>
          <p:cNvPr id="5" name="Rectangle 4"/>
          <p:cNvSpPr/>
          <p:nvPr/>
        </p:nvSpPr>
        <p:spPr>
          <a:xfrm>
            <a:off x="467544" y="5373216"/>
            <a:ext cx="8208912" cy="830997"/>
          </a:xfrm>
          <a:prstGeom prst="rect">
            <a:avLst/>
          </a:prstGeom>
        </p:spPr>
        <p:txBody>
          <a:bodyPr wrap="square">
            <a:spAutoFit/>
          </a:bodyPr>
          <a:lstStyle/>
          <a:p>
            <a:r>
              <a:rPr lang="en-IN" sz="2400" b="1" dirty="0" smtClean="0"/>
              <a:t>Fig. 11.1. Complete hydrolysis of triglyceride. In the intestines, generally fats are only </a:t>
            </a:r>
            <a:r>
              <a:rPr lang="en-IN" sz="2400" dirty="0" smtClean="0"/>
              <a:t>partially hydrolysed</a:t>
            </a:r>
            <a:endParaRPr lang="en-IN"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7768"/>
            <a:ext cx="8229600" cy="782960"/>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ABSORPTION OF LIPIDS</a:t>
            </a:r>
            <a:endParaRPr lang="en-IN" b="1" dirty="0">
              <a:solidFill>
                <a:srgbClr val="FF0000"/>
              </a:solidFill>
            </a:endParaRPr>
          </a:p>
        </p:txBody>
      </p:sp>
      <p:sp>
        <p:nvSpPr>
          <p:cNvPr id="3" name="Content Placeholder 2"/>
          <p:cNvSpPr>
            <a:spLocks noGrp="1"/>
          </p:cNvSpPr>
          <p:nvPr>
            <p:ph idx="1"/>
          </p:nvPr>
        </p:nvSpPr>
        <p:spPr>
          <a:xfrm>
            <a:off x="457200" y="1124744"/>
            <a:ext cx="8229600" cy="5328592"/>
          </a:xfrm>
        </p:spPr>
        <p:txBody>
          <a:bodyPr>
            <a:normAutofit fontScale="70000" lnSpcReduction="20000"/>
          </a:bodyPr>
          <a:lstStyle/>
          <a:p>
            <a:pPr marL="514350" indent="-514350">
              <a:buAutoNum type="arabicPeriod"/>
            </a:pPr>
            <a:r>
              <a:rPr lang="en-IN" b="1" dirty="0" smtClean="0">
                <a:solidFill>
                  <a:srgbClr val="0070C0"/>
                </a:solidFill>
              </a:rPr>
              <a:t>Absorption of long chain fatty acids</a:t>
            </a:r>
          </a:p>
          <a:p>
            <a:pPr marL="514350" indent="-514350"/>
            <a:r>
              <a:rPr lang="en-IN" dirty="0" smtClean="0"/>
              <a:t>Long chain fatty acids (chain length more than 14 carbons) are absorbed to the lymph and not directly to the blood.</a:t>
            </a:r>
          </a:p>
          <a:p>
            <a:pPr marL="514350" indent="-514350">
              <a:buNone/>
            </a:pPr>
            <a:r>
              <a:rPr lang="en-IN" b="1" dirty="0" smtClean="0">
                <a:solidFill>
                  <a:srgbClr val="0070C0"/>
                </a:solidFill>
              </a:rPr>
              <a:t>2.	Mixed micelle formation</a:t>
            </a:r>
          </a:p>
          <a:p>
            <a:pPr marL="514350" indent="-514350"/>
            <a:r>
              <a:rPr lang="en-IN" dirty="0" smtClean="0"/>
              <a:t>The products of digestion, namely 2 </a:t>
            </a:r>
            <a:r>
              <a:rPr lang="en-IN" dirty="0" err="1" smtClean="0"/>
              <a:t>monoacylglycerols</a:t>
            </a:r>
            <a:r>
              <a:rPr lang="en-IN" dirty="0" smtClean="0"/>
              <a:t>, long chain fatty acids, cholesterol, phospholipids and </a:t>
            </a:r>
            <a:r>
              <a:rPr lang="en-IN" dirty="0" err="1" smtClean="0"/>
              <a:t>lysophospholipids</a:t>
            </a:r>
            <a:r>
              <a:rPr lang="en-IN" dirty="0" smtClean="0"/>
              <a:t> are incorporated into molecular aggregates to form mixed micelles.</a:t>
            </a:r>
          </a:p>
          <a:p>
            <a:pPr marL="514350" indent="-514350"/>
            <a:r>
              <a:rPr lang="en-IN" dirty="0" err="1" smtClean="0"/>
              <a:t>Micellar</a:t>
            </a:r>
            <a:r>
              <a:rPr lang="en-IN" dirty="0" smtClean="0"/>
              <a:t> formation is essential for the absorption of fat-soluble vitamins such as vitamin A, D and K.</a:t>
            </a:r>
          </a:p>
          <a:p>
            <a:pPr marL="514350" indent="-514350"/>
            <a:r>
              <a:rPr lang="en-IN" dirty="0" smtClean="0"/>
              <a:t>Fatty acids, 2-MAG and other digested products diffuse into the mucosal cell.</a:t>
            </a:r>
          </a:p>
          <a:p>
            <a:pPr marL="514350" indent="-514350"/>
            <a:r>
              <a:rPr lang="en-IN" dirty="0" smtClean="0"/>
              <a:t>Bile salts, due to its </a:t>
            </a:r>
            <a:r>
              <a:rPr lang="en-IN" dirty="0" err="1" smtClean="0"/>
              <a:t>amphipathic</a:t>
            </a:r>
            <a:r>
              <a:rPr lang="en-IN" dirty="0" smtClean="0"/>
              <a:t> nature helps to form </a:t>
            </a:r>
            <a:r>
              <a:rPr lang="en-IN" dirty="0" err="1" smtClean="0"/>
              <a:t>micellar</a:t>
            </a:r>
            <a:r>
              <a:rPr lang="en-IN" dirty="0" smtClean="0"/>
              <a:t> aggregates.</a:t>
            </a:r>
          </a:p>
          <a:p>
            <a:pPr marL="514350" indent="-514350">
              <a:buAutoNum type="arabicPeriod" startAt="3"/>
            </a:pPr>
            <a:r>
              <a:rPr lang="en-IN" b="1" dirty="0" err="1" smtClean="0">
                <a:solidFill>
                  <a:srgbClr val="0070C0"/>
                </a:solidFill>
              </a:rPr>
              <a:t>Enterohepatic</a:t>
            </a:r>
            <a:r>
              <a:rPr lang="en-IN" b="1" dirty="0" smtClean="0">
                <a:solidFill>
                  <a:srgbClr val="0070C0"/>
                </a:solidFill>
              </a:rPr>
              <a:t> circulation of bile salts</a:t>
            </a:r>
          </a:p>
          <a:p>
            <a:pPr marL="514350" indent="-514350"/>
            <a:r>
              <a:rPr lang="en-IN" dirty="0" smtClean="0"/>
              <a:t>The bile salts are left behind and reabsorbed from the ileum and returned to the liver to be re-excreted (</a:t>
            </a:r>
            <a:r>
              <a:rPr lang="en-IN" dirty="0" err="1" smtClean="0"/>
              <a:t>enterohepatic</a:t>
            </a:r>
            <a:r>
              <a:rPr lang="en-IN" dirty="0" smtClean="0"/>
              <a:t> circulation)</a:t>
            </a:r>
          </a:p>
          <a:p>
            <a:pPr marL="514350" indent="-514350"/>
            <a:r>
              <a:rPr lang="en-IN" dirty="0" smtClean="0"/>
              <a:t>About 98% of dietary lipids are normally absorbed.</a:t>
            </a:r>
          </a:p>
          <a:p>
            <a:pPr marL="514350" indent="-514350"/>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332656"/>
            <a:ext cx="4392488" cy="5976664"/>
          </a:xfrm>
        </p:spPr>
        <p:txBody>
          <a:bodyPr>
            <a:normAutofit fontScale="70000" lnSpcReduction="20000"/>
          </a:bodyPr>
          <a:lstStyle/>
          <a:p>
            <a:pPr marL="514350" indent="-514350">
              <a:buAutoNum type="arabicPeriod" startAt="4"/>
            </a:pPr>
            <a:r>
              <a:rPr lang="en-IN" b="1" dirty="0" smtClean="0">
                <a:solidFill>
                  <a:srgbClr val="0070C0"/>
                </a:solidFill>
              </a:rPr>
              <a:t>Re-</a:t>
            </a:r>
            <a:r>
              <a:rPr lang="en-IN" b="1" dirty="0" err="1" smtClean="0">
                <a:solidFill>
                  <a:srgbClr val="0070C0"/>
                </a:solidFill>
              </a:rPr>
              <a:t>esterification</a:t>
            </a:r>
            <a:r>
              <a:rPr lang="en-IN" b="1" dirty="0" smtClean="0">
                <a:solidFill>
                  <a:srgbClr val="0070C0"/>
                </a:solidFill>
              </a:rPr>
              <a:t> inside the mucosal cell</a:t>
            </a:r>
          </a:p>
          <a:p>
            <a:pPr marL="514350" indent="-514350"/>
            <a:r>
              <a:rPr lang="en-IN" dirty="0" smtClean="0"/>
              <a:t>Once inside the intestinal mucosal cell, the long chain fatty acids are re-esterified to form triacylglycerols.</a:t>
            </a:r>
          </a:p>
          <a:p>
            <a:pPr marL="514350" indent="-514350">
              <a:buAutoNum type="arabicPeriod" startAt="5"/>
            </a:pPr>
            <a:r>
              <a:rPr lang="en-IN" b="1" dirty="0" smtClean="0">
                <a:solidFill>
                  <a:srgbClr val="0070C0"/>
                </a:solidFill>
              </a:rPr>
              <a:t>Chylomicrons</a:t>
            </a:r>
          </a:p>
          <a:p>
            <a:pPr marL="514350" indent="-514350"/>
            <a:r>
              <a:rPr lang="en-IN" dirty="0" smtClean="0"/>
              <a:t>The TAG, cholesterol ester and </a:t>
            </a:r>
            <a:r>
              <a:rPr lang="en-IN" dirty="0" err="1" smtClean="0"/>
              <a:t>phospholipid</a:t>
            </a:r>
            <a:r>
              <a:rPr lang="en-IN" dirty="0" smtClean="0"/>
              <a:t> molecules along with </a:t>
            </a:r>
            <a:r>
              <a:rPr lang="en-IN" dirty="0" err="1" smtClean="0"/>
              <a:t>apoproteins</a:t>
            </a:r>
            <a:r>
              <a:rPr lang="en-IN" dirty="0" smtClean="0"/>
              <a:t> B48 and </a:t>
            </a:r>
            <a:r>
              <a:rPr lang="en-IN" dirty="0" err="1" smtClean="0"/>
              <a:t>apo</a:t>
            </a:r>
            <a:r>
              <a:rPr lang="en-IN" dirty="0" smtClean="0"/>
              <a:t>-A are incorporated into </a:t>
            </a:r>
            <a:r>
              <a:rPr lang="en-IN" dirty="0" err="1" smtClean="0"/>
              <a:t>chylomicrons</a:t>
            </a:r>
            <a:r>
              <a:rPr lang="en-IN" dirty="0" smtClean="0"/>
              <a:t>.</a:t>
            </a:r>
          </a:p>
          <a:p>
            <a:pPr marL="514350" indent="-514350"/>
            <a:r>
              <a:rPr lang="en-IN" dirty="0" smtClean="0"/>
              <a:t>The </a:t>
            </a:r>
            <a:r>
              <a:rPr lang="en-IN" dirty="0" err="1" smtClean="0"/>
              <a:t>chyle</a:t>
            </a:r>
            <a:r>
              <a:rPr lang="en-IN" dirty="0" smtClean="0"/>
              <a:t> (milky fluid) from the intestinal mucosal cells loaded with </a:t>
            </a:r>
            <a:r>
              <a:rPr lang="en-IN" dirty="0" err="1" smtClean="0"/>
              <a:t>chylomicrons</a:t>
            </a:r>
            <a:r>
              <a:rPr lang="en-IN" dirty="0" smtClean="0"/>
              <a:t> are transported through the lacteals into the thoracic duct and then emptied into systemic circulation.</a:t>
            </a:r>
          </a:p>
          <a:p>
            <a:pPr marL="514350" indent="-514350"/>
            <a:r>
              <a:rPr lang="en-IN" dirty="0" smtClean="0"/>
              <a:t>The serum may appear milky after a high fat meal (postprandial </a:t>
            </a:r>
            <a:r>
              <a:rPr lang="en-IN" dirty="0" err="1" smtClean="0"/>
              <a:t>lipemia</a:t>
            </a:r>
            <a:r>
              <a:rPr lang="en-IN" dirty="0" smtClean="0"/>
              <a:t>) due to the presence of </a:t>
            </a:r>
            <a:r>
              <a:rPr lang="en-IN" dirty="0" err="1" smtClean="0"/>
              <a:t>chylomicrons</a:t>
            </a:r>
            <a:r>
              <a:rPr lang="en-IN" dirty="0" smtClean="0"/>
              <a:t> in circulation.</a:t>
            </a:r>
            <a:endParaRPr lang="en-IN" dirty="0"/>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4648200" y="404664"/>
            <a:ext cx="4172272" cy="5400600"/>
          </a:xfrm>
          <a:prstGeom prst="rect">
            <a:avLst/>
          </a:prstGeom>
          <a:noFill/>
          <a:ln w="9525">
            <a:noFill/>
            <a:miter lim="800000"/>
            <a:headEnd/>
            <a:tailEnd/>
          </a:ln>
        </p:spPr>
      </p:pic>
      <p:sp>
        <p:nvSpPr>
          <p:cNvPr id="6" name="Rectangle 5"/>
          <p:cNvSpPr/>
          <p:nvPr/>
        </p:nvSpPr>
        <p:spPr>
          <a:xfrm>
            <a:off x="4644008" y="5877272"/>
            <a:ext cx="4211960" cy="369332"/>
          </a:xfrm>
          <a:prstGeom prst="rect">
            <a:avLst/>
          </a:prstGeom>
        </p:spPr>
        <p:txBody>
          <a:bodyPr wrap="square">
            <a:spAutoFit/>
          </a:bodyPr>
          <a:lstStyle/>
          <a:p>
            <a:pPr algn="ctr"/>
            <a:r>
              <a:rPr lang="en-IN" b="1" dirty="0" smtClean="0"/>
              <a:t>Fig. Absorption of fat as </a:t>
            </a:r>
            <a:r>
              <a:rPr lang="en-IN" b="1" dirty="0" err="1" smtClean="0"/>
              <a:t>chylomicrons</a:t>
            </a:r>
            <a:r>
              <a:rPr lang="en-IN" b="1" dirty="0" smtClean="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899592" y="332656"/>
            <a:ext cx="7416823" cy="5760640"/>
          </a:xfrm>
          <a:prstGeom prst="rect">
            <a:avLst/>
          </a:prstGeom>
          <a:noFill/>
          <a:ln w="9525">
            <a:noFill/>
            <a:miter lim="800000"/>
            <a:headEnd/>
            <a:tailEnd/>
          </a:ln>
        </p:spPr>
      </p:pic>
      <p:sp>
        <p:nvSpPr>
          <p:cNvPr id="8" name="Rectangle 7"/>
          <p:cNvSpPr/>
          <p:nvPr/>
        </p:nvSpPr>
        <p:spPr>
          <a:xfrm>
            <a:off x="2473704" y="6165304"/>
            <a:ext cx="3226589" cy="400110"/>
          </a:xfrm>
          <a:prstGeom prst="rect">
            <a:avLst/>
          </a:prstGeom>
        </p:spPr>
        <p:txBody>
          <a:bodyPr wrap="none">
            <a:spAutoFit/>
          </a:bodyPr>
          <a:lstStyle/>
          <a:p>
            <a:pPr algn="ctr"/>
            <a:r>
              <a:rPr lang="en-IN" sz="2000" b="1" dirty="0" smtClean="0"/>
              <a:t>Fig. Absorption of fatty acids</a:t>
            </a:r>
            <a:endParaRPr lang="en-IN"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336704"/>
          </a:xfrm>
        </p:spPr>
        <p:txBody>
          <a:bodyPr/>
          <a:lstStyle/>
          <a:p>
            <a:pPr>
              <a:buNone/>
            </a:pPr>
            <a:r>
              <a:rPr lang="en-IN" b="1" u="sng" dirty="0" smtClean="0">
                <a:solidFill>
                  <a:srgbClr val="FF0000"/>
                </a:solidFill>
              </a:rPr>
              <a:t>Abnormalities in Absorption of Lipids</a:t>
            </a:r>
          </a:p>
          <a:p>
            <a:pPr marL="514350" indent="-514350">
              <a:buAutoNum type="arabicPeriod"/>
            </a:pPr>
            <a:r>
              <a:rPr lang="en-IN" sz="2400" dirty="0" smtClean="0">
                <a:solidFill>
                  <a:srgbClr val="0070C0"/>
                </a:solidFill>
              </a:rPr>
              <a:t>Defective digestion</a:t>
            </a:r>
          </a:p>
          <a:p>
            <a:pPr marL="514350" indent="-514350"/>
            <a:r>
              <a:rPr lang="en-IN" sz="2000" dirty="0" smtClean="0"/>
              <a:t>In steatorrhea, daily excretion of fat in </a:t>
            </a:r>
            <a:r>
              <a:rPr lang="en-IN" sz="2000" dirty="0" err="1" smtClean="0"/>
              <a:t>feces</a:t>
            </a:r>
            <a:r>
              <a:rPr lang="en-IN" sz="2000" dirty="0" smtClean="0"/>
              <a:t> is more than 6 g per day.</a:t>
            </a:r>
          </a:p>
          <a:p>
            <a:pPr marL="514350" indent="-514350"/>
            <a:r>
              <a:rPr lang="en-IN" sz="2000" dirty="0" smtClean="0"/>
              <a:t>It is due to chronic diseases of pancreas.</a:t>
            </a:r>
          </a:p>
          <a:p>
            <a:pPr marL="514350" indent="-514350">
              <a:buAutoNum type="arabicPeriod" startAt="2"/>
            </a:pPr>
            <a:r>
              <a:rPr lang="en-IN" sz="2400" dirty="0" smtClean="0">
                <a:solidFill>
                  <a:srgbClr val="0070C0"/>
                </a:solidFill>
              </a:rPr>
              <a:t>Defective absorption</a:t>
            </a:r>
          </a:p>
          <a:p>
            <a:pPr marL="514350" indent="-514350"/>
            <a:r>
              <a:rPr lang="en-IN" sz="2000" dirty="0" smtClean="0"/>
              <a:t>Defective absorption may be due to diseases such as</a:t>
            </a:r>
          </a:p>
          <a:p>
            <a:pPr marL="514350" indent="-514350">
              <a:buFont typeface="+mj-lt"/>
              <a:buAutoNum type="romanLcPeriod"/>
            </a:pPr>
            <a:r>
              <a:rPr lang="en-IN" sz="2000" dirty="0" smtClean="0"/>
              <a:t>Celiac diseases, </a:t>
            </a:r>
            <a:r>
              <a:rPr lang="en-IN" sz="2000" dirty="0" err="1" smtClean="0"/>
              <a:t>sprue</a:t>
            </a:r>
            <a:r>
              <a:rPr lang="en-IN" sz="2000" dirty="0" smtClean="0"/>
              <a:t>, </a:t>
            </a:r>
            <a:r>
              <a:rPr lang="en-IN" sz="2000" dirty="0" err="1" smtClean="0"/>
              <a:t>Crohn’s</a:t>
            </a:r>
            <a:r>
              <a:rPr lang="en-IN" sz="2000" dirty="0" smtClean="0"/>
              <a:t> disease</a:t>
            </a:r>
          </a:p>
          <a:p>
            <a:pPr marL="514350" indent="-514350">
              <a:buFont typeface="+mj-lt"/>
              <a:buAutoNum type="romanLcPeriod"/>
            </a:pPr>
            <a:r>
              <a:rPr lang="en-IN" sz="2000" dirty="0" smtClean="0"/>
              <a:t>Surgical removal of intestine</a:t>
            </a:r>
          </a:p>
          <a:p>
            <a:pPr marL="514350" indent="-514350">
              <a:buFont typeface="+mj-lt"/>
              <a:buAutoNum type="romanLcPeriod"/>
            </a:pPr>
            <a:r>
              <a:rPr lang="en-IN" sz="2000" dirty="0" smtClean="0"/>
              <a:t>Obstruction of bile duct : This may be due to gallstones, </a:t>
            </a:r>
            <a:r>
              <a:rPr lang="en-IN" sz="2000" dirty="0" err="1" smtClean="0"/>
              <a:t>tumors</a:t>
            </a:r>
            <a:r>
              <a:rPr lang="en-IN" sz="2000" dirty="0" smtClean="0"/>
              <a:t> of head of pancreas, enlarged lymph glands etc. The result is deficiency of bile salts.</a:t>
            </a:r>
          </a:p>
          <a:p>
            <a:pPr marL="514350" indent="-514350">
              <a:buNone/>
            </a:pPr>
            <a:r>
              <a:rPr lang="en-IN" sz="2400" dirty="0" smtClean="0">
                <a:solidFill>
                  <a:srgbClr val="0070C0"/>
                </a:solidFill>
              </a:rPr>
              <a:t>3. </a:t>
            </a:r>
            <a:r>
              <a:rPr lang="en-IN" sz="2400" dirty="0" err="1" smtClean="0">
                <a:solidFill>
                  <a:srgbClr val="0070C0"/>
                </a:solidFill>
              </a:rPr>
              <a:t>Chyluria</a:t>
            </a:r>
            <a:endParaRPr lang="en-IN" sz="2400" dirty="0" smtClean="0">
              <a:solidFill>
                <a:srgbClr val="0070C0"/>
              </a:solidFill>
            </a:endParaRPr>
          </a:p>
          <a:p>
            <a:pPr marL="514350" indent="-514350"/>
            <a:r>
              <a:rPr lang="en-IN" sz="2000" dirty="0" smtClean="0"/>
              <a:t>There is an abnormal connection between the urinary tract and lymphatic drainage system of the intestine.</a:t>
            </a:r>
          </a:p>
          <a:p>
            <a:pPr marL="514350" indent="-514350"/>
            <a:r>
              <a:rPr lang="en-IN" sz="2000" dirty="0" smtClean="0"/>
              <a:t>Urine appears milky due to lipid droplets.</a:t>
            </a:r>
            <a:endParaRPr lang="en-IN"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figure 17-01"/>
          <p:cNvPicPr>
            <a:picLocks noChangeAspect="1" noChangeArrowheads="1"/>
          </p:cNvPicPr>
          <p:nvPr/>
        </p:nvPicPr>
        <p:blipFill>
          <a:blip r:embed="rId3" cstate="print"/>
          <a:srcRect/>
          <a:stretch>
            <a:fillRect/>
          </a:stretch>
        </p:blipFill>
        <p:spPr bwMode="auto">
          <a:xfrm>
            <a:off x="635000" y="165101"/>
            <a:ext cx="7880350" cy="5928196"/>
          </a:xfrm>
          <a:prstGeom prst="rect">
            <a:avLst/>
          </a:prstGeom>
          <a:noFill/>
          <a:ln w="9525">
            <a:noFill/>
            <a:miter lim="800000"/>
            <a:headEnd/>
            <a:tailEnd/>
          </a:ln>
          <a:effectLst/>
        </p:spPr>
      </p:pic>
      <p:sp>
        <p:nvSpPr>
          <p:cNvPr id="3" name="Rectangle 2"/>
          <p:cNvSpPr/>
          <p:nvPr/>
        </p:nvSpPr>
        <p:spPr>
          <a:xfrm>
            <a:off x="1403648" y="6211669"/>
            <a:ext cx="6984776" cy="369332"/>
          </a:xfrm>
          <a:prstGeom prst="rect">
            <a:avLst/>
          </a:prstGeom>
        </p:spPr>
        <p:txBody>
          <a:bodyPr wrap="square">
            <a:spAutoFit/>
          </a:bodyPr>
          <a:lstStyle/>
          <a:p>
            <a:r>
              <a:rPr lang="en-US" b="1" dirty="0" smtClean="0">
                <a:latin typeface="Arial" charset="0"/>
              </a:rPr>
              <a:t>Fig. Processing of dietary lipids in vertebrates</a:t>
            </a: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78098"/>
          </a:xfrm>
        </p:spPr>
        <p:style>
          <a:lnRef idx="1">
            <a:schemeClr val="accent2"/>
          </a:lnRef>
          <a:fillRef idx="2">
            <a:schemeClr val="accent2"/>
          </a:fillRef>
          <a:effectRef idx="1">
            <a:schemeClr val="accent2"/>
          </a:effectRef>
          <a:fontRef idx="minor">
            <a:schemeClr val="dk1"/>
          </a:fontRef>
        </p:style>
        <p:txBody>
          <a:bodyPr>
            <a:noAutofit/>
          </a:bodyPr>
          <a:lstStyle/>
          <a:p>
            <a:r>
              <a:rPr lang="en-IN" sz="3200" b="1" dirty="0" smtClean="0">
                <a:solidFill>
                  <a:srgbClr val="FF0000"/>
                </a:solidFill>
              </a:rPr>
              <a:t>MOBILIZATION OF FAT FROM ADIPOSE TISSUE</a:t>
            </a:r>
            <a:endParaRPr lang="en-IN" sz="3200" b="1" dirty="0">
              <a:solidFill>
                <a:srgbClr val="FF0000"/>
              </a:solidFill>
            </a:endParaRPr>
          </a:p>
        </p:txBody>
      </p:sp>
      <p:sp>
        <p:nvSpPr>
          <p:cNvPr id="3" name="Content Placeholder 2"/>
          <p:cNvSpPr>
            <a:spLocks noGrp="1"/>
          </p:cNvSpPr>
          <p:nvPr>
            <p:ph idx="1"/>
          </p:nvPr>
        </p:nvSpPr>
        <p:spPr>
          <a:xfrm>
            <a:off x="518864" y="1052736"/>
            <a:ext cx="8085584" cy="5544616"/>
          </a:xfrm>
        </p:spPr>
        <p:txBody>
          <a:bodyPr>
            <a:normAutofit fontScale="77500" lnSpcReduction="20000"/>
          </a:bodyPr>
          <a:lstStyle/>
          <a:p>
            <a:pPr>
              <a:buFont typeface="Wingdings" pitchFamily="2" charset="2"/>
              <a:buChar char="q"/>
            </a:pPr>
            <a:r>
              <a:rPr lang="en-IN" b="1" dirty="0" smtClean="0">
                <a:solidFill>
                  <a:srgbClr val="0070C0"/>
                </a:solidFill>
              </a:rPr>
              <a:t>SIGNIFICANCE</a:t>
            </a:r>
          </a:p>
          <a:p>
            <a:r>
              <a:rPr lang="en-IN" dirty="0" smtClean="0"/>
              <a:t>Lipolysis refers to conversion of triacylglycerols to free fatty acids and glycerol.</a:t>
            </a:r>
          </a:p>
          <a:p>
            <a:r>
              <a:rPr lang="en-IN" dirty="0" smtClean="0"/>
              <a:t>Adipose tissue lipolysis is the major source of free fatty acids for oxidation in other tissues (mainly liver).</a:t>
            </a:r>
          </a:p>
          <a:p>
            <a:pPr>
              <a:buFont typeface="Wingdings" pitchFamily="2" charset="2"/>
              <a:buChar char="q"/>
            </a:pPr>
            <a:r>
              <a:rPr lang="en-IN" b="1" dirty="0" smtClean="0">
                <a:solidFill>
                  <a:srgbClr val="0070C0"/>
                </a:solidFill>
              </a:rPr>
              <a:t>REACTIONS</a:t>
            </a:r>
          </a:p>
          <a:p>
            <a:r>
              <a:rPr lang="en-IN" dirty="0" smtClean="0"/>
              <a:t>Lipolysis in adipose tissue is carried out by the sequential action of three lipases.</a:t>
            </a:r>
          </a:p>
          <a:p>
            <a:pPr marL="514350" indent="-514350">
              <a:buAutoNum type="arabicPeriod"/>
            </a:pPr>
            <a:r>
              <a:rPr lang="en-IN" b="1" dirty="0" smtClean="0">
                <a:solidFill>
                  <a:srgbClr val="7030A0"/>
                </a:solidFill>
              </a:rPr>
              <a:t>Hormone sensitive triacylglycerol lipase </a:t>
            </a:r>
            <a:r>
              <a:rPr lang="en-IN" dirty="0" smtClean="0"/>
              <a:t>catalyzes the hydrolysis of triacylglycerol to </a:t>
            </a:r>
            <a:r>
              <a:rPr lang="en-IN" dirty="0" err="1" smtClean="0"/>
              <a:t>diacylglycerol</a:t>
            </a:r>
            <a:r>
              <a:rPr lang="en-IN" dirty="0" smtClean="0"/>
              <a:t> and free fatty acid.</a:t>
            </a:r>
          </a:p>
          <a:p>
            <a:pPr marL="514350" indent="-514350">
              <a:buAutoNum type="arabicPeriod"/>
            </a:pPr>
            <a:r>
              <a:rPr lang="en-IN" b="1" dirty="0" err="1" smtClean="0">
                <a:solidFill>
                  <a:srgbClr val="7030A0"/>
                </a:solidFill>
              </a:rPr>
              <a:t>Diacylglycerol</a:t>
            </a:r>
            <a:r>
              <a:rPr lang="en-IN" b="1" dirty="0" smtClean="0">
                <a:solidFill>
                  <a:srgbClr val="7030A0"/>
                </a:solidFill>
              </a:rPr>
              <a:t> lipase </a:t>
            </a:r>
            <a:r>
              <a:rPr lang="en-IN" dirty="0" smtClean="0"/>
              <a:t>catalyzes the hydrolysis of </a:t>
            </a:r>
            <a:r>
              <a:rPr lang="en-IN" dirty="0" err="1" smtClean="0"/>
              <a:t>diacylglycerol</a:t>
            </a:r>
            <a:r>
              <a:rPr lang="en-IN" dirty="0" smtClean="0"/>
              <a:t> to </a:t>
            </a:r>
            <a:r>
              <a:rPr lang="en-IN" dirty="0" err="1" smtClean="0"/>
              <a:t>monoacylglycerol</a:t>
            </a:r>
            <a:r>
              <a:rPr lang="en-IN" dirty="0" smtClean="0"/>
              <a:t> and free </a:t>
            </a:r>
            <a:r>
              <a:rPr lang="en-IN" dirty="0" err="1" smtClean="0"/>
              <a:t>fattyacid</a:t>
            </a:r>
            <a:r>
              <a:rPr lang="en-IN" dirty="0" smtClean="0"/>
              <a:t>.</a:t>
            </a:r>
          </a:p>
          <a:p>
            <a:pPr marL="514350" indent="-514350">
              <a:buAutoNum type="arabicPeriod"/>
            </a:pPr>
            <a:r>
              <a:rPr lang="en-IN" b="1" dirty="0" err="1" smtClean="0">
                <a:solidFill>
                  <a:srgbClr val="7030A0"/>
                </a:solidFill>
              </a:rPr>
              <a:t>Monoacylglycerol</a:t>
            </a:r>
            <a:r>
              <a:rPr lang="en-IN" b="1" dirty="0" smtClean="0">
                <a:solidFill>
                  <a:srgbClr val="7030A0"/>
                </a:solidFill>
              </a:rPr>
              <a:t> lipase </a:t>
            </a:r>
            <a:r>
              <a:rPr lang="en-IN" dirty="0" smtClean="0"/>
              <a:t>catalyzes the hydrolysis of </a:t>
            </a:r>
            <a:r>
              <a:rPr lang="en-IN" dirty="0" err="1" smtClean="0"/>
              <a:t>monoacylglycerol</a:t>
            </a:r>
            <a:r>
              <a:rPr lang="en-IN" dirty="0" smtClean="0"/>
              <a:t> to free fatty acid and glycerol.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6632"/>
            <a:ext cx="8640960" cy="6480720"/>
          </a:xfrm>
        </p:spPr>
        <p:txBody>
          <a:bodyPr>
            <a:normAutofit/>
          </a:bodyPr>
          <a:lstStyle/>
          <a:p>
            <a:pPr>
              <a:buNone/>
            </a:pPr>
            <a:r>
              <a:rPr lang="en-IN" sz="2800" b="1" u="sng" dirty="0" smtClean="0">
                <a:solidFill>
                  <a:srgbClr val="FF0000"/>
                </a:solidFill>
              </a:rPr>
              <a:t>MOBILIZATION OF FAT FROM ADIPOSE TISSUE</a:t>
            </a:r>
          </a:p>
          <a:p>
            <a:pPr marL="514350" indent="-514350"/>
            <a:r>
              <a:rPr lang="en-IN" sz="2000" dirty="0" smtClean="0"/>
              <a:t>When low levels of glucose in the blood trigger the release of hormones (e.g. epinephrine, glucagon)</a:t>
            </a:r>
          </a:p>
          <a:p>
            <a:pPr marL="514350" indent="-514350">
              <a:buAutoNum type="arabicPeriod"/>
            </a:pPr>
            <a:r>
              <a:rPr lang="en-IN" sz="2000" dirty="0" smtClean="0"/>
              <a:t>The hormone binds its receptor in the </a:t>
            </a:r>
            <a:r>
              <a:rPr lang="en-IN" sz="2000" dirty="0" err="1" smtClean="0"/>
              <a:t>adipocyte</a:t>
            </a:r>
            <a:r>
              <a:rPr lang="en-IN" sz="2000" dirty="0" smtClean="0"/>
              <a:t> membrane and thus</a:t>
            </a:r>
          </a:p>
          <a:p>
            <a:pPr marL="514350" indent="-514350">
              <a:buAutoNum type="arabicPeriod"/>
            </a:pPr>
            <a:r>
              <a:rPr lang="en-IN" sz="2000" dirty="0" smtClean="0"/>
              <a:t>Stimulates </a:t>
            </a:r>
            <a:r>
              <a:rPr lang="en-IN" sz="2000" dirty="0" err="1" smtClean="0"/>
              <a:t>adenylyl</a:t>
            </a:r>
            <a:r>
              <a:rPr lang="en-IN" sz="2000" dirty="0" smtClean="0"/>
              <a:t> </a:t>
            </a:r>
            <a:r>
              <a:rPr lang="en-IN" sz="2000" dirty="0" err="1" smtClean="0"/>
              <a:t>cyclase</a:t>
            </a:r>
            <a:r>
              <a:rPr lang="en-IN" sz="2000" dirty="0" smtClean="0"/>
              <a:t>, via a G protein, to produce </a:t>
            </a:r>
            <a:r>
              <a:rPr lang="en-IN" sz="2000" dirty="0" err="1" smtClean="0"/>
              <a:t>cAMP</a:t>
            </a:r>
            <a:r>
              <a:rPr lang="en-IN" sz="2000" dirty="0" smtClean="0"/>
              <a:t>. This activates PKA, which </a:t>
            </a:r>
            <a:r>
              <a:rPr lang="en-IN" sz="2000" dirty="0" err="1" smtClean="0"/>
              <a:t>phosphorylates</a:t>
            </a:r>
            <a:r>
              <a:rPr lang="en-IN" sz="2000" dirty="0" smtClean="0"/>
              <a:t> the hormone-sensitive lipase and </a:t>
            </a:r>
            <a:r>
              <a:rPr lang="en-IN" sz="2000" dirty="0" err="1" smtClean="0"/>
              <a:t>perilipin</a:t>
            </a:r>
            <a:r>
              <a:rPr lang="en-IN" sz="2000" dirty="0" smtClean="0"/>
              <a:t> molecules on the surface of the lipid droplet.</a:t>
            </a:r>
          </a:p>
          <a:p>
            <a:pPr marL="514350" indent="-514350">
              <a:buAutoNum type="arabicPeriod"/>
            </a:pPr>
            <a:r>
              <a:rPr lang="en-IN" sz="2000" dirty="0" smtClean="0"/>
              <a:t>Phosphorylation of </a:t>
            </a:r>
            <a:r>
              <a:rPr lang="en-IN" sz="2000" dirty="0" err="1" smtClean="0"/>
              <a:t>perilipin</a:t>
            </a:r>
            <a:r>
              <a:rPr lang="en-IN" sz="2000" dirty="0" smtClean="0"/>
              <a:t> permits hormone sensitive lipase access to the surface of the lipid droplets, where it hydrolyzes triacylglycerols to free fatty acids.</a:t>
            </a:r>
          </a:p>
          <a:p>
            <a:pPr marL="514350" indent="-514350">
              <a:buAutoNum type="arabicPeriod"/>
            </a:pPr>
            <a:r>
              <a:rPr lang="en-IN" sz="2000" dirty="0" smtClean="0"/>
              <a:t>Fatty acids leave the </a:t>
            </a:r>
            <a:r>
              <a:rPr lang="en-IN" sz="2000" dirty="0" err="1" smtClean="0"/>
              <a:t>adipocyte</a:t>
            </a:r>
            <a:r>
              <a:rPr lang="en-IN" sz="2000" dirty="0" smtClean="0"/>
              <a:t>, bind serum albumin in the blood, and are carried in the blood.</a:t>
            </a:r>
          </a:p>
          <a:p>
            <a:pPr marL="514350" indent="-514350">
              <a:buAutoNum type="arabicPeriod"/>
            </a:pPr>
            <a:r>
              <a:rPr lang="en-IN" sz="2000" dirty="0" smtClean="0"/>
              <a:t>They are released from the albumin and enter a </a:t>
            </a:r>
            <a:r>
              <a:rPr lang="en-IN" sz="2000" dirty="0" err="1" smtClean="0"/>
              <a:t>myocyte</a:t>
            </a:r>
            <a:r>
              <a:rPr lang="en-IN" sz="2000" dirty="0" smtClean="0"/>
              <a:t> via a specific fatty acid transporter.</a:t>
            </a:r>
          </a:p>
          <a:p>
            <a:pPr marL="514350" indent="-514350">
              <a:buAutoNum type="arabicPeriod"/>
            </a:pPr>
            <a:r>
              <a:rPr lang="en-IN" sz="2000" dirty="0" smtClean="0"/>
              <a:t>In the </a:t>
            </a:r>
            <a:r>
              <a:rPr lang="en-IN" sz="2000" dirty="0" err="1" smtClean="0"/>
              <a:t>myocyte</a:t>
            </a:r>
            <a:r>
              <a:rPr lang="en-IN" sz="2000" dirty="0" smtClean="0"/>
              <a:t>, fatty acids are oxidized to CO</a:t>
            </a:r>
            <a:r>
              <a:rPr lang="en-IN" sz="2000" baseline="-25000" dirty="0" smtClean="0"/>
              <a:t>2</a:t>
            </a:r>
            <a:r>
              <a:rPr lang="en-IN" sz="2000" dirty="0" smtClean="0"/>
              <a:t>, and the energy of oxidation is conserved in ATP, which fuels muscle contraction and other energy requiring metabolisms in the </a:t>
            </a:r>
            <a:r>
              <a:rPr lang="en-IN" sz="2000" dirty="0" err="1" smtClean="0"/>
              <a:t>myocyte</a:t>
            </a:r>
            <a:r>
              <a:rPr lang="en-IN" sz="2000" dirty="0" smtClean="0"/>
              <a:t>.</a:t>
            </a:r>
            <a:endParaRPr lang="en-IN" sz="2000" baseline="-250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figure 17-03"/>
          <p:cNvPicPr>
            <a:picLocks noChangeAspect="1" noChangeArrowheads="1"/>
          </p:cNvPicPr>
          <p:nvPr/>
        </p:nvPicPr>
        <p:blipFill>
          <a:blip r:embed="rId3" cstate="print"/>
          <a:srcRect/>
          <a:stretch>
            <a:fillRect/>
          </a:stretch>
        </p:blipFill>
        <p:spPr bwMode="auto">
          <a:xfrm>
            <a:off x="1187624" y="325437"/>
            <a:ext cx="7128792" cy="5767859"/>
          </a:xfrm>
          <a:prstGeom prst="rect">
            <a:avLst/>
          </a:prstGeom>
          <a:noFill/>
          <a:ln w="9525">
            <a:noFill/>
            <a:miter lim="800000"/>
            <a:headEnd/>
            <a:tailEnd/>
          </a:ln>
          <a:effectLst/>
        </p:spPr>
      </p:pic>
      <p:sp>
        <p:nvSpPr>
          <p:cNvPr id="3" name="Rectangle 2"/>
          <p:cNvSpPr/>
          <p:nvPr/>
        </p:nvSpPr>
        <p:spPr>
          <a:xfrm>
            <a:off x="1187624" y="6228020"/>
            <a:ext cx="6984776" cy="369332"/>
          </a:xfrm>
          <a:prstGeom prst="rect">
            <a:avLst/>
          </a:prstGeom>
        </p:spPr>
        <p:txBody>
          <a:bodyPr wrap="square">
            <a:spAutoFit/>
          </a:bodyPr>
          <a:lstStyle/>
          <a:p>
            <a:r>
              <a:rPr lang="en-US" b="1" dirty="0" smtClean="0">
                <a:latin typeface="Arial" charset="0"/>
              </a:rPr>
              <a:t>Fig. Mobilization of triacylglycerols stored in adipose tissue.</a:t>
            </a:r>
            <a:r>
              <a:rPr lang="en-US" dirty="0" smtClean="0">
                <a:latin typeface="Arial" charset="0"/>
              </a:rPr>
              <a:t> </a:t>
            </a:r>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06090"/>
          </a:xfrm>
          <a:ln w="57150"/>
        </p:spPr>
        <p:style>
          <a:lnRef idx="2">
            <a:schemeClr val="accent6"/>
          </a:lnRef>
          <a:fillRef idx="1">
            <a:schemeClr val="lt1"/>
          </a:fillRef>
          <a:effectRef idx="0">
            <a:schemeClr val="accent6"/>
          </a:effectRef>
          <a:fontRef idx="minor">
            <a:schemeClr val="dk1"/>
          </a:fontRef>
        </p:style>
        <p:txBody>
          <a:bodyPr>
            <a:normAutofit fontScale="90000"/>
          </a:bodyPr>
          <a:lstStyle/>
          <a:p>
            <a:r>
              <a:rPr lang="en-IN" b="1" dirty="0" smtClean="0">
                <a:solidFill>
                  <a:srgbClr val="FF0000"/>
                </a:solidFill>
              </a:rPr>
              <a:t>INTRODUCTION</a:t>
            </a:r>
            <a:endParaRPr lang="en-IN" b="1" dirty="0">
              <a:solidFill>
                <a:srgbClr val="FF0000"/>
              </a:solidFill>
            </a:endParaRPr>
          </a:p>
        </p:txBody>
      </p:sp>
      <p:sp>
        <p:nvSpPr>
          <p:cNvPr id="6" name="Content Placeholder 5"/>
          <p:cNvSpPr>
            <a:spLocks noGrp="1"/>
          </p:cNvSpPr>
          <p:nvPr>
            <p:ph sz="half" idx="1"/>
          </p:nvPr>
        </p:nvSpPr>
        <p:spPr>
          <a:xfrm>
            <a:off x="539552" y="980728"/>
            <a:ext cx="4680520" cy="5112568"/>
          </a:xfrm>
        </p:spPr>
        <p:txBody>
          <a:bodyPr>
            <a:noAutofit/>
          </a:bodyPr>
          <a:lstStyle/>
          <a:p>
            <a:r>
              <a:rPr lang="en-IN" sz="2000" dirty="0" smtClean="0"/>
              <a:t>Lipids are a heterogeneous group of water-insoluble organic molecules that can be extracted from tissues by non-polar solvents.</a:t>
            </a:r>
          </a:p>
          <a:p>
            <a:r>
              <a:rPr lang="en-IN" sz="2000" dirty="0" smtClean="0"/>
              <a:t>On an average, an adult man consumes nearly 50-100g of lipids per day.</a:t>
            </a:r>
          </a:p>
          <a:p>
            <a:r>
              <a:rPr lang="en-IN" sz="2000" dirty="0" smtClean="0"/>
              <a:t>Lipids constitute about 15-20% of the body weight in humans.</a:t>
            </a:r>
          </a:p>
          <a:p>
            <a:r>
              <a:rPr lang="en-IN" sz="2000" dirty="0" smtClean="0"/>
              <a:t>Triacylglycerols (triglycerides) are the most abundant lipids comprising 85-90% of body lipids.</a:t>
            </a:r>
          </a:p>
          <a:p>
            <a:r>
              <a:rPr lang="en-IN" sz="2000" dirty="0" smtClean="0"/>
              <a:t>In extreme case, humans can fast and survive for 60-90 days, and the obese persons can survive even longer (6 months to one year) without food. </a:t>
            </a:r>
          </a:p>
        </p:txBody>
      </p:sp>
      <p:pic>
        <p:nvPicPr>
          <p:cNvPr id="1026" name="Picture 2"/>
          <p:cNvPicPr>
            <a:picLocks noGrp="1" noChangeAspect="1" noChangeArrowheads="1"/>
          </p:cNvPicPr>
          <p:nvPr>
            <p:ph sz="half" idx="2"/>
          </p:nvPr>
        </p:nvPicPr>
        <p:blipFill>
          <a:blip r:embed="rId3" cstate="print"/>
          <a:srcRect l="3589" t="3182" r="2537" b="15677"/>
          <a:stretch>
            <a:fillRect/>
          </a:stretch>
        </p:blipFill>
        <p:spPr bwMode="auto">
          <a:xfrm>
            <a:off x="5292080" y="1052736"/>
            <a:ext cx="3384376" cy="5040560"/>
          </a:xfrm>
          <a:prstGeom prst="rect">
            <a:avLst/>
          </a:prstGeom>
          <a:noFill/>
          <a:ln w="9525">
            <a:noFill/>
            <a:miter lim="800000"/>
            <a:headEnd/>
            <a:tailEnd/>
          </a:ln>
        </p:spPr>
      </p:pic>
      <p:sp>
        <p:nvSpPr>
          <p:cNvPr id="8" name="Rectangle 7"/>
          <p:cNvSpPr/>
          <p:nvPr/>
        </p:nvSpPr>
        <p:spPr>
          <a:xfrm>
            <a:off x="5364088" y="6093296"/>
            <a:ext cx="3303705" cy="646331"/>
          </a:xfrm>
          <a:prstGeom prst="rect">
            <a:avLst/>
          </a:prstGeom>
        </p:spPr>
        <p:txBody>
          <a:bodyPr wrap="square">
            <a:spAutoFit/>
          </a:bodyPr>
          <a:lstStyle/>
          <a:p>
            <a:pPr algn="ctr"/>
            <a:r>
              <a:rPr lang="en-IN" b="1" dirty="0" smtClean="0"/>
              <a:t>Fig. Structure of some common classes of lipids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78098"/>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sz="2800" b="1" dirty="0" smtClean="0">
                <a:solidFill>
                  <a:srgbClr val="FF0000"/>
                </a:solidFill>
              </a:rPr>
              <a:t>Regulation of hormone-sensitive TG-lipase</a:t>
            </a:r>
            <a:endParaRPr lang="en-IN" sz="2800" b="1" dirty="0">
              <a:solidFill>
                <a:srgbClr val="FF0000"/>
              </a:solidFill>
            </a:endParaRPr>
          </a:p>
        </p:txBody>
      </p:sp>
      <p:pic>
        <p:nvPicPr>
          <p:cNvPr id="3074" name="Picture 2"/>
          <p:cNvPicPr>
            <a:picLocks noGrp="1" noChangeAspect="1" noChangeArrowheads="1"/>
          </p:cNvPicPr>
          <p:nvPr>
            <p:ph idx="1"/>
          </p:nvPr>
        </p:nvPicPr>
        <p:blipFill>
          <a:blip r:embed="rId2" cstate="print"/>
          <a:srcRect/>
          <a:stretch>
            <a:fillRect/>
          </a:stretch>
        </p:blipFill>
        <p:spPr bwMode="auto">
          <a:xfrm>
            <a:off x="683568" y="1052736"/>
            <a:ext cx="7704856" cy="4752528"/>
          </a:xfrm>
          <a:prstGeom prst="rect">
            <a:avLst/>
          </a:prstGeom>
          <a:noFill/>
          <a:ln w="9525">
            <a:noFill/>
            <a:miter lim="800000"/>
            <a:headEnd/>
            <a:tailEnd/>
          </a:ln>
        </p:spPr>
      </p:pic>
      <p:sp>
        <p:nvSpPr>
          <p:cNvPr id="7" name="Rectangle 6"/>
          <p:cNvSpPr/>
          <p:nvPr/>
        </p:nvSpPr>
        <p:spPr>
          <a:xfrm>
            <a:off x="2411760" y="5949280"/>
            <a:ext cx="4417491" cy="400110"/>
          </a:xfrm>
          <a:prstGeom prst="rect">
            <a:avLst/>
          </a:prstGeom>
        </p:spPr>
        <p:txBody>
          <a:bodyPr wrap="none">
            <a:spAutoFit/>
          </a:bodyPr>
          <a:lstStyle/>
          <a:p>
            <a:pPr marL="514350" indent="-514350" algn="ctr">
              <a:buNone/>
            </a:pPr>
            <a:r>
              <a:rPr lang="en-IN" sz="2000" b="1" dirty="0" smtClean="0"/>
              <a:t>Fig. Control of lipolysis in adipose tissue</a:t>
            </a:r>
            <a:endParaRPr lang="en-IN" sz="2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490066"/>
          </a:xfrm>
        </p:spPr>
        <p:txBody>
          <a:bodyPr>
            <a:normAutofit fontScale="90000"/>
          </a:bodyPr>
          <a:lstStyle/>
          <a:p>
            <a:r>
              <a:rPr lang="en-IN" b="1" u="sng" dirty="0" smtClean="0">
                <a:solidFill>
                  <a:srgbClr val="FF0000"/>
                </a:solidFill>
              </a:rPr>
              <a:t>FATE OF GLYCEROL</a:t>
            </a:r>
            <a:endParaRPr lang="en-IN" dirty="0"/>
          </a:p>
        </p:txBody>
      </p:sp>
      <p:sp>
        <p:nvSpPr>
          <p:cNvPr id="3" name="Content Placeholder 2"/>
          <p:cNvSpPr>
            <a:spLocks noGrp="1"/>
          </p:cNvSpPr>
          <p:nvPr>
            <p:ph sz="half" idx="1"/>
          </p:nvPr>
        </p:nvSpPr>
        <p:spPr>
          <a:xfrm>
            <a:off x="251520" y="1196752"/>
            <a:ext cx="4244280" cy="4929411"/>
          </a:xfrm>
        </p:spPr>
        <p:txBody>
          <a:bodyPr>
            <a:normAutofit/>
          </a:bodyPr>
          <a:lstStyle/>
          <a:p>
            <a:r>
              <a:rPr lang="en-IN" sz="2000" dirty="0" smtClean="0"/>
              <a:t>The adipose tissue lacks the enzyme, </a:t>
            </a:r>
            <a:r>
              <a:rPr lang="en-IN" sz="2000" b="1" dirty="0" smtClean="0"/>
              <a:t>glycerol </a:t>
            </a:r>
            <a:r>
              <a:rPr lang="en-IN" sz="2000" b="1" dirty="0" err="1" smtClean="0"/>
              <a:t>kinase</a:t>
            </a:r>
            <a:r>
              <a:rPr lang="en-IN" sz="2000" dirty="0" smtClean="0"/>
              <a:t>, hence glycerol produced in lipolysis cannot be phosphorylated here.</a:t>
            </a:r>
          </a:p>
          <a:p>
            <a:r>
              <a:rPr lang="en-IN" sz="2000" dirty="0" smtClean="0"/>
              <a:t>It is </a:t>
            </a:r>
            <a:r>
              <a:rPr lang="en-IN" sz="2000" b="1" dirty="0" smtClean="0"/>
              <a:t>transported to liver </a:t>
            </a:r>
            <a:r>
              <a:rPr lang="en-IN" sz="2000" dirty="0" smtClean="0"/>
              <a:t>where it is </a:t>
            </a:r>
            <a:r>
              <a:rPr lang="en-IN" sz="2000" b="1" dirty="0" smtClean="0"/>
              <a:t>activated to glycerol 3-phosphate</a:t>
            </a:r>
            <a:r>
              <a:rPr lang="en-IN" sz="2000" dirty="0" smtClean="0"/>
              <a:t>.</a:t>
            </a:r>
          </a:p>
          <a:p>
            <a:r>
              <a:rPr lang="en-IN" sz="2000" dirty="0" smtClean="0"/>
              <a:t>Glycerol 3-phosphate may be used </a:t>
            </a:r>
            <a:r>
              <a:rPr lang="en-IN" sz="2000" b="1" dirty="0" smtClean="0"/>
              <a:t>for the synthesis of triacylglycerols and phospholipids</a:t>
            </a:r>
            <a:r>
              <a:rPr lang="en-IN" sz="2000" dirty="0" smtClean="0"/>
              <a:t>.</a:t>
            </a:r>
          </a:p>
          <a:p>
            <a:r>
              <a:rPr lang="en-IN" sz="2000" dirty="0" smtClean="0"/>
              <a:t>Glycerol 3-phosphate may also </a:t>
            </a:r>
            <a:r>
              <a:rPr lang="en-IN" sz="2000" b="1" dirty="0" smtClean="0"/>
              <a:t>enter glycolysis by getting converted to </a:t>
            </a:r>
            <a:r>
              <a:rPr lang="en-IN" sz="2000" b="1" dirty="0" err="1" smtClean="0"/>
              <a:t>dihydroxyacetone</a:t>
            </a:r>
            <a:r>
              <a:rPr lang="en-IN" sz="2000" b="1" dirty="0" smtClean="0"/>
              <a:t> phosphate</a:t>
            </a:r>
            <a:r>
              <a:rPr lang="en-IN" sz="2000" dirty="0" smtClean="0"/>
              <a:t>.</a:t>
            </a:r>
            <a:endParaRPr lang="en-IN" sz="2000" dirty="0"/>
          </a:p>
        </p:txBody>
      </p:sp>
      <p:pic>
        <p:nvPicPr>
          <p:cNvPr id="6" name="Picture 2" descr="figure 17-04"/>
          <p:cNvPicPr>
            <a:picLocks noGrp="1" noChangeAspect="1" noChangeArrowheads="1"/>
          </p:cNvPicPr>
          <p:nvPr>
            <p:ph sz="half" idx="2"/>
          </p:nvPr>
        </p:nvPicPr>
        <p:blipFill>
          <a:blip r:embed="rId2" cstate="print"/>
          <a:srcRect/>
          <a:stretch>
            <a:fillRect/>
          </a:stretch>
        </p:blipFill>
        <p:spPr bwMode="auto">
          <a:xfrm>
            <a:off x="4644008" y="1124744"/>
            <a:ext cx="4176464" cy="500141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648072"/>
          </a:xfrm>
        </p:spPr>
        <p:txBody>
          <a:bodyPr>
            <a:normAutofit/>
          </a:bodyPr>
          <a:lstStyle/>
          <a:p>
            <a:r>
              <a:rPr lang="en-IN" sz="2800" b="1" u="sng" dirty="0" smtClean="0">
                <a:solidFill>
                  <a:srgbClr val="FF0000"/>
                </a:solidFill>
              </a:rPr>
              <a:t>FATTY ACID OXIDATION</a:t>
            </a:r>
            <a:endParaRPr lang="en-IN" sz="2800" u="sng" dirty="0">
              <a:solidFill>
                <a:srgbClr val="FF0000"/>
              </a:solidFill>
            </a:endParaRPr>
          </a:p>
        </p:txBody>
      </p:sp>
      <p:sp>
        <p:nvSpPr>
          <p:cNvPr id="3" name="Content Placeholder 2"/>
          <p:cNvSpPr>
            <a:spLocks noGrp="1"/>
          </p:cNvSpPr>
          <p:nvPr>
            <p:ph idx="1"/>
          </p:nvPr>
        </p:nvSpPr>
        <p:spPr>
          <a:xfrm>
            <a:off x="179512" y="764704"/>
            <a:ext cx="8712968" cy="5832648"/>
          </a:xfrm>
        </p:spPr>
        <p:txBody>
          <a:bodyPr>
            <a:normAutofit fontScale="92500" lnSpcReduction="10000"/>
          </a:bodyPr>
          <a:lstStyle/>
          <a:p>
            <a:pPr>
              <a:buNone/>
            </a:pPr>
            <a:r>
              <a:rPr lang="en-IN" sz="2600" b="1" u="sng" dirty="0" smtClean="0">
                <a:solidFill>
                  <a:srgbClr val="0070C0"/>
                </a:solidFill>
              </a:rPr>
              <a:t>Tissues involved in oxidation:</a:t>
            </a:r>
          </a:p>
          <a:p>
            <a:r>
              <a:rPr lang="en-IN" sz="2200" dirty="0" smtClean="0"/>
              <a:t>Fatty acids are oxidized by most of the tissues in the body.</a:t>
            </a:r>
          </a:p>
          <a:p>
            <a:r>
              <a:rPr lang="en-IN" sz="2200" dirty="0" smtClean="0"/>
              <a:t>Brain, erythrocytes and adrenal medulla cannot utilize fatty acids for energy requirement.</a:t>
            </a:r>
          </a:p>
          <a:p>
            <a:pPr>
              <a:buNone/>
            </a:pPr>
            <a:r>
              <a:rPr lang="en-IN" sz="2600" b="1" u="sng" dirty="0" smtClean="0">
                <a:solidFill>
                  <a:srgbClr val="0070C0"/>
                </a:solidFill>
              </a:rPr>
              <a:t>Site of Oxidation:</a:t>
            </a:r>
          </a:p>
          <a:p>
            <a:r>
              <a:rPr lang="en-IN" sz="2200" dirty="0" smtClean="0"/>
              <a:t>Oxidation of fatty acids takes place in the mitochondria.</a:t>
            </a:r>
          </a:p>
          <a:p>
            <a:pPr>
              <a:buNone/>
            </a:pPr>
            <a:r>
              <a:rPr lang="en-IN" sz="2600" b="1" u="sng" dirty="0" smtClean="0">
                <a:solidFill>
                  <a:srgbClr val="0070C0"/>
                </a:solidFill>
              </a:rPr>
              <a:t>Pathways of Oxidation:</a:t>
            </a:r>
          </a:p>
          <a:p>
            <a:r>
              <a:rPr lang="en-IN" sz="2200" b="1" dirty="0" smtClean="0"/>
              <a:t>Fatty acids are oxidized through three pathways</a:t>
            </a:r>
            <a:r>
              <a:rPr lang="en-IN" sz="2200" dirty="0" smtClean="0"/>
              <a:t>:</a:t>
            </a:r>
          </a:p>
          <a:p>
            <a:pPr marL="514350" indent="-514350">
              <a:buAutoNum type="arabicPeriod"/>
            </a:pPr>
            <a:r>
              <a:rPr lang="el-GR" sz="2200" b="1" dirty="0" smtClean="0"/>
              <a:t>β</a:t>
            </a:r>
            <a:r>
              <a:rPr lang="en-IN" sz="2200" b="1" dirty="0" smtClean="0"/>
              <a:t> oxidation </a:t>
            </a:r>
            <a:r>
              <a:rPr lang="en-IN" sz="2200" dirty="0" smtClean="0"/>
              <a:t>which is the major pathway of oxidation of fatty acids.</a:t>
            </a:r>
          </a:p>
          <a:p>
            <a:pPr marL="514350" indent="-514350">
              <a:buAutoNum type="arabicPeriod"/>
            </a:pPr>
            <a:r>
              <a:rPr lang="el-GR" sz="2200" b="1" dirty="0" smtClean="0"/>
              <a:t>α</a:t>
            </a:r>
            <a:r>
              <a:rPr lang="en-IN" sz="2200" b="1" dirty="0" smtClean="0"/>
              <a:t> oxidation </a:t>
            </a:r>
            <a:r>
              <a:rPr lang="en-IN" sz="2200" dirty="0" smtClean="0"/>
              <a:t>which is the minor pathway of fatty acid oxidation.</a:t>
            </a:r>
          </a:p>
          <a:p>
            <a:pPr marL="514350" indent="-514350">
              <a:buAutoNum type="arabicPeriod"/>
            </a:pPr>
            <a:r>
              <a:rPr lang="el-GR" sz="2200" b="1" dirty="0" smtClean="0"/>
              <a:t>ω</a:t>
            </a:r>
            <a:r>
              <a:rPr lang="en-IN" sz="2200" b="1" dirty="0" smtClean="0"/>
              <a:t> oxidation </a:t>
            </a:r>
            <a:r>
              <a:rPr lang="en-IN" sz="2200" dirty="0" smtClean="0"/>
              <a:t>which is also the minor pathway for fatty acid oxidation.</a:t>
            </a:r>
          </a:p>
          <a:p>
            <a:pPr>
              <a:buNone/>
            </a:pPr>
            <a:r>
              <a:rPr lang="en-IN" sz="2600" b="1" u="sng" dirty="0" smtClean="0">
                <a:solidFill>
                  <a:srgbClr val="0070C0"/>
                </a:solidFill>
              </a:rPr>
              <a:t>Stages of Fatty acid Oxidation:</a:t>
            </a:r>
          </a:p>
          <a:p>
            <a:r>
              <a:rPr lang="en-IN" sz="2200" dirty="0" smtClean="0"/>
              <a:t>The oxidation of fatty acids involves three stages</a:t>
            </a:r>
          </a:p>
          <a:p>
            <a:pPr marL="571500" indent="-571500">
              <a:buFont typeface="+mj-lt"/>
              <a:buAutoNum type="romanLcPeriod"/>
            </a:pPr>
            <a:r>
              <a:rPr lang="en-IN" sz="2200" dirty="0" smtClean="0"/>
              <a:t>Activation of fatty acids occuring in the cytosol</a:t>
            </a:r>
          </a:p>
          <a:p>
            <a:pPr marL="571500" indent="-571500">
              <a:buFont typeface="+mj-lt"/>
              <a:buAutoNum type="romanLcPeriod"/>
            </a:pPr>
            <a:r>
              <a:rPr lang="en-IN" sz="2200" dirty="0" smtClean="0"/>
              <a:t>Transport of fatty acids into mitochondria</a:t>
            </a:r>
          </a:p>
          <a:p>
            <a:pPr marL="571500" indent="-571500">
              <a:buFont typeface="+mj-lt"/>
              <a:buAutoNum type="romanLcPeriod"/>
            </a:pPr>
            <a:r>
              <a:rPr lang="en-IN" sz="2200" dirty="0" smtClean="0"/>
              <a:t>Oxidation proper in the mitochondrial matrix</a:t>
            </a:r>
            <a:endParaRPr lang="en-IN" sz="2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476672"/>
            <a:ext cx="8229600" cy="504056"/>
          </a:xfrm>
        </p:spPr>
        <p:txBody>
          <a:bodyPr>
            <a:normAutofit fontScale="90000"/>
          </a:bodyPr>
          <a:lstStyle/>
          <a:p>
            <a:r>
              <a:rPr lang="en-IN" sz="3100" b="1" dirty="0" smtClean="0">
                <a:solidFill>
                  <a:srgbClr val="0070C0"/>
                </a:solidFill>
              </a:rPr>
              <a:t>I. </a:t>
            </a:r>
            <a:r>
              <a:rPr lang="en-IN" sz="3100" b="1" u="sng" dirty="0" smtClean="0">
                <a:solidFill>
                  <a:srgbClr val="0070C0"/>
                </a:solidFill>
              </a:rPr>
              <a:t>Fatty Acid Activation</a:t>
            </a:r>
            <a:r>
              <a:rPr lang="en-IN" b="1" u="sng" dirty="0" smtClean="0">
                <a:solidFill>
                  <a:srgbClr val="0070C0"/>
                </a:solidFill>
              </a:rPr>
              <a:t/>
            </a:r>
            <a:br>
              <a:rPr lang="en-IN" b="1" u="sng" dirty="0" smtClean="0">
                <a:solidFill>
                  <a:srgbClr val="0070C0"/>
                </a:solidFill>
              </a:rPr>
            </a:br>
            <a:endParaRPr lang="en-IN" dirty="0"/>
          </a:p>
        </p:txBody>
      </p:sp>
      <p:sp>
        <p:nvSpPr>
          <p:cNvPr id="3" name="Content Placeholder 2"/>
          <p:cNvSpPr>
            <a:spLocks noGrp="1"/>
          </p:cNvSpPr>
          <p:nvPr>
            <p:ph sz="half" idx="1"/>
          </p:nvPr>
        </p:nvSpPr>
        <p:spPr>
          <a:xfrm>
            <a:off x="107504" y="1052736"/>
            <a:ext cx="5040560" cy="5544616"/>
          </a:xfrm>
        </p:spPr>
        <p:txBody>
          <a:bodyPr>
            <a:noAutofit/>
          </a:bodyPr>
          <a:lstStyle/>
          <a:p>
            <a:pPr marL="571500" indent="-571500"/>
            <a:r>
              <a:rPr lang="en-IN" sz="2000" dirty="0" smtClean="0"/>
              <a:t>Fatty acids are activated to </a:t>
            </a:r>
            <a:r>
              <a:rPr lang="en-IN" sz="2000" dirty="0" err="1" smtClean="0"/>
              <a:t>acyl</a:t>
            </a:r>
            <a:r>
              <a:rPr lang="en-IN" sz="2000" dirty="0" smtClean="0"/>
              <a:t> </a:t>
            </a:r>
            <a:r>
              <a:rPr lang="en-IN" sz="2000" dirty="0" err="1" smtClean="0"/>
              <a:t>CoA</a:t>
            </a:r>
            <a:r>
              <a:rPr lang="en-IN" sz="2000" dirty="0" smtClean="0"/>
              <a:t> by </a:t>
            </a:r>
            <a:r>
              <a:rPr lang="en-IN" sz="2000" dirty="0" err="1" smtClean="0"/>
              <a:t>thiokinases</a:t>
            </a:r>
            <a:r>
              <a:rPr lang="en-IN" sz="2000" dirty="0" smtClean="0"/>
              <a:t> or </a:t>
            </a:r>
            <a:r>
              <a:rPr lang="en-IN" sz="2000" dirty="0" err="1" smtClean="0"/>
              <a:t>acyl</a:t>
            </a:r>
            <a:r>
              <a:rPr lang="en-IN" sz="2000" dirty="0" smtClean="0"/>
              <a:t> </a:t>
            </a:r>
            <a:r>
              <a:rPr lang="en-IN" sz="2000" dirty="0" err="1" smtClean="0"/>
              <a:t>CoA</a:t>
            </a:r>
            <a:r>
              <a:rPr lang="en-IN" sz="2000" dirty="0" smtClean="0"/>
              <a:t> </a:t>
            </a:r>
            <a:r>
              <a:rPr lang="en-IN" sz="2000" dirty="0" err="1" smtClean="0"/>
              <a:t>synthetases</a:t>
            </a:r>
            <a:r>
              <a:rPr lang="en-IN" sz="2000" dirty="0" smtClean="0"/>
              <a:t>.</a:t>
            </a:r>
          </a:p>
          <a:p>
            <a:pPr marL="571500" indent="-571500"/>
            <a:r>
              <a:rPr lang="en-IN" sz="2000" dirty="0" smtClean="0"/>
              <a:t>The reaction occurs in two steps and requires ATP, coenzyme A and Mg</a:t>
            </a:r>
            <a:r>
              <a:rPr lang="en-IN" sz="2000" baseline="30000" dirty="0" smtClean="0"/>
              <a:t>2+</a:t>
            </a:r>
            <a:r>
              <a:rPr lang="en-IN" sz="2000" dirty="0" smtClean="0"/>
              <a:t>.</a:t>
            </a:r>
          </a:p>
          <a:p>
            <a:pPr marL="571500" indent="-571500"/>
            <a:r>
              <a:rPr lang="en-IN" sz="2000" dirty="0" smtClean="0"/>
              <a:t>In the activation, two high energy phosphates are utilized, since ATP is converted to pyrophosphate (</a:t>
            </a:r>
            <a:r>
              <a:rPr lang="en-IN" sz="2000" dirty="0" err="1" smtClean="0"/>
              <a:t>PPi</a:t>
            </a:r>
            <a:r>
              <a:rPr lang="en-IN" sz="2000" dirty="0" smtClean="0"/>
              <a:t>).</a:t>
            </a:r>
          </a:p>
          <a:p>
            <a:pPr marL="571500" indent="-571500"/>
            <a:r>
              <a:rPr lang="en-IN" sz="2000" dirty="0" smtClean="0"/>
              <a:t>The enzyme inorganic </a:t>
            </a:r>
            <a:r>
              <a:rPr lang="en-IN" sz="2000" dirty="0" err="1" smtClean="0"/>
              <a:t>phosphatase</a:t>
            </a:r>
            <a:r>
              <a:rPr lang="en-IN" sz="2000" dirty="0" smtClean="0"/>
              <a:t> hydrolyses </a:t>
            </a:r>
            <a:r>
              <a:rPr lang="en-IN" sz="2000" dirty="0" err="1" smtClean="0"/>
              <a:t>PPi</a:t>
            </a:r>
            <a:r>
              <a:rPr lang="en-IN" sz="2000" dirty="0" smtClean="0"/>
              <a:t> to phosphate (Pi).</a:t>
            </a:r>
          </a:p>
          <a:p>
            <a:pPr marL="571500" indent="-571500"/>
            <a:r>
              <a:rPr lang="en-IN" sz="2000" dirty="0" smtClean="0"/>
              <a:t>The immediate elimination of </a:t>
            </a:r>
            <a:r>
              <a:rPr lang="en-IN" sz="2000" dirty="0" err="1" smtClean="0"/>
              <a:t>PPi</a:t>
            </a:r>
            <a:r>
              <a:rPr lang="en-IN" sz="2000" dirty="0" smtClean="0"/>
              <a:t> makes this reaction totally irreversible.</a:t>
            </a:r>
          </a:p>
          <a:p>
            <a:pPr marL="571500" indent="-571500"/>
            <a:r>
              <a:rPr lang="en-IN" sz="2000" dirty="0" smtClean="0"/>
              <a:t>Three different </a:t>
            </a:r>
            <a:r>
              <a:rPr lang="en-IN" sz="2000" dirty="0" err="1" smtClean="0"/>
              <a:t>thiokinases</a:t>
            </a:r>
            <a:r>
              <a:rPr lang="en-IN" sz="2000" dirty="0" smtClean="0"/>
              <a:t>, to activate long chain (10-20 carbon), medium chain (4-12 carbon) and short chain (&lt;4 carbon) fatty acids have been identified.</a:t>
            </a:r>
          </a:p>
          <a:p>
            <a:pPr marL="571500" indent="-571500"/>
            <a:endParaRPr lang="en-IN" sz="2000" dirty="0"/>
          </a:p>
        </p:txBody>
      </p:sp>
      <p:pic>
        <p:nvPicPr>
          <p:cNvPr id="6" name="Picture 2"/>
          <p:cNvPicPr>
            <a:picLocks noGrp="1" noChangeAspect="1" noChangeArrowheads="1"/>
          </p:cNvPicPr>
          <p:nvPr>
            <p:ph sz="half" idx="2"/>
          </p:nvPr>
        </p:nvPicPr>
        <p:blipFill>
          <a:blip r:embed="rId2" cstate="print"/>
          <a:srcRect/>
          <a:stretch>
            <a:fillRect/>
          </a:stretch>
        </p:blipFill>
        <p:spPr bwMode="auto">
          <a:xfrm>
            <a:off x="5292080" y="980728"/>
            <a:ext cx="3744416"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100" b="1" dirty="0" smtClean="0">
                <a:solidFill>
                  <a:srgbClr val="0070C0"/>
                </a:solidFill>
              </a:rPr>
              <a:t>II. TRANSPORT OF ACTIVATED FATTY ACIDS FROM THE CYTOSOL TO THE MITOCHONDRIA</a:t>
            </a:r>
            <a:r>
              <a:rPr lang="en-IN" b="1" dirty="0" smtClean="0"/>
              <a:t/>
            </a:r>
            <a:br>
              <a:rPr lang="en-IN" b="1" dirty="0" smtClean="0"/>
            </a:br>
            <a:endParaRPr lang="en-IN" dirty="0"/>
          </a:p>
        </p:txBody>
      </p:sp>
      <p:sp>
        <p:nvSpPr>
          <p:cNvPr id="3" name="Content Placeholder 2"/>
          <p:cNvSpPr>
            <a:spLocks noGrp="1"/>
          </p:cNvSpPr>
          <p:nvPr>
            <p:ph idx="1"/>
          </p:nvPr>
        </p:nvSpPr>
        <p:spPr>
          <a:xfrm>
            <a:off x="251520" y="1196752"/>
            <a:ext cx="8640960" cy="5328592"/>
          </a:xfrm>
        </p:spPr>
        <p:txBody>
          <a:bodyPr>
            <a:normAutofit fontScale="92500" lnSpcReduction="10000"/>
          </a:bodyPr>
          <a:lstStyle/>
          <a:p>
            <a:r>
              <a:rPr lang="en-IN" sz="2200" b="1" dirty="0" smtClean="0"/>
              <a:t>Longer chain </a:t>
            </a:r>
            <a:r>
              <a:rPr lang="en-IN" sz="2200" b="1" dirty="0" err="1" smtClean="0"/>
              <a:t>acyl</a:t>
            </a:r>
            <a:r>
              <a:rPr lang="en-IN" sz="2200" b="1" dirty="0" smtClean="0"/>
              <a:t> </a:t>
            </a:r>
            <a:r>
              <a:rPr lang="en-IN" sz="2200" b="1" dirty="0" err="1" smtClean="0"/>
              <a:t>CoAs</a:t>
            </a:r>
            <a:r>
              <a:rPr lang="en-IN" sz="2200" b="1" dirty="0" smtClean="0"/>
              <a:t> (&gt;C12)</a:t>
            </a:r>
            <a:r>
              <a:rPr lang="en-IN" sz="2200" dirty="0" smtClean="0"/>
              <a:t>are not able to readily cross the inner mitochondrial membrane.</a:t>
            </a:r>
          </a:p>
          <a:p>
            <a:r>
              <a:rPr lang="en-IN" sz="2200" dirty="0" smtClean="0"/>
              <a:t>A specialized </a:t>
            </a:r>
            <a:r>
              <a:rPr lang="en-IN" sz="2200" b="1" dirty="0" smtClean="0"/>
              <a:t>carnitine carrier system (carnitine shuttle)</a:t>
            </a:r>
            <a:r>
              <a:rPr lang="en-IN" sz="2200" dirty="0" smtClean="0"/>
              <a:t> operates to transport activated fatty acids from cytosol to the mitochondria.</a:t>
            </a:r>
          </a:p>
          <a:p>
            <a:r>
              <a:rPr lang="en-IN" sz="2200" dirty="0" smtClean="0"/>
              <a:t>This occurs in four steps</a:t>
            </a:r>
          </a:p>
          <a:p>
            <a:pPr marL="457200" indent="-457200">
              <a:buAutoNum type="arabicPeriod"/>
            </a:pPr>
            <a:r>
              <a:rPr lang="en-IN" sz="2200" dirty="0" err="1" smtClean="0"/>
              <a:t>Acyl</a:t>
            </a:r>
            <a:r>
              <a:rPr lang="en-IN" sz="2200" dirty="0" smtClean="0"/>
              <a:t> group of </a:t>
            </a:r>
            <a:r>
              <a:rPr lang="en-IN" sz="2200" dirty="0" err="1" smtClean="0"/>
              <a:t>acyl</a:t>
            </a:r>
            <a:r>
              <a:rPr lang="en-IN" sz="2200" dirty="0" smtClean="0"/>
              <a:t> </a:t>
            </a:r>
            <a:r>
              <a:rPr lang="en-IN" sz="2200" dirty="0" err="1" smtClean="0"/>
              <a:t>CoA</a:t>
            </a:r>
            <a:r>
              <a:rPr lang="en-IN" sz="2200" dirty="0" smtClean="0"/>
              <a:t> is transferred to carnitine (</a:t>
            </a:r>
            <a:r>
              <a:rPr lang="el-GR" sz="2200" dirty="0" smtClean="0"/>
              <a:t>β</a:t>
            </a:r>
            <a:r>
              <a:rPr lang="en-IN" sz="2200" dirty="0" smtClean="0"/>
              <a:t>-</a:t>
            </a:r>
            <a:r>
              <a:rPr lang="en-IN" sz="2200" dirty="0" err="1" smtClean="0"/>
              <a:t>hydroxy</a:t>
            </a:r>
            <a:r>
              <a:rPr lang="en-IN" sz="2200" dirty="0" smtClean="0"/>
              <a:t> </a:t>
            </a:r>
            <a:r>
              <a:rPr lang="el-GR" sz="2200" dirty="0" smtClean="0"/>
              <a:t>γ</a:t>
            </a:r>
            <a:r>
              <a:rPr lang="en-IN" sz="2200" dirty="0" smtClean="0"/>
              <a:t>-</a:t>
            </a:r>
            <a:r>
              <a:rPr lang="en-IN" sz="2200" dirty="0" err="1" smtClean="0"/>
              <a:t>trimethyl</a:t>
            </a:r>
            <a:r>
              <a:rPr lang="en-IN" sz="2200" dirty="0" smtClean="0"/>
              <a:t> </a:t>
            </a:r>
            <a:r>
              <a:rPr lang="en-IN" sz="2200" dirty="0" err="1" smtClean="0"/>
              <a:t>aminobutyrate</a:t>
            </a:r>
            <a:r>
              <a:rPr lang="en-IN" sz="2200" dirty="0" smtClean="0"/>
              <a:t>) catalyzed by carnitine </a:t>
            </a:r>
            <a:r>
              <a:rPr lang="en-IN" sz="2200" dirty="0" err="1" smtClean="0"/>
              <a:t>acyltransferase</a:t>
            </a:r>
            <a:r>
              <a:rPr lang="en-IN" sz="2200" dirty="0" smtClean="0"/>
              <a:t> I (present on the outer surface of inner mitochondrial membrane).</a:t>
            </a:r>
          </a:p>
          <a:p>
            <a:pPr marL="457200" indent="-457200">
              <a:buAutoNum type="arabicPeriod"/>
            </a:pPr>
            <a:r>
              <a:rPr lang="en-IN" sz="2200" dirty="0" smtClean="0"/>
              <a:t>The </a:t>
            </a:r>
            <a:r>
              <a:rPr lang="en-IN" sz="2200" dirty="0" err="1" smtClean="0"/>
              <a:t>acyl</a:t>
            </a:r>
            <a:r>
              <a:rPr lang="en-IN" sz="2200" dirty="0" smtClean="0"/>
              <a:t>-carnitine is transported across the membrane to mitochondrial matrix by a specific carrier protein.</a:t>
            </a:r>
          </a:p>
          <a:p>
            <a:pPr marL="457200" indent="-457200">
              <a:buAutoNum type="arabicPeriod"/>
            </a:pPr>
            <a:r>
              <a:rPr lang="en-IN" sz="2200" dirty="0" smtClean="0"/>
              <a:t>Carnitine </a:t>
            </a:r>
            <a:r>
              <a:rPr lang="en-IN" sz="2200" dirty="0" err="1" smtClean="0"/>
              <a:t>acyl</a:t>
            </a:r>
            <a:r>
              <a:rPr lang="en-IN" sz="2200" dirty="0" smtClean="0"/>
              <a:t> </a:t>
            </a:r>
            <a:r>
              <a:rPr lang="en-IN" sz="2200" dirty="0" err="1" smtClean="0"/>
              <a:t>transferse</a:t>
            </a:r>
            <a:r>
              <a:rPr lang="en-IN" sz="2200" dirty="0" smtClean="0"/>
              <a:t> II (found on the inner surface of inner mitochondrial membrane) converts </a:t>
            </a:r>
            <a:r>
              <a:rPr lang="en-IN" sz="2200" dirty="0" err="1" smtClean="0"/>
              <a:t>acyl</a:t>
            </a:r>
            <a:r>
              <a:rPr lang="en-IN" sz="2200" dirty="0" smtClean="0"/>
              <a:t>-carnitine to </a:t>
            </a:r>
            <a:r>
              <a:rPr lang="en-IN" sz="2200" dirty="0" err="1" smtClean="0"/>
              <a:t>acyl</a:t>
            </a:r>
            <a:r>
              <a:rPr lang="en-IN" sz="2200" dirty="0" smtClean="0"/>
              <a:t> </a:t>
            </a:r>
            <a:r>
              <a:rPr lang="en-IN" sz="2200" dirty="0" err="1" smtClean="0"/>
              <a:t>CoA</a:t>
            </a:r>
            <a:r>
              <a:rPr lang="en-IN" sz="2200" dirty="0" smtClean="0"/>
              <a:t>.</a:t>
            </a:r>
          </a:p>
          <a:p>
            <a:pPr marL="457200" indent="-457200">
              <a:buAutoNum type="arabicPeriod"/>
            </a:pPr>
            <a:r>
              <a:rPr lang="en-IN" sz="2200" dirty="0" smtClean="0"/>
              <a:t>The carnitine released returns to cytosol for reuse.</a:t>
            </a:r>
          </a:p>
          <a:p>
            <a:pPr>
              <a:buNone/>
            </a:pPr>
            <a:r>
              <a:rPr lang="en-IN" sz="2600" b="1" dirty="0" smtClean="0">
                <a:solidFill>
                  <a:schemeClr val="accent1"/>
                </a:solidFill>
              </a:rPr>
              <a:t>	</a:t>
            </a:r>
            <a:r>
              <a:rPr lang="en-IN" sz="2600" b="1" u="sng" dirty="0" smtClean="0">
                <a:solidFill>
                  <a:schemeClr val="accent1"/>
                </a:solidFill>
              </a:rPr>
              <a:t>INHIBITOR OF CARNITINE SHUTTLE :  </a:t>
            </a:r>
          </a:p>
          <a:p>
            <a:r>
              <a:rPr lang="en-IN" sz="2200" dirty="0" smtClean="0"/>
              <a:t>carnitine </a:t>
            </a:r>
            <a:r>
              <a:rPr lang="en-IN" sz="2200" dirty="0" err="1" smtClean="0"/>
              <a:t>acyl</a:t>
            </a:r>
            <a:r>
              <a:rPr lang="en-IN" sz="2200" dirty="0" smtClean="0"/>
              <a:t> </a:t>
            </a:r>
            <a:r>
              <a:rPr lang="en-IN" sz="2200" dirty="0" err="1" smtClean="0"/>
              <a:t>transferase</a:t>
            </a:r>
            <a:r>
              <a:rPr lang="en-IN" sz="2200" dirty="0" smtClean="0"/>
              <a:t> I is </a:t>
            </a:r>
            <a:r>
              <a:rPr lang="en-IN" sz="2200" b="1" dirty="0" smtClean="0"/>
              <a:t>inhibited by </a:t>
            </a:r>
            <a:r>
              <a:rPr lang="en-IN" sz="2200" b="1" dirty="0" err="1" smtClean="0"/>
              <a:t>malonyl</a:t>
            </a:r>
            <a:r>
              <a:rPr lang="en-IN" sz="2200" b="1" dirty="0" smtClean="0"/>
              <a:t> </a:t>
            </a:r>
            <a:r>
              <a:rPr lang="en-IN" sz="2200" b="1" dirty="0" err="1" smtClean="0"/>
              <a:t>CoA</a:t>
            </a:r>
            <a:r>
              <a:rPr lang="en-IN" sz="2200" dirty="0" smtClean="0"/>
              <a:t>, a key metabolite involved in fatty acid synthesis that occurs in cytosol.</a:t>
            </a:r>
          </a:p>
          <a:p>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Grp="1" noChangeAspect="1" noChangeArrowheads="1"/>
          </p:cNvPicPr>
          <p:nvPr>
            <p:ph idx="1"/>
          </p:nvPr>
        </p:nvPicPr>
        <p:blipFill>
          <a:blip r:embed="rId2" cstate="print"/>
          <a:srcRect/>
          <a:stretch>
            <a:fillRect/>
          </a:stretch>
        </p:blipFill>
        <p:spPr bwMode="auto">
          <a:xfrm>
            <a:off x="755576" y="764704"/>
            <a:ext cx="7776863"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640960" cy="6192688"/>
          </a:xfrm>
        </p:spPr>
        <p:txBody>
          <a:bodyPr>
            <a:normAutofit/>
          </a:bodyPr>
          <a:lstStyle/>
          <a:p>
            <a:pPr>
              <a:buNone/>
            </a:pPr>
            <a:r>
              <a:rPr lang="en-IN" sz="2800" b="1" dirty="0" smtClean="0">
                <a:solidFill>
                  <a:srgbClr val="0070C0"/>
                </a:solidFill>
              </a:rPr>
              <a:t>III. </a:t>
            </a:r>
            <a:r>
              <a:rPr lang="en-IN" sz="2800" b="1" u="sng" dirty="0" smtClean="0">
                <a:solidFill>
                  <a:srgbClr val="0070C0"/>
                </a:solidFill>
              </a:rPr>
              <a:t>OXIDATION PROPER</a:t>
            </a:r>
          </a:p>
          <a:p>
            <a:pPr marL="514350" indent="-514350">
              <a:buFont typeface="+mj-lt"/>
              <a:buAutoNum type="arabicPeriod"/>
            </a:pPr>
            <a:r>
              <a:rPr lang="el-GR" sz="2800" b="1" u="sng" dirty="0" smtClean="0">
                <a:solidFill>
                  <a:srgbClr val="0070C0"/>
                </a:solidFill>
              </a:rPr>
              <a:t>β</a:t>
            </a:r>
            <a:r>
              <a:rPr lang="en-IN" sz="2800" b="1" u="sng" dirty="0" smtClean="0">
                <a:solidFill>
                  <a:srgbClr val="0070C0"/>
                </a:solidFill>
              </a:rPr>
              <a:t>-oxidation</a:t>
            </a:r>
            <a:endParaRPr lang="en-IN" sz="2000" dirty="0" smtClean="0"/>
          </a:p>
          <a:p>
            <a:r>
              <a:rPr lang="el-GR" sz="2000" b="1" dirty="0" smtClean="0"/>
              <a:t>β</a:t>
            </a:r>
            <a:r>
              <a:rPr lang="en-IN" sz="2000" b="1" dirty="0" smtClean="0"/>
              <a:t>-oxidation </a:t>
            </a:r>
            <a:r>
              <a:rPr lang="en-IN" sz="2000" dirty="0" smtClean="0"/>
              <a:t>of fatty acid is </a:t>
            </a:r>
            <a:r>
              <a:rPr lang="en-IN" sz="2000" b="1" dirty="0" smtClean="0"/>
              <a:t>oxidation of fatty acid at the </a:t>
            </a:r>
            <a:r>
              <a:rPr lang="el-GR" sz="2000" b="1" dirty="0" smtClean="0"/>
              <a:t>β</a:t>
            </a:r>
            <a:r>
              <a:rPr lang="en-IN" sz="2000" b="1" dirty="0" smtClean="0"/>
              <a:t> carbon atom.</a:t>
            </a:r>
            <a:endParaRPr lang="en-IN" sz="2000" dirty="0" smtClean="0"/>
          </a:p>
          <a:p>
            <a:r>
              <a:rPr lang="en-IN" sz="2000" dirty="0" smtClean="0"/>
              <a:t>The process of </a:t>
            </a:r>
            <a:r>
              <a:rPr lang="el-GR" sz="2000" dirty="0" smtClean="0"/>
              <a:t>β</a:t>
            </a:r>
            <a:r>
              <a:rPr lang="en-IN" sz="2000" dirty="0" smtClean="0"/>
              <a:t>-oxidation of fatty acids was </a:t>
            </a:r>
            <a:r>
              <a:rPr lang="en-IN" sz="2000" b="1" dirty="0" smtClean="0"/>
              <a:t>proposed by </a:t>
            </a:r>
            <a:r>
              <a:rPr lang="en-IN" sz="2000" b="1" dirty="0" err="1" smtClean="0"/>
              <a:t>Knoop</a:t>
            </a:r>
            <a:r>
              <a:rPr lang="en-IN" sz="2000" b="1" dirty="0" smtClean="0"/>
              <a:t> </a:t>
            </a:r>
            <a:r>
              <a:rPr lang="en-IN" sz="2000" dirty="0" smtClean="0"/>
              <a:t>and requires </a:t>
            </a:r>
            <a:r>
              <a:rPr lang="en-IN" sz="2000" dirty="0" err="1" smtClean="0"/>
              <a:t>CoA</a:t>
            </a:r>
            <a:r>
              <a:rPr lang="en-IN" sz="2000" dirty="0" smtClean="0"/>
              <a:t>, FAD and NAD.</a:t>
            </a:r>
          </a:p>
          <a:p>
            <a:r>
              <a:rPr lang="en-IN" sz="2000" dirty="0" smtClean="0"/>
              <a:t>Each cycle of </a:t>
            </a:r>
            <a:r>
              <a:rPr lang="el-GR" sz="2000" dirty="0" smtClean="0"/>
              <a:t>β</a:t>
            </a:r>
            <a:r>
              <a:rPr lang="en-IN" sz="2000" dirty="0" smtClean="0"/>
              <a:t>-oxidation, liberating </a:t>
            </a:r>
            <a:r>
              <a:rPr lang="en-IN" sz="2000" b="1" dirty="0" smtClean="0"/>
              <a:t>a two carbon unit-</a:t>
            </a:r>
            <a:r>
              <a:rPr lang="en-IN" sz="2000" b="1" dirty="0" err="1" smtClean="0"/>
              <a:t>acety</a:t>
            </a:r>
            <a:r>
              <a:rPr lang="en-IN" sz="2000" b="1" dirty="0" smtClean="0"/>
              <a:t> </a:t>
            </a:r>
            <a:r>
              <a:rPr lang="en-IN" sz="2000" b="1" dirty="0" err="1" smtClean="0"/>
              <a:t>CoA</a:t>
            </a:r>
            <a:r>
              <a:rPr lang="en-IN" sz="2000" dirty="0" smtClean="0"/>
              <a:t>, occurs in a sequence of four reactions.</a:t>
            </a:r>
          </a:p>
          <a:p>
            <a:pPr marL="514350" indent="-514350">
              <a:buAutoNum type="arabicPeriod"/>
            </a:pPr>
            <a:r>
              <a:rPr lang="en-IN" sz="2400" b="1" dirty="0" smtClean="0"/>
              <a:t>Oxidation</a:t>
            </a:r>
          </a:p>
          <a:p>
            <a:pPr marL="514350" indent="-514350"/>
            <a:r>
              <a:rPr lang="en-IN" sz="2000" dirty="0" err="1" smtClean="0"/>
              <a:t>Acyl</a:t>
            </a:r>
            <a:r>
              <a:rPr lang="en-IN" sz="2000" dirty="0" smtClean="0"/>
              <a:t> </a:t>
            </a:r>
            <a:r>
              <a:rPr lang="en-IN" sz="2000" dirty="0" err="1" smtClean="0"/>
              <a:t>CoA</a:t>
            </a:r>
            <a:r>
              <a:rPr lang="en-IN" sz="2000" dirty="0" smtClean="0"/>
              <a:t> undergoes dehydrogenation by an FAD-dependent </a:t>
            </a:r>
            <a:r>
              <a:rPr lang="en-IN" sz="2000" dirty="0" err="1" smtClean="0"/>
              <a:t>flavoenzyme</a:t>
            </a:r>
            <a:r>
              <a:rPr lang="en-IN" sz="2000" dirty="0" smtClean="0"/>
              <a:t>, </a:t>
            </a:r>
            <a:r>
              <a:rPr lang="en-IN" sz="2000" dirty="0" err="1" smtClean="0"/>
              <a:t>acyl</a:t>
            </a:r>
            <a:r>
              <a:rPr lang="en-IN" sz="2000" dirty="0" smtClean="0"/>
              <a:t> </a:t>
            </a:r>
            <a:r>
              <a:rPr lang="en-IN" sz="2000" dirty="0" err="1" smtClean="0"/>
              <a:t>CoA</a:t>
            </a:r>
            <a:r>
              <a:rPr lang="en-IN" sz="2000" dirty="0" smtClean="0"/>
              <a:t> </a:t>
            </a:r>
            <a:r>
              <a:rPr lang="en-IN" sz="2000" dirty="0" err="1" smtClean="0"/>
              <a:t>dehydrogenase</a:t>
            </a:r>
            <a:r>
              <a:rPr lang="en-IN" sz="2000" dirty="0" smtClean="0"/>
              <a:t>.</a:t>
            </a:r>
          </a:p>
          <a:p>
            <a:pPr marL="514350" indent="-514350"/>
            <a:r>
              <a:rPr lang="en-IN" sz="2000" dirty="0" smtClean="0"/>
              <a:t>A double bond is formed between </a:t>
            </a:r>
            <a:r>
              <a:rPr lang="el-GR" sz="2000" dirty="0" smtClean="0"/>
              <a:t>α</a:t>
            </a:r>
            <a:r>
              <a:rPr lang="en-IN" sz="2000" dirty="0" smtClean="0"/>
              <a:t> and </a:t>
            </a:r>
            <a:r>
              <a:rPr lang="el-GR" sz="2000" dirty="0" smtClean="0"/>
              <a:t>β</a:t>
            </a:r>
            <a:r>
              <a:rPr lang="en-IN" sz="2000" dirty="0" smtClean="0"/>
              <a:t> carbons (i.e., 2 and 3 carbons).</a:t>
            </a:r>
          </a:p>
          <a:p>
            <a:pPr>
              <a:buNone/>
            </a:pPr>
            <a:r>
              <a:rPr lang="en-IN" sz="2400" b="1" dirty="0" smtClean="0"/>
              <a:t>2.	Hydration </a:t>
            </a:r>
          </a:p>
          <a:p>
            <a:r>
              <a:rPr lang="en-IN" sz="2000" dirty="0" err="1" smtClean="0"/>
              <a:t>Enoyl</a:t>
            </a:r>
            <a:r>
              <a:rPr lang="en-IN" sz="2000" dirty="0" smtClean="0"/>
              <a:t> </a:t>
            </a:r>
            <a:r>
              <a:rPr lang="en-IN" sz="2000" dirty="0" err="1" smtClean="0"/>
              <a:t>CoA</a:t>
            </a:r>
            <a:r>
              <a:rPr lang="en-IN" sz="2000" dirty="0" smtClean="0"/>
              <a:t> </a:t>
            </a:r>
            <a:r>
              <a:rPr lang="en-IN" sz="2000" dirty="0" err="1" smtClean="0"/>
              <a:t>hydratase</a:t>
            </a:r>
            <a:r>
              <a:rPr lang="en-IN" sz="2000" dirty="0" smtClean="0"/>
              <a:t> brings about the hydration of the double bond to form </a:t>
            </a:r>
            <a:r>
              <a:rPr lang="el-GR" sz="2000" b="1" dirty="0" smtClean="0"/>
              <a:t>β</a:t>
            </a:r>
            <a:r>
              <a:rPr lang="en-IN" sz="2000" b="1" dirty="0" smtClean="0"/>
              <a:t>-</a:t>
            </a:r>
            <a:r>
              <a:rPr lang="en-IN" sz="2000" b="1" dirty="0" err="1" smtClean="0"/>
              <a:t>hydroxyacyl</a:t>
            </a:r>
            <a:r>
              <a:rPr lang="en-IN" sz="2000" b="1" dirty="0" smtClean="0"/>
              <a:t> </a:t>
            </a:r>
            <a:r>
              <a:rPr lang="en-IN" sz="2000" b="1" dirty="0" err="1" smtClean="0"/>
              <a:t>CoA</a:t>
            </a:r>
            <a:r>
              <a:rPr lang="en-IN" sz="2000" dirty="0" smtClean="0"/>
              <a:t>.</a:t>
            </a:r>
          </a:p>
          <a:p>
            <a:pPr marL="514350" indent="-514350"/>
            <a:endParaRPr lang="en-IN"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568952" cy="6336704"/>
          </a:xfrm>
        </p:spPr>
        <p:txBody>
          <a:bodyPr>
            <a:normAutofit fontScale="92500" lnSpcReduction="10000"/>
          </a:bodyPr>
          <a:lstStyle/>
          <a:p>
            <a:pPr>
              <a:buNone/>
            </a:pPr>
            <a:r>
              <a:rPr lang="en-IN" sz="2800" dirty="0" smtClean="0"/>
              <a:t>3.</a:t>
            </a:r>
            <a:r>
              <a:rPr lang="en-IN" sz="2600" dirty="0" smtClean="0"/>
              <a:t> </a:t>
            </a:r>
            <a:r>
              <a:rPr lang="en-IN" sz="2600" b="1" dirty="0" smtClean="0"/>
              <a:t>Oxidation </a:t>
            </a:r>
          </a:p>
          <a:p>
            <a:r>
              <a:rPr lang="el-GR" sz="2200" dirty="0" smtClean="0"/>
              <a:t>β</a:t>
            </a:r>
            <a:r>
              <a:rPr lang="en-IN" sz="2200" dirty="0" smtClean="0"/>
              <a:t>-</a:t>
            </a:r>
            <a:r>
              <a:rPr lang="en-IN" sz="2200" dirty="0" err="1" smtClean="0"/>
              <a:t>hydroxyacyl</a:t>
            </a:r>
            <a:r>
              <a:rPr lang="en-IN" sz="2200" dirty="0" smtClean="0"/>
              <a:t> </a:t>
            </a:r>
            <a:r>
              <a:rPr lang="en-IN" sz="2200" dirty="0" err="1" smtClean="0"/>
              <a:t>CoA</a:t>
            </a:r>
            <a:r>
              <a:rPr lang="en-IN" sz="2200" dirty="0" smtClean="0"/>
              <a:t> dehydrogenase catalyzes the second oxidation and generates NADH.</a:t>
            </a:r>
          </a:p>
          <a:p>
            <a:r>
              <a:rPr lang="en-IN" sz="2200" dirty="0" smtClean="0"/>
              <a:t>The product formed is </a:t>
            </a:r>
            <a:r>
              <a:rPr lang="el-GR" sz="2200" b="1" dirty="0" smtClean="0"/>
              <a:t>β</a:t>
            </a:r>
            <a:r>
              <a:rPr lang="en-IN" sz="2200" b="1" dirty="0" smtClean="0"/>
              <a:t>-</a:t>
            </a:r>
            <a:r>
              <a:rPr lang="en-IN" sz="2200" b="1" dirty="0" err="1" smtClean="0"/>
              <a:t>ketoacyl</a:t>
            </a:r>
            <a:r>
              <a:rPr lang="en-IN" sz="2200" b="1" dirty="0" smtClean="0"/>
              <a:t> </a:t>
            </a:r>
            <a:r>
              <a:rPr lang="en-IN" sz="2200" b="1" dirty="0" err="1" smtClean="0"/>
              <a:t>CoA</a:t>
            </a:r>
            <a:r>
              <a:rPr lang="en-IN" sz="2200" dirty="0" smtClean="0"/>
              <a:t>.</a:t>
            </a:r>
            <a:endParaRPr lang="en-IN" sz="2200" b="1" dirty="0" smtClean="0"/>
          </a:p>
          <a:p>
            <a:pPr>
              <a:buNone/>
            </a:pPr>
            <a:r>
              <a:rPr lang="en-IN" sz="2400" b="1" dirty="0" smtClean="0"/>
              <a:t>4.</a:t>
            </a:r>
            <a:r>
              <a:rPr lang="en-IN" sz="2600" b="1" dirty="0" smtClean="0"/>
              <a:t> Cleavage</a:t>
            </a:r>
          </a:p>
          <a:p>
            <a:r>
              <a:rPr lang="en-IN" sz="2200" dirty="0" smtClean="0"/>
              <a:t>The final reaction in </a:t>
            </a:r>
            <a:r>
              <a:rPr lang="el-GR" sz="2200" dirty="0" smtClean="0"/>
              <a:t>β</a:t>
            </a:r>
            <a:r>
              <a:rPr lang="en-IN" sz="2200" dirty="0" smtClean="0"/>
              <a:t>-oxidation is the liberation of a </a:t>
            </a:r>
            <a:r>
              <a:rPr lang="en-IN" sz="2200" b="1" dirty="0" smtClean="0"/>
              <a:t>2 carbon fragment, acetyl </a:t>
            </a:r>
            <a:r>
              <a:rPr lang="en-IN" sz="2200" b="1" dirty="0" err="1" smtClean="0"/>
              <a:t>CoA</a:t>
            </a:r>
            <a:r>
              <a:rPr lang="en-IN" sz="2200" b="1" dirty="0" smtClean="0"/>
              <a:t> </a:t>
            </a:r>
            <a:r>
              <a:rPr lang="en-IN" sz="2200" dirty="0" smtClean="0"/>
              <a:t>from </a:t>
            </a:r>
            <a:r>
              <a:rPr lang="en-IN" sz="2200" dirty="0" err="1" smtClean="0"/>
              <a:t>acyl</a:t>
            </a:r>
            <a:r>
              <a:rPr lang="en-IN" sz="2200" dirty="0" smtClean="0"/>
              <a:t> </a:t>
            </a:r>
            <a:r>
              <a:rPr lang="en-IN" sz="2200" dirty="0" err="1" smtClean="0"/>
              <a:t>CoA</a:t>
            </a:r>
            <a:r>
              <a:rPr lang="en-IN" sz="2200" dirty="0" smtClean="0"/>
              <a:t>.</a:t>
            </a:r>
          </a:p>
          <a:p>
            <a:r>
              <a:rPr lang="en-IN" sz="2200" dirty="0" smtClean="0"/>
              <a:t>This occurs by a </a:t>
            </a:r>
            <a:r>
              <a:rPr lang="en-IN" sz="2200" dirty="0" err="1" smtClean="0"/>
              <a:t>thiolytic</a:t>
            </a:r>
            <a:r>
              <a:rPr lang="en-IN" sz="2200" dirty="0" smtClean="0"/>
              <a:t> cleavage catalyzed by </a:t>
            </a:r>
            <a:r>
              <a:rPr lang="el-GR" sz="2200" b="1" dirty="0" smtClean="0"/>
              <a:t>β</a:t>
            </a:r>
            <a:r>
              <a:rPr lang="en-IN" sz="2200" b="1" dirty="0" smtClean="0"/>
              <a:t>-</a:t>
            </a:r>
            <a:r>
              <a:rPr lang="en-IN" sz="2200" b="1" dirty="0" err="1" smtClean="0"/>
              <a:t>ketoacyl</a:t>
            </a:r>
            <a:r>
              <a:rPr lang="en-IN" sz="2200" b="1" dirty="0" smtClean="0"/>
              <a:t> </a:t>
            </a:r>
            <a:r>
              <a:rPr lang="en-IN" sz="2200" b="1" dirty="0" err="1" smtClean="0"/>
              <a:t>CoA</a:t>
            </a:r>
            <a:r>
              <a:rPr lang="en-IN" sz="2200" b="1" dirty="0" smtClean="0"/>
              <a:t> </a:t>
            </a:r>
            <a:r>
              <a:rPr lang="en-IN" sz="2200" b="1" dirty="0" err="1" smtClean="0"/>
              <a:t>thiolase</a:t>
            </a:r>
            <a:r>
              <a:rPr lang="en-IN" sz="2200" b="1" dirty="0" smtClean="0"/>
              <a:t> </a:t>
            </a:r>
            <a:r>
              <a:rPr lang="en-IN" sz="2200" dirty="0" smtClean="0"/>
              <a:t>(or </a:t>
            </a:r>
            <a:r>
              <a:rPr lang="en-IN" sz="2200" b="1" dirty="0" smtClean="0"/>
              <a:t>simply </a:t>
            </a:r>
            <a:r>
              <a:rPr lang="en-IN" sz="2200" b="1" dirty="0" err="1" smtClean="0"/>
              <a:t>thiolase</a:t>
            </a:r>
            <a:r>
              <a:rPr lang="en-IN" sz="2200" dirty="0" smtClean="0"/>
              <a:t>).</a:t>
            </a:r>
          </a:p>
          <a:p>
            <a:endParaRPr lang="en-IN" sz="2000" dirty="0" smtClean="0"/>
          </a:p>
          <a:p>
            <a:r>
              <a:rPr lang="en-IN" sz="2200" dirty="0" smtClean="0"/>
              <a:t>The new </a:t>
            </a:r>
            <a:r>
              <a:rPr lang="en-IN" sz="2200" dirty="0" err="1" smtClean="0"/>
              <a:t>acyl</a:t>
            </a:r>
            <a:r>
              <a:rPr lang="en-IN" sz="2200" dirty="0" smtClean="0"/>
              <a:t> </a:t>
            </a:r>
            <a:r>
              <a:rPr lang="en-IN" sz="2200" dirty="0" err="1" smtClean="0"/>
              <a:t>CoA</a:t>
            </a:r>
            <a:r>
              <a:rPr lang="en-IN" sz="2200" dirty="0" smtClean="0"/>
              <a:t>, containing two carbons less than the original, </a:t>
            </a:r>
            <a:r>
              <a:rPr lang="en-IN" sz="2200" dirty="0" err="1" smtClean="0"/>
              <a:t>reenters</a:t>
            </a:r>
            <a:r>
              <a:rPr lang="en-IN" sz="2200" dirty="0" smtClean="0"/>
              <a:t> the </a:t>
            </a:r>
            <a:r>
              <a:rPr lang="el-GR" sz="2200" dirty="0" smtClean="0"/>
              <a:t>β</a:t>
            </a:r>
            <a:r>
              <a:rPr lang="en-IN" sz="2200" dirty="0" smtClean="0"/>
              <a:t>-oxidation cycle.</a:t>
            </a:r>
          </a:p>
          <a:p>
            <a:r>
              <a:rPr lang="en-IN" sz="2200" dirty="0" smtClean="0"/>
              <a:t>The process continues till the fatty acid is completely oxidized.</a:t>
            </a:r>
          </a:p>
          <a:p>
            <a:r>
              <a:rPr lang="en-IN" sz="2200" dirty="0" smtClean="0"/>
              <a:t>The overall reaction for each cycle of β-oxidation</a:t>
            </a:r>
          </a:p>
          <a:p>
            <a:pPr>
              <a:buNone/>
            </a:pPr>
            <a:r>
              <a:rPr lang="en-IN" sz="2200" dirty="0" smtClean="0"/>
              <a:t> 	</a:t>
            </a:r>
            <a:r>
              <a:rPr lang="en-IN" sz="2200" dirty="0" err="1" smtClean="0"/>
              <a:t>C</a:t>
            </a:r>
            <a:r>
              <a:rPr lang="en-IN" sz="2200" baseline="-25000" dirty="0" err="1" smtClean="0"/>
              <a:t>n</a:t>
            </a:r>
            <a:r>
              <a:rPr lang="en-IN" sz="2200" dirty="0" smtClean="0"/>
              <a:t> </a:t>
            </a:r>
            <a:r>
              <a:rPr lang="en-IN" sz="2200" dirty="0" err="1" smtClean="0"/>
              <a:t>Acyl</a:t>
            </a:r>
            <a:r>
              <a:rPr lang="en-IN" sz="2200" dirty="0" smtClean="0"/>
              <a:t> </a:t>
            </a:r>
            <a:r>
              <a:rPr lang="en-IN" sz="2200" dirty="0" err="1" smtClean="0"/>
              <a:t>CoA</a:t>
            </a:r>
            <a:r>
              <a:rPr lang="en-IN" sz="2200" dirty="0" smtClean="0"/>
              <a:t> + FAD + NAD</a:t>
            </a:r>
            <a:r>
              <a:rPr lang="en-IN" sz="2200" baseline="30000" dirty="0" smtClean="0"/>
              <a:t>+</a:t>
            </a:r>
            <a:r>
              <a:rPr lang="en-IN" sz="2200" dirty="0" smtClean="0"/>
              <a:t> + H</a:t>
            </a:r>
            <a:r>
              <a:rPr lang="en-IN" sz="2200" baseline="-25000" dirty="0" smtClean="0"/>
              <a:t>2</a:t>
            </a:r>
            <a:r>
              <a:rPr lang="en-IN" sz="2200" dirty="0" smtClean="0"/>
              <a:t>O + </a:t>
            </a:r>
            <a:r>
              <a:rPr lang="en-IN" sz="2200" dirty="0" err="1" smtClean="0"/>
              <a:t>CoASH</a:t>
            </a:r>
            <a:r>
              <a:rPr lang="en-IN" sz="2200" dirty="0" smtClean="0"/>
              <a:t> 	</a:t>
            </a:r>
          </a:p>
          <a:p>
            <a:pPr>
              <a:buNone/>
            </a:pPr>
            <a:r>
              <a:rPr lang="en-IN" sz="2200" dirty="0" smtClean="0"/>
              <a:t>				C</a:t>
            </a:r>
            <a:r>
              <a:rPr lang="en-IN" sz="2200" baseline="-25000" dirty="0" smtClean="0"/>
              <a:t>(n-2)</a:t>
            </a:r>
            <a:r>
              <a:rPr lang="en-IN" sz="2200" dirty="0" smtClean="0"/>
              <a:t> </a:t>
            </a:r>
            <a:r>
              <a:rPr lang="en-IN" sz="2200" dirty="0" err="1" smtClean="0"/>
              <a:t>Acyl</a:t>
            </a:r>
            <a:r>
              <a:rPr lang="en-IN" sz="2200" dirty="0" smtClean="0"/>
              <a:t> </a:t>
            </a:r>
            <a:r>
              <a:rPr lang="en-IN" sz="2200" dirty="0" err="1" smtClean="0"/>
              <a:t>CoA</a:t>
            </a:r>
            <a:r>
              <a:rPr lang="en-IN" sz="2200" dirty="0" smtClean="0"/>
              <a:t> + Acetyl </a:t>
            </a:r>
            <a:r>
              <a:rPr lang="en-IN" sz="2200" dirty="0" err="1" smtClean="0"/>
              <a:t>CoA</a:t>
            </a:r>
            <a:r>
              <a:rPr lang="en-IN" sz="2200" dirty="0" smtClean="0"/>
              <a:t> + FADH</a:t>
            </a:r>
            <a:r>
              <a:rPr lang="en-IN" sz="2200" baseline="-25000" dirty="0" smtClean="0"/>
              <a:t>2</a:t>
            </a:r>
            <a:r>
              <a:rPr lang="en-IN" sz="2200" dirty="0" smtClean="0"/>
              <a:t> + NADH + H</a:t>
            </a:r>
            <a:r>
              <a:rPr lang="en-IN" sz="2200" baseline="30000" dirty="0" smtClean="0"/>
              <a:t>+</a:t>
            </a:r>
          </a:p>
          <a:p>
            <a:pPr>
              <a:buNone/>
            </a:pPr>
            <a:endParaRPr lang="en-IN" sz="2200" baseline="30000" dirty="0" smtClean="0"/>
          </a:p>
          <a:p>
            <a:r>
              <a:rPr lang="en-IN" sz="2200" dirty="0" smtClean="0"/>
              <a:t>This oxidation process corresponds to </a:t>
            </a:r>
            <a:r>
              <a:rPr lang="en-IN" sz="2200" b="1" dirty="0" smtClean="0"/>
              <a:t>saturated (no double bond) </a:t>
            </a:r>
            <a:r>
              <a:rPr lang="en-IN" sz="2200" dirty="0" smtClean="0"/>
              <a:t>and </a:t>
            </a:r>
            <a:r>
              <a:rPr lang="en-IN" sz="2200" b="1" dirty="0" smtClean="0"/>
              <a:t>even carbon</a:t>
            </a:r>
            <a:r>
              <a:rPr lang="en-IN" sz="2200" dirty="0" smtClean="0"/>
              <a:t> fatty acids.</a:t>
            </a:r>
          </a:p>
          <a:p>
            <a:endParaRPr lang="en-IN" sz="2200" dirty="0" smtClean="0"/>
          </a:p>
          <a:p>
            <a:pPr>
              <a:buNone/>
            </a:pPr>
            <a:endParaRPr lang="en-IN" dirty="0"/>
          </a:p>
        </p:txBody>
      </p:sp>
      <p:cxnSp>
        <p:nvCxnSpPr>
          <p:cNvPr id="4" name="Straight Arrow Connector 3"/>
          <p:cNvCxnSpPr/>
          <p:nvPr/>
        </p:nvCxnSpPr>
        <p:spPr>
          <a:xfrm>
            <a:off x="5148064" y="5085184"/>
            <a:ext cx="1296144"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sz="half" idx="1"/>
          </p:nvPr>
        </p:nvPicPr>
        <p:blipFill>
          <a:blip r:embed="rId2" cstate="print"/>
          <a:srcRect/>
          <a:stretch>
            <a:fillRect/>
          </a:stretch>
        </p:blipFill>
        <p:spPr bwMode="auto">
          <a:xfrm>
            <a:off x="381001" y="381000"/>
            <a:ext cx="3852862" cy="5791200"/>
          </a:xfrm>
          <a:prstGeom prst="rect">
            <a:avLst/>
          </a:prstGeom>
          <a:noFill/>
          <a:ln w="9525">
            <a:noFill/>
            <a:miter lim="800000"/>
            <a:headEnd/>
            <a:tailEnd/>
          </a:ln>
        </p:spPr>
      </p:pic>
      <p:pic>
        <p:nvPicPr>
          <p:cNvPr id="9219" name="Picture 3"/>
          <p:cNvPicPr>
            <a:picLocks noGrp="1" noChangeAspect="1" noChangeArrowheads="1"/>
          </p:cNvPicPr>
          <p:nvPr>
            <p:ph sz="half" idx="2"/>
          </p:nvPr>
        </p:nvPicPr>
        <p:blipFill>
          <a:blip r:embed="rId3" cstate="print"/>
          <a:srcRect/>
          <a:stretch>
            <a:fillRect/>
          </a:stretch>
        </p:blipFill>
        <p:spPr bwMode="auto">
          <a:xfrm>
            <a:off x="4114800" y="381000"/>
            <a:ext cx="4648200" cy="57150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908720"/>
            <a:ext cx="4800600" cy="5715000"/>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4716016" y="980728"/>
            <a:ext cx="4191000" cy="5638800"/>
          </a:xfrm>
          <a:prstGeom prst="rect">
            <a:avLst/>
          </a:prstGeom>
          <a:noFill/>
          <a:ln w="9525">
            <a:noFill/>
            <a:miter lim="800000"/>
            <a:headEnd/>
            <a:tailEnd/>
          </a:ln>
        </p:spPr>
      </p:pic>
      <p:sp>
        <p:nvSpPr>
          <p:cNvPr id="4" name="Title 3"/>
          <p:cNvSpPr>
            <a:spLocks noGrp="1"/>
          </p:cNvSpPr>
          <p:nvPr>
            <p:ph type="title"/>
          </p:nvPr>
        </p:nvSpPr>
        <p:spPr>
          <a:xfrm>
            <a:off x="457200" y="260648"/>
            <a:ext cx="8229600" cy="576064"/>
          </a:xfrm>
        </p:spPr>
        <p:txBody>
          <a:bodyPr>
            <a:normAutofit fontScale="90000"/>
          </a:bodyPr>
          <a:lstStyle/>
          <a:p>
            <a:r>
              <a:rPr lang="en-IN" b="1" u="sng" dirty="0" smtClean="0">
                <a:solidFill>
                  <a:srgbClr val="00B0F0"/>
                </a:solidFill>
              </a:rPr>
              <a:t>Oxidation of </a:t>
            </a:r>
            <a:r>
              <a:rPr lang="en-IN" b="1" u="sng" dirty="0" err="1" smtClean="0">
                <a:solidFill>
                  <a:srgbClr val="00B0F0"/>
                </a:solidFill>
              </a:rPr>
              <a:t>Palmitoyl</a:t>
            </a:r>
            <a:r>
              <a:rPr lang="en-IN" b="1" u="sng" dirty="0" smtClean="0">
                <a:solidFill>
                  <a:srgbClr val="00B0F0"/>
                </a:solidFill>
              </a:rPr>
              <a:t> </a:t>
            </a:r>
            <a:r>
              <a:rPr lang="en-IN" b="1" u="sng" dirty="0" err="1" smtClean="0">
                <a:solidFill>
                  <a:srgbClr val="00B0F0"/>
                </a:solidFill>
              </a:rPr>
              <a:t>CoA</a:t>
            </a:r>
            <a:endParaRPr lang="en-IN" b="1" u="sng" dirty="0">
              <a:solidFill>
                <a:srgbClr val="00B0F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a:ln w="57150"/>
        </p:spPr>
        <p:style>
          <a:lnRef idx="2">
            <a:schemeClr val="accent6"/>
          </a:lnRef>
          <a:fillRef idx="1">
            <a:schemeClr val="lt1"/>
          </a:fillRef>
          <a:effectRef idx="0">
            <a:schemeClr val="accent6"/>
          </a:effectRef>
          <a:fontRef idx="minor">
            <a:schemeClr val="dk1"/>
          </a:fontRef>
        </p:style>
        <p:txBody>
          <a:bodyPr>
            <a:noAutofit/>
          </a:bodyPr>
          <a:lstStyle/>
          <a:p>
            <a:r>
              <a:rPr lang="en-IN" sz="3200" b="1" dirty="0" smtClean="0">
                <a:solidFill>
                  <a:srgbClr val="00B050"/>
                </a:solidFill>
              </a:rPr>
              <a:t>Why should fat be the fuel reserve of the body?</a:t>
            </a:r>
            <a:endParaRPr lang="en-IN" sz="3200" b="1" dirty="0">
              <a:solidFill>
                <a:srgbClr val="00B050"/>
              </a:solidFill>
            </a:endParaRPr>
          </a:p>
        </p:txBody>
      </p:sp>
      <p:sp>
        <p:nvSpPr>
          <p:cNvPr id="3" name="Content Placeholder 2"/>
          <p:cNvSpPr>
            <a:spLocks noGrp="1"/>
          </p:cNvSpPr>
          <p:nvPr>
            <p:ph idx="1"/>
          </p:nvPr>
        </p:nvSpPr>
        <p:spPr>
          <a:xfrm>
            <a:off x="539552" y="1340768"/>
            <a:ext cx="7992888" cy="4968552"/>
          </a:xfrm>
        </p:spPr>
        <p:txBody>
          <a:bodyPr>
            <a:normAutofit fontScale="70000" lnSpcReduction="20000"/>
          </a:bodyPr>
          <a:lstStyle/>
          <a:p>
            <a:r>
              <a:rPr lang="en-IN" dirty="0" smtClean="0"/>
              <a:t>There are two main reasons for fat being the fuel reserve of the body.</a:t>
            </a:r>
          </a:p>
          <a:p>
            <a:pPr marL="514350" indent="-514350">
              <a:buAutoNum type="arabicPeriod"/>
            </a:pPr>
            <a:r>
              <a:rPr lang="en-IN" dirty="0" smtClean="0"/>
              <a:t>Triacylglycerols are highly concentrated form of energy, yielding 9 Cal/g, in contrast to carbohydrates and proteins that produce only 4 Cal/g. </a:t>
            </a:r>
          </a:p>
          <a:p>
            <a:pPr marL="514350" indent="-514350">
              <a:buAutoNum type="arabicPeriod"/>
            </a:pPr>
            <a:r>
              <a:rPr lang="en-IN" dirty="0" smtClean="0"/>
              <a:t>The triacylglycerols are non-polar and hydrophobic in nature, hence stored in pure form without any association with water (anhydrous form). On the other hand, glycogen and proteins are polar. One gram of glycogen combines with 2g of water for storage.</a:t>
            </a:r>
          </a:p>
          <a:p>
            <a:pPr marL="514350" indent="-514350">
              <a:buFont typeface="Arial" pitchFamily="34" charset="0"/>
              <a:buAutoNum type="arabicPeriod"/>
            </a:pPr>
            <a:r>
              <a:rPr lang="en-IN" dirty="0" smtClean="0"/>
              <a:t>In some animals, triacylglycerols stored under the skin serve not only as energy stores but as insulation against low temperatures. In hibernating animals (bears, for example), the huge fat reserves accumulated before hibernation serve the dual purposes of insulation and energy storage.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332656"/>
            <a:ext cx="8229600" cy="576064"/>
          </a:xfrm>
        </p:spPr>
        <p:txBody>
          <a:bodyPr>
            <a:normAutofit/>
          </a:bodyPr>
          <a:lstStyle/>
          <a:p>
            <a:r>
              <a:rPr lang="en-IN" sz="2800" b="1" u="sng" dirty="0" smtClean="0">
                <a:solidFill>
                  <a:srgbClr val="FF0000"/>
                </a:solidFill>
              </a:rPr>
              <a:t>REGULATION OF FATTY ACID OXIDATION</a:t>
            </a:r>
            <a:endParaRPr lang="en-IN" sz="2800" b="1" u="sng" dirty="0">
              <a:solidFill>
                <a:srgbClr val="FF0000"/>
              </a:solidFill>
            </a:endParaRPr>
          </a:p>
        </p:txBody>
      </p:sp>
      <p:pic>
        <p:nvPicPr>
          <p:cNvPr id="7" name="Picture 2" descr="figure 17-12"/>
          <p:cNvPicPr>
            <a:picLocks noGrp="1" noChangeAspect="1" noChangeArrowheads="1"/>
          </p:cNvPicPr>
          <p:nvPr>
            <p:ph idx="1"/>
          </p:nvPr>
        </p:nvPicPr>
        <p:blipFill>
          <a:blip r:embed="rId2" cstate="print"/>
          <a:srcRect/>
          <a:stretch>
            <a:fillRect/>
          </a:stretch>
        </p:blipFill>
        <p:spPr bwMode="auto">
          <a:xfrm>
            <a:off x="323528" y="1052736"/>
            <a:ext cx="8424936" cy="56166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51520" y="332656"/>
            <a:ext cx="8640960" cy="6264696"/>
          </a:xfrm>
        </p:spPr>
        <p:txBody>
          <a:bodyPr>
            <a:normAutofit/>
          </a:bodyPr>
          <a:lstStyle/>
          <a:p>
            <a:pPr>
              <a:buNone/>
            </a:pPr>
            <a:r>
              <a:rPr lang="en-IN" sz="2800" b="1" u="sng" dirty="0" smtClean="0">
                <a:solidFill>
                  <a:srgbClr val="0070C0"/>
                </a:solidFill>
              </a:rPr>
              <a:t>SIGNIFICANCE OF </a:t>
            </a:r>
            <a:r>
              <a:rPr lang="el-GR" sz="2800" b="1" u="sng" dirty="0" smtClean="0">
                <a:solidFill>
                  <a:srgbClr val="0070C0"/>
                </a:solidFill>
              </a:rPr>
              <a:t>β</a:t>
            </a:r>
            <a:r>
              <a:rPr lang="en-IN" sz="2800" b="1" u="sng" dirty="0" smtClean="0">
                <a:solidFill>
                  <a:srgbClr val="0070C0"/>
                </a:solidFill>
              </a:rPr>
              <a:t>-OXIDATION:</a:t>
            </a:r>
            <a:r>
              <a:rPr lang="en-IN" sz="2800" b="1" dirty="0" smtClean="0"/>
              <a:t> </a:t>
            </a:r>
          </a:p>
          <a:p>
            <a:pPr marL="571500" indent="-571500">
              <a:buNone/>
            </a:pPr>
            <a:r>
              <a:rPr lang="en-IN" sz="2400" b="1" dirty="0" err="1" smtClean="0"/>
              <a:t>i</a:t>
            </a:r>
            <a:r>
              <a:rPr lang="en-IN" sz="2400" b="1" dirty="0" smtClean="0"/>
              <a:t>.	PROVISION OF ENERGY</a:t>
            </a:r>
          </a:p>
          <a:p>
            <a:r>
              <a:rPr lang="en-IN" sz="2000" dirty="0" smtClean="0"/>
              <a:t>Fatty acid oxidation provides 20-30% of energy requirement of the cell.</a:t>
            </a:r>
          </a:p>
          <a:p>
            <a:pPr>
              <a:buNone/>
            </a:pPr>
            <a:r>
              <a:rPr lang="en-IN" sz="2400" b="1" dirty="0" smtClean="0"/>
              <a:t>ii.	    KETONE BODIES</a:t>
            </a:r>
          </a:p>
          <a:p>
            <a:r>
              <a:rPr lang="en-IN" sz="2000" dirty="0" smtClean="0"/>
              <a:t>On conditions of short supply of glucose to the cell (such as starvation and diabetes mellitus) excessive breakdown of fatty acids leads to the formation of ketone bodies.</a:t>
            </a:r>
          </a:p>
          <a:p>
            <a:r>
              <a:rPr lang="en-IN" sz="2000" dirty="0" smtClean="0"/>
              <a:t>Ketone bodies provide energy to the peripheral tissues such as muscle and kidney</a:t>
            </a:r>
          </a:p>
          <a:p>
            <a:pPr>
              <a:buNone/>
            </a:pPr>
            <a:r>
              <a:rPr lang="en-IN" sz="2400" b="1" dirty="0" smtClean="0"/>
              <a:t>iii.	    UTILIZATION OF ACETYL </a:t>
            </a:r>
            <a:r>
              <a:rPr lang="en-IN" sz="2400" b="1" dirty="0" err="1" smtClean="0"/>
              <a:t>CoA</a:t>
            </a:r>
            <a:r>
              <a:rPr lang="en-IN" sz="2400" b="1" dirty="0" smtClean="0"/>
              <a:t> FOR THE SYNTHESIS OF                BIOMOLECULES</a:t>
            </a:r>
          </a:p>
          <a:p>
            <a:r>
              <a:rPr lang="en-IN" sz="2000" dirty="0" smtClean="0"/>
              <a:t>Acetyl </a:t>
            </a:r>
            <a:r>
              <a:rPr lang="en-IN" sz="2000" dirty="0" err="1" smtClean="0"/>
              <a:t>CoA</a:t>
            </a:r>
            <a:r>
              <a:rPr lang="en-IN" sz="2000" dirty="0" smtClean="0"/>
              <a:t> derived from </a:t>
            </a:r>
            <a:r>
              <a:rPr lang="el-GR" sz="2000" dirty="0" smtClean="0"/>
              <a:t>β</a:t>
            </a:r>
            <a:r>
              <a:rPr lang="en-IN" sz="2000" dirty="0" smtClean="0"/>
              <a:t>-oxidation of fatty acids may be utilized for several biosynthetic reactions </a:t>
            </a:r>
            <a:r>
              <a:rPr lang="en-IN" sz="2000" b="1" dirty="0" smtClean="0"/>
              <a:t>such as synthesis of acetylcholine and cholesterol</a:t>
            </a:r>
            <a:r>
              <a:rPr lang="en-IN" sz="2000" dirty="0" smtClean="0"/>
              <a:t>.</a:t>
            </a:r>
          </a:p>
          <a:p>
            <a:endParaRPr lang="en-IN" sz="2000" u="sng" dirty="0">
              <a:solidFill>
                <a:srgbClr val="0070C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490066"/>
          </a:xfrm>
        </p:spPr>
        <p:txBody>
          <a:bodyPr>
            <a:normAutofit fontScale="90000"/>
          </a:bodyPr>
          <a:lstStyle/>
          <a:p>
            <a:r>
              <a:rPr lang="en-IN" sz="2800" b="1" u="sng" dirty="0" smtClean="0">
                <a:solidFill>
                  <a:srgbClr val="FF0000"/>
                </a:solidFill>
              </a:rPr>
              <a:t>SUDDEN INFANT DEATH SYNDROME</a:t>
            </a:r>
            <a:endParaRPr lang="en-IN" sz="2800" b="1" u="sng" dirty="0">
              <a:solidFill>
                <a:srgbClr val="FF0000"/>
              </a:solidFill>
            </a:endParaRPr>
          </a:p>
        </p:txBody>
      </p:sp>
      <p:sp>
        <p:nvSpPr>
          <p:cNvPr id="3" name="Content Placeholder 2"/>
          <p:cNvSpPr>
            <a:spLocks noGrp="1"/>
          </p:cNvSpPr>
          <p:nvPr>
            <p:ph idx="1"/>
          </p:nvPr>
        </p:nvSpPr>
        <p:spPr>
          <a:xfrm>
            <a:off x="107504" y="836712"/>
            <a:ext cx="8856984" cy="5904656"/>
          </a:xfrm>
        </p:spPr>
        <p:txBody>
          <a:bodyPr>
            <a:normAutofit fontScale="92500" lnSpcReduction="20000"/>
          </a:bodyPr>
          <a:lstStyle/>
          <a:p>
            <a:pPr>
              <a:buFont typeface="Wingdings" pitchFamily="2" charset="2"/>
              <a:buChar char="q"/>
            </a:pPr>
            <a:r>
              <a:rPr lang="en-IN" sz="2400" b="1" dirty="0" smtClean="0">
                <a:solidFill>
                  <a:srgbClr val="0070C0"/>
                </a:solidFill>
              </a:rPr>
              <a:t>INCIDENCE</a:t>
            </a:r>
          </a:p>
          <a:p>
            <a:r>
              <a:rPr lang="en-IN" sz="2000" dirty="0" smtClean="0"/>
              <a:t>The enzyme defect has a frequency of 1 in 10,000 births.</a:t>
            </a:r>
          </a:p>
          <a:p>
            <a:pPr>
              <a:buFont typeface="Wingdings" pitchFamily="2" charset="2"/>
              <a:buChar char="q"/>
            </a:pPr>
            <a:r>
              <a:rPr lang="en-IN" sz="2400" b="1" dirty="0" smtClean="0">
                <a:solidFill>
                  <a:srgbClr val="0070C0"/>
                </a:solidFill>
              </a:rPr>
              <a:t>CAUSE</a:t>
            </a:r>
          </a:p>
          <a:p>
            <a:r>
              <a:rPr lang="en-IN" sz="2000" dirty="0" smtClean="0"/>
              <a:t>The real cause of SIDS is not known.</a:t>
            </a:r>
          </a:p>
          <a:p>
            <a:r>
              <a:rPr lang="en-IN" sz="2000" dirty="0" smtClean="0"/>
              <a:t>It is now estimated that at least 10% of SIDS is due to deficiency of </a:t>
            </a:r>
            <a:r>
              <a:rPr lang="en-IN" sz="2000" b="1" dirty="0" smtClean="0"/>
              <a:t>medium chain </a:t>
            </a:r>
            <a:r>
              <a:rPr lang="en-IN" sz="2000" b="1" dirty="0" err="1" smtClean="0"/>
              <a:t>acyl</a:t>
            </a:r>
            <a:r>
              <a:rPr lang="en-IN" sz="2000" b="1" dirty="0" smtClean="0"/>
              <a:t> </a:t>
            </a:r>
            <a:r>
              <a:rPr lang="en-IN" sz="2000" b="1" dirty="0" err="1" smtClean="0"/>
              <a:t>CoA</a:t>
            </a:r>
            <a:r>
              <a:rPr lang="en-IN" sz="2000" b="1" dirty="0" smtClean="0"/>
              <a:t> dehydrogenase</a:t>
            </a:r>
            <a:r>
              <a:rPr lang="en-IN" sz="2000" dirty="0" smtClean="0"/>
              <a:t>.</a:t>
            </a:r>
          </a:p>
          <a:p>
            <a:pPr>
              <a:buFont typeface="Wingdings" pitchFamily="2" charset="2"/>
              <a:buChar char="q"/>
            </a:pPr>
            <a:r>
              <a:rPr lang="en-IN" sz="2400" b="1" dirty="0" smtClean="0">
                <a:solidFill>
                  <a:srgbClr val="0070C0"/>
                </a:solidFill>
              </a:rPr>
              <a:t>CLINICAL FEATURES AND BIOCHEMICAL FINDINGS</a:t>
            </a:r>
          </a:p>
          <a:p>
            <a:r>
              <a:rPr lang="en-IN" sz="2000" dirty="0" smtClean="0"/>
              <a:t>The individual is unable to oxidize fatty acids of 6 to 12 carbons.</a:t>
            </a:r>
          </a:p>
          <a:p>
            <a:r>
              <a:rPr lang="en-IN" sz="2000" dirty="0" smtClean="0"/>
              <a:t>The symptoms are seen during the first year of life and symptoms become more apparent after prolonged fasting.</a:t>
            </a:r>
          </a:p>
          <a:p>
            <a:r>
              <a:rPr lang="en-IN" sz="2000" dirty="0" smtClean="0"/>
              <a:t>The clinical features are accumulation of fat in liver, increased blood levels of medium chain fatty acids, hypoglycemia, increased excretion of medium chain fatty acids in urine, vomiting and coma.</a:t>
            </a:r>
          </a:p>
          <a:p>
            <a:r>
              <a:rPr lang="en-IN" sz="2000" dirty="0" smtClean="0"/>
              <a:t>The condition has a high mortality (20% - 60%) in children. </a:t>
            </a:r>
          </a:p>
          <a:p>
            <a:pPr>
              <a:buFont typeface="Wingdings" pitchFamily="2" charset="2"/>
              <a:buChar char="q"/>
            </a:pPr>
            <a:r>
              <a:rPr lang="en-IN" sz="2400" b="1" dirty="0" smtClean="0">
                <a:solidFill>
                  <a:srgbClr val="0070C0"/>
                </a:solidFill>
              </a:rPr>
              <a:t>TREATMENT</a:t>
            </a:r>
          </a:p>
          <a:p>
            <a:r>
              <a:rPr lang="en-IN" sz="2000" dirty="0" smtClean="0"/>
              <a:t>If the condition is detected early after birth, the treatment consists of :</a:t>
            </a:r>
          </a:p>
          <a:p>
            <a:pPr marL="514350" indent="-514350">
              <a:buAutoNum type="arabicPeriod"/>
            </a:pPr>
            <a:r>
              <a:rPr lang="en-IN" sz="2000" dirty="0" smtClean="0"/>
              <a:t>Low fat diet, high carbohydrate diet, and</a:t>
            </a:r>
          </a:p>
          <a:p>
            <a:pPr marL="514350" indent="-514350">
              <a:buAutoNum type="arabicPeriod"/>
            </a:pPr>
            <a:r>
              <a:rPr lang="en-IN" sz="2000" dirty="0" smtClean="0"/>
              <a:t>Avoidance of long intervals between the meals (to prevent excessive oxidation of fatty acids).</a:t>
            </a:r>
          </a:p>
          <a:p>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88640"/>
            <a:ext cx="8229600" cy="576064"/>
          </a:xfrm>
          <a:ln w="38100"/>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IN" sz="6000" b="1" dirty="0" smtClean="0">
                <a:solidFill>
                  <a:srgbClr val="FF0000"/>
                </a:solidFill>
              </a:rPr>
              <a:t>DIGESTION OF LIPIDS</a:t>
            </a:r>
            <a:endParaRPr lang="en-IN" sz="6000" b="1" dirty="0">
              <a:solidFill>
                <a:srgbClr val="FF0000"/>
              </a:solidFill>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467544" y="836712"/>
            <a:ext cx="8208912" cy="56886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ln w="57150"/>
        </p:spPr>
        <p:style>
          <a:lnRef idx="2">
            <a:schemeClr val="accent6"/>
          </a:lnRef>
          <a:fillRef idx="1">
            <a:schemeClr val="lt1"/>
          </a:fillRef>
          <a:effectRef idx="0">
            <a:schemeClr val="accent6"/>
          </a:effectRef>
          <a:fontRef idx="minor">
            <a:schemeClr val="dk1"/>
          </a:fontRef>
        </p:style>
        <p:txBody>
          <a:bodyPr>
            <a:noAutofit/>
          </a:bodyPr>
          <a:lstStyle/>
          <a:p>
            <a:r>
              <a:rPr lang="en-IN" sz="2800" b="1" dirty="0" smtClean="0">
                <a:solidFill>
                  <a:srgbClr val="FF0000"/>
                </a:solidFill>
              </a:rPr>
              <a:t>PROCESSING OF DIETARY LIPID IN THE STOMACH</a:t>
            </a:r>
            <a:endParaRPr lang="en-IN" sz="2800" b="1" dirty="0">
              <a:solidFill>
                <a:srgbClr val="FF0000"/>
              </a:solidFill>
            </a:endParaRPr>
          </a:p>
        </p:txBody>
      </p:sp>
      <p:sp>
        <p:nvSpPr>
          <p:cNvPr id="3" name="Content Placeholder 2"/>
          <p:cNvSpPr>
            <a:spLocks noGrp="1"/>
          </p:cNvSpPr>
          <p:nvPr>
            <p:ph idx="1"/>
          </p:nvPr>
        </p:nvSpPr>
        <p:spPr>
          <a:xfrm>
            <a:off x="611560" y="1240160"/>
            <a:ext cx="7992888" cy="5069160"/>
          </a:xfrm>
        </p:spPr>
        <p:txBody>
          <a:bodyPr>
            <a:normAutofit fontScale="70000" lnSpcReduction="20000"/>
          </a:bodyPr>
          <a:lstStyle/>
          <a:p>
            <a:r>
              <a:rPr lang="en-IN" dirty="0" smtClean="0"/>
              <a:t>The digestion of lipids begins in the stomach, catalyzed by an acid stable lipase (lingual lipase from sublingual gland of mouth) which enters the stomach along with food.</a:t>
            </a:r>
          </a:p>
          <a:p>
            <a:r>
              <a:rPr lang="en-IN" dirty="0" smtClean="0"/>
              <a:t>TAG molecules, particularly those containing fatty acids of short- or medium-chain length (fewer than 12 carbons, such as are found in milk fat, butter and ghee), are the primary target of this enzyme.</a:t>
            </a:r>
          </a:p>
          <a:p>
            <a:r>
              <a:rPr lang="en-IN" dirty="0" smtClean="0"/>
              <a:t>These same TAGs are also degraded by a separate gastric lipase, secreted by the gastric mucosa.</a:t>
            </a:r>
          </a:p>
          <a:p>
            <a:r>
              <a:rPr lang="en-IN" dirty="0" smtClean="0"/>
              <a:t>Both enzymes are relatively stable, with pH optimums of pH 4 to pH 6.</a:t>
            </a:r>
          </a:p>
          <a:p>
            <a:r>
              <a:rPr lang="en-IN" dirty="0" smtClean="0"/>
              <a:t>These “acid lipases” play a particularly important role in lipid digestion in neonates, for whom milk fat is the primary source of calories.</a:t>
            </a:r>
          </a:p>
          <a:p>
            <a:r>
              <a:rPr lang="en-IN" dirty="0" smtClean="0"/>
              <a:t>They also become important digestive enzymes in individuals with pancreatic insufficiency, such as those with cystic fibrosis.</a:t>
            </a:r>
          </a:p>
          <a:p>
            <a:r>
              <a:rPr lang="en-IN" dirty="0" smtClean="0"/>
              <a:t>Up to </a:t>
            </a:r>
            <a:r>
              <a:rPr lang="en-IN" b="1" dirty="0" smtClean="0"/>
              <a:t>30% digestion of triglycerides </a:t>
            </a:r>
            <a:r>
              <a:rPr lang="en-IN" dirty="0" smtClean="0"/>
              <a:t>occurs in </a:t>
            </a:r>
            <a:r>
              <a:rPr lang="en-IN" b="1" dirty="0" smtClean="0"/>
              <a:t>stomach</a:t>
            </a:r>
            <a:r>
              <a:rPr lang="en-IN" dirty="0" smtClean="0"/>
              <a:t>.</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20080"/>
          </a:xfrm>
          <a:ln w="57150"/>
        </p:spPr>
        <p:style>
          <a:lnRef idx="2">
            <a:schemeClr val="accent6"/>
          </a:lnRef>
          <a:fillRef idx="1">
            <a:schemeClr val="lt1"/>
          </a:fillRef>
          <a:effectRef idx="0">
            <a:schemeClr val="accent6"/>
          </a:effectRef>
          <a:fontRef idx="minor">
            <a:schemeClr val="dk1"/>
          </a:fontRef>
        </p:style>
        <p:txBody>
          <a:bodyPr>
            <a:noAutofit/>
          </a:bodyPr>
          <a:lstStyle/>
          <a:p>
            <a:r>
              <a:rPr lang="en-IN" sz="2800" b="1" dirty="0" smtClean="0">
                <a:solidFill>
                  <a:srgbClr val="FF0000"/>
                </a:solidFill>
              </a:rPr>
              <a:t>EMULSIFICATION OF DIETARY LIPID IN THE INTESTINE</a:t>
            </a:r>
            <a:endParaRPr lang="en-IN" sz="2800" b="1" dirty="0">
              <a:solidFill>
                <a:srgbClr val="FF0000"/>
              </a:solidFill>
            </a:endParaRPr>
          </a:p>
        </p:txBody>
      </p:sp>
      <p:sp>
        <p:nvSpPr>
          <p:cNvPr id="5" name="Content Placeholder 4"/>
          <p:cNvSpPr>
            <a:spLocks noGrp="1"/>
          </p:cNvSpPr>
          <p:nvPr>
            <p:ph sz="half" idx="1"/>
          </p:nvPr>
        </p:nvSpPr>
        <p:spPr>
          <a:xfrm>
            <a:off x="457200" y="1052736"/>
            <a:ext cx="8219256" cy="2592288"/>
          </a:xfrm>
        </p:spPr>
        <p:txBody>
          <a:bodyPr>
            <a:normAutofit fontScale="62500" lnSpcReduction="20000"/>
          </a:bodyPr>
          <a:lstStyle/>
          <a:p>
            <a:pPr lvl="0"/>
            <a:r>
              <a:rPr lang="en-IN" dirty="0" smtClean="0"/>
              <a:t>Emulsification is a pre-requisite for digestion of lipids.</a:t>
            </a:r>
          </a:p>
          <a:p>
            <a:r>
              <a:rPr lang="en-IN" dirty="0" smtClean="0"/>
              <a:t>The critical process of emulsification of dietary lipids occurs in the duodenum.</a:t>
            </a:r>
          </a:p>
          <a:p>
            <a:pPr lvl="0"/>
            <a:r>
              <a:rPr lang="en-IN" dirty="0" smtClean="0"/>
              <a:t>The lipids are dispersed into smaller droplets; surface tension is reduced; and surface area of droplets is increased as a result of emulsification.</a:t>
            </a:r>
          </a:p>
          <a:p>
            <a:pPr lvl="0"/>
            <a:r>
              <a:rPr lang="en-IN" dirty="0" smtClean="0"/>
              <a:t>Emulsification is accomplished by two complementary mechanisms, namely, use of the detergent properties of the bile salts, and mechanical mixing due to peristalsis.</a:t>
            </a:r>
          </a:p>
          <a:p>
            <a:r>
              <a:rPr lang="en-IN" dirty="0" smtClean="0"/>
              <a:t>The bile (pH 7.7) entering the duodenum serves to neutralize the acid </a:t>
            </a:r>
            <a:r>
              <a:rPr lang="en-IN" dirty="0" err="1" smtClean="0"/>
              <a:t>chyme</a:t>
            </a:r>
            <a:r>
              <a:rPr lang="en-IN" dirty="0" smtClean="0"/>
              <a:t> from the stomach and provides a pH favourable for the action of pancreatic enzymes.</a:t>
            </a:r>
          </a:p>
          <a:p>
            <a:pPr lvl="0"/>
            <a:r>
              <a:rPr lang="en-IN" dirty="0" smtClean="0"/>
              <a:t>Bile salts (sodium </a:t>
            </a:r>
            <a:r>
              <a:rPr lang="en-IN" dirty="0" err="1" smtClean="0"/>
              <a:t>glycocholate</a:t>
            </a:r>
            <a:r>
              <a:rPr lang="en-IN" dirty="0" smtClean="0"/>
              <a:t> and sodium </a:t>
            </a:r>
            <a:r>
              <a:rPr lang="en-IN" dirty="0" err="1" smtClean="0"/>
              <a:t>taurocholate</a:t>
            </a:r>
            <a:r>
              <a:rPr lang="en-IN" dirty="0" smtClean="0"/>
              <a:t>), made in the liver and stored in gallbladder, are derivatives of cholesterol.</a:t>
            </a:r>
          </a:p>
          <a:p>
            <a:endParaRPr lang="en-IN" dirty="0" smtClean="0"/>
          </a:p>
          <a:p>
            <a:endParaRPr lang="en-IN" dirty="0" smtClean="0"/>
          </a:p>
          <a:p>
            <a:endParaRPr lang="en-IN" dirty="0"/>
          </a:p>
        </p:txBody>
      </p:sp>
      <p:pic>
        <p:nvPicPr>
          <p:cNvPr id="7" name="Picture 2"/>
          <p:cNvPicPr>
            <a:picLocks noGrp="1" noChangeAspect="1" noChangeArrowheads="1"/>
          </p:cNvPicPr>
          <p:nvPr>
            <p:ph sz="half" idx="2"/>
          </p:nvPr>
        </p:nvPicPr>
        <p:blipFill>
          <a:blip r:embed="rId2" cstate="print"/>
          <a:srcRect/>
          <a:stretch>
            <a:fillRect/>
          </a:stretch>
        </p:blipFill>
        <p:spPr bwMode="auto">
          <a:xfrm>
            <a:off x="1043608" y="3761656"/>
            <a:ext cx="6552728" cy="2547664"/>
          </a:xfrm>
          <a:prstGeom prst="rect">
            <a:avLst/>
          </a:prstGeom>
          <a:noFill/>
          <a:ln w="9525">
            <a:noFill/>
            <a:miter lim="800000"/>
            <a:headEnd/>
            <a:tailEnd/>
          </a:ln>
        </p:spPr>
      </p:pic>
      <p:sp>
        <p:nvSpPr>
          <p:cNvPr id="8" name="Rectangle 7"/>
          <p:cNvSpPr/>
          <p:nvPr/>
        </p:nvSpPr>
        <p:spPr>
          <a:xfrm>
            <a:off x="2843808" y="6341258"/>
            <a:ext cx="2696572" cy="400110"/>
          </a:xfrm>
          <a:prstGeom prst="rect">
            <a:avLst/>
          </a:prstGeom>
        </p:spPr>
        <p:txBody>
          <a:bodyPr wrap="square">
            <a:spAutoFit/>
          </a:bodyPr>
          <a:lstStyle/>
          <a:p>
            <a:r>
              <a:rPr lang="en-IN" sz="2000" b="1" dirty="0" smtClean="0"/>
              <a:t>Fig. Action of bile salts. </a:t>
            </a:r>
            <a:endParaRPr lang="en-IN"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50106"/>
          </a:xfrm>
          <a:ln w="57150"/>
        </p:spPr>
        <p:style>
          <a:lnRef idx="2">
            <a:schemeClr val="accent3"/>
          </a:lnRef>
          <a:fillRef idx="1">
            <a:schemeClr val="lt1"/>
          </a:fillRef>
          <a:effectRef idx="0">
            <a:schemeClr val="accent3"/>
          </a:effectRef>
          <a:fontRef idx="minor">
            <a:schemeClr val="dk1"/>
          </a:fontRef>
        </p:style>
        <p:txBody>
          <a:bodyPr>
            <a:normAutofit/>
          </a:bodyPr>
          <a:lstStyle/>
          <a:p>
            <a:r>
              <a:rPr lang="en-IN" sz="3600" b="1" dirty="0" smtClean="0">
                <a:solidFill>
                  <a:srgbClr val="00B050"/>
                </a:solidFill>
              </a:rPr>
              <a:t>STEATORRHEA</a:t>
            </a:r>
            <a:endParaRPr lang="en-IN" sz="3600" b="1" dirty="0">
              <a:solidFill>
                <a:srgbClr val="00B050"/>
              </a:solidFill>
            </a:endParaRPr>
          </a:p>
        </p:txBody>
      </p:sp>
      <p:sp>
        <p:nvSpPr>
          <p:cNvPr id="4" name="Content Placeholder 3"/>
          <p:cNvSpPr>
            <a:spLocks noGrp="1"/>
          </p:cNvSpPr>
          <p:nvPr>
            <p:ph idx="1"/>
          </p:nvPr>
        </p:nvSpPr>
        <p:spPr>
          <a:xfrm>
            <a:off x="457200" y="1196752"/>
            <a:ext cx="8229600" cy="5040560"/>
          </a:xfrm>
        </p:spPr>
        <p:txBody>
          <a:bodyPr>
            <a:normAutofit fontScale="62500" lnSpcReduction="20000"/>
          </a:bodyPr>
          <a:lstStyle/>
          <a:p>
            <a:pPr>
              <a:buFont typeface="Wingdings" pitchFamily="2" charset="2"/>
              <a:buChar char="q"/>
            </a:pPr>
            <a:r>
              <a:rPr lang="en-IN" b="1" dirty="0" smtClean="0">
                <a:solidFill>
                  <a:srgbClr val="0070C0"/>
                </a:solidFill>
              </a:rPr>
              <a:t>Introduction</a:t>
            </a:r>
          </a:p>
          <a:p>
            <a:r>
              <a:rPr lang="en-IN" dirty="0" smtClean="0"/>
              <a:t>Steatorrhea is a clinical condition characterized by passage of bulky fatty stools resulting from impaired digestion and absorption of triacylglycerols.</a:t>
            </a:r>
          </a:p>
          <a:p>
            <a:pPr>
              <a:buFont typeface="Wingdings" pitchFamily="2" charset="2"/>
              <a:buChar char="q"/>
            </a:pPr>
            <a:r>
              <a:rPr lang="en-IN" b="1" dirty="0" smtClean="0">
                <a:solidFill>
                  <a:srgbClr val="0070C0"/>
                </a:solidFill>
              </a:rPr>
              <a:t>Causes</a:t>
            </a:r>
          </a:p>
          <a:p>
            <a:r>
              <a:rPr lang="en-IN" dirty="0" smtClean="0"/>
              <a:t>Absence of bile acids</a:t>
            </a:r>
          </a:p>
          <a:p>
            <a:pPr>
              <a:buFont typeface="Wingdings" pitchFamily="2" charset="2"/>
              <a:buChar char="q"/>
            </a:pPr>
            <a:r>
              <a:rPr lang="en-IN" b="1" dirty="0" smtClean="0">
                <a:solidFill>
                  <a:srgbClr val="0070C0"/>
                </a:solidFill>
              </a:rPr>
              <a:t>Characteristic features</a:t>
            </a:r>
          </a:p>
          <a:p>
            <a:r>
              <a:rPr lang="en-IN" dirty="0" smtClean="0"/>
              <a:t>Absorption of lipid soluble vitamins is compromised.</a:t>
            </a:r>
          </a:p>
          <a:p>
            <a:r>
              <a:rPr lang="en-IN" dirty="0" smtClean="0"/>
              <a:t>Deficiency becomes manifest of vitamin K at first (increased  bleeding tendency after minor cuts).</a:t>
            </a:r>
          </a:p>
          <a:p>
            <a:pPr>
              <a:buFont typeface="Wingdings" pitchFamily="2" charset="2"/>
              <a:buChar char="q"/>
            </a:pPr>
            <a:r>
              <a:rPr lang="en-IN" b="1" dirty="0" smtClean="0">
                <a:solidFill>
                  <a:srgbClr val="0070C0"/>
                </a:solidFill>
              </a:rPr>
              <a:t>Diagnosis</a:t>
            </a:r>
          </a:p>
          <a:p>
            <a:r>
              <a:rPr lang="en-IN" dirty="0" smtClean="0"/>
              <a:t>The presence of steatorrhea is confirmed by the measurement of 24 hour </a:t>
            </a:r>
            <a:r>
              <a:rPr lang="en-IN" dirty="0" err="1" smtClean="0"/>
              <a:t>fecal</a:t>
            </a:r>
            <a:r>
              <a:rPr lang="en-IN" dirty="0" smtClean="0"/>
              <a:t> fat excretion.</a:t>
            </a:r>
          </a:p>
          <a:p>
            <a:r>
              <a:rPr lang="en-IN" dirty="0" err="1" smtClean="0"/>
              <a:t>Steatorrhoea</a:t>
            </a:r>
            <a:r>
              <a:rPr lang="en-IN" dirty="0" smtClean="0"/>
              <a:t> is commonly seen in obstructive jaundice and in advanced case of hepatic jaundice.</a:t>
            </a:r>
          </a:p>
          <a:p>
            <a:pPr>
              <a:buFont typeface="Wingdings" pitchFamily="2" charset="2"/>
              <a:buChar char="q"/>
            </a:pPr>
            <a:r>
              <a:rPr lang="en-IN" b="1" dirty="0" smtClean="0">
                <a:solidFill>
                  <a:srgbClr val="0070C0"/>
                </a:solidFill>
              </a:rPr>
              <a:t>Management</a:t>
            </a:r>
          </a:p>
          <a:p>
            <a:r>
              <a:rPr lang="en-IN" dirty="0" smtClean="0"/>
              <a:t>The treatment includes treatment of the underlying condition, restriction of fat in the diet and administration of medium chain triacylglycerols.</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936104"/>
          </a:xfrm>
          <a:ln w="57150">
            <a:solidFill>
              <a:schemeClr val="accent6"/>
            </a:solidFill>
          </a:ln>
        </p:spPr>
        <p:style>
          <a:lnRef idx="2">
            <a:schemeClr val="accent6"/>
          </a:lnRef>
          <a:fillRef idx="1">
            <a:schemeClr val="lt1"/>
          </a:fillRef>
          <a:effectRef idx="0">
            <a:schemeClr val="accent6"/>
          </a:effectRef>
          <a:fontRef idx="minor">
            <a:schemeClr val="dk1"/>
          </a:fontRef>
        </p:style>
        <p:txBody>
          <a:bodyPr>
            <a:noAutofit/>
          </a:bodyPr>
          <a:lstStyle/>
          <a:p>
            <a:r>
              <a:rPr lang="en-IN" sz="3200" b="1" dirty="0" smtClean="0">
                <a:solidFill>
                  <a:srgbClr val="FF0000"/>
                </a:solidFill>
              </a:rPr>
              <a:t>DEGRADATION OF DIETARY LIPIDS BY PANCREATIC ENZYMES</a:t>
            </a:r>
            <a:endParaRPr lang="en-IN" sz="3200" b="1" dirty="0">
              <a:solidFill>
                <a:srgbClr val="FF0000"/>
              </a:solidFill>
            </a:endParaRPr>
          </a:p>
        </p:txBody>
      </p:sp>
      <p:sp>
        <p:nvSpPr>
          <p:cNvPr id="3" name="Content Placeholder 2"/>
          <p:cNvSpPr>
            <a:spLocks noGrp="1"/>
          </p:cNvSpPr>
          <p:nvPr>
            <p:ph idx="1"/>
          </p:nvPr>
        </p:nvSpPr>
        <p:spPr>
          <a:xfrm>
            <a:off x="457200" y="1268760"/>
            <a:ext cx="8229600" cy="5112568"/>
          </a:xfrm>
        </p:spPr>
        <p:txBody>
          <a:bodyPr>
            <a:normAutofit fontScale="77500" lnSpcReduction="20000"/>
          </a:bodyPr>
          <a:lstStyle/>
          <a:p>
            <a:r>
              <a:rPr lang="en-IN" dirty="0" smtClean="0"/>
              <a:t>The dietary TAG, </a:t>
            </a:r>
            <a:r>
              <a:rPr lang="en-IN" dirty="0" err="1" smtClean="0"/>
              <a:t>cholesteryl</a:t>
            </a:r>
            <a:r>
              <a:rPr lang="en-IN" dirty="0" smtClean="0"/>
              <a:t> esters, and phospholipids are enzymatically degraded (digested) by pancreatic enzymes.</a:t>
            </a:r>
          </a:p>
          <a:p>
            <a:pPr marL="514350" indent="-514350">
              <a:buAutoNum type="arabicPeriod"/>
            </a:pPr>
            <a:r>
              <a:rPr lang="en-IN" b="1" dirty="0" smtClean="0">
                <a:solidFill>
                  <a:srgbClr val="0070C0"/>
                </a:solidFill>
              </a:rPr>
              <a:t>TAG degradation</a:t>
            </a:r>
          </a:p>
          <a:p>
            <a:pPr marL="514350" indent="-514350"/>
            <a:r>
              <a:rPr lang="en-IN" dirty="0" smtClean="0"/>
              <a:t>TAG molecules in the intestine are acted upon by an esterase, pancreatic lipase, which preferentially removes the fatty acids esterified to the </a:t>
            </a:r>
            <a:r>
              <a:rPr lang="en-IN" b="1" dirty="0" smtClean="0"/>
              <a:t>1</a:t>
            </a:r>
            <a:r>
              <a:rPr lang="en-IN" b="1" baseline="30000" dirty="0" smtClean="0"/>
              <a:t>st</a:t>
            </a:r>
            <a:r>
              <a:rPr lang="en-IN" b="1" dirty="0" smtClean="0"/>
              <a:t> and 3</a:t>
            </a:r>
            <a:r>
              <a:rPr lang="en-IN" b="1" baseline="30000" dirty="0" smtClean="0"/>
              <a:t>rd</a:t>
            </a:r>
            <a:r>
              <a:rPr lang="en-IN" b="1" dirty="0" smtClean="0"/>
              <a:t> carbon</a:t>
            </a:r>
            <a:r>
              <a:rPr lang="en-IN" dirty="0" smtClean="0"/>
              <a:t> atoms of glycerol.</a:t>
            </a:r>
          </a:p>
          <a:p>
            <a:pPr marL="514350" indent="-514350"/>
            <a:r>
              <a:rPr lang="en-IN" dirty="0" smtClean="0"/>
              <a:t>The primary products of hydrolysis are thus a mixture of 2-monoacylglycerol and free fatty acids.</a:t>
            </a:r>
          </a:p>
          <a:p>
            <a:pPr marL="514350" indent="-514350"/>
            <a:r>
              <a:rPr lang="en-IN" dirty="0" smtClean="0"/>
              <a:t>A second protein, </a:t>
            </a:r>
            <a:r>
              <a:rPr lang="en-IN" dirty="0" err="1" smtClean="0"/>
              <a:t>colipase</a:t>
            </a:r>
            <a:r>
              <a:rPr lang="en-IN" dirty="0" smtClean="0"/>
              <a:t>, also secreted by the pancreas, binds the lipase at a ratio of 1:1, and anchors it at the lipid-aqueous interface.</a:t>
            </a:r>
          </a:p>
          <a:p>
            <a:pPr marL="514350" indent="-514350"/>
            <a:r>
              <a:rPr lang="en-IN" b="1" dirty="0" err="1" smtClean="0">
                <a:solidFill>
                  <a:srgbClr val="00B050"/>
                </a:solidFill>
              </a:rPr>
              <a:t>Orlistat</a:t>
            </a:r>
            <a:r>
              <a:rPr lang="en-IN" b="1" dirty="0" smtClean="0">
                <a:solidFill>
                  <a:srgbClr val="00B050"/>
                </a:solidFill>
              </a:rPr>
              <a:t>, an </a:t>
            </a:r>
            <a:r>
              <a:rPr lang="en-IN" b="1" dirty="0" err="1" smtClean="0">
                <a:solidFill>
                  <a:srgbClr val="00B050"/>
                </a:solidFill>
              </a:rPr>
              <a:t>antiobesity</a:t>
            </a:r>
            <a:r>
              <a:rPr lang="en-IN" b="1" dirty="0" smtClean="0">
                <a:solidFill>
                  <a:srgbClr val="00B050"/>
                </a:solidFill>
              </a:rPr>
              <a:t> drug</a:t>
            </a:r>
            <a:r>
              <a:rPr lang="en-IN" dirty="0" smtClean="0"/>
              <a:t>, inhibits gastric and pancreatic lipase, thereby decreasing fat absorption, resulting in loss of weight.</a:t>
            </a: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568952" cy="6264696"/>
          </a:xfrm>
        </p:spPr>
        <p:txBody>
          <a:bodyPr>
            <a:normAutofit fontScale="70000" lnSpcReduction="20000"/>
          </a:bodyPr>
          <a:lstStyle/>
          <a:p>
            <a:pPr marL="514350" indent="-514350">
              <a:buAutoNum type="arabicPeriod" startAt="2"/>
            </a:pPr>
            <a:r>
              <a:rPr lang="en-IN" sz="3400" b="1" dirty="0" err="1" smtClean="0">
                <a:solidFill>
                  <a:srgbClr val="0070C0"/>
                </a:solidFill>
              </a:rPr>
              <a:t>Cholesteryl</a:t>
            </a:r>
            <a:r>
              <a:rPr lang="en-IN" sz="3400" b="1" dirty="0" smtClean="0">
                <a:solidFill>
                  <a:srgbClr val="0070C0"/>
                </a:solidFill>
              </a:rPr>
              <a:t> ester degradation</a:t>
            </a:r>
          </a:p>
          <a:p>
            <a:pPr marL="514350" indent="-514350"/>
            <a:r>
              <a:rPr lang="en-IN" dirty="0" smtClean="0"/>
              <a:t>Most dietary cholesterol is present in the free (</a:t>
            </a:r>
            <a:r>
              <a:rPr lang="en-IN" dirty="0" err="1" smtClean="0"/>
              <a:t>nonesterified</a:t>
            </a:r>
            <a:r>
              <a:rPr lang="en-IN" dirty="0" smtClean="0"/>
              <a:t>) form, with 10-15% present in the esterified form.</a:t>
            </a:r>
          </a:p>
          <a:p>
            <a:pPr marL="514350" indent="-514350"/>
            <a:r>
              <a:rPr lang="en-IN" dirty="0" smtClean="0"/>
              <a:t>Cholesterol esters are hydrolysed by pancreatic </a:t>
            </a:r>
            <a:r>
              <a:rPr lang="en-IN" dirty="0" err="1" smtClean="0"/>
              <a:t>cholesteryl</a:t>
            </a:r>
            <a:r>
              <a:rPr lang="en-IN" dirty="0" smtClean="0"/>
              <a:t> ester </a:t>
            </a:r>
            <a:r>
              <a:rPr lang="en-IN" dirty="0" err="1" smtClean="0"/>
              <a:t>hydrolase</a:t>
            </a:r>
            <a:r>
              <a:rPr lang="en-IN" dirty="0" smtClean="0"/>
              <a:t> (cholesterol esterase) , which produces cholesterol plus free fatty acids.</a:t>
            </a:r>
          </a:p>
          <a:p>
            <a:pPr marL="514350" indent="-514350"/>
            <a:r>
              <a:rPr lang="en-IN" dirty="0" err="1" smtClean="0"/>
              <a:t>Cholesteryl</a:t>
            </a:r>
            <a:r>
              <a:rPr lang="en-IN" dirty="0" smtClean="0"/>
              <a:t> ester </a:t>
            </a:r>
            <a:r>
              <a:rPr lang="en-IN" dirty="0" err="1" smtClean="0"/>
              <a:t>hydrolase</a:t>
            </a:r>
            <a:r>
              <a:rPr lang="en-IN" dirty="0" smtClean="0"/>
              <a:t> activity is greatly increased in the presence of bile salts.</a:t>
            </a:r>
          </a:p>
          <a:p>
            <a:pPr marL="514350" indent="-514350">
              <a:buAutoNum type="arabicPeriod" startAt="3"/>
            </a:pPr>
            <a:r>
              <a:rPr lang="en-IN" sz="3400" b="1" dirty="0" err="1" smtClean="0">
                <a:solidFill>
                  <a:srgbClr val="0070C0"/>
                </a:solidFill>
              </a:rPr>
              <a:t>Phospholipid</a:t>
            </a:r>
            <a:r>
              <a:rPr lang="en-IN" sz="3400" b="1" dirty="0" smtClean="0">
                <a:solidFill>
                  <a:srgbClr val="0070C0"/>
                </a:solidFill>
              </a:rPr>
              <a:t> degradation</a:t>
            </a:r>
          </a:p>
          <a:p>
            <a:pPr marL="514350" indent="-514350"/>
            <a:r>
              <a:rPr lang="en-IN" dirty="0" smtClean="0"/>
              <a:t>Pancreatic juice is rich in the </a:t>
            </a:r>
            <a:r>
              <a:rPr lang="en-IN" dirty="0" err="1" smtClean="0"/>
              <a:t>proenzyme</a:t>
            </a:r>
            <a:r>
              <a:rPr lang="en-IN" dirty="0" smtClean="0"/>
              <a:t> of </a:t>
            </a:r>
            <a:r>
              <a:rPr lang="en-IN" dirty="0" err="1" smtClean="0"/>
              <a:t>phospholipase</a:t>
            </a:r>
            <a:r>
              <a:rPr lang="en-IN" dirty="0" smtClean="0"/>
              <a:t> A</a:t>
            </a:r>
            <a:r>
              <a:rPr lang="en-IN" baseline="-25000" dirty="0" smtClean="0"/>
              <a:t>2</a:t>
            </a:r>
            <a:r>
              <a:rPr lang="en-IN" dirty="0" smtClean="0"/>
              <a:t> that, like </a:t>
            </a:r>
            <a:r>
              <a:rPr lang="en-IN" dirty="0" err="1" smtClean="0"/>
              <a:t>procolipase</a:t>
            </a:r>
            <a:r>
              <a:rPr lang="en-IN" dirty="0" smtClean="0"/>
              <a:t>, is activated by </a:t>
            </a:r>
            <a:r>
              <a:rPr lang="en-IN" dirty="0" err="1" smtClean="0"/>
              <a:t>trypsin</a:t>
            </a:r>
            <a:r>
              <a:rPr lang="en-IN" dirty="0" smtClean="0"/>
              <a:t> and, like </a:t>
            </a:r>
            <a:r>
              <a:rPr lang="en-IN" dirty="0" err="1" smtClean="0"/>
              <a:t>cholesteryl</a:t>
            </a:r>
            <a:r>
              <a:rPr lang="en-IN" dirty="0" smtClean="0"/>
              <a:t> ester </a:t>
            </a:r>
            <a:r>
              <a:rPr lang="en-IN" dirty="0" err="1" smtClean="0"/>
              <a:t>hydrolase</a:t>
            </a:r>
            <a:r>
              <a:rPr lang="en-IN" dirty="0" smtClean="0"/>
              <a:t>, requires bile salts for optimum activity.</a:t>
            </a:r>
          </a:p>
          <a:p>
            <a:pPr marL="514350" indent="-514350"/>
            <a:r>
              <a:rPr lang="en-IN" dirty="0" err="1" smtClean="0"/>
              <a:t>Phospholipase</a:t>
            </a:r>
            <a:r>
              <a:rPr lang="en-IN" dirty="0" smtClean="0"/>
              <a:t> A</a:t>
            </a:r>
            <a:r>
              <a:rPr lang="en-IN" baseline="-25000" dirty="0" smtClean="0"/>
              <a:t>2</a:t>
            </a:r>
            <a:r>
              <a:rPr lang="en-IN" dirty="0" smtClean="0"/>
              <a:t> removes one fatty acid from carbon 2 of a </a:t>
            </a:r>
            <a:r>
              <a:rPr lang="en-IN" dirty="0" err="1" smtClean="0"/>
              <a:t>phospholipid</a:t>
            </a:r>
            <a:r>
              <a:rPr lang="en-IN" dirty="0" smtClean="0"/>
              <a:t>, leaving a </a:t>
            </a:r>
            <a:r>
              <a:rPr lang="en-IN" dirty="0" err="1" smtClean="0"/>
              <a:t>lysophospholipid</a:t>
            </a:r>
            <a:r>
              <a:rPr lang="en-IN" dirty="0" smtClean="0"/>
              <a:t>.</a:t>
            </a:r>
          </a:p>
          <a:p>
            <a:pPr marL="514350" indent="-514350"/>
            <a:r>
              <a:rPr lang="en-IN" dirty="0" smtClean="0"/>
              <a:t>The remaining fatty acid at carbon 1 can be removed by </a:t>
            </a:r>
            <a:r>
              <a:rPr lang="en-IN" dirty="0" err="1" smtClean="0"/>
              <a:t>lysophodpholipase</a:t>
            </a:r>
            <a:r>
              <a:rPr lang="en-IN" dirty="0" smtClean="0"/>
              <a:t> leaving a </a:t>
            </a:r>
            <a:r>
              <a:rPr lang="en-IN" dirty="0" err="1" smtClean="0"/>
              <a:t>glycerylphosphoryl</a:t>
            </a:r>
            <a:r>
              <a:rPr lang="en-IN" dirty="0" smtClean="0"/>
              <a:t> base, that may be excreted in the </a:t>
            </a:r>
            <a:r>
              <a:rPr lang="en-IN" dirty="0" err="1" smtClean="0"/>
              <a:t>feces</a:t>
            </a:r>
            <a:r>
              <a:rPr lang="en-IN" dirty="0" smtClean="0"/>
              <a:t>, further degraded, or absorbed.</a:t>
            </a:r>
          </a:p>
          <a:p>
            <a:pPr marL="514350" indent="-514350"/>
            <a:r>
              <a:rPr lang="en-IN" dirty="0" smtClean="0"/>
              <a:t>The major end products of the digestion of TAG are </a:t>
            </a:r>
            <a:r>
              <a:rPr lang="en-IN" b="1" dirty="0" smtClean="0"/>
              <a:t>2-MAG (78%), 1-MAG (6%), glycerol and fatty acids (14%)</a:t>
            </a:r>
            <a:r>
              <a:rPr lang="en-IN" dirty="0" smtClean="0"/>
              <a:t>. Thus digestion of TAG is partial (incomplete).</a:t>
            </a:r>
          </a:p>
          <a:p>
            <a:pPr marL="514350" indent="-514350"/>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1368</TotalTime>
  <Words>2695</Words>
  <Application>Microsoft Office PowerPoint</Application>
  <PresentationFormat>On-screen Show (4:3)</PresentationFormat>
  <Paragraphs>234</Paragraphs>
  <Slides>32</Slides>
  <Notes>3</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LIPIDS METABOLISM</vt:lpstr>
      <vt:lpstr>INTRODUCTION</vt:lpstr>
      <vt:lpstr>Why should fat be the fuel reserve of the body?</vt:lpstr>
      <vt:lpstr>DIGESTION OF LIPIDS</vt:lpstr>
      <vt:lpstr>PROCESSING OF DIETARY LIPID IN THE STOMACH</vt:lpstr>
      <vt:lpstr>EMULSIFICATION OF DIETARY LIPID IN THE INTESTINE</vt:lpstr>
      <vt:lpstr>STEATORRHEA</vt:lpstr>
      <vt:lpstr>DEGRADATION OF DIETARY LIPIDS BY PANCREATIC ENZYMES</vt:lpstr>
      <vt:lpstr>Slide 9</vt:lpstr>
      <vt:lpstr>Slide 10</vt:lpstr>
      <vt:lpstr>Slide 11</vt:lpstr>
      <vt:lpstr>ABSORPTION OF LIPIDS</vt:lpstr>
      <vt:lpstr>Slide 13</vt:lpstr>
      <vt:lpstr>Slide 14</vt:lpstr>
      <vt:lpstr>Slide 15</vt:lpstr>
      <vt:lpstr>Slide 16</vt:lpstr>
      <vt:lpstr>MOBILIZATION OF FAT FROM ADIPOSE TISSUE</vt:lpstr>
      <vt:lpstr>Slide 18</vt:lpstr>
      <vt:lpstr>Slide 19</vt:lpstr>
      <vt:lpstr>Regulation of hormone-sensitive TG-lipase</vt:lpstr>
      <vt:lpstr>FATE OF GLYCEROL</vt:lpstr>
      <vt:lpstr>FATTY ACID OXIDATION</vt:lpstr>
      <vt:lpstr>I. Fatty Acid Activation </vt:lpstr>
      <vt:lpstr>II. TRANSPORT OF ACTIVATED FATTY ACIDS FROM THE CYTOSOL TO THE MITOCHONDRIA </vt:lpstr>
      <vt:lpstr>Slide 25</vt:lpstr>
      <vt:lpstr>Slide 26</vt:lpstr>
      <vt:lpstr>Slide 27</vt:lpstr>
      <vt:lpstr>Slide 28</vt:lpstr>
      <vt:lpstr>Oxidation of Palmitoyl CoA</vt:lpstr>
      <vt:lpstr>REGULATION OF FATTY ACID OXIDATION</vt:lpstr>
      <vt:lpstr>Slide 31</vt:lpstr>
      <vt:lpstr>SUDDEN INFANT DEATH SYNDROME</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KAMLESH YADAV</dc:creator>
  <cp:lastModifiedBy>KAMLESH YADAV</cp:lastModifiedBy>
  <cp:revision>205</cp:revision>
  <dcterms:created xsi:type="dcterms:W3CDTF">2017-02-27T16:49:05Z</dcterms:created>
  <dcterms:modified xsi:type="dcterms:W3CDTF">2018-03-10T23:44:34Z</dcterms:modified>
</cp:coreProperties>
</file>