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309" r:id="rId2"/>
    <p:sldId id="311" r:id="rId3"/>
    <p:sldId id="259" r:id="rId4"/>
    <p:sldId id="293" r:id="rId5"/>
    <p:sldId id="260" r:id="rId6"/>
    <p:sldId id="261" r:id="rId7"/>
    <p:sldId id="263" r:id="rId8"/>
    <p:sldId id="312" r:id="rId9"/>
    <p:sldId id="266" r:id="rId10"/>
    <p:sldId id="267" r:id="rId11"/>
    <p:sldId id="268" r:id="rId12"/>
    <p:sldId id="270" r:id="rId13"/>
    <p:sldId id="271" r:id="rId14"/>
    <p:sldId id="272" r:id="rId15"/>
    <p:sldId id="273" r:id="rId16"/>
    <p:sldId id="275" r:id="rId17"/>
    <p:sldId id="276" r:id="rId18"/>
    <p:sldId id="277" r:id="rId19"/>
    <p:sldId id="279" r:id="rId20"/>
    <p:sldId id="280" r:id="rId21"/>
    <p:sldId id="281" r:id="rId22"/>
    <p:sldId id="283" r:id="rId23"/>
    <p:sldId id="284" r:id="rId24"/>
    <p:sldId id="285" r:id="rId25"/>
    <p:sldId id="287" r:id="rId26"/>
    <p:sldId id="289" r:id="rId27"/>
    <p:sldId id="290" r:id="rId28"/>
    <p:sldId id="291" r:id="rId29"/>
    <p:sldId id="292" r:id="rId30"/>
    <p:sldId id="294" r:id="rId31"/>
    <p:sldId id="296" r:id="rId32"/>
    <p:sldId id="299" r:id="rId33"/>
    <p:sldId id="300" r:id="rId34"/>
    <p:sldId id="302" r:id="rId35"/>
    <p:sldId id="297" r:id="rId36"/>
    <p:sldId id="303" r:id="rId37"/>
    <p:sldId id="304" r:id="rId38"/>
    <p:sldId id="306" r:id="rId39"/>
    <p:sldId id="307" r:id="rId40"/>
    <p:sldId id="308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19" autoAdjust="0"/>
    <p:restoredTop sz="94660"/>
  </p:normalViewPr>
  <p:slideViewPr>
    <p:cSldViewPr>
      <p:cViewPr>
        <p:scale>
          <a:sx n="57" d="100"/>
          <a:sy n="57" d="100"/>
        </p:scale>
        <p:origin x="-1866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869C8B-3B1E-4C76-8797-F125DFCCFB23}" type="datetimeFigureOut">
              <a:rPr lang="en-IN" smtClean="0"/>
              <a:pPr/>
              <a:t>13-03-2018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7C87EE-8FA9-4A7E-A43F-7F1317F2CE22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7C87EE-8FA9-4A7E-A43F-7F1317F2CE22}" type="slidenum">
              <a:rPr lang="en-IN" smtClean="0"/>
              <a:pPr/>
              <a:t>7</a:t>
            </a:fld>
            <a:endParaRPr lang="en-I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IN" dirty="0" err="1" smtClean="0"/>
              <a:t>Cheilosis</a:t>
            </a:r>
            <a:r>
              <a:rPr lang="en-IN" baseline="0" dirty="0" smtClean="0"/>
              <a:t> = painful inflammation at the corner of the mouth.</a:t>
            </a:r>
          </a:p>
          <a:p>
            <a:r>
              <a:rPr lang="en-IN" dirty="0" err="1" smtClean="0"/>
              <a:t>Glositis</a:t>
            </a:r>
            <a:r>
              <a:rPr lang="en-IN" dirty="0" smtClean="0"/>
              <a:t> =</a:t>
            </a:r>
            <a:r>
              <a:rPr lang="en-IN" baseline="0" dirty="0" smtClean="0"/>
              <a:t> inflammation of the tongue</a:t>
            </a:r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7C87EE-8FA9-4A7E-A43F-7F1317F2CE22}" type="slidenum">
              <a:rPr lang="en-IN" smtClean="0"/>
              <a:pPr/>
              <a:t>26</a:t>
            </a:fld>
            <a:endParaRPr lang="en-I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Dementia = Brain disease marked by memory disorders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7C87EE-8FA9-4A7E-A43F-7F1317F2CE22}" type="slidenum">
              <a:rPr lang="en-IN" smtClean="0"/>
              <a:pPr/>
              <a:t>28</a:t>
            </a:fld>
            <a:endParaRPr lang="en-I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20C1-0BED-41A1-8B64-C29CD557C84A}" type="datetimeFigureOut">
              <a:rPr lang="en-IN" smtClean="0"/>
              <a:pPr/>
              <a:t>13-03-2018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ADC4B-5E95-4A52-A1CD-53609B79CE0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20C1-0BED-41A1-8B64-C29CD557C84A}" type="datetimeFigureOut">
              <a:rPr lang="en-IN" smtClean="0"/>
              <a:pPr/>
              <a:t>13-03-2018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ADC4B-5E95-4A52-A1CD-53609B79CE0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20C1-0BED-41A1-8B64-C29CD557C84A}" type="datetimeFigureOut">
              <a:rPr lang="en-IN" smtClean="0"/>
              <a:pPr/>
              <a:t>13-03-2018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ADC4B-5E95-4A52-A1CD-53609B79CE0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20C1-0BED-41A1-8B64-C29CD557C84A}" type="datetimeFigureOut">
              <a:rPr lang="en-IN" smtClean="0"/>
              <a:pPr/>
              <a:t>13-03-2018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ADC4B-5E95-4A52-A1CD-53609B79CE0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20C1-0BED-41A1-8B64-C29CD557C84A}" type="datetimeFigureOut">
              <a:rPr lang="en-IN" smtClean="0"/>
              <a:pPr/>
              <a:t>13-03-2018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ADC4B-5E95-4A52-A1CD-53609B79CE0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20C1-0BED-41A1-8B64-C29CD557C84A}" type="datetimeFigureOut">
              <a:rPr lang="en-IN" smtClean="0"/>
              <a:pPr/>
              <a:t>13-03-2018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ADC4B-5E95-4A52-A1CD-53609B79CE0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20C1-0BED-41A1-8B64-C29CD557C84A}" type="datetimeFigureOut">
              <a:rPr lang="en-IN" smtClean="0"/>
              <a:pPr/>
              <a:t>13-03-2018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ADC4B-5E95-4A52-A1CD-53609B79CE0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20C1-0BED-41A1-8B64-C29CD557C84A}" type="datetimeFigureOut">
              <a:rPr lang="en-IN" smtClean="0"/>
              <a:pPr/>
              <a:t>13-03-2018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ADC4B-5E95-4A52-A1CD-53609B79CE0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20C1-0BED-41A1-8B64-C29CD557C84A}" type="datetimeFigureOut">
              <a:rPr lang="en-IN" smtClean="0"/>
              <a:pPr/>
              <a:t>13-03-2018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ADC4B-5E95-4A52-A1CD-53609B79CE0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20C1-0BED-41A1-8B64-C29CD557C84A}" type="datetimeFigureOut">
              <a:rPr lang="en-IN" smtClean="0"/>
              <a:pPr/>
              <a:t>13-03-2018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ADC4B-5E95-4A52-A1CD-53609B79CE0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20C1-0BED-41A1-8B64-C29CD557C84A}" type="datetimeFigureOut">
              <a:rPr lang="en-IN" smtClean="0"/>
              <a:pPr/>
              <a:t>13-03-2018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ADC4B-5E95-4A52-A1CD-53609B79CE0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A520C1-0BED-41A1-8B64-C29CD557C84A}" type="datetimeFigureOut">
              <a:rPr lang="en-IN" smtClean="0"/>
              <a:pPr/>
              <a:t>13-03-2018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3ADC4B-5E95-4A52-A1CD-53609B79CE05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7560" t="8158" r="9281"/>
          <a:stretch>
            <a:fillRect/>
          </a:stretch>
        </p:blipFill>
        <p:spPr bwMode="auto">
          <a:xfrm>
            <a:off x="251520" y="1268760"/>
            <a:ext cx="8568952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3"/>
          <p:cNvSpPr>
            <a:spLocks noGrp="1"/>
          </p:cNvSpPr>
          <p:nvPr>
            <p:ph type="ctrTitle"/>
          </p:nvPr>
        </p:nvSpPr>
        <p:spPr>
          <a:xfrm>
            <a:off x="251520" y="188640"/>
            <a:ext cx="8568952" cy="1008112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IN" sz="8000" b="1" dirty="0" smtClean="0">
                <a:solidFill>
                  <a:srgbClr val="FF0000"/>
                </a:solidFill>
              </a:rPr>
              <a:t>VITAMINS</a:t>
            </a:r>
            <a:endParaRPr lang="en-IN" sz="8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02630"/>
            <a:ext cx="8229600" cy="778098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IN" sz="3600" b="1" dirty="0" smtClean="0">
                <a:solidFill>
                  <a:srgbClr val="0070C0"/>
                </a:solidFill>
              </a:rPr>
              <a:t>BIOLOGICAL FUNCTIONS OF CALCITRIOL</a:t>
            </a:r>
            <a:br>
              <a:rPr lang="en-IN" sz="3600" b="1" dirty="0" smtClean="0">
                <a:solidFill>
                  <a:srgbClr val="0070C0"/>
                </a:solidFill>
              </a:rPr>
            </a:br>
            <a:endParaRPr lang="en-IN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512" y="764704"/>
            <a:ext cx="4464496" cy="5904656"/>
          </a:xfrm>
        </p:spPr>
        <p:txBody>
          <a:bodyPr>
            <a:normAutofit fontScale="77500" lnSpcReduction="20000"/>
          </a:bodyPr>
          <a:lstStyle/>
          <a:p>
            <a:r>
              <a:rPr lang="en-IN" sz="2200" dirty="0" smtClean="0"/>
              <a:t>The biological functions of calcitriol may be divide into </a:t>
            </a:r>
            <a:r>
              <a:rPr lang="en-IN" sz="2200" b="1" dirty="0" err="1" smtClean="0">
                <a:solidFill>
                  <a:srgbClr val="7030A0"/>
                </a:solidFill>
              </a:rPr>
              <a:t>calcemic</a:t>
            </a:r>
            <a:r>
              <a:rPr lang="en-IN" sz="2200" b="1" dirty="0" smtClean="0">
                <a:solidFill>
                  <a:srgbClr val="7030A0"/>
                </a:solidFill>
              </a:rPr>
              <a:t> </a:t>
            </a:r>
            <a:r>
              <a:rPr lang="en-IN" sz="2200" dirty="0" smtClean="0"/>
              <a:t>and </a:t>
            </a:r>
            <a:r>
              <a:rPr lang="en-IN" sz="2200" b="1" dirty="0" err="1" smtClean="0">
                <a:solidFill>
                  <a:srgbClr val="7030A0"/>
                </a:solidFill>
              </a:rPr>
              <a:t>extracalcemic</a:t>
            </a:r>
            <a:r>
              <a:rPr lang="en-IN" sz="2200" b="1" dirty="0" smtClean="0">
                <a:solidFill>
                  <a:srgbClr val="7030A0"/>
                </a:solidFill>
              </a:rPr>
              <a:t> effects</a:t>
            </a:r>
            <a:r>
              <a:rPr lang="en-IN" sz="2200" dirty="0" smtClean="0"/>
              <a:t>.</a:t>
            </a:r>
          </a:p>
          <a:p>
            <a:pPr marL="514350" indent="-514350">
              <a:buAutoNum type="arabicPeriod"/>
            </a:pPr>
            <a:r>
              <a:rPr lang="en-IN" sz="2400" b="1" dirty="0" err="1" smtClean="0">
                <a:solidFill>
                  <a:srgbClr val="7030A0"/>
                </a:solidFill>
              </a:rPr>
              <a:t>Calcemic</a:t>
            </a:r>
            <a:r>
              <a:rPr lang="en-IN" sz="2400" b="1" dirty="0" smtClean="0">
                <a:solidFill>
                  <a:srgbClr val="7030A0"/>
                </a:solidFill>
              </a:rPr>
              <a:t> effects</a:t>
            </a:r>
            <a:endParaRPr lang="en-IN" sz="2200" dirty="0" smtClean="0"/>
          </a:p>
          <a:p>
            <a:pPr marL="514350" indent="-514350"/>
            <a:r>
              <a:rPr lang="en-IN" sz="2200" dirty="0" smtClean="0"/>
              <a:t>The net regulation of serum calcium and phosphorous levels is achieved through its action in the intestine, bone and kidneys.</a:t>
            </a:r>
          </a:p>
          <a:p>
            <a:pPr marL="514350" indent="-514350">
              <a:buFont typeface="+mj-lt"/>
              <a:buAutoNum type="alphaUcPeriod"/>
            </a:pPr>
            <a:r>
              <a:rPr lang="en-IN" sz="2400" b="1" dirty="0" smtClean="0">
                <a:solidFill>
                  <a:srgbClr val="00B050"/>
                </a:solidFill>
              </a:rPr>
              <a:t>In the intestine </a:t>
            </a:r>
          </a:p>
          <a:p>
            <a:pPr marL="514350" indent="-514350"/>
            <a:r>
              <a:rPr lang="en-IN" sz="2000" dirty="0" smtClean="0"/>
              <a:t>Calcitriol induces the synthesis of alkaline </a:t>
            </a:r>
            <a:r>
              <a:rPr lang="en-IN" sz="2000" dirty="0" err="1" smtClean="0"/>
              <a:t>phosphatase</a:t>
            </a:r>
            <a:r>
              <a:rPr lang="en-IN" sz="2000" dirty="0" smtClean="0"/>
              <a:t>, calcium binding proteins such as </a:t>
            </a:r>
            <a:r>
              <a:rPr lang="en-IN" sz="2000" dirty="0" err="1" smtClean="0"/>
              <a:t>calmodulin</a:t>
            </a:r>
            <a:r>
              <a:rPr lang="en-IN" sz="2000" dirty="0" smtClean="0"/>
              <a:t>, and Ca</a:t>
            </a:r>
            <a:r>
              <a:rPr lang="en-IN" sz="2000" baseline="30000" dirty="0" smtClean="0"/>
              <a:t>2+</a:t>
            </a:r>
            <a:r>
              <a:rPr lang="en-IN" sz="2000" dirty="0" smtClean="0"/>
              <a:t> - dependent </a:t>
            </a:r>
            <a:r>
              <a:rPr lang="en-IN" sz="2000" dirty="0" err="1" smtClean="0"/>
              <a:t>ATPase</a:t>
            </a:r>
            <a:r>
              <a:rPr lang="en-IN" sz="2000" dirty="0" smtClean="0"/>
              <a:t> to increase the efficiency of absorption of calcium as well as phosphorous.</a:t>
            </a:r>
          </a:p>
          <a:p>
            <a:pPr marL="514350" indent="-514350">
              <a:buAutoNum type="alphaUcPeriod" startAt="2"/>
            </a:pPr>
            <a:r>
              <a:rPr lang="en-IN" sz="2400" b="1" dirty="0" smtClean="0">
                <a:solidFill>
                  <a:srgbClr val="00B050"/>
                </a:solidFill>
              </a:rPr>
              <a:t>In bones</a:t>
            </a:r>
          </a:p>
          <a:p>
            <a:pPr marL="514350" indent="-514350"/>
            <a:r>
              <a:rPr lang="en-IN" sz="2000" dirty="0" smtClean="0"/>
              <a:t>Calcitriol stimulates the synthesis of the proteins </a:t>
            </a:r>
            <a:r>
              <a:rPr lang="en-IN" sz="2000" dirty="0" err="1" smtClean="0"/>
              <a:t>osteocalcin</a:t>
            </a:r>
            <a:r>
              <a:rPr lang="en-IN" sz="2000" dirty="0" smtClean="0"/>
              <a:t> and </a:t>
            </a:r>
            <a:r>
              <a:rPr lang="en-IN" sz="2000" dirty="0" err="1" smtClean="0"/>
              <a:t>osteopontin</a:t>
            </a:r>
            <a:r>
              <a:rPr lang="en-IN" sz="2000" dirty="0" smtClean="0"/>
              <a:t> in the </a:t>
            </a:r>
            <a:r>
              <a:rPr lang="en-IN" sz="2000" dirty="0" err="1" smtClean="0"/>
              <a:t>osteoblasts</a:t>
            </a:r>
            <a:r>
              <a:rPr lang="en-IN" sz="2000" dirty="0" smtClean="0"/>
              <a:t>; these protein become a part of the bone matrix (</a:t>
            </a:r>
            <a:r>
              <a:rPr lang="en-IN" sz="2000" dirty="0" err="1" smtClean="0"/>
              <a:t>osteoid</a:t>
            </a:r>
            <a:r>
              <a:rPr lang="en-IN" sz="2000" dirty="0" smtClean="0"/>
              <a:t>) and bind calcium. Thus, calcitriol </a:t>
            </a:r>
            <a:r>
              <a:rPr lang="en-IN" sz="2000" dirty="0" err="1" smtClean="0"/>
              <a:t>favors</a:t>
            </a:r>
            <a:r>
              <a:rPr lang="en-IN" sz="2000" dirty="0" smtClean="0"/>
              <a:t> mineralization when serum calcium is normal or rising (as after a meal). However, when serum calcium tends to fall, calcitriol promotes the differentiation of pre-</a:t>
            </a:r>
            <a:r>
              <a:rPr lang="en-IN" sz="2000" dirty="0" err="1" smtClean="0"/>
              <a:t>osteoclasts</a:t>
            </a:r>
            <a:r>
              <a:rPr lang="en-IN" sz="2000" dirty="0" smtClean="0"/>
              <a:t> which in turn mobilize calcium from the bone, i.e. causes demineralization of the bone and restores </a:t>
            </a:r>
            <a:r>
              <a:rPr lang="en-IN" sz="2000" dirty="0" err="1" smtClean="0"/>
              <a:t>normocalcemia</a:t>
            </a:r>
            <a:r>
              <a:rPr lang="en-IN" sz="2000" dirty="0" smtClean="0"/>
              <a:t>.</a:t>
            </a:r>
          </a:p>
          <a:p>
            <a:pPr marL="514350" indent="-514350">
              <a:buFont typeface="+mj-lt"/>
              <a:buAutoNum type="alphaUcPeriod"/>
            </a:pPr>
            <a:endParaRPr lang="en-IN" sz="2000" baseline="300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644008" y="1484784"/>
            <a:ext cx="4392488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408712"/>
          </a:xfrm>
        </p:spPr>
        <p:txBody>
          <a:bodyPr>
            <a:normAutofit/>
          </a:bodyPr>
          <a:lstStyle/>
          <a:p>
            <a:pPr marL="514350" indent="-514350">
              <a:buAutoNum type="alphaUcPeriod" startAt="3"/>
            </a:pPr>
            <a:r>
              <a:rPr lang="en-IN" sz="2400" b="1" dirty="0" smtClean="0">
                <a:solidFill>
                  <a:srgbClr val="00B050"/>
                </a:solidFill>
              </a:rPr>
              <a:t>In kidney</a:t>
            </a:r>
          </a:p>
          <a:p>
            <a:pPr marL="514350" indent="-514350"/>
            <a:r>
              <a:rPr lang="en-IN" sz="2000" dirty="0" smtClean="0"/>
              <a:t>Calcitriol increases the tubular reabsorption of calcium and excretion of phosphorous.</a:t>
            </a:r>
          </a:p>
          <a:p>
            <a:pPr marL="514350" indent="-514350"/>
            <a:r>
              <a:rPr lang="en-IN" sz="2000" dirty="0" smtClean="0"/>
              <a:t>The overall effect of calcitriol therefore is to maintain calcium/phosphorous homeostasis.</a:t>
            </a:r>
          </a:p>
          <a:p>
            <a:pPr>
              <a:buNone/>
            </a:pPr>
            <a:r>
              <a:rPr lang="en-IN" sz="2400" dirty="0" smtClean="0"/>
              <a:t>2. </a:t>
            </a:r>
            <a:r>
              <a:rPr lang="en-IN" sz="2400" b="1" dirty="0" err="1" smtClean="0"/>
              <a:t>Extracalcemic</a:t>
            </a:r>
            <a:r>
              <a:rPr lang="en-IN" sz="2400" b="1" dirty="0" smtClean="0"/>
              <a:t> effects</a:t>
            </a:r>
          </a:p>
          <a:p>
            <a:r>
              <a:rPr lang="en-IN" sz="2000" dirty="0" smtClean="0"/>
              <a:t>The major </a:t>
            </a:r>
            <a:r>
              <a:rPr lang="en-IN" sz="2000" dirty="0" err="1" smtClean="0"/>
              <a:t>extraclacemic</a:t>
            </a:r>
            <a:r>
              <a:rPr lang="en-IN" sz="2000" dirty="0" smtClean="0"/>
              <a:t> effects of calcitriol are:</a:t>
            </a:r>
          </a:p>
          <a:p>
            <a:pPr marL="514350" indent="-514350">
              <a:buFont typeface="+mj-lt"/>
              <a:buAutoNum type="alphaUcPeriod"/>
            </a:pPr>
            <a:r>
              <a:rPr lang="en-IN" sz="2000" dirty="0" smtClean="0"/>
              <a:t>Cell proliferation and differentiation</a:t>
            </a:r>
          </a:p>
          <a:p>
            <a:pPr marL="514350" indent="-514350">
              <a:buFont typeface="+mj-lt"/>
              <a:buAutoNum type="alphaUcPeriod"/>
            </a:pPr>
            <a:r>
              <a:rPr lang="en-IN" sz="2000" dirty="0" smtClean="0"/>
              <a:t>Insulin release</a:t>
            </a:r>
          </a:p>
          <a:p>
            <a:pPr marL="514350" indent="-514350">
              <a:buFont typeface="+mj-lt"/>
              <a:buAutoNum type="alphaUcPeriod"/>
            </a:pPr>
            <a:r>
              <a:rPr lang="en-IN" sz="2000" dirty="0" smtClean="0"/>
              <a:t>Action of growth hormone</a:t>
            </a:r>
          </a:p>
          <a:p>
            <a:pPr marL="514350" indent="-514350">
              <a:buFont typeface="+mj-lt"/>
              <a:buAutoNum type="alphaUcPeriod"/>
            </a:pPr>
            <a:r>
              <a:rPr lang="en-IN" sz="2000" dirty="0" smtClean="0"/>
              <a:t>Immune response</a:t>
            </a:r>
          </a:p>
          <a:p>
            <a:pPr marL="514350" indent="-514350">
              <a:buFont typeface="+mj-lt"/>
              <a:buAutoNum type="alphaUcPeriod"/>
            </a:pPr>
            <a:r>
              <a:rPr lang="en-IN" sz="2000" dirty="0" smtClean="0"/>
              <a:t>Fertility</a:t>
            </a:r>
          </a:p>
          <a:p>
            <a:pPr marL="514350" indent="-514350">
              <a:buFont typeface="Wingdings" pitchFamily="2" charset="2"/>
              <a:buChar char="q"/>
            </a:pPr>
            <a:r>
              <a:rPr lang="en-IN" sz="2400" b="1" dirty="0" smtClean="0"/>
              <a:t>RECOMMENDED DAILY ALLOWANCE</a:t>
            </a:r>
          </a:p>
          <a:p>
            <a:pPr marL="514350" indent="-514350"/>
            <a:r>
              <a:rPr lang="en-IN" sz="2000" dirty="0" smtClean="0"/>
              <a:t>Children				= 10 </a:t>
            </a:r>
            <a:r>
              <a:rPr lang="el-GR" sz="2000" dirty="0" smtClean="0"/>
              <a:t>μ</a:t>
            </a:r>
            <a:r>
              <a:rPr lang="en-IN" sz="2000" dirty="0" smtClean="0"/>
              <a:t>g/day</a:t>
            </a:r>
          </a:p>
          <a:p>
            <a:pPr marL="514350" indent="-514350"/>
            <a:r>
              <a:rPr lang="en-IN" sz="2000" dirty="0" smtClean="0"/>
              <a:t>Adults				= 5 to 10 </a:t>
            </a:r>
            <a:r>
              <a:rPr lang="el-GR" sz="2000" dirty="0" smtClean="0"/>
              <a:t>μ</a:t>
            </a:r>
            <a:r>
              <a:rPr lang="en-IN" sz="2000" dirty="0" smtClean="0"/>
              <a:t>g/day</a:t>
            </a:r>
          </a:p>
          <a:p>
            <a:pPr marL="514350" indent="-514350"/>
            <a:r>
              <a:rPr lang="en-IN" sz="2000" dirty="0" smtClean="0"/>
              <a:t>Pregnancy, lactation		= 10 </a:t>
            </a:r>
            <a:r>
              <a:rPr lang="el-GR" sz="2000" dirty="0" smtClean="0"/>
              <a:t>μ</a:t>
            </a:r>
            <a:r>
              <a:rPr lang="en-IN" sz="2000" dirty="0" smtClean="0"/>
              <a:t>g/day</a:t>
            </a:r>
          </a:p>
          <a:p>
            <a:pPr marL="514350" indent="-514350"/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6632"/>
            <a:ext cx="8712968" cy="6552728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q"/>
            </a:pPr>
            <a:endParaRPr lang="en-IN" b="1" dirty="0" smtClean="0"/>
          </a:p>
          <a:p>
            <a:pPr>
              <a:buFont typeface="Wingdings" pitchFamily="2" charset="2"/>
              <a:buChar char="q"/>
            </a:pPr>
            <a:r>
              <a:rPr lang="en-IN" b="1" dirty="0" smtClean="0">
                <a:solidFill>
                  <a:srgbClr val="0070C0"/>
                </a:solidFill>
              </a:rPr>
              <a:t>DEFICIENCY OF VITAMIN D</a:t>
            </a:r>
          </a:p>
          <a:p>
            <a:r>
              <a:rPr lang="en-IN" dirty="0" smtClean="0"/>
              <a:t>The deficiency diseases are rickets in children and </a:t>
            </a:r>
            <a:r>
              <a:rPr lang="en-IN" dirty="0" err="1" smtClean="0"/>
              <a:t>osteomalacia</a:t>
            </a:r>
            <a:r>
              <a:rPr lang="en-IN" dirty="0" smtClean="0"/>
              <a:t> in adults.</a:t>
            </a:r>
          </a:p>
          <a:p>
            <a:pPr marL="514350" indent="-514350">
              <a:buAutoNum type="arabicPeriod"/>
            </a:pPr>
            <a:r>
              <a:rPr lang="en-IN" b="1" dirty="0" smtClean="0"/>
              <a:t>Rickets</a:t>
            </a:r>
          </a:p>
          <a:p>
            <a:pPr marL="514350" indent="-514350">
              <a:buFont typeface="Wingdings" pitchFamily="2" charset="2"/>
              <a:buChar char="v"/>
            </a:pPr>
            <a:r>
              <a:rPr lang="en-IN" b="1" dirty="0" smtClean="0"/>
              <a:t>Definition</a:t>
            </a:r>
          </a:p>
          <a:p>
            <a:pPr marL="514350" indent="-514350"/>
            <a:r>
              <a:rPr lang="en-IN" dirty="0" smtClean="0"/>
              <a:t>Rickets is vitamin D deficiency state in children.</a:t>
            </a:r>
          </a:p>
          <a:p>
            <a:pPr marL="514350" indent="-514350">
              <a:buFont typeface="Wingdings" pitchFamily="2" charset="2"/>
              <a:buChar char="v"/>
            </a:pPr>
            <a:r>
              <a:rPr lang="en-IN" b="1" dirty="0" smtClean="0"/>
              <a:t>Age</a:t>
            </a:r>
          </a:p>
          <a:p>
            <a:pPr marL="514350" indent="-514350"/>
            <a:r>
              <a:rPr lang="en-IN" dirty="0" smtClean="0"/>
              <a:t>It is usually seen in children between the ages 4 months and 2 years.</a:t>
            </a:r>
          </a:p>
          <a:p>
            <a:pPr marL="514350" indent="-514350">
              <a:buFont typeface="Wingdings" pitchFamily="2" charset="2"/>
              <a:buChar char="v"/>
            </a:pPr>
            <a:r>
              <a:rPr lang="en-IN" b="1" dirty="0" smtClean="0"/>
              <a:t>Causes</a:t>
            </a:r>
          </a:p>
          <a:p>
            <a:pPr marL="514350" indent="-514350"/>
            <a:r>
              <a:rPr lang="en-IN" dirty="0" smtClean="0"/>
              <a:t>Most common causes for rickets are dietary deficiency and non-exposure to sunlight.</a:t>
            </a:r>
          </a:p>
          <a:p>
            <a:pPr marL="514350" indent="-514350">
              <a:buFont typeface="Wingdings" pitchFamily="2" charset="2"/>
              <a:buChar char="v"/>
            </a:pPr>
            <a:r>
              <a:rPr lang="en-IN" b="1" dirty="0" smtClean="0"/>
              <a:t>Clinical features</a:t>
            </a:r>
          </a:p>
          <a:p>
            <a:pPr marL="514350" indent="-514350"/>
            <a:r>
              <a:rPr lang="en-IN" dirty="0" smtClean="0"/>
              <a:t>Delayed closure of </a:t>
            </a:r>
            <a:r>
              <a:rPr lang="en-IN" dirty="0" err="1" smtClean="0"/>
              <a:t>fontanelle</a:t>
            </a:r>
            <a:r>
              <a:rPr lang="en-IN" dirty="0" smtClean="0"/>
              <a:t>, delayed dentition, pigeon chest, deformities of bone, weight bearing bones are bent to form bow-legs.</a:t>
            </a:r>
          </a:p>
          <a:p>
            <a:pPr>
              <a:buFont typeface="Wingdings" pitchFamily="2" charset="2"/>
              <a:buChar char="v"/>
            </a:pPr>
            <a:r>
              <a:rPr lang="en-IN" b="1" dirty="0" smtClean="0"/>
              <a:t>Biochemical findings</a:t>
            </a:r>
          </a:p>
          <a:p>
            <a:r>
              <a:rPr lang="en-IN" dirty="0" smtClean="0"/>
              <a:t>Decreased plasma calcium</a:t>
            </a:r>
          </a:p>
          <a:p>
            <a:r>
              <a:rPr lang="en-IN" dirty="0" smtClean="0"/>
              <a:t>Decreased plasma phosphorous</a:t>
            </a:r>
          </a:p>
          <a:p>
            <a:r>
              <a:rPr lang="en-IN" dirty="0" smtClean="0"/>
              <a:t>Increased plasma alkaline </a:t>
            </a:r>
            <a:r>
              <a:rPr lang="en-IN" dirty="0" err="1" smtClean="0"/>
              <a:t>phosphatase</a:t>
            </a:r>
            <a:endParaRPr lang="en-IN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480720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AutoNum type="arabicPeriod" startAt="2"/>
            </a:pPr>
            <a:r>
              <a:rPr lang="en-IN" b="1" dirty="0" err="1" smtClean="0"/>
              <a:t>Osteomalacia</a:t>
            </a:r>
            <a:endParaRPr lang="en-IN" b="1" dirty="0" smtClean="0"/>
          </a:p>
          <a:p>
            <a:pPr marL="514350" indent="-514350">
              <a:buFont typeface="Wingdings" pitchFamily="2" charset="2"/>
              <a:buChar char="v"/>
            </a:pPr>
            <a:r>
              <a:rPr lang="en-IN" b="1" dirty="0" smtClean="0"/>
              <a:t>Definition</a:t>
            </a:r>
          </a:p>
          <a:p>
            <a:pPr marL="514350" indent="-514350"/>
            <a:r>
              <a:rPr lang="en-IN" dirty="0" err="1" smtClean="0"/>
              <a:t>Ostemalacia</a:t>
            </a:r>
            <a:r>
              <a:rPr lang="en-IN" dirty="0" smtClean="0"/>
              <a:t> refers to vitamin D deficiency in adults.</a:t>
            </a:r>
          </a:p>
          <a:p>
            <a:pPr marL="514350" indent="-514350">
              <a:buFont typeface="Wingdings" pitchFamily="2" charset="2"/>
              <a:buChar char="v"/>
            </a:pPr>
            <a:r>
              <a:rPr lang="en-IN" b="1" dirty="0" smtClean="0"/>
              <a:t>Causes</a:t>
            </a:r>
          </a:p>
          <a:p>
            <a:pPr marL="514350" indent="-514350"/>
            <a:r>
              <a:rPr lang="en-IN" dirty="0" smtClean="0"/>
              <a:t>The condition is caused by inadequate exposure to sunlight or low dietary intake.</a:t>
            </a:r>
          </a:p>
          <a:p>
            <a:pPr marL="514350" indent="-514350">
              <a:buFont typeface="Wingdings" pitchFamily="2" charset="2"/>
              <a:buChar char="v"/>
            </a:pPr>
            <a:r>
              <a:rPr lang="en-IN" b="1" dirty="0" smtClean="0"/>
              <a:t>Clinical features</a:t>
            </a:r>
          </a:p>
          <a:p>
            <a:pPr marL="514350" indent="-514350"/>
            <a:r>
              <a:rPr lang="en-IN" dirty="0" smtClean="0"/>
              <a:t>Demineralization occurs mainly in spine, pelvis and lower extremities.</a:t>
            </a:r>
          </a:p>
          <a:p>
            <a:pPr marL="514350" indent="-514350"/>
            <a:r>
              <a:rPr lang="en-IN" dirty="0" smtClean="0"/>
              <a:t>Bowing of the long bones due to weight of the body.</a:t>
            </a:r>
          </a:p>
          <a:p>
            <a:pPr marL="514350" indent="-514350"/>
            <a:r>
              <a:rPr lang="en-IN" dirty="0" smtClean="0"/>
              <a:t>Flattening of pelvis bones may cause difficulty during </a:t>
            </a:r>
            <a:r>
              <a:rPr lang="en-IN" dirty="0" err="1" smtClean="0"/>
              <a:t>labor</a:t>
            </a:r>
            <a:r>
              <a:rPr lang="en-IN" dirty="0" smtClean="0"/>
              <a:t>.</a:t>
            </a:r>
            <a:endParaRPr lang="en-IN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en-IN" sz="4000" b="1" dirty="0" smtClean="0"/>
              <a:t>VITAMIN E</a:t>
            </a:r>
            <a:endParaRPr lang="en-IN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47260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IN" sz="2400" b="1" dirty="0" smtClean="0"/>
              <a:t>INTRODUCTION</a:t>
            </a:r>
          </a:p>
          <a:p>
            <a:r>
              <a:rPr lang="en-IN" sz="2000" dirty="0" smtClean="0"/>
              <a:t>Vitamin E (</a:t>
            </a:r>
            <a:r>
              <a:rPr lang="en-IN" sz="2000" dirty="0" err="1" smtClean="0"/>
              <a:t>tocopherol</a:t>
            </a:r>
            <a:r>
              <a:rPr lang="en-IN" sz="2000" dirty="0" smtClean="0"/>
              <a:t>) is a naturally occuring antioxidant.</a:t>
            </a:r>
          </a:p>
          <a:p>
            <a:r>
              <a:rPr lang="en-IN" sz="2000" dirty="0" smtClean="0"/>
              <a:t>Vitamin E is also called </a:t>
            </a:r>
            <a:r>
              <a:rPr lang="en-IN" sz="2000" dirty="0" err="1" smtClean="0"/>
              <a:t>tocopherol</a:t>
            </a:r>
            <a:r>
              <a:rPr lang="en-IN" sz="2000" dirty="0" smtClean="0"/>
              <a:t> where </a:t>
            </a:r>
            <a:r>
              <a:rPr lang="en-IN" sz="2000" dirty="0" err="1" smtClean="0"/>
              <a:t>tocos</a:t>
            </a:r>
            <a:r>
              <a:rPr lang="en-IN" sz="2000" dirty="0" smtClean="0"/>
              <a:t> means child birth.</a:t>
            </a:r>
          </a:p>
          <a:p>
            <a:r>
              <a:rPr lang="en-IN" sz="2000" dirty="0" smtClean="0"/>
              <a:t>It is essential for normal reproduction in many animals, hence known as anti-sterility vitamin.</a:t>
            </a:r>
          </a:p>
          <a:p>
            <a:r>
              <a:rPr lang="en-IN" sz="2000" dirty="0" smtClean="0"/>
              <a:t>Vitamin E is described as a vitamin in search of a disease.</a:t>
            </a:r>
          </a:p>
          <a:p>
            <a:pPr>
              <a:buFont typeface="Wingdings" pitchFamily="2" charset="2"/>
              <a:buChar char="q"/>
            </a:pPr>
            <a:r>
              <a:rPr lang="en-IN" sz="2400" b="1" dirty="0" smtClean="0"/>
              <a:t>DIETARY SOURCE</a:t>
            </a:r>
          </a:p>
          <a:p>
            <a:r>
              <a:rPr lang="en-IN" sz="2000" dirty="0" smtClean="0"/>
              <a:t>The richest sources are germ oil, corn oil, fish oil, soya oil, eggs.</a:t>
            </a:r>
          </a:p>
          <a:p>
            <a:r>
              <a:rPr lang="en-IN" sz="2000" dirty="0" smtClean="0"/>
              <a:t>Coconut oil and olive oils are relatively low in vitamin E.</a:t>
            </a:r>
          </a:p>
          <a:p>
            <a:pPr>
              <a:buFont typeface="Wingdings" pitchFamily="2" charset="2"/>
              <a:buChar char="q"/>
            </a:pPr>
            <a:r>
              <a:rPr lang="en-IN" sz="2400" b="1" dirty="0" smtClean="0"/>
              <a:t>BIOCHEMICAL FUNCTIONS</a:t>
            </a:r>
          </a:p>
          <a:p>
            <a:r>
              <a:rPr lang="en-IN" sz="2000" dirty="0" smtClean="0"/>
              <a:t>Vitamin E is the most powerful natural antioxidant.</a:t>
            </a:r>
          </a:p>
          <a:p>
            <a:r>
              <a:rPr lang="en-IN" sz="2000" dirty="0" smtClean="0"/>
              <a:t>It protects RBC from </a:t>
            </a:r>
            <a:r>
              <a:rPr lang="en-IN" sz="2000" dirty="0" err="1" smtClean="0"/>
              <a:t>hemolysis</a:t>
            </a:r>
            <a:r>
              <a:rPr lang="en-IN" sz="2000" dirty="0" smtClean="0"/>
              <a:t>.</a:t>
            </a:r>
          </a:p>
          <a:p>
            <a:r>
              <a:rPr lang="en-IN" sz="2000" dirty="0" smtClean="0"/>
              <a:t>It boosts immune system.</a:t>
            </a:r>
          </a:p>
          <a:p>
            <a:r>
              <a:rPr lang="en-IN" sz="2000" dirty="0" smtClean="0"/>
              <a:t>It is needed for the optimal absorption of amino acids form the intestine.</a:t>
            </a:r>
          </a:p>
          <a:p>
            <a:r>
              <a:rPr lang="en-IN" sz="2000" dirty="0" smtClean="0"/>
              <a:t>It reduces the risk of atherosclerosis by reducing oxidation of LDL.</a:t>
            </a:r>
          </a:p>
          <a:p>
            <a:r>
              <a:rPr lang="en-IN" sz="2000" dirty="0" smtClean="0"/>
              <a:t>It is involved in proper synthesis of nucleic acids.</a:t>
            </a:r>
          </a:p>
          <a:p>
            <a:endParaRPr lang="en-IN" sz="2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33670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IN" sz="2400" b="1" dirty="0" smtClean="0"/>
              <a:t>RECOMMENED DAILY ALLOWANCE</a:t>
            </a:r>
          </a:p>
          <a:p>
            <a:r>
              <a:rPr lang="en-IN" sz="2000" dirty="0" smtClean="0"/>
              <a:t>Males 		= 10 mg/day</a:t>
            </a:r>
          </a:p>
          <a:p>
            <a:r>
              <a:rPr lang="en-IN" sz="2000" dirty="0" smtClean="0"/>
              <a:t>Females		= 8 mg/day</a:t>
            </a:r>
          </a:p>
          <a:p>
            <a:r>
              <a:rPr lang="en-IN" sz="2000" dirty="0" smtClean="0"/>
              <a:t>Pregnancy	= 10 mg/day</a:t>
            </a:r>
          </a:p>
          <a:p>
            <a:r>
              <a:rPr lang="en-IN" sz="2000" dirty="0" smtClean="0"/>
              <a:t>Lactation	= 12 mg/day</a:t>
            </a:r>
          </a:p>
          <a:p>
            <a:pPr>
              <a:buFont typeface="Wingdings" pitchFamily="2" charset="2"/>
              <a:buChar char="q"/>
            </a:pPr>
            <a:r>
              <a:rPr lang="en-IN" sz="2400" b="1" dirty="0" smtClean="0"/>
              <a:t>DEFICIENCY SYMPTOMS</a:t>
            </a:r>
          </a:p>
          <a:p>
            <a:r>
              <a:rPr lang="en-IN" sz="2000" dirty="0" smtClean="0"/>
              <a:t>Deficiency of vitamin E does not produce a specific disease with rapidly progressing symptoms.</a:t>
            </a:r>
          </a:p>
          <a:p>
            <a:r>
              <a:rPr lang="en-IN" sz="2000" dirty="0" smtClean="0"/>
              <a:t>Low levels of vitamin E have been reported in conditions such as </a:t>
            </a:r>
            <a:r>
              <a:rPr lang="en-IN" sz="2000" dirty="0" err="1" smtClean="0"/>
              <a:t>anemia</a:t>
            </a:r>
            <a:r>
              <a:rPr lang="en-IN" sz="2000" dirty="0" smtClean="0"/>
              <a:t>, infections, some types of cancers, Alzheimer’s disease etc.</a:t>
            </a:r>
          </a:p>
          <a:p>
            <a:r>
              <a:rPr lang="en-IN" sz="2000" dirty="0" smtClean="0"/>
              <a:t>Deficiency of vitamin E is also seen in children with fat malabsorption.</a:t>
            </a:r>
          </a:p>
          <a:p>
            <a:r>
              <a:rPr lang="en-IN" sz="2000" dirty="0" smtClean="0"/>
              <a:t>In vitamin E deficiency, red blood cells become more fragile.</a:t>
            </a:r>
          </a:p>
          <a:p>
            <a:r>
              <a:rPr lang="en-IN" sz="2000" dirty="0" smtClean="0"/>
              <a:t>Other deficiency symptoms includes certain reproductive defects such as sterility, degeneration of the testes, muscular dystrophy etc.</a:t>
            </a:r>
          </a:p>
          <a:p>
            <a:pPr>
              <a:buNone/>
            </a:pPr>
            <a:endParaRPr lang="en-IN" sz="2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n-IN" sz="4000" b="1" dirty="0" smtClean="0"/>
              <a:t>VITAMIN K</a:t>
            </a:r>
            <a:endParaRPr lang="en-IN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24744"/>
            <a:ext cx="8640960" cy="547260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IN" sz="2600" b="1" dirty="0" smtClean="0"/>
              <a:t>INTRODUCTION</a:t>
            </a:r>
          </a:p>
          <a:p>
            <a:r>
              <a:rPr lang="en-IN" sz="2200" dirty="0" smtClean="0"/>
              <a:t>The name vitamin K (</a:t>
            </a:r>
            <a:r>
              <a:rPr lang="en-IN" sz="2200" dirty="0" err="1" smtClean="0"/>
              <a:t>Koagulation</a:t>
            </a:r>
            <a:r>
              <a:rPr lang="en-IN" sz="2200" dirty="0" smtClean="0"/>
              <a:t> factor) has been derived from the Danish word </a:t>
            </a:r>
            <a:r>
              <a:rPr lang="en-IN" sz="2200" dirty="0" err="1" smtClean="0"/>
              <a:t>Koagulation</a:t>
            </a:r>
            <a:r>
              <a:rPr lang="en-IN" sz="2200" dirty="0" smtClean="0"/>
              <a:t> since it has an important role in blood clotting.</a:t>
            </a:r>
          </a:p>
          <a:p>
            <a:r>
              <a:rPr lang="en-IN" sz="2200" dirty="0" smtClean="0"/>
              <a:t>Vitamin K is the only fat soluble vitamin with a specific coenzyme function.</a:t>
            </a:r>
          </a:p>
          <a:p>
            <a:pPr>
              <a:buFont typeface="Wingdings" pitchFamily="2" charset="2"/>
              <a:buChar char="q"/>
            </a:pPr>
            <a:r>
              <a:rPr lang="en-IN" sz="2400" b="1" dirty="0" smtClean="0"/>
              <a:t>FORMS</a:t>
            </a:r>
          </a:p>
          <a:p>
            <a:r>
              <a:rPr lang="en-IN" sz="2000" dirty="0" smtClean="0"/>
              <a:t>The most important form which occurs naturally is vitamin K</a:t>
            </a:r>
            <a:r>
              <a:rPr lang="en-IN" sz="2000" baseline="-25000" dirty="0" smtClean="0"/>
              <a:t>1</a:t>
            </a:r>
            <a:r>
              <a:rPr lang="en-IN" sz="2000" dirty="0" smtClean="0"/>
              <a:t> (</a:t>
            </a:r>
            <a:r>
              <a:rPr lang="en-IN" sz="2000" dirty="0" err="1" smtClean="0"/>
              <a:t>phylloquinone</a:t>
            </a:r>
            <a:r>
              <a:rPr lang="en-IN" sz="2000" dirty="0" smtClean="0"/>
              <a:t>).</a:t>
            </a:r>
          </a:p>
          <a:p>
            <a:r>
              <a:rPr lang="en-IN" sz="2000" dirty="0" smtClean="0"/>
              <a:t>Vitamin K</a:t>
            </a:r>
            <a:r>
              <a:rPr lang="en-IN" sz="2000" baseline="-25000" dirty="0" smtClean="0"/>
              <a:t>2 (</a:t>
            </a:r>
            <a:r>
              <a:rPr lang="en-IN" sz="2000" dirty="0" err="1" smtClean="0"/>
              <a:t>menaquinone</a:t>
            </a:r>
            <a:r>
              <a:rPr lang="en-IN" sz="2000" dirty="0" smtClean="0"/>
              <a:t> or </a:t>
            </a:r>
            <a:r>
              <a:rPr lang="en-IN" sz="2000" dirty="0" err="1" smtClean="0"/>
              <a:t>farnequinone</a:t>
            </a:r>
            <a:r>
              <a:rPr lang="en-IN" sz="2000" dirty="0" smtClean="0"/>
              <a:t>) is synthesized by the intestinal bacteria.</a:t>
            </a:r>
          </a:p>
          <a:p>
            <a:r>
              <a:rPr lang="en-IN" sz="2000" dirty="0" smtClean="0"/>
              <a:t>Vitamin K</a:t>
            </a:r>
            <a:r>
              <a:rPr lang="en-IN" sz="2000" baseline="-25000" dirty="0" smtClean="0"/>
              <a:t>3</a:t>
            </a:r>
            <a:r>
              <a:rPr lang="en-IN" sz="2000" dirty="0" smtClean="0"/>
              <a:t> (</a:t>
            </a:r>
            <a:r>
              <a:rPr lang="en-IN" sz="2000" dirty="0" err="1" smtClean="0"/>
              <a:t>menadione</a:t>
            </a:r>
            <a:r>
              <a:rPr lang="en-IN" sz="2000" dirty="0" smtClean="0"/>
              <a:t>) is a synthetic compound available commercially.</a:t>
            </a:r>
          </a:p>
          <a:p>
            <a:r>
              <a:rPr lang="en-IN" sz="2000" dirty="0" smtClean="0"/>
              <a:t>The active form of vitamin K is KH</a:t>
            </a:r>
            <a:r>
              <a:rPr lang="en-IN" sz="2000" baseline="-25000" dirty="0" smtClean="0"/>
              <a:t>2</a:t>
            </a:r>
            <a:r>
              <a:rPr lang="en-IN" sz="2000" dirty="0" smtClean="0"/>
              <a:t>.</a:t>
            </a:r>
            <a:endParaRPr lang="en-IN" sz="2000" baseline="-25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33670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IN" sz="2400" b="1" dirty="0" smtClean="0"/>
              <a:t>BIOLOGICAL FUNCTIONS</a:t>
            </a:r>
          </a:p>
          <a:p>
            <a:pPr marL="514350" indent="-514350">
              <a:buAutoNum type="arabicPeriod"/>
            </a:pPr>
            <a:r>
              <a:rPr lang="en-IN" sz="2200" dirty="0" smtClean="0"/>
              <a:t>Biochemical role in blood coagulation</a:t>
            </a:r>
          </a:p>
          <a:p>
            <a:pPr marL="514350" indent="-514350"/>
            <a:r>
              <a:rPr lang="en-IN" sz="2200" dirty="0" smtClean="0"/>
              <a:t>Vitamin K is required for the formation of active form of blood clotting factors II, VII, IX and X.</a:t>
            </a:r>
          </a:p>
          <a:p>
            <a:pPr marL="514350" indent="-514350">
              <a:buNone/>
            </a:pPr>
            <a:r>
              <a:rPr lang="en-IN" sz="2200" dirty="0" smtClean="0"/>
              <a:t>2.	</a:t>
            </a:r>
            <a:r>
              <a:rPr lang="el-GR" sz="2200" dirty="0" smtClean="0"/>
              <a:t>γ</a:t>
            </a:r>
            <a:r>
              <a:rPr lang="en-IN" sz="2200" dirty="0" smtClean="0"/>
              <a:t>-carboxylation of other proteins</a:t>
            </a:r>
          </a:p>
          <a:p>
            <a:pPr marL="514350" indent="-514350"/>
            <a:r>
              <a:rPr lang="en-IN" sz="2200" dirty="0" smtClean="0"/>
              <a:t>Vitamin K is also required for the </a:t>
            </a:r>
            <a:r>
              <a:rPr lang="el-GR" sz="2200" dirty="0" smtClean="0"/>
              <a:t>γ</a:t>
            </a:r>
            <a:r>
              <a:rPr lang="en-IN" sz="2200" dirty="0" smtClean="0"/>
              <a:t>-carboxylation of </a:t>
            </a:r>
            <a:r>
              <a:rPr lang="en-IN" sz="2200" dirty="0" err="1" smtClean="0"/>
              <a:t>osteocalcin</a:t>
            </a:r>
            <a:r>
              <a:rPr lang="en-IN" sz="2200" dirty="0" smtClean="0"/>
              <a:t>, a bone protein. </a:t>
            </a:r>
            <a:r>
              <a:rPr lang="en-IN" sz="2200" dirty="0" err="1" smtClean="0"/>
              <a:t>Osteocalcin</a:t>
            </a:r>
            <a:r>
              <a:rPr lang="en-IN" sz="2200" dirty="0" smtClean="0"/>
              <a:t> is involved in the regulation of bone mineralization.</a:t>
            </a:r>
          </a:p>
          <a:p>
            <a:pPr marL="514350" indent="-514350">
              <a:buNone/>
            </a:pPr>
            <a:r>
              <a:rPr lang="en-IN" sz="2200" dirty="0" smtClean="0"/>
              <a:t>3. Vitamin K and oxidative phosphorylation</a:t>
            </a:r>
          </a:p>
          <a:p>
            <a:pPr marL="514350" indent="-514350"/>
            <a:r>
              <a:rPr lang="en-IN" sz="2200" dirty="0" smtClean="0"/>
              <a:t>Vitamin K is required for the electron transport and oxidative phosphorylation.</a:t>
            </a:r>
          </a:p>
          <a:p>
            <a:pPr marL="514350" indent="-514350">
              <a:buFont typeface="Wingdings" pitchFamily="2" charset="2"/>
              <a:buChar char="q"/>
            </a:pPr>
            <a:r>
              <a:rPr lang="en-IN" sz="2400" b="1" dirty="0" smtClean="0"/>
              <a:t>SOURCES OF VITAMIN K</a:t>
            </a:r>
          </a:p>
          <a:p>
            <a:pPr marL="514350" indent="-514350"/>
            <a:r>
              <a:rPr lang="en-IN" sz="2000" dirty="0" smtClean="0"/>
              <a:t>Green leafy vegetables are good dietary sources.</a:t>
            </a:r>
          </a:p>
          <a:p>
            <a:pPr marL="514350" indent="-514350"/>
            <a:r>
              <a:rPr lang="en-IN" sz="2000" dirty="0" smtClean="0"/>
              <a:t>Other sources are cabbage, cauliflower, tomatoes, spinach and other green vegetables.</a:t>
            </a:r>
          </a:p>
          <a:p>
            <a:pPr marL="514350" indent="-514350"/>
            <a:r>
              <a:rPr lang="en-IN" sz="2000" dirty="0" smtClean="0"/>
              <a:t>It is also present in egg yolk, meat, liver etc.</a:t>
            </a:r>
          </a:p>
          <a:p>
            <a:pPr marL="514350" indent="-514350">
              <a:buFont typeface="Wingdings" pitchFamily="2" charset="2"/>
              <a:buChar char="q"/>
            </a:pPr>
            <a:endParaRPr lang="en-IN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336704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IN" sz="2400" b="1" dirty="0" smtClean="0"/>
              <a:t>RECOMMENDED DAILY ALLOWANCE</a:t>
            </a:r>
          </a:p>
          <a:p>
            <a:r>
              <a:rPr lang="en-IN" sz="2000" dirty="0" smtClean="0"/>
              <a:t>RDA is 50 – 100 mg/day.</a:t>
            </a:r>
          </a:p>
          <a:p>
            <a:pPr>
              <a:buFont typeface="Wingdings" pitchFamily="2" charset="2"/>
              <a:buChar char="q"/>
            </a:pPr>
            <a:r>
              <a:rPr lang="en-IN" sz="2400" b="1" dirty="0" smtClean="0"/>
              <a:t>DEFICIENCY OF VITAMIN K</a:t>
            </a:r>
          </a:p>
          <a:p>
            <a:r>
              <a:rPr lang="en-IN" sz="2000" dirty="0" smtClean="0"/>
              <a:t>In normal adults dietary deficiency seldom occurs since the intestinal bacterial synthesis is sufficient to meet the needs of the body.</a:t>
            </a:r>
          </a:p>
          <a:p>
            <a:r>
              <a:rPr lang="en-IN" sz="2000" dirty="0" smtClean="0"/>
              <a:t>Deficiency can occur in conditions of impaired </a:t>
            </a:r>
            <a:r>
              <a:rPr lang="en-IN" sz="2000" dirty="0" err="1" smtClean="0"/>
              <a:t>abosorption</a:t>
            </a:r>
            <a:r>
              <a:rPr lang="en-IN" sz="2000" dirty="0" smtClean="0"/>
              <a:t> (</a:t>
            </a:r>
            <a:r>
              <a:rPr lang="en-IN" sz="2000" dirty="0" err="1" smtClean="0"/>
              <a:t>eg</a:t>
            </a:r>
            <a:r>
              <a:rPr lang="en-IN" sz="2000" dirty="0" smtClean="0"/>
              <a:t>. In conditions of </a:t>
            </a:r>
            <a:r>
              <a:rPr lang="en-IN" sz="2000" dirty="0" err="1" smtClean="0"/>
              <a:t>biliary</a:t>
            </a:r>
            <a:r>
              <a:rPr lang="en-IN" sz="2000" dirty="0" smtClean="0"/>
              <a:t> obstruction, celiac </a:t>
            </a:r>
            <a:r>
              <a:rPr lang="en-IN" sz="2000" dirty="0" err="1" smtClean="0"/>
              <a:t>sprue</a:t>
            </a:r>
            <a:r>
              <a:rPr lang="en-IN" sz="2000" dirty="0" smtClean="0"/>
              <a:t> etc.), sterile bacteria (by </a:t>
            </a:r>
            <a:r>
              <a:rPr lang="en-IN" sz="2000" dirty="0" err="1" smtClean="0"/>
              <a:t>administrationof</a:t>
            </a:r>
            <a:r>
              <a:rPr lang="en-IN" sz="2000" dirty="0" smtClean="0"/>
              <a:t> antibiotics), impaired formation of active form of vitamin K (in liver diseases).</a:t>
            </a:r>
          </a:p>
          <a:p>
            <a:pPr>
              <a:buFont typeface="Wingdings" pitchFamily="2" charset="2"/>
              <a:buChar char="q"/>
            </a:pPr>
            <a:r>
              <a:rPr lang="en-IN" sz="2400" b="1" dirty="0" smtClean="0"/>
              <a:t>VITAMIN K ANTAGONISTS</a:t>
            </a:r>
          </a:p>
          <a:p>
            <a:r>
              <a:rPr lang="en-IN" sz="2000" dirty="0" smtClean="0"/>
              <a:t>Due to structural similarity to vitamin K, </a:t>
            </a:r>
            <a:r>
              <a:rPr lang="en-IN" sz="2000" dirty="0" err="1" smtClean="0"/>
              <a:t>dicumarol</a:t>
            </a:r>
            <a:r>
              <a:rPr lang="en-IN" sz="2000" dirty="0" smtClean="0"/>
              <a:t> and </a:t>
            </a:r>
            <a:r>
              <a:rPr lang="en-IN" sz="2000" dirty="0" err="1" smtClean="0"/>
              <a:t>Warfarin</a:t>
            </a:r>
            <a:r>
              <a:rPr lang="en-IN" sz="2000" dirty="0" smtClean="0"/>
              <a:t> act as antagonists to vitamin K.</a:t>
            </a:r>
          </a:p>
          <a:p>
            <a:r>
              <a:rPr lang="en-IN" sz="2000" dirty="0" err="1" smtClean="0"/>
              <a:t>Warfarin</a:t>
            </a:r>
            <a:r>
              <a:rPr lang="en-IN" sz="2000" dirty="0" smtClean="0"/>
              <a:t> and </a:t>
            </a:r>
            <a:r>
              <a:rPr lang="en-IN" sz="2000" dirty="0" err="1" smtClean="0"/>
              <a:t>dicurmarol</a:t>
            </a:r>
            <a:r>
              <a:rPr lang="en-IN" sz="2000" dirty="0" smtClean="0"/>
              <a:t> will competitively </a:t>
            </a:r>
            <a:r>
              <a:rPr lang="en-IN" sz="2000" dirty="0" err="1" smtClean="0"/>
              <a:t>inhibt</a:t>
            </a:r>
            <a:r>
              <a:rPr lang="en-IN" sz="2000" dirty="0" smtClean="0"/>
              <a:t> the gamma carboxylation system. Hence they are widely used as anticoagulants for therapeutic purposes.</a:t>
            </a:r>
          </a:p>
          <a:p>
            <a:pPr>
              <a:buFont typeface="Wingdings" pitchFamily="2" charset="2"/>
              <a:buChar char="q"/>
            </a:pPr>
            <a:endParaRPr lang="en-IN" sz="2000" dirty="0" smtClean="0"/>
          </a:p>
          <a:p>
            <a:endParaRPr lang="en-IN" sz="2000" dirty="0" smtClean="0"/>
          </a:p>
          <a:p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3568" y="2780928"/>
            <a:ext cx="7772400" cy="1470025"/>
          </a:xfrm>
        </p:spPr>
        <p:txBody>
          <a:bodyPr>
            <a:noAutofit/>
          </a:bodyPr>
          <a:lstStyle/>
          <a:p>
            <a:r>
              <a:rPr lang="en-IN" sz="4800" b="1" dirty="0" smtClean="0"/>
              <a:t>WATER SOLUBLE VITAMINS</a:t>
            </a:r>
            <a:endParaRPr lang="en-IN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88640"/>
            <a:ext cx="8640960" cy="208823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IN" sz="2400" b="1" dirty="0" smtClean="0">
                <a:solidFill>
                  <a:srgbClr val="FF0000"/>
                </a:solidFill>
              </a:rPr>
              <a:t>DEFINITION</a:t>
            </a:r>
          </a:p>
          <a:p>
            <a:r>
              <a:rPr lang="en-IN" sz="2200" dirty="0" smtClean="0"/>
              <a:t>Vitamins may be defined as organic compounds required in the diet in small amounts to perform specific biological functions for normal maintenance of optimum growth and health of the organism.</a:t>
            </a:r>
          </a:p>
          <a:p>
            <a:pPr>
              <a:buFont typeface="Wingdings" pitchFamily="2" charset="2"/>
              <a:buChar char="q"/>
            </a:pPr>
            <a:r>
              <a:rPr lang="en-IN" sz="2400" b="1" dirty="0" smtClean="0">
                <a:solidFill>
                  <a:srgbClr val="FF0000"/>
                </a:solidFill>
              </a:rPr>
              <a:t>CLASSIFICATION OF VITAMINS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060848"/>
            <a:ext cx="8640960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en-IN" sz="4000" b="1" dirty="0" smtClean="0"/>
              <a:t>VITAMIN C</a:t>
            </a:r>
            <a:endParaRPr lang="en-IN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688632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IN" sz="2400" b="1" dirty="0" smtClean="0"/>
              <a:t>INTRODUCTION</a:t>
            </a:r>
          </a:p>
          <a:p>
            <a:r>
              <a:rPr lang="en-IN" sz="2000" dirty="0" smtClean="0"/>
              <a:t>Vitamin C is also known as ascorbic acid, anti-scorbutic factor or anti-scurvy factor. </a:t>
            </a:r>
          </a:p>
          <a:p>
            <a:r>
              <a:rPr lang="en-IN" sz="2000" dirty="0" smtClean="0"/>
              <a:t>Vitamin C is a water soluble versatile vitamin.</a:t>
            </a:r>
          </a:p>
          <a:p>
            <a:r>
              <a:rPr lang="en-IN" sz="2000" dirty="0" smtClean="0"/>
              <a:t>It is easily destroyed by heat, hence 70% are lost during cooking.</a:t>
            </a:r>
          </a:p>
          <a:p>
            <a:r>
              <a:rPr lang="en-IN" sz="2000" dirty="0" smtClean="0"/>
              <a:t>Only L-ascorbic acid and dehydroascorbic acid have </a:t>
            </a:r>
            <a:r>
              <a:rPr lang="en-IN" sz="2000" dirty="0" err="1" smtClean="0"/>
              <a:t>antiscorbutic</a:t>
            </a:r>
            <a:r>
              <a:rPr lang="en-IN" sz="2000" dirty="0" smtClean="0"/>
              <a:t> activity.</a:t>
            </a:r>
          </a:p>
          <a:p>
            <a:pPr>
              <a:buFont typeface="Wingdings" pitchFamily="2" charset="2"/>
              <a:buChar char="q"/>
            </a:pPr>
            <a:r>
              <a:rPr lang="en-IN" sz="2400" b="1" dirty="0" smtClean="0"/>
              <a:t>DIETARY SOURCE</a:t>
            </a:r>
          </a:p>
          <a:p>
            <a:r>
              <a:rPr lang="en-IN" sz="2000" dirty="0" smtClean="0"/>
              <a:t>Rich sources are </a:t>
            </a:r>
            <a:r>
              <a:rPr lang="en-IN" sz="2000" dirty="0" err="1" smtClean="0"/>
              <a:t>amla</a:t>
            </a:r>
            <a:r>
              <a:rPr lang="en-IN" sz="2000" dirty="0" smtClean="0"/>
              <a:t>, guava, lemon and green leafy vegetables.</a:t>
            </a:r>
          </a:p>
          <a:p>
            <a:pPr>
              <a:buFont typeface="Wingdings" pitchFamily="2" charset="2"/>
              <a:buChar char="q"/>
            </a:pPr>
            <a:r>
              <a:rPr lang="en-IN" sz="2000" b="1" dirty="0" smtClean="0"/>
              <a:t>BIOCHEMICAL FUNCTIONS</a:t>
            </a:r>
          </a:p>
          <a:p>
            <a:pPr marL="514350" indent="-514350">
              <a:buFont typeface="+mj-lt"/>
              <a:buAutoNum type="arabicPeriod"/>
            </a:pPr>
            <a:r>
              <a:rPr lang="en-IN" sz="2000" b="1" dirty="0" smtClean="0"/>
              <a:t>Hydroxylation of proline and lysine</a:t>
            </a:r>
          </a:p>
          <a:p>
            <a:pPr marL="514350" indent="-514350"/>
            <a:r>
              <a:rPr lang="en-IN" sz="2000" dirty="0" smtClean="0"/>
              <a:t>Ascorbic acid is necessary for the post-translational hydroxylation of proline and lysine residues which is required for the cross links formation in collagen.</a:t>
            </a:r>
          </a:p>
          <a:p>
            <a:pPr marL="514350" indent="-514350">
              <a:buNone/>
            </a:pPr>
            <a:r>
              <a:rPr lang="en-IN" sz="2000" b="1" dirty="0" smtClean="0"/>
              <a:t>2.</a:t>
            </a:r>
            <a:r>
              <a:rPr lang="en-IN" sz="2000" dirty="0" smtClean="0"/>
              <a:t>	</a:t>
            </a:r>
            <a:r>
              <a:rPr lang="en-IN" sz="2000" b="1" dirty="0" smtClean="0"/>
              <a:t>Tryptophan metabolism</a:t>
            </a:r>
          </a:p>
          <a:p>
            <a:pPr marL="514350" indent="-514350"/>
            <a:r>
              <a:rPr lang="en-IN" sz="2000" dirty="0" smtClean="0"/>
              <a:t>Ascorbic acid is necessary for the hydroxylation of tryptophan which is required for the formation of serotonin.</a:t>
            </a:r>
          </a:p>
          <a:p>
            <a:pPr marL="514350" indent="-514350">
              <a:buAutoNum type="arabicPeriod" startAt="3"/>
            </a:pPr>
            <a:r>
              <a:rPr lang="en-IN" sz="2000" b="1" dirty="0" smtClean="0"/>
              <a:t>Iron metabolism</a:t>
            </a:r>
          </a:p>
          <a:p>
            <a:pPr marL="514350" indent="-514350"/>
            <a:r>
              <a:rPr lang="en-IN" sz="2000" dirty="0" smtClean="0"/>
              <a:t>Ascorbic acid reduces ferric iron to ferrous iron state, which is preferentially absorbed.</a:t>
            </a:r>
          </a:p>
          <a:p>
            <a:pPr>
              <a:buNone/>
            </a:pPr>
            <a:endParaRPr lang="en-IN" sz="2000" dirty="0" smtClean="0"/>
          </a:p>
          <a:p>
            <a:pPr>
              <a:buFont typeface="Wingdings" pitchFamily="2" charset="2"/>
              <a:buChar char="q"/>
            </a:pPr>
            <a:endParaRPr lang="en-IN" dirty="0" smtClean="0"/>
          </a:p>
          <a:p>
            <a:pPr>
              <a:buFont typeface="Wingdings" pitchFamily="2" charset="2"/>
              <a:buChar char="q"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6632"/>
            <a:ext cx="8784976" cy="6480720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en-IN" sz="1600" b="1" dirty="0" smtClean="0"/>
              <a:t>4.	Hemoglobin metabolism</a:t>
            </a:r>
          </a:p>
          <a:p>
            <a:pPr marL="514350" indent="-514350"/>
            <a:r>
              <a:rPr lang="en-IN" sz="1600" dirty="0" smtClean="0"/>
              <a:t>It is useful for re-conversion of met-</a:t>
            </a:r>
            <a:r>
              <a:rPr lang="en-IN" sz="1600" dirty="0" err="1" smtClean="0"/>
              <a:t>hemoglobin</a:t>
            </a:r>
            <a:r>
              <a:rPr lang="en-IN" sz="1600" dirty="0" smtClean="0"/>
              <a:t> to </a:t>
            </a:r>
            <a:r>
              <a:rPr lang="en-IN" sz="1600" dirty="0" err="1" smtClean="0"/>
              <a:t>hemoglobin</a:t>
            </a:r>
            <a:r>
              <a:rPr lang="en-IN" sz="1600" dirty="0" smtClean="0"/>
              <a:t>.</a:t>
            </a:r>
          </a:p>
          <a:p>
            <a:pPr marL="514350" indent="-514350">
              <a:buAutoNum type="arabicPeriod" startAt="5"/>
            </a:pPr>
            <a:r>
              <a:rPr lang="en-IN" sz="1600" b="1" dirty="0" smtClean="0"/>
              <a:t>Folic acid metabolism</a:t>
            </a:r>
          </a:p>
          <a:p>
            <a:pPr marL="514350" indent="-514350"/>
            <a:r>
              <a:rPr lang="en-IN" sz="1600" dirty="0" smtClean="0"/>
              <a:t>Ascorbic acid is helping the enzyme </a:t>
            </a:r>
            <a:r>
              <a:rPr lang="en-IN" sz="1600" dirty="0" err="1" smtClean="0"/>
              <a:t>folate</a:t>
            </a:r>
            <a:r>
              <a:rPr lang="en-IN" sz="1600" dirty="0" smtClean="0"/>
              <a:t> </a:t>
            </a:r>
            <a:r>
              <a:rPr lang="en-IN" sz="1600" dirty="0" err="1" smtClean="0"/>
              <a:t>reductase</a:t>
            </a:r>
            <a:r>
              <a:rPr lang="en-IN" sz="1600" dirty="0" smtClean="0"/>
              <a:t> to reduce folic acid to </a:t>
            </a:r>
            <a:r>
              <a:rPr lang="en-IN" sz="1600" dirty="0" err="1" smtClean="0"/>
              <a:t>tetrahydrofolic</a:t>
            </a:r>
            <a:r>
              <a:rPr lang="en-IN" sz="1600" dirty="0" smtClean="0"/>
              <a:t> acid.</a:t>
            </a:r>
          </a:p>
          <a:p>
            <a:pPr marL="514350" indent="-514350">
              <a:buAutoNum type="arabicPeriod" startAt="6"/>
            </a:pPr>
            <a:r>
              <a:rPr lang="en-IN" sz="1600" b="1" dirty="0" smtClean="0"/>
              <a:t>Antioxidant property</a:t>
            </a:r>
          </a:p>
          <a:p>
            <a:pPr marL="514350" indent="-514350"/>
            <a:r>
              <a:rPr lang="en-IN" sz="1600" dirty="0" smtClean="0"/>
              <a:t>Daily intake of vitamin C reduces the risk of cancer.</a:t>
            </a:r>
          </a:p>
          <a:p>
            <a:pPr marL="514350" indent="-514350">
              <a:buAutoNum type="arabicPeriod" startAt="7"/>
            </a:pPr>
            <a:r>
              <a:rPr lang="en-IN" sz="1600" b="1" dirty="0" smtClean="0"/>
              <a:t>Cataract</a:t>
            </a:r>
          </a:p>
          <a:p>
            <a:pPr marL="514350" indent="-514350"/>
            <a:r>
              <a:rPr lang="en-IN" sz="1600" dirty="0" smtClean="0"/>
              <a:t>Regular intake of vitamin C reduces the risk of cataract formation.</a:t>
            </a:r>
          </a:p>
          <a:p>
            <a:pPr>
              <a:buFont typeface="Wingdings" pitchFamily="2" charset="2"/>
              <a:buChar char="q"/>
            </a:pPr>
            <a:r>
              <a:rPr lang="en-IN" sz="1600" b="1" dirty="0" smtClean="0"/>
              <a:t>RECOMMENDED DAILY ALLOWANCE</a:t>
            </a:r>
          </a:p>
          <a:p>
            <a:r>
              <a:rPr lang="en-IN" sz="1600" dirty="0" smtClean="0"/>
              <a:t>RDA is 75 mg/day.</a:t>
            </a:r>
          </a:p>
          <a:p>
            <a:r>
              <a:rPr lang="en-IN" sz="1600" dirty="0" smtClean="0"/>
              <a:t>During pregnancy, lactation, and in aged people requirement may be 100 mg/day.</a:t>
            </a:r>
          </a:p>
          <a:p>
            <a:pPr>
              <a:buFont typeface="Wingdings" pitchFamily="2" charset="2"/>
              <a:buChar char="q"/>
            </a:pPr>
            <a:r>
              <a:rPr lang="en-IN" sz="1600" b="1" dirty="0" smtClean="0"/>
              <a:t>DEFICIENCY MANIFESTATIONS</a:t>
            </a:r>
          </a:p>
          <a:p>
            <a:r>
              <a:rPr lang="en-IN" sz="1600" dirty="0" smtClean="0"/>
              <a:t>The clinical condition of vitamin C deficiency is known as </a:t>
            </a:r>
            <a:r>
              <a:rPr lang="en-IN" sz="1600" b="1" dirty="0" smtClean="0"/>
              <a:t>scurvy</a:t>
            </a:r>
            <a:r>
              <a:rPr lang="en-IN" sz="1600" dirty="0" smtClean="0"/>
              <a:t>.</a:t>
            </a:r>
          </a:p>
          <a:p>
            <a:pPr>
              <a:buFont typeface="Wingdings" pitchFamily="2" charset="2"/>
              <a:buChar char="v"/>
            </a:pPr>
            <a:r>
              <a:rPr lang="en-IN" sz="1600" b="1" dirty="0" smtClean="0"/>
              <a:t>Clinical features of scurvy</a:t>
            </a:r>
          </a:p>
          <a:p>
            <a:r>
              <a:rPr lang="en-IN" sz="1600" dirty="0" smtClean="0"/>
              <a:t>Swollen and bleeding </a:t>
            </a:r>
            <a:r>
              <a:rPr lang="en-IN" sz="1600" dirty="0" smtClean="0"/>
              <a:t>gums, </a:t>
            </a:r>
            <a:r>
              <a:rPr lang="en-IN" sz="1600" dirty="0" err="1" smtClean="0"/>
              <a:t>Petechial</a:t>
            </a:r>
            <a:r>
              <a:rPr lang="en-IN" sz="1600" dirty="0" smtClean="0"/>
              <a:t> </a:t>
            </a:r>
            <a:r>
              <a:rPr lang="en-IN" sz="1600" dirty="0" err="1" smtClean="0"/>
              <a:t>hemorrhages</a:t>
            </a:r>
            <a:endParaRPr lang="en-IN" sz="1600" dirty="0" smtClean="0"/>
          </a:p>
          <a:p>
            <a:r>
              <a:rPr lang="en-IN" sz="1600" dirty="0" smtClean="0"/>
              <a:t>Arthritis, Delayed </a:t>
            </a:r>
            <a:r>
              <a:rPr lang="en-IN" sz="1600" dirty="0" smtClean="0"/>
              <a:t>wound healing</a:t>
            </a:r>
          </a:p>
          <a:p>
            <a:r>
              <a:rPr lang="en-IN" sz="1600" dirty="0" err="1" smtClean="0"/>
              <a:t>Anemia</a:t>
            </a:r>
            <a:endParaRPr lang="en-IN" sz="1600" dirty="0" smtClean="0"/>
          </a:p>
          <a:p>
            <a:r>
              <a:rPr lang="en-IN" sz="1600" dirty="0" smtClean="0"/>
              <a:t>Fatigue, depression and susceptibility to infections.</a:t>
            </a:r>
          </a:p>
          <a:p>
            <a:pPr>
              <a:buFont typeface="Wingdings" pitchFamily="2" charset="2"/>
              <a:buChar char="v"/>
            </a:pPr>
            <a:r>
              <a:rPr lang="en-IN" sz="1600" b="1" dirty="0" smtClean="0"/>
              <a:t>Biochemical findings</a:t>
            </a:r>
          </a:p>
          <a:p>
            <a:r>
              <a:rPr lang="en-IN" sz="1400" dirty="0" smtClean="0"/>
              <a:t>Decreased plasma, platelet and leukocyte ascorbic levels</a:t>
            </a:r>
          </a:p>
          <a:p>
            <a:pPr>
              <a:buFont typeface="Wingdings" pitchFamily="2" charset="2"/>
              <a:buChar char="v"/>
            </a:pPr>
            <a:r>
              <a:rPr lang="en-IN" sz="1600" b="1" dirty="0" smtClean="0"/>
              <a:t>Treatment</a:t>
            </a:r>
          </a:p>
          <a:p>
            <a:r>
              <a:rPr lang="en-IN" sz="1600" dirty="0" smtClean="0"/>
              <a:t>Supplementation of vitamin C</a:t>
            </a:r>
          </a:p>
          <a:p>
            <a:pPr marL="514350" indent="-514350">
              <a:buNone/>
            </a:pPr>
            <a:endParaRPr lang="en-IN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en-IN" sz="4000" b="1" dirty="0" smtClean="0"/>
              <a:t>THIAMINE (VITAMIN B1)</a:t>
            </a:r>
            <a:endParaRPr lang="en-IN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54461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IN" sz="2600" b="1" dirty="0" smtClean="0"/>
              <a:t>INTRODUCTION</a:t>
            </a:r>
          </a:p>
          <a:p>
            <a:r>
              <a:rPr lang="en-IN" sz="2200" dirty="0" smtClean="0"/>
              <a:t>Thiamine (anti-beriberi or </a:t>
            </a:r>
            <a:r>
              <a:rPr lang="en-IN" sz="2200" dirty="0" err="1" smtClean="0"/>
              <a:t>antineuritic</a:t>
            </a:r>
            <a:r>
              <a:rPr lang="en-IN" sz="2200" dirty="0" smtClean="0"/>
              <a:t> vitamin) is the first member of the vitamin B complex and therefore is known as vitamin B</a:t>
            </a:r>
            <a:r>
              <a:rPr lang="en-IN" sz="2200" baseline="-25000" dirty="0" smtClean="0"/>
              <a:t>1</a:t>
            </a:r>
            <a:r>
              <a:rPr lang="en-IN" sz="2200" dirty="0" smtClean="0"/>
              <a:t>.</a:t>
            </a:r>
          </a:p>
          <a:p>
            <a:r>
              <a:rPr lang="en-IN" sz="2200" dirty="0" smtClean="0"/>
              <a:t>Tea, coffee, raw-fish and shellfish contain </a:t>
            </a:r>
            <a:r>
              <a:rPr lang="en-IN" sz="2200" dirty="0" err="1" smtClean="0"/>
              <a:t>thiaminase</a:t>
            </a:r>
            <a:r>
              <a:rPr lang="en-IN" sz="2200" dirty="0" smtClean="0"/>
              <a:t> which can destroy the vitamin.</a:t>
            </a:r>
          </a:p>
          <a:p>
            <a:r>
              <a:rPr lang="en-IN" sz="2200" dirty="0" smtClean="0"/>
              <a:t>Thiamine pyrophosphate (TPP) is an active coenzyme form of vitamin thiamine.</a:t>
            </a:r>
          </a:p>
          <a:p>
            <a:pPr>
              <a:buFont typeface="Wingdings" pitchFamily="2" charset="2"/>
              <a:buChar char="q"/>
            </a:pPr>
            <a:r>
              <a:rPr lang="en-IN" sz="2400" b="1" dirty="0" smtClean="0"/>
              <a:t>SOURCES</a:t>
            </a:r>
          </a:p>
          <a:p>
            <a:r>
              <a:rPr lang="en-IN" sz="2000" dirty="0" err="1" smtClean="0"/>
              <a:t>Aleurone</a:t>
            </a:r>
            <a:r>
              <a:rPr lang="en-IN" sz="2000" dirty="0" smtClean="0"/>
              <a:t> layer of cereals (food grains) is a rich source of thiamine.</a:t>
            </a:r>
          </a:p>
          <a:p>
            <a:r>
              <a:rPr lang="en-IN" sz="2000" dirty="0" smtClean="0"/>
              <a:t>When the grains are polished, </a:t>
            </a:r>
            <a:r>
              <a:rPr lang="en-IN" sz="2000" dirty="0" err="1" smtClean="0"/>
              <a:t>aleurone</a:t>
            </a:r>
            <a:r>
              <a:rPr lang="en-IN" sz="2000" dirty="0" smtClean="0"/>
              <a:t> layer is usually removed.</a:t>
            </a:r>
          </a:p>
          <a:p>
            <a:r>
              <a:rPr lang="en-IN" sz="2000" dirty="0" smtClean="0"/>
              <a:t>Yeast is also a very good source.</a:t>
            </a:r>
          </a:p>
          <a:p>
            <a:pPr>
              <a:buFont typeface="Wingdings" pitchFamily="2" charset="2"/>
              <a:buChar char="q"/>
            </a:pPr>
            <a:endParaRPr lang="en-IN" dirty="0" smtClean="0"/>
          </a:p>
          <a:p>
            <a:endParaRPr lang="en-IN" dirty="0" smtClean="0"/>
          </a:p>
          <a:p>
            <a:endParaRPr lang="en-IN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33670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IN" sz="2400" b="1" dirty="0" smtClean="0"/>
              <a:t>PHYSIOLOGICAL ROLE OF THIAMINE</a:t>
            </a:r>
          </a:p>
          <a:p>
            <a:pPr>
              <a:buNone/>
            </a:pPr>
            <a:r>
              <a:rPr lang="en-IN" dirty="0" smtClean="0"/>
              <a:t>1.</a:t>
            </a:r>
            <a:r>
              <a:rPr lang="en-IN" sz="2000" dirty="0" smtClean="0"/>
              <a:t>	Pyruvate dehydrogenase</a:t>
            </a:r>
          </a:p>
          <a:p>
            <a:r>
              <a:rPr lang="en-IN" sz="2000" dirty="0" smtClean="0"/>
              <a:t>TPP is used in oxidative </a:t>
            </a:r>
            <a:r>
              <a:rPr lang="en-IN" sz="2000" dirty="0" err="1" smtClean="0"/>
              <a:t>decarboxylation</a:t>
            </a:r>
            <a:r>
              <a:rPr lang="en-IN" sz="2000" dirty="0" smtClean="0"/>
              <a:t> of alpha </a:t>
            </a:r>
            <a:r>
              <a:rPr lang="en-IN" sz="2000" dirty="0" err="1" smtClean="0"/>
              <a:t>keto</a:t>
            </a:r>
            <a:r>
              <a:rPr lang="en-IN" sz="2000" dirty="0" smtClean="0"/>
              <a:t> acids, </a:t>
            </a:r>
            <a:r>
              <a:rPr lang="en-IN" sz="2000" dirty="0" err="1" smtClean="0"/>
              <a:t>e.g</a:t>
            </a:r>
            <a:r>
              <a:rPr lang="en-IN" sz="2000" dirty="0" smtClean="0"/>
              <a:t> pyruvate dehydrogenase catalyzes the breakdown of pyruvate to acetyl </a:t>
            </a:r>
            <a:r>
              <a:rPr lang="en-IN" sz="2000" dirty="0" err="1" smtClean="0"/>
              <a:t>CoA</a:t>
            </a:r>
            <a:r>
              <a:rPr lang="en-IN" sz="2000" dirty="0" smtClean="0"/>
              <a:t>, and carbon dioxide.</a:t>
            </a:r>
          </a:p>
          <a:p>
            <a:pPr>
              <a:buNone/>
            </a:pPr>
            <a:r>
              <a:rPr lang="en-IN" sz="2000" dirty="0" smtClean="0"/>
              <a:t>2. Alpha </a:t>
            </a:r>
            <a:r>
              <a:rPr lang="en-IN" sz="2000" dirty="0" err="1" smtClean="0"/>
              <a:t>ketoglutarate</a:t>
            </a:r>
            <a:r>
              <a:rPr lang="en-IN" sz="2000" dirty="0" smtClean="0"/>
              <a:t> dehydrogenase</a:t>
            </a:r>
          </a:p>
          <a:p>
            <a:r>
              <a:rPr lang="en-IN" sz="2000" dirty="0" smtClean="0"/>
              <a:t>Another reaction that requires TPP is the oxidative </a:t>
            </a:r>
            <a:r>
              <a:rPr lang="en-IN" sz="2000" dirty="0" err="1" smtClean="0"/>
              <a:t>decarboxylation</a:t>
            </a:r>
            <a:r>
              <a:rPr lang="en-IN" sz="2000" dirty="0" smtClean="0"/>
              <a:t> of alpha </a:t>
            </a:r>
            <a:r>
              <a:rPr lang="en-IN" sz="2000" dirty="0" err="1" smtClean="0"/>
              <a:t>ketoglutarate</a:t>
            </a:r>
            <a:r>
              <a:rPr lang="en-IN" sz="2000" dirty="0" smtClean="0"/>
              <a:t> to </a:t>
            </a:r>
            <a:r>
              <a:rPr lang="en-IN" sz="2000" dirty="0" err="1" smtClean="0"/>
              <a:t>succinyl</a:t>
            </a:r>
            <a:r>
              <a:rPr lang="en-IN" sz="2000" dirty="0" smtClean="0"/>
              <a:t> </a:t>
            </a:r>
            <a:r>
              <a:rPr lang="en-IN" sz="2000" dirty="0" err="1" smtClean="0"/>
              <a:t>CoA</a:t>
            </a:r>
            <a:r>
              <a:rPr lang="en-IN" sz="2000" dirty="0" smtClean="0"/>
              <a:t> and CO</a:t>
            </a:r>
            <a:r>
              <a:rPr lang="en-IN" sz="2000" baseline="-25000" dirty="0" smtClean="0"/>
              <a:t>2</a:t>
            </a:r>
            <a:r>
              <a:rPr lang="en-IN" sz="2000" dirty="0" smtClean="0"/>
              <a:t>.</a:t>
            </a:r>
          </a:p>
          <a:p>
            <a:pPr>
              <a:buNone/>
            </a:pPr>
            <a:r>
              <a:rPr lang="en-IN" sz="2000" dirty="0" smtClean="0"/>
              <a:t>3. </a:t>
            </a:r>
            <a:r>
              <a:rPr lang="en-IN" sz="2000" dirty="0" err="1" smtClean="0"/>
              <a:t>Transketolase</a:t>
            </a:r>
            <a:endParaRPr lang="en-IN" sz="2000" dirty="0" smtClean="0"/>
          </a:p>
          <a:p>
            <a:r>
              <a:rPr lang="en-IN" sz="2000" dirty="0" smtClean="0"/>
              <a:t>The enzyme </a:t>
            </a:r>
            <a:r>
              <a:rPr lang="en-IN" sz="2000" dirty="0" err="1" smtClean="0"/>
              <a:t>transketolase</a:t>
            </a:r>
            <a:r>
              <a:rPr lang="en-IN" sz="2000" dirty="0" smtClean="0"/>
              <a:t> uses TPP in the HMP shunt pathway of glucose.</a:t>
            </a:r>
          </a:p>
          <a:p>
            <a:pPr>
              <a:buFont typeface="Wingdings" pitchFamily="2" charset="2"/>
              <a:buChar char="q"/>
            </a:pPr>
            <a:r>
              <a:rPr lang="en-IN" sz="2400" b="1" dirty="0" smtClean="0"/>
              <a:t>RDA</a:t>
            </a:r>
          </a:p>
          <a:p>
            <a:r>
              <a:rPr lang="en-IN" sz="2000" dirty="0" smtClean="0"/>
              <a:t>It depends on calorie intake (0.5 mg/1000 calories).</a:t>
            </a:r>
          </a:p>
          <a:p>
            <a:r>
              <a:rPr lang="en-IN" sz="2000" dirty="0" smtClean="0"/>
              <a:t>Requirement is 1-1.5 mg/day.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33670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IN" sz="2400" b="1" dirty="0" smtClean="0"/>
              <a:t>DEFICIENCY MANIFESTATIONS</a:t>
            </a:r>
          </a:p>
          <a:p>
            <a:pPr>
              <a:buFont typeface="Wingdings" pitchFamily="2" charset="2"/>
              <a:buChar char="v"/>
            </a:pPr>
            <a:r>
              <a:rPr lang="en-IN" sz="2400" b="1" dirty="0" smtClean="0"/>
              <a:t>Beriberi</a:t>
            </a:r>
          </a:p>
          <a:p>
            <a:r>
              <a:rPr lang="en-IN" sz="2000" dirty="0" smtClean="0"/>
              <a:t>The deficiency of vitamin B</a:t>
            </a:r>
            <a:r>
              <a:rPr lang="en-IN" sz="2000" baseline="-25000" dirty="0" smtClean="0"/>
              <a:t>1</a:t>
            </a:r>
            <a:r>
              <a:rPr lang="en-IN" sz="2000" dirty="0" smtClean="0"/>
              <a:t> results in a condition called </a:t>
            </a:r>
            <a:r>
              <a:rPr lang="en-IN" sz="2000" b="1" dirty="0" err="1" smtClean="0"/>
              <a:t>beri-beri</a:t>
            </a:r>
            <a:r>
              <a:rPr lang="en-IN" sz="2000" dirty="0" smtClean="0"/>
              <a:t>.</a:t>
            </a:r>
          </a:p>
          <a:p>
            <a:r>
              <a:rPr lang="en-IN" sz="2000" dirty="0" smtClean="0"/>
              <a:t>The early symptoms are anorexia, </a:t>
            </a:r>
            <a:r>
              <a:rPr lang="en-IN" sz="2000" dirty="0" smtClean="0"/>
              <a:t>weakness etc.</a:t>
            </a:r>
            <a:endParaRPr lang="en-IN" sz="2000" dirty="0" smtClean="0"/>
          </a:p>
          <a:p>
            <a:pPr>
              <a:buFont typeface="Wingdings" pitchFamily="2" charset="2"/>
              <a:buChar char="v"/>
            </a:pPr>
            <a:r>
              <a:rPr lang="en-IN" sz="2400" b="1" dirty="0" smtClean="0"/>
              <a:t>Wet beriberi</a:t>
            </a:r>
          </a:p>
          <a:p>
            <a:r>
              <a:rPr lang="en-IN" sz="2000" dirty="0" smtClean="0"/>
              <a:t>Cardiovascular manifestations are prominent.</a:t>
            </a:r>
          </a:p>
          <a:p>
            <a:r>
              <a:rPr lang="en-IN" sz="2000" dirty="0" smtClean="0"/>
              <a:t>Death occurs due to heart failure.</a:t>
            </a:r>
          </a:p>
          <a:p>
            <a:pPr>
              <a:buFont typeface="Wingdings" pitchFamily="2" charset="2"/>
              <a:buChar char="v"/>
            </a:pPr>
            <a:r>
              <a:rPr lang="en-IN" sz="2400" b="1" dirty="0" smtClean="0"/>
              <a:t>Dry beriberi</a:t>
            </a:r>
          </a:p>
          <a:p>
            <a:r>
              <a:rPr lang="en-IN" sz="2000" dirty="0" smtClean="0"/>
              <a:t>CNS manifestations are the major features.</a:t>
            </a:r>
          </a:p>
          <a:p>
            <a:pPr>
              <a:buFont typeface="Wingdings" pitchFamily="2" charset="2"/>
              <a:buChar char="v"/>
            </a:pPr>
            <a:r>
              <a:rPr lang="en-IN" sz="2400" b="1" dirty="0" smtClean="0"/>
              <a:t>Infantile beriberi</a:t>
            </a:r>
          </a:p>
          <a:p>
            <a:r>
              <a:rPr lang="en-IN" sz="2000" dirty="0" smtClean="0"/>
              <a:t>It occurs to infants born to mothers suffering from thiamine deficiency.</a:t>
            </a:r>
          </a:p>
          <a:p>
            <a:pPr>
              <a:buFont typeface="Wingdings" pitchFamily="2" charset="2"/>
              <a:buChar char="v"/>
            </a:pPr>
            <a:r>
              <a:rPr lang="en-IN" sz="2400" b="1" dirty="0" smtClean="0"/>
              <a:t>Polyneuritis</a:t>
            </a:r>
            <a:endParaRPr lang="en-IN" sz="2400" b="1" dirty="0" smtClean="0"/>
          </a:p>
          <a:p>
            <a:r>
              <a:rPr lang="en-IN" sz="2000" dirty="0" smtClean="0"/>
              <a:t>It is common in chronic alcoholics.</a:t>
            </a:r>
          </a:p>
          <a:p>
            <a:r>
              <a:rPr lang="en-IN" sz="2000" dirty="0" smtClean="0"/>
              <a:t>Alcohol inhibits intestinal absorption of thiamine, leading to thiamine deficiency.</a:t>
            </a:r>
          </a:p>
          <a:p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en-IN" sz="4000" b="1" dirty="0" smtClean="0"/>
              <a:t>RIBOFLAVIN (VITAMIN B</a:t>
            </a:r>
            <a:r>
              <a:rPr lang="en-IN" sz="4000" b="1" baseline="-25000" dirty="0" smtClean="0"/>
              <a:t>2</a:t>
            </a:r>
            <a:r>
              <a:rPr lang="en-IN" sz="4000" b="1" dirty="0" smtClean="0"/>
              <a:t>) </a:t>
            </a:r>
            <a:endParaRPr lang="en-IN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616624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IN" sz="3400" b="1" dirty="0" smtClean="0"/>
              <a:t>INTRODUCTION</a:t>
            </a:r>
          </a:p>
          <a:p>
            <a:r>
              <a:rPr lang="en-IN" sz="2900" dirty="0" smtClean="0"/>
              <a:t>Riboflavin (B</a:t>
            </a:r>
            <a:r>
              <a:rPr lang="en-IN" sz="2900" baseline="-25000" dirty="0" smtClean="0"/>
              <a:t>2</a:t>
            </a:r>
            <a:r>
              <a:rPr lang="en-IN" sz="2900" dirty="0" smtClean="0"/>
              <a:t>) is also called as </a:t>
            </a:r>
            <a:r>
              <a:rPr lang="en-IN" sz="2900" dirty="0" err="1" smtClean="0"/>
              <a:t>lactoflavin</a:t>
            </a:r>
            <a:r>
              <a:rPr lang="en-IN" sz="2900" dirty="0" smtClean="0"/>
              <a:t> due to its high content in milk.</a:t>
            </a:r>
          </a:p>
          <a:p>
            <a:r>
              <a:rPr lang="en-IN" sz="2900" dirty="0" smtClean="0"/>
              <a:t>Riboflavin with phosphoric acid forms </a:t>
            </a:r>
            <a:r>
              <a:rPr lang="en-IN" sz="2900" dirty="0" err="1" smtClean="0"/>
              <a:t>flavin</a:t>
            </a:r>
            <a:r>
              <a:rPr lang="en-IN" sz="2900" dirty="0" smtClean="0"/>
              <a:t> mononucleotide (FMN) which is a coenzyme form of the vitamin.</a:t>
            </a:r>
          </a:p>
          <a:p>
            <a:r>
              <a:rPr lang="en-IN" sz="2900" dirty="0" smtClean="0"/>
              <a:t>The other coenzyme forms are </a:t>
            </a:r>
            <a:r>
              <a:rPr lang="en-IN" sz="2900" dirty="0" err="1" smtClean="0"/>
              <a:t>flavin</a:t>
            </a:r>
            <a:r>
              <a:rPr lang="en-IN" sz="2900" dirty="0" smtClean="0"/>
              <a:t> adenine dinucleotide (FAD)</a:t>
            </a:r>
          </a:p>
          <a:p>
            <a:pPr>
              <a:buFont typeface="Wingdings" pitchFamily="2" charset="2"/>
              <a:buChar char="q"/>
            </a:pPr>
            <a:r>
              <a:rPr lang="en-IN" sz="3400" b="1" dirty="0" smtClean="0"/>
              <a:t>DIETARY SOURCE</a:t>
            </a:r>
          </a:p>
          <a:p>
            <a:r>
              <a:rPr lang="en-IN" sz="2900" dirty="0" smtClean="0"/>
              <a:t>Rich sources are liver, dried yeast and egg.</a:t>
            </a:r>
          </a:p>
          <a:p>
            <a:r>
              <a:rPr lang="en-IN" sz="2900" dirty="0" smtClean="0"/>
              <a:t>Good sources are fish, whole cereals, legumes etc.</a:t>
            </a:r>
          </a:p>
          <a:p>
            <a:pPr>
              <a:buFont typeface="Wingdings" pitchFamily="2" charset="2"/>
              <a:buChar char="q"/>
            </a:pPr>
            <a:r>
              <a:rPr lang="en-IN" sz="3600" b="1" dirty="0" smtClean="0"/>
              <a:t>BIOCHEMICAL FUNCTIONS</a:t>
            </a:r>
          </a:p>
          <a:p>
            <a:r>
              <a:rPr lang="en-IN" sz="2900" dirty="0" smtClean="0"/>
              <a:t>Riboflavin is a precursor of coenzymes FMN and FAD, which are required for several oxidation-reduction reactions.</a:t>
            </a:r>
          </a:p>
          <a:p>
            <a:r>
              <a:rPr lang="en-IN" sz="2900" dirty="0" smtClean="0"/>
              <a:t>It is needed for maintenance of mucosal epithelium and the ocular tissues.</a:t>
            </a:r>
          </a:p>
          <a:p>
            <a:r>
              <a:rPr lang="en-IN" sz="2900" dirty="0" err="1" smtClean="0"/>
              <a:t>Flavins</a:t>
            </a:r>
            <a:r>
              <a:rPr lang="en-IN" sz="2900" dirty="0" smtClean="0"/>
              <a:t> are involved in the metabolism of iron, pyridoxine and </a:t>
            </a:r>
            <a:r>
              <a:rPr lang="en-IN" sz="2900" dirty="0" err="1" smtClean="0"/>
              <a:t>folate</a:t>
            </a:r>
            <a:r>
              <a:rPr lang="en-IN" sz="2900" dirty="0" smtClean="0"/>
              <a:t>.</a:t>
            </a:r>
          </a:p>
          <a:p>
            <a:r>
              <a:rPr lang="en-IN" sz="2900" dirty="0" smtClean="0"/>
              <a:t>They are also involved in protection against </a:t>
            </a:r>
            <a:r>
              <a:rPr lang="en-IN" sz="2900" dirty="0" err="1" smtClean="0"/>
              <a:t>peroxidation</a:t>
            </a:r>
            <a:r>
              <a:rPr lang="en-IN" sz="2900" dirty="0" smtClean="0"/>
              <a:t> in metabolism of </a:t>
            </a:r>
            <a:r>
              <a:rPr lang="en-IN" sz="2900" dirty="0" err="1" smtClean="0"/>
              <a:t>xenobiotics</a:t>
            </a:r>
            <a:r>
              <a:rPr lang="en-IN" sz="2900" dirty="0" smtClean="0"/>
              <a:t>.</a:t>
            </a:r>
          </a:p>
          <a:p>
            <a:pPr>
              <a:buFont typeface="Wingdings" pitchFamily="2" charset="2"/>
              <a:buChar char="q"/>
            </a:pPr>
            <a:r>
              <a:rPr lang="en-IN" sz="3600" b="1" dirty="0" smtClean="0"/>
              <a:t>RDA</a:t>
            </a:r>
          </a:p>
          <a:p>
            <a:r>
              <a:rPr lang="en-IN" sz="2900" dirty="0" smtClean="0"/>
              <a:t>1.5 mg/day for adults.</a:t>
            </a:r>
          </a:p>
          <a:p>
            <a:r>
              <a:rPr lang="en-IN" sz="2900" dirty="0" smtClean="0"/>
              <a:t>Additional 0.2-0.4 mg/day for pregnancy, lactation and old age.</a:t>
            </a:r>
          </a:p>
          <a:p>
            <a:pPr>
              <a:buNone/>
            </a:pPr>
            <a:endParaRPr lang="en-IN" baseline="-25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336704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IN" b="1" dirty="0" smtClean="0"/>
              <a:t>Deficiency manifestations</a:t>
            </a:r>
          </a:p>
          <a:p>
            <a:r>
              <a:rPr lang="en-IN" dirty="0" smtClean="0"/>
              <a:t>Deficiency is uncommon but may be associated with niacin or iron deficiency.</a:t>
            </a:r>
          </a:p>
          <a:p>
            <a:r>
              <a:rPr lang="en-IN" dirty="0" smtClean="0"/>
              <a:t>Symptoms include </a:t>
            </a:r>
            <a:r>
              <a:rPr lang="en-IN" dirty="0" err="1" smtClean="0"/>
              <a:t>cheilosis</a:t>
            </a:r>
            <a:r>
              <a:rPr lang="en-IN" dirty="0" smtClean="0"/>
              <a:t>, </a:t>
            </a:r>
            <a:r>
              <a:rPr lang="en-IN" dirty="0" err="1" smtClean="0"/>
              <a:t>glossitis</a:t>
            </a:r>
            <a:r>
              <a:rPr lang="en-IN" dirty="0" smtClean="0"/>
              <a:t>, dermatitis, photophobia and </a:t>
            </a:r>
            <a:r>
              <a:rPr lang="en-IN" dirty="0" err="1" smtClean="0"/>
              <a:t>lacrymation</a:t>
            </a:r>
            <a:r>
              <a:rPr lang="en-IN" dirty="0" smtClean="0"/>
              <a:t>.</a:t>
            </a:r>
            <a:endParaRPr lang="en-IN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en-IN" sz="4000" b="1" dirty="0" smtClean="0"/>
              <a:t>NIACIN (VITAMIN B</a:t>
            </a:r>
            <a:r>
              <a:rPr lang="en-IN" sz="4000" b="1" baseline="-25000" dirty="0" smtClean="0"/>
              <a:t>3</a:t>
            </a:r>
            <a:r>
              <a:rPr lang="en-IN" sz="4000" b="1" dirty="0" smtClean="0"/>
              <a:t>)</a:t>
            </a:r>
            <a:endParaRPr lang="en-IN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80728"/>
            <a:ext cx="8640960" cy="5544616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IN" sz="2400" b="1" dirty="0" smtClean="0"/>
              <a:t>INTRODUCTION</a:t>
            </a:r>
          </a:p>
          <a:p>
            <a:r>
              <a:rPr lang="en-IN" sz="2000" dirty="0" smtClean="0"/>
              <a:t>Niacin is also known as pellagra preventive factor or anti-pellagra factor because of its role in the prevention of pellagra.</a:t>
            </a:r>
          </a:p>
          <a:p>
            <a:r>
              <a:rPr lang="en-IN" sz="2000" dirty="0" smtClean="0"/>
              <a:t>Niacin and nicotinic acid are synonyms.</a:t>
            </a:r>
          </a:p>
          <a:p>
            <a:r>
              <a:rPr lang="en-IN" sz="2000" dirty="0" smtClean="0"/>
              <a:t>Active forms of niacin are :</a:t>
            </a:r>
          </a:p>
          <a:p>
            <a:pPr marL="571500" indent="-571500">
              <a:buAutoNum type="romanLcParenR"/>
            </a:pPr>
            <a:r>
              <a:rPr lang="en-IN" sz="2000" dirty="0" smtClean="0"/>
              <a:t>Nicotinamide adenine dinucleotide (NAD</a:t>
            </a:r>
            <a:r>
              <a:rPr lang="en-IN" sz="2000" baseline="30000" dirty="0" smtClean="0"/>
              <a:t>+</a:t>
            </a:r>
            <a:r>
              <a:rPr lang="en-IN" sz="2000" dirty="0" smtClean="0"/>
              <a:t>)</a:t>
            </a:r>
          </a:p>
          <a:p>
            <a:pPr marL="571500" indent="-571500">
              <a:buAutoNum type="romanLcParenR"/>
            </a:pPr>
            <a:r>
              <a:rPr lang="en-IN" sz="2000" dirty="0" smtClean="0"/>
              <a:t>Nicotinamide adenine dinucleotide phosphate (NADP</a:t>
            </a:r>
            <a:r>
              <a:rPr lang="en-IN" sz="2000" baseline="30000" dirty="0" smtClean="0"/>
              <a:t>+</a:t>
            </a:r>
            <a:r>
              <a:rPr lang="en-IN" sz="2000" dirty="0" smtClean="0"/>
              <a:t>)</a:t>
            </a:r>
          </a:p>
          <a:p>
            <a:pPr marL="571500" indent="-571500">
              <a:buFont typeface="Wingdings" pitchFamily="2" charset="2"/>
              <a:buChar char="q"/>
            </a:pPr>
            <a:r>
              <a:rPr lang="en-IN" sz="2400" b="1" dirty="0" smtClean="0"/>
              <a:t>DIETARY SOURCE</a:t>
            </a:r>
          </a:p>
          <a:p>
            <a:pPr marL="571500" indent="-571500"/>
            <a:r>
              <a:rPr lang="en-IN" sz="2000" dirty="0" smtClean="0"/>
              <a:t>Yeast, liver, legumes and meat are major sources.</a:t>
            </a:r>
          </a:p>
          <a:p>
            <a:pPr marL="571500" indent="-571500"/>
            <a:r>
              <a:rPr lang="en-IN" sz="2000" dirty="0" smtClean="0"/>
              <a:t>Limited amount are synthesized from tryptophan.</a:t>
            </a:r>
          </a:p>
          <a:p>
            <a:pPr>
              <a:buFont typeface="Wingdings" pitchFamily="2" charset="2"/>
              <a:buChar char="q"/>
            </a:pPr>
            <a:r>
              <a:rPr lang="en-IN" sz="2400" b="1" dirty="0" smtClean="0"/>
              <a:t>BIOCHEMICAL FUNCTIONS</a:t>
            </a:r>
          </a:p>
          <a:p>
            <a:r>
              <a:rPr lang="en-IN" sz="2000" dirty="0" smtClean="0"/>
              <a:t>NAD</a:t>
            </a:r>
            <a:r>
              <a:rPr lang="en-IN" sz="2000" baseline="30000" dirty="0" smtClean="0"/>
              <a:t>+</a:t>
            </a:r>
            <a:r>
              <a:rPr lang="en-IN" sz="2000" dirty="0" smtClean="0"/>
              <a:t> and NADP</a:t>
            </a:r>
            <a:r>
              <a:rPr lang="en-IN" sz="2000" baseline="30000" dirty="0" smtClean="0"/>
              <a:t>+</a:t>
            </a:r>
            <a:r>
              <a:rPr lang="en-IN" sz="2000" dirty="0" smtClean="0"/>
              <a:t> are involved in oxidation reduction reactions catalyzed by dehydrogenase in metabolism.</a:t>
            </a:r>
          </a:p>
          <a:p>
            <a:r>
              <a:rPr lang="en-IN" sz="2000" dirty="0" smtClean="0"/>
              <a:t>NAD seems to play a role in DNA repair and other cellular responses to DNA damage.</a:t>
            </a:r>
          </a:p>
          <a:p>
            <a:pPr>
              <a:buFont typeface="Wingdings" pitchFamily="2" charset="2"/>
              <a:buChar char="q"/>
            </a:pPr>
            <a:r>
              <a:rPr lang="en-IN" sz="2400" b="1" dirty="0" smtClean="0"/>
              <a:t>RDA</a:t>
            </a:r>
          </a:p>
          <a:p>
            <a:r>
              <a:rPr lang="en-IN" sz="2000" dirty="0" smtClean="0"/>
              <a:t>Normal requirement is 20 mg/day.</a:t>
            </a:r>
          </a:p>
          <a:p>
            <a:r>
              <a:rPr lang="en-IN" sz="2000" dirty="0" smtClean="0"/>
              <a:t>During lactation additional 5 mg is required.</a:t>
            </a:r>
          </a:p>
          <a:p>
            <a:pPr marL="571500" indent="-571500"/>
            <a:endParaRPr lang="en-IN" sz="2000" dirty="0" smtClean="0"/>
          </a:p>
          <a:p>
            <a:pPr marL="571500" indent="-571500">
              <a:buFont typeface="Wingdings" pitchFamily="2" charset="2"/>
              <a:buChar char="q"/>
            </a:pPr>
            <a:endParaRPr lang="en-IN" dirty="0" smtClean="0"/>
          </a:p>
          <a:p>
            <a:pPr>
              <a:buFont typeface="Wingdings" pitchFamily="2" charset="2"/>
              <a:buChar char="q"/>
            </a:pPr>
            <a:endParaRPr lang="en-IN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336704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q"/>
            </a:pPr>
            <a:r>
              <a:rPr lang="en-IN" sz="2800" b="1" dirty="0" smtClean="0"/>
              <a:t>DEFICIENCY MANIFESTATION</a:t>
            </a:r>
          </a:p>
          <a:p>
            <a:pPr>
              <a:buFont typeface="Wingdings" pitchFamily="2" charset="2"/>
              <a:buChar char="v"/>
            </a:pPr>
            <a:r>
              <a:rPr lang="en-IN" dirty="0" smtClean="0"/>
              <a:t>Pellagra</a:t>
            </a:r>
          </a:p>
          <a:p>
            <a:r>
              <a:rPr lang="en-IN" sz="2200" dirty="0" smtClean="0"/>
              <a:t>The clinical condition resulting from niacin deficiency is called pellagra.</a:t>
            </a:r>
          </a:p>
          <a:p>
            <a:r>
              <a:rPr lang="en-IN" sz="2600" b="1" dirty="0" smtClean="0"/>
              <a:t>Clinical features </a:t>
            </a:r>
            <a:r>
              <a:rPr lang="en-IN" sz="2200" dirty="0" smtClean="0"/>
              <a:t>of pellagra includes </a:t>
            </a:r>
            <a:r>
              <a:rPr lang="en-IN" sz="2200" dirty="0" err="1" smtClean="0"/>
              <a:t>aneorexia</a:t>
            </a:r>
            <a:r>
              <a:rPr lang="en-IN" sz="2200" dirty="0" smtClean="0"/>
              <a:t>, weakness, dermatitis, diarrhoea and dementia.</a:t>
            </a:r>
          </a:p>
          <a:p>
            <a:r>
              <a:rPr lang="en-IN" sz="2600" b="1" dirty="0" smtClean="0"/>
              <a:t>Biochemical findings </a:t>
            </a:r>
            <a:r>
              <a:rPr lang="en-IN" sz="2200" dirty="0" smtClean="0"/>
              <a:t>are : decreased N-</a:t>
            </a:r>
            <a:r>
              <a:rPr lang="en-IN" sz="2200" dirty="0" err="1" smtClean="0"/>
              <a:t>methylnicotinamide</a:t>
            </a:r>
            <a:r>
              <a:rPr lang="en-IN" sz="2200" dirty="0" smtClean="0"/>
              <a:t> in urine and decreased plasma and erythrocyte concentration of NAD and NADP.</a:t>
            </a:r>
          </a:p>
          <a:p>
            <a:pPr>
              <a:buFont typeface="Wingdings" pitchFamily="2" charset="2"/>
              <a:buChar char="q"/>
            </a:pPr>
            <a:r>
              <a:rPr lang="en-IN" sz="2800" b="1" dirty="0" smtClean="0"/>
              <a:t>THERAPEUTIC USE OF NIACIN</a:t>
            </a:r>
          </a:p>
          <a:p>
            <a:r>
              <a:rPr lang="en-IN" sz="2400" dirty="0" smtClean="0"/>
              <a:t>Administration of  niacin in pharmacological doses (2-4 g/day, 200 times the RDA) results in a number of biochemical effects in the body.</a:t>
            </a:r>
          </a:p>
          <a:p>
            <a:pPr marL="514350" indent="-514350">
              <a:buFont typeface="+mj-lt"/>
              <a:buAutoNum type="arabicPeriod"/>
            </a:pPr>
            <a:r>
              <a:rPr lang="en-IN" sz="2400" dirty="0" smtClean="0"/>
              <a:t>Inhibits lipolysis in the adipose tissue and decreases the circulatory free fatty acids.</a:t>
            </a:r>
          </a:p>
          <a:p>
            <a:pPr marL="514350" indent="-514350">
              <a:buFont typeface="+mj-lt"/>
              <a:buAutoNum type="arabicPeriod"/>
            </a:pPr>
            <a:r>
              <a:rPr lang="en-IN" sz="2400" dirty="0" smtClean="0"/>
              <a:t>Triacylglycerol synthesis in the liver is decreased.</a:t>
            </a:r>
          </a:p>
          <a:p>
            <a:pPr marL="514350" indent="-514350">
              <a:buFont typeface="+mj-lt"/>
              <a:buAutoNum type="arabicPeriod"/>
            </a:pPr>
            <a:r>
              <a:rPr lang="en-IN" sz="2400" dirty="0" smtClean="0"/>
              <a:t>It is used in the treatment of </a:t>
            </a:r>
            <a:r>
              <a:rPr lang="en-IN" sz="2400" dirty="0" err="1" smtClean="0"/>
              <a:t>hyperlipoproteinemia</a:t>
            </a:r>
            <a:r>
              <a:rPr lang="en-IN" sz="2400" dirty="0" smtClean="0"/>
              <a:t> type II b (elevation of LDL and VLDL).</a:t>
            </a:r>
          </a:p>
          <a:p>
            <a:pPr marL="514350" indent="-514350">
              <a:buFont typeface="+mj-lt"/>
              <a:buAutoNum type="arabicPeriod"/>
            </a:pPr>
            <a:endParaRPr lang="en-IN" sz="2400" dirty="0" smtClean="0"/>
          </a:p>
          <a:p>
            <a:endParaRPr lang="en-IN" sz="2200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n-IN" sz="4000" b="1" dirty="0" smtClean="0"/>
              <a:t>PYRIDOXINE (VITAMIN B</a:t>
            </a:r>
            <a:r>
              <a:rPr lang="en-IN" sz="4000" b="1" baseline="-25000" dirty="0" smtClean="0"/>
              <a:t>6</a:t>
            </a:r>
            <a:r>
              <a:rPr lang="en-IN" sz="4000" b="1" dirty="0" smtClean="0"/>
              <a:t>)</a:t>
            </a:r>
            <a:endParaRPr lang="en-IN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54461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IN" sz="2400" b="1" dirty="0" smtClean="0"/>
              <a:t>INTRODUCTION</a:t>
            </a:r>
          </a:p>
          <a:p>
            <a:r>
              <a:rPr lang="en-IN" sz="2000" dirty="0" smtClean="0"/>
              <a:t>It is a group of 3 compounds- pyridoxine, </a:t>
            </a:r>
            <a:r>
              <a:rPr lang="en-IN" sz="2000" dirty="0" err="1" smtClean="0"/>
              <a:t>pyridoxal</a:t>
            </a:r>
            <a:r>
              <a:rPr lang="en-IN" sz="2000" dirty="0" smtClean="0"/>
              <a:t> and </a:t>
            </a:r>
            <a:r>
              <a:rPr lang="en-IN" sz="2000" dirty="0" err="1" smtClean="0"/>
              <a:t>pyridosamine</a:t>
            </a:r>
            <a:r>
              <a:rPr lang="en-IN" sz="2000" dirty="0" smtClean="0"/>
              <a:t> which  contain a pyridine ring.</a:t>
            </a:r>
          </a:p>
          <a:p>
            <a:r>
              <a:rPr lang="en-IN" sz="2000" dirty="0" smtClean="0"/>
              <a:t>Active form of pyridoxine is </a:t>
            </a:r>
            <a:r>
              <a:rPr lang="en-IN" sz="2000" dirty="0" err="1" smtClean="0"/>
              <a:t>pyridoxal</a:t>
            </a:r>
            <a:r>
              <a:rPr lang="en-IN" sz="2000" dirty="0" smtClean="0"/>
              <a:t> phosphate (PLP).</a:t>
            </a:r>
          </a:p>
          <a:p>
            <a:pPr>
              <a:buFont typeface="Wingdings" pitchFamily="2" charset="2"/>
              <a:buChar char="q"/>
            </a:pPr>
            <a:r>
              <a:rPr lang="en-IN" sz="2400" b="1" dirty="0" smtClean="0"/>
              <a:t>DIETARY SOURCE</a:t>
            </a:r>
          </a:p>
          <a:p>
            <a:r>
              <a:rPr lang="en-IN" sz="2000" dirty="0" smtClean="0"/>
              <a:t>Rich source are yeast, rice polishing, cereals, legumes (pulses), oil seeds and green leafy vegetables.</a:t>
            </a:r>
          </a:p>
          <a:p>
            <a:pPr>
              <a:buFont typeface="Wingdings" pitchFamily="2" charset="2"/>
              <a:buChar char="q"/>
            </a:pPr>
            <a:r>
              <a:rPr lang="en-IN" sz="2400" b="1" dirty="0" smtClean="0"/>
              <a:t>RDA</a:t>
            </a:r>
          </a:p>
          <a:p>
            <a:r>
              <a:rPr lang="en-IN" sz="2000" dirty="0" smtClean="0"/>
              <a:t>Its requirement is related to protein intake.</a:t>
            </a:r>
          </a:p>
          <a:p>
            <a:r>
              <a:rPr lang="en-IN" sz="2000" dirty="0" smtClean="0"/>
              <a:t>For adult	= 1 to 2 mg/day.</a:t>
            </a:r>
          </a:p>
          <a:p>
            <a:r>
              <a:rPr lang="en-IN" sz="2000" dirty="0" smtClean="0"/>
              <a:t>Pregnancy and lactation =2.5 mg/day.</a:t>
            </a:r>
            <a:endParaRPr lang="en-IN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51520" y="188910"/>
          <a:ext cx="8640960" cy="6529179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2304256"/>
                <a:gridCol w="3456384"/>
                <a:gridCol w="2880320"/>
              </a:tblGrid>
              <a:tr h="492957">
                <a:tc gridSpan="3">
                  <a:txBody>
                    <a:bodyPr/>
                    <a:lstStyle/>
                    <a:p>
                      <a:pPr algn="ctr">
                        <a:tabLst>
                          <a:tab pos="361950" algn="l"/>
                        </a:tabLst>
                      </a:pPr>
                      <a:r>
                        <a:rPr lang="en-IN" sz="2800" dirty="0" smtClean="0">
                          <a:solidFill>
                            <a:srgbClr val="FF0000"/>
                          </a:solidFill>
                        </a:rPr>
                        <a:t>COMPARISON OF TWO TYPES</a:t>
                      </a:r>
                      <a:r>
                        <a:rPr lang="en-IN" sz="2800" baseline="0" dirty="0" smtClean="0">
                          <a:solidFill>
                            <a:srgbClr val="FF0000"/>
                          </a:solidFill>
                        </a:rPr>
                        <a:t> OF VITAMINS</a:t>
                      </a:r>
                      <a:endParaRPr lang="en-IN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  <a:tr h="492957"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 smtClean="0">
                          <a:solidFill>
                            <a:srgbClr val="0070C0"/>
                          </a:solidFill>
                        </a:rPr>
                        <a:t>FAT SOLUBLE VITAMINS</a:t>
                      </a:r>
                      <a:endParaRPr lang="en-IN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 smtClean="0">
                          <a:solidFill>
                            <a:srgbClr val="0070C0"/>
                          </a:solidFill>
                        </a:rPr>
                        <a:t>WATER SOLUBLE VITAMINS</a:t>
                      </a:r>
                      <a:endParaRPr lang="en-IN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492957">
                <a:tc>
                  <a:txBody>
                    <a:bodyPr/>
                    <a:lstStyle/>
                    <a:p>
                      <a:pPr algn="ctr"/>
                      <a:r>
                        <a:rPr lang="en-IN" b="1" dirty="0" smtClean="0">
                          <a:solidFill>
                            <a:srgbClr val="7030A0"/>
                          </a:solidFill>
                        </a:rPr>
                        <a:t>SOLUBILITY IN FAT</a:t>
                      </a:r>
                      <a:endParaRPr lang="en-IN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 smtClean="0"/>
                        <a:t>Soluble 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 smtClean="0"/>
                        <a:t>Not</a:t>
                      </a:r>
                      <a:r>
                        <a:rPr lang="en-IN" b="1" baseline="0" dirty="0" smtClean="0"/>
                        <a:t> soluble</a:t>
                      </a:r>
                      <a:endParaRPr lang="en-IN" b="1" dirty="0"/>
                    </a:p>
                  </a:txBody>
                  <a:tcPr/>
                </a:tc>
              </a:tr>
              <a:tr h="492957">
                <a:tc>
                  <a:txBody>
                    <a:bodyPr/>
                    <a:lstStyle/>
                    <a:p>
                      <a:pPr algn="ctr"/>
                      <a:r>
                        <a:rPr lang="en-IN" b="1" dirty="0" smtClean="0">
                          <a:solidFill>
                            <a:srgbClr val="7030A0"/>
                          </a:solidFill>
                        </a:rPr>
                        <a:t>WATER SOLUBILITY</a:t>
                      </a:r>
                      <a:endParaRPr lang="en-IN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 smtClean="0"/>
                        <a:t>Not</a:t>
                      </a:r>
                      <a:r>
                        <a:rPr lang="en-IN" b="1" baseline="0" dirty="0" smtClean="0"/>
                        <a:t> soluble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 smtClean="0"/>
                        <a:t>Soluble</a:t>
                      </a:r>
                      <a:endParaRPr lang="en-IN" b="1" dirty="0"/>
                    </a:p>
                  </a:txBody>
                  <a:tcPr/>
                </a:tc>
              </a:tr>
              <a:tr h="492957">
                <a:tc>
                  <a:txBody>
                    <a:bodyPr/>
                    <a:lstStyle/>
                    <a:p>
                      <a:pPr algn="ctr"/>
                      <a:r>
                        <a:rPr lang="en-IN" b="1" dirty="0" smtClean="0">
                          <a:solidFill>
                            <a:srgbClr val="7030A0"/>
                          </a:solidFill>
                        </a:rPr>
                        <a:t>ABSORPTION</a:t>
                      </a:r>
                      <a:endParaRPr lang="en-IN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 smtClean="0"/>
                        <a:t>Along with lipids, requires bile salts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 smtClean="0"/>
                        <a:t>Absorption is</a:t>
                      </a:r>
                      <a:r>
                        <a:rPr lang="en-IN" b="1" baseline="0" dirty="0" smtClean="0"/>
                        <a:t> simple</a:t>
                      </a:r>
                      <a:endParaRPr lang="en-IN" b="1" dirty="0"/>
                    </a:p>
                  </a:txBody>
                  <a:tcPr/>
                </a:tc>
              </a:tr>
              <a:tr h="492957">
                <a:tc>
                  <a:txBody>
                    <a:bodyPr/>
                    <a:lstStyle/>
                    <a:p>
                      <a:pPr algn="ctr"/>
                      <a:r>
                        <a:rPr lang="en-IN" b="1" dirty="0" smtClean="0">
                          <a:solidFill>
                            <a:srgbClr val="7030A0"/>
                          </a:solidFill>
                        </a:rPr>
                        <a:t>CARRIER PROTEINS</a:t>
                      </a:r>
                      <a:endParaRPr lang="en-IN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 smtClean="0"/>
                        <a:t>Present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 smtClean="0"/>
                        <a:t>No carrier proteins</a:t>
                      </a:r>
                      <a:endParaRPr lang="en-IN" b="1" dirty="0"/>
                    </a:p>
                  </a:txBody>
                  <a:tcPr/>
                </a:tc>
              </a:tr>
              <a:tr h="492957">
                <a:tc>
                  <a:txBody>
                    <a:bodyPr/>
                    <a:lstStyle/>
                    <a:p>
                      <a:pPr algn="ctr"/>
                      <a:r>
                        <a:rPr lang="en-IN" b="1" dirty="0" smtClean="0">
                          <a:solidFill>
                            <a:srgbClr val="7030A0"/>
                          </a:solidFill>
                        </a:rPr>
                        <a:t>STORAGE</a:t>
                      </a:r>
                      <a:endParaRPr lang="en-IN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 smtClean="0"/>
                        <a:t>Stored in liver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 smtClean="0"/>
                        <a:t>No storage</a:t>
                      </a:r>
                      <a:endParaRPr lang="en-IN" b="1" dirty="0"/>
                    </a:p>
                  </a:txBody>
                  <a:tcPr/>
                </a:tc>
              </a:tr>
              <a:tr h="492957">
                <a:tc>
                  <a:txBody>
                    <a:bodyPr/>
                    <a:lstStyle/>
                    <a:p>
                      <a:pPr algn="ctr"/>
                      <a:r>
                        <a:rPr lang="en-IN" b="1" dirty="0" smtClean="0">
                          <a:solidFill>
                            <a:srgbClr val="7030A0"/>
                          </a:solidFill>
                        </a:rPr>
                        <a:t>EXCRETION</a:t>
                      </a:r>
                      <a:endParaRPr lang="en-IN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 smtClean="0"/>
                        <a:t>Not excreted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 smtClean="0"/>
                        <a:t>Excreted</a:t>
                      </a:r>
                      <a:endParaRPr lang="en-IN" b="1" dirty="0"/>
                    </a:p>
                  </a:txBody>
                  <a:tcPr/>
                </a:tc>
              </a:tr>
              <a:tr h="492957">
                <a:tc>
                  <a:txBody>
                    <a:bodyPr/>
                    <a:lstStyle/>
                    <a:p>
                      <a:pPr algn="ctr"/>
                      <a:r>
                        <a:rPr lang="en-IN" b="1" dirty="0" smtClean="0">
                          <a:solidFill>
                            <a:srgbClr val="7030A0"/>
                          </a:solidFill>
                        </a:rPr>
                        <a:t>DEFICIENCY</a:t>
                      </a:r>
                      <a:endParaRPr lang="en-IN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 smtClean="0"/>
                        <a:t>Manifests only when stores are depleted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 smtClean="0"/>
                        <a:t>Manifests rapidly as there is no storage</a:t>
                      </a:r>
                      <a:endParaRPr lang="en-IN" b="1" dirty="0"/>
                    </a:p>
                  </a:txBody>
                  <a:tcPr/>
                </a:tc>
              </a:tr>
              <a:tr h="492957">
                <a:tc>
                  <a:txBody>
                    <a:bodyPr/>
                    <a:lstStyle/>
                    <a:p>
                      <a:pPr algn="ctr"/>
                      <a:r>
                        <a:rPr lang="en-IN" b="1" dirty="0" smtClean="0">
                          <a:solidFill>
                            <a:srgbClr val="7030A0"/>
                          </a:solidFill>
                        </a:rPr>
                        <a:t>TOXICITY</a:t>
                      </a:r>
                      <a:endParaRPr lang="en-IN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 err="1" smtClean="0"/>
                        <a:t>Hypervitaminosis</a:t>
                      </a:r>
                      <a:r>
                        <a:rPr lang="en-IN" b="1" baseline="0" dirty="0" smtClean="0"/>
                        <a:t> may result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 smtClean="0"/>
                        <a:t>Unlikely, since</a:t>
                      </a:r>
                      <a:r>
                        <a:rPr lang="en-IN" b="1" baseline="0" dirty="0" smtClean="0"/>
                        <a:t> excess is excreted</a:t>
                      </a:r>
                      <a:endParaRPr lang="en-IN" b="1" dirty="0"/>
                    </a:p>
                  </a:txBody>
                  <a:tcPr/>
                </a:tc>
              </a:tr>
              <a:tr h="492957">
                <a:tc>
                  <a:txBody>
                    <a:bodyPr/>
                    <a:lstStyle/>
                    <a:p>
                      <a:pPr algn="ctr"/>
                      <a:r>
                        <a:rPr lang="en-IN" b="1" dirty="0" smtClean="0">
                          <a:solidFill>
                            <a:srgbClr val="7030A0"/>
                          </a:solidFill>
                        </a:rPr>
                        <a:t>TREATMENT OF DEFICIENCY</a:t>
                      </a:r>
                      <a:endParaRPr lang="en-IN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 smtClean="0"/>
                        <a:t>Single large doses may prevent deficiency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 smtClean="0"/>
                        <a:t>Regular dietary supply is required</a:t>
                      </a:r>
                      <a:endParaRPr lang="en-IN" b="1" dirty="0"/>
                    </a:p>
                  </a:txBody>
                  <a:tcPr/>
                </a:tc>
              </a:tr>
              <a:tr h="492957">
                <a:tc>
                  <a:txBody>
                    <a:bodyPr/>
                    <a:lstStyle/>
                    <a:p>
                      <a:pPr algn="ctr"/>
                      <a:r>
                        <a:rPr lang="en-IN" b="1" dirty="0" smtClean="0">
                          <a:solidFill>
                            <a:srgbClr val="7030A0"/>
                          </a:solidFill>
                        </a:rPr>
                        <a:t>MAJOR VITAMINS</a:t>
                      </a:r>
                      <a:endParaRPr lang="en-IN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 smtClean="0"/>
                        <a:t>A,D,E and K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 smtClean="0"/>
                        <a:t>B and C</a:t>
                      </a:r>
                      <a:endParaRPr lang="en-IN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336704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IN" sz="2400" b="1" dirty="0" smtClean="0"/>
              <a:t>BIOCHEMICAL FUNCTIONS</a:t>
            </a:r>
          </a:p>
          <a:p>
            <a:r>
              <a:rPr lang="en-IN" sz="2000" dirty="0" smtClean="0"/>
              <a:t>Active form of vitamin B</a:t>
            </a:r>
            <a:r>
              <a:rPr lang="en-IN" sz="2000" baseline="-25000" dirty="0" smtClean="0"/>
              <a:t>6</a:t>
            </a:r>
            <a:r>
              <a:rPr lang="en-IN" sz="2000" dirty="0" smtClean="0"/>
              <a:t>, PLP acts as coenzyme in large number of reactions of amino acid metabolism. For example:</a:t>
            </a:r>
          </a:p>
          <a:p>
            <a:pPr marL="571500" indent="-571500">
              <a:buFont typeface="+mj-lt"/>
              <a:buAutoNum type="romanLcPeriod"/>
            </a:pPr>
            <a:r>
              <a:rPr lang="en-IN" sz="2000" dirty="0" smtClean="0"/>
              <a:t>Transamination</a:t>
            </a:r>
          </a:p>
          <a:p>
            <a:pPr marL="571500" indent="-571500">
              <a:buFont typeface="+mj-lt"/>
              <a:buAutoNum type="romanLcPeriod"/>
            </a:pPr>
            <a:r>
              <a:rPr lang="en-IN" sz="2000" dirty="0" err="1" smtClean="0"/>
              <a:t>Decarboxylation</a:t>
            </a:r>
            <a:endParaRPr lang="en-IN" sz="2000" dirty="0" smtClean="0"/>
          </a:p>
          <a:p>
            <a:pPr marL="571500" indent="-571500">
              <a:buFont typeface="+mj-lt"/>
              <a:buAutoNum type="romanLcPeriod"/>
            </a:pPr>
            <a:r>
              <a:rPr lang="en-IN" sz="2000" dirty="0" err="1" smtClean="0"/>
              <a:t>Nonoxidative</a:t>
            </a:r>
            <a:r>
              <a:rPr lang="en-IN" sz="2000" dirty="0" smtClean="0"/>
              <a:t> deamination</a:t>
            </a:r>
          </a:p>
          <a:p>
            <a:pPr marL="571500" indent="-571500">
              <a:buFont typeface="+mj-lt"/>
              <a:buAutoNum type="romanLcPeriod"/>
            </a:pPr>
            <a:r>
              <a:rPr lang="en-IN" sz="2000" dirty="0" smtClean="0"/>
              <a:t>Trans-</a:t>
            </a:r>
            <a:r>
              <a:rPr lang="en-IN" sz="2000" dirty="0" err="1" smtClean="0"/>
              <a:t>sulfuration</a:t>
            </a:r>
            <a:endParaRPr lang="en-IN" sz="2000" dirty="0" smtClean="0"/>
          </a:p>
          <a:p>
            <a:pPr marL="571500" indent="-571500">
              <a:buFont typeface="+mj-lt"/>
              <a:buAutoNum type="romanLcPeriod"/>
            </a:pPr>
            <a:r>
              <a:rPr lang="en-IN" sz="2000" dirty="0" smtClean="0"/>
              <a:t>Condensation reactions of amino acids</a:t>
            </a:r>
          </a:p>
          <a:p>
            <a:pPr marL="571500" indent="-571500"/>
            <a:r>
              <a:rPr lang="en-IN" sz="2000" dirty="0" smtClean="0"/>
              <a:t>Vitamin B</a:t>
            </a:r>
            <a:r>
              <a:rPr lang="en-IN" sz="2000" baseline="-25000" dirty="0" smtClean="0"/>
              <a:t>6</a:t>
            </a:r>
            <a:r>
              <a:rPr lang="en-IN" sz="2000" dirty="0" smtClean="0"/>
              <a:t> is essential in glycogen metabolism in muscle and liver since it acts as a coenzyme for </a:t>
            </a:r>
            <a:r>
              <a:rPr lang="en-IN" sz="2000" dirty="0" err="1" smtClean="0"/>
              <a:t>phosphorylase</a:t>
            </a:r>
            <a:r>
              <a:rPr lang="en-IN" sz="2000" dirty="0" smtClean="0"/>
              <a:t>.</a:t>
            </a:r>
          </a:p>
          <a:p>
            <a:pPr marL="571500" indent="-571500"/>
            <a:r>
              <a:rPr lang="en-IN" sz="2000" dirty="0" smtClean="0"/>
              <a:t>Vitamin B</a:t>
            </a:r>
            <a:r>
              <a:rPr lang="en-IN" sz="2000" baseline="-25000" dirty="0" smtClean="0"/>
              <a:t>6</a:t>
            </a:r>
            <a:r>
              <a:rPr lang="en-IN" sz="2000" dirty="0" smtClean="0"/>
              <a:t> is required for the absorption of dietary amino acids.</a:t>
            </a:r>
          </a:p>
          <a:p>
            <a:pPr>
              <a:buFont typeface="Wingdings" pitchFamily="2" charset="2"/>
              <a:buChar char="q"/>
            </a:pPr>
            <a:r>
              <a:rPr lang="en-IN" sz="2400" b="1" dirty="0" smtClean="0"/>
              <a:t>DEFICIENCY MANIFESTATIONS</a:t>
            </a:r>
          </a:p>
          <a:p>
            <a:r>
              <a:rPr lang="en-IN" sz="2000" dirty="0" smtClean="0"/>
              <a:t>Deficiency of Vitamin B</a:t>
            </a:r>
            <a:r>
              <a:rPr lang="en-IN" sz="2000" baseline="-25000" dirty="0" smtClean="0"/>
              <a:t>6</a:t>
            </a:r>
            <a:r>
              <a:rPr lang="en-IN" sz="2000" dirty="0" smtClean="0"/>
              <a:t> may occur in patients with tuberculosis who are taking the anti-tuberculosis drug </a:t>
            </a:r>
            <a:r>
              <a:rPr lang="en-IN" sz="2000" dirty="0" err="1" smtClean="0"/>
              <a:t>isonicotinic</a:t>
            </a:r>
            <a:r>
              <a:rPr lang="en-IN" sz="2000" dirty="0" smtClean="0"/>
              <a:t> acid </a:t>
            </a:r>
            <a:r>
              <a:rPr lang="en-IN" sz="2000" dirty="0" err="1" smtClean="0"/>
              <a:t>hydrazide</a:t>
            </a:r>
            <a:r>
              <a:rPr lang="en-IN" sz="2000" dirty="0" smtClean="0"/>
              <a:t> which acts as an antagonist to Vitamin B</a:t>
            </a:r>
            <a:r>
              <a:rPr lang="en-IN" sz="2000" baseline="-25000" dirty="0" smtClean="0"/>
              <a:t>6</a:t>
            </a:r>
            <a:r>
              <a:rPr lang="en-IN" sz="2000" dirty="0" smtClean="0"/>
              <a:t> .</a:t>
            </a:r>
          </a:p>
          <a:p>
            <a:r>
              <a:rPr lang="en-IN" sz="2000" dirty="0" smtClean="0"/>
              <a:t>Deficiency symptoms include </a:t>
            </a:r>
            <a:r>
              <a:rPr lang="en-IN" sz="2000" dirty="0" err="1" smtClean="0"/>
              <a:t>cheilosis</a:t>
            </a:r>
            <a:r>
              <a:rPr lang="en-IN" sz="2000" dirty="0" smtClean="0"/>
              <a:t>, </a:t>
            </a:r>
            <a:r>
              <a:rPr lang="en-IN" sz="2000" dirty="0" err="1" smtClean="0"/>
              <a:t>glossitis</a:t>
            </a:r>
            <a:r>
              <a:rPr lang="en-IN" sz="2000" dirty="0" smtClean="0"/>
              <a:t>, and </a:t>
            </a:r>
            <a:r>
              <a:rPr lang="en-IN" sz="2000" dirty="0" err="1" smtClean="0"/>
              <a:t>hypochromic</a:t>
            </a:r>
            <a:r>
              <a:rPr lang="en-IN" sz="2000" dirty="0" smtClean="0"/>
              <a:t> </a:t>
            </a:r>
            <a:r>
              <a:rPr lang="en-IN" sz="2000" dirty="0" err="1" smtClean="0"/>
              <a:t>anemia</a:t>
            </a:r>
            <a:r>
              <a:rPr lang="en-IN" sz="2000" dirty="0" smtClean="0"/>
              <a:t>.</a:t>
            </a:r>
          </a:p>
          <a:p>
            <a:r>
              <a:rPr lang="en-IN" sz="2000" dirty="0" smtClean="0"/>
              <a:t>In infants, deficiency of Vitamin B</a:t>
            </a:r>
            <a:r>
              <a:rPr lang="en-IN" sz="2000" baseline="-25000" dirty="0" smtClean="0"/>
              <a:t>6</a:t>
            </a:r>
            <a:r>
              <a:rPr lang="en-IN" sz="2000" dirty="0" smtClean="0"/>
              <a:t> affects central nervous system and results in convulsions, </a:t>
            </a:r>
            <a:r>
              <a:rPr lang="en-IN" sz="2000" dirty="0" err="1" smtClean="0"/>
              <a:t>demylination</a:t>
            </a:r>
            <a:r>
              <a:rPr lang="en-IN" sz="2000" dirty="0" smtClean="0"/>
              <a:t> of the peripheral nerves and degeneration of axons.</a:t>
            </a:r>
          </a:p>
          <a:p>
            <a:r>
              <a:rPr lang="en-IN" sz="2000" dirty="0" smtClean="0"/>
              <a:t>Pyridoxine has been shown to be helpful in the treatment of nausea and vomiting during pregnancy, radiation therapy and muscular dystrophy.</a:t>
            </a:r>
          </a:p>
          <a:p>
            <a:pPr marL="571500" indent="-571500">
              <a:buNone/>
            </a:pPr>
            <a:endParaRPr lang="en-IN" sz="2000" dirty="0" smtClean="0"/>
          </a:p>
          <a:p>
            <a:pPr marL="571500" indent="-571500"/>
            <a:endParaRPr lang="en-IN" dirty="0" smtClean="0"/>
          </a:p>
          <a:p>
            <a:pPr marL="571500" indent="-571500">
              <a:buFont typeface="+mj-lt"/>
              <a:buAutoNum type="romanLcPeriod"/>
            </a:pPr>
            <a:endParaRPr lang="en-IN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en-IN" sz="4000" b="1" dirty="0" smtClean="0"/>
              <a:t>PANTOTHENIC ACID (VITAMIN B</a:t>
            </a:r>
            <a:r>
              <a:rPr lang="en-IN" sz="4000" b="1" baseline="-25000" dirty="0" smtClean="0"/>
              <a:t>5</a:t>
            </a:r>
            <a:r>
              <a:rPr lang="en-IN" sz="4000" b="1" dirty="0" smtClean="0"/>
              <a:t>)</a:t>
            </a:r>
            <a:endParaRPr lang="en-IN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54461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IN" sz="2400" b="1" dirty="0" smtClean="0"/>
              <a:t>INTRODUCTION</a:t>
            </a:r>
          </a:p>
          <a:p>
            <a:r>
              <a:rPr lang="en-IN" sz="2000" dirty="0" smtClean="0"/>
              <a:t>The name </a:t>
            </a:r>
            <a:r>
              <a:rPr lang="en-IN" sz="2000" dirty="0" err="1" smtClean="0"/>
              <a:t>pantothenic</a:t>
            </a:r>
            <a:r>
              <a:rPr lang="en-IN" sz="2000" dirty="0" smtClean="0"/>
              <a:t> acid is derived form the Greek word ‘</a:t>
            </a:r>
            <a:r>
              <a:rPr lang="en-IN" sz="2000" dirty="0" err="1" smtClean="0"/>
              <a:t>pantothene</a:t>
            </a:r>
            <a:r>
              <a:rPr lang="en-IN" sz="2000" dirty="0" smtClean="0"/>
              <a:t>’ meaning from “everywhere”.</a:t>
            </a:r>
          </a:p>
          <a:p>
            <a:r>
              <a:rPr lang="en-IN" sz="2000" dirty="0" err="1" smtClean="0"/>
              <a:t>Pantothenic</a:t>
            </a:r>
            <a:r>
              <a:rPr lang="en-IN" sz="2000" dirty="0" smtClean="0"/>
              <a:t> acid </a:t>
            </a:r>
            <a:r>
              <a:rPr lang="en-IN" sz="2000" dirty="0" err="1" smtClean="0"/>
              <a:t>formely</a:t>
            </a:r>
            <a:r>
              <a:rPr lang="en-IN" sz="2000" dirty="0" smtClean="0"/>
              <a:t> known as chick anti-dermatitis factor (or filtrate factor) is widely distributed in nature.</a:t>
            </a:r>
          </a:p>
          <a:p>
            <a:pPr>
              <a:buFont typeface="Wingdings" pitchFamily="2" charset="2"/>
              <a:buChar char="q"/>
            </a:pPr>
            <a:r>
              <a:rPr lang="en-IN" sz="2400" b="1" dirty="0" smtClean="0"/>
              <a:t>DIETARY SOURCE</a:t>
            </a:r>
          </a:p>
          <a:p>
            <a:r>
              <a:rPr lang="en-IN" sz="2000" dirty="0" smtClean="0"/>
              <a:t>It occurs in all animal and plant tissues.</a:t>
            </a:r>
          </a:p>
          <a:p>
            <a:r>
              <a:rPr lang="en-IN" sz="2000" dirty="0" smtClean="0"/>
              <a:t>Rich sources are yeast, liver, egg, potato, cereals.</a:t>
            </a:r>
          </a:p>
          <a:p>
            <a:pPr>
              <a:buFont typeface="Wingdings" pitchFamily="2" charset="2"/>
              <a:buChar char="q"/>
            </a:pPr>
            <a:r>
              <a:rPr lang="en-IN" sz="2400" b="1" dirty="0" smtClean="0"/>
              <a:t>RDA</a:t>
            </a:r>
          </a:p>
          <a:p>
            <a:r>
              <a:rPr lang="en-IN" sz="2000" dirty="0" smtClean="0"/>
              <a:t>RDA is about 10 mg/day.</a:t>
            </a:r>
            <a:endParaRPr lang="en-IN" sz="2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33670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IN" sz="2600" b="1" dirty="0" smtClean="0"/>
              <a:t>BIOCHEMICAL FUNCTIONS</a:t>
            </a:r>
          </a:p>
          <a:p>
            <a:r>
              <a:rPr lang="en-IN" sz="2000" dirty="0" smtClean="0"/>
              <a:t>The functions of </a:t>
            </a:r>
            <a:r>
              <a:rPr lang="en-IN" sz="2000" dirty="0" err="1" smtClean="0"/>
              <a:t>pantothenic</a:t>
            </a:r>
            <a:r>
              <a:rPr lang="en-IN" sz="2000" dirty="0" smtClean="0"/>
              <a:t> acid are exerted through coenzyme A or </a:t>
            </a:r>
            <a:r>
              <a:rPr lang="en-IN" sz="2000" dirty="0" err="1" smtClean="0"/>
              <a:t>CoA</a:t>
            </a:r>
            <a:r>
              <a:rPr lang="en-IN" sz="2000" dirty="0" smtClean="0"/>
              <a:t> as it is an important constituent of coenzyme A.</a:t>
            </a:r>
          </a:p>
          <a:p>
            <a:r>
              <a:rPr lang="en-IN" sz="2000" dirty="0" smtClean="0"/>
              <a:t>Coenzyme-A participates in reactions concerned with:</a:t>
            </a:r>
          </a:p>
          <a:p>
            <a:pPr marL="514350" indent="-514350">
              <a:buFont typeface="+mj-lt"/>
              <a:buAutoNum type="alphaLcPeriod"/>
            </a:pPr>
            <a:r>
              <a:rPr lang="en-IN" sz="2000" dirty="0" smtClean="0"/>
              <a:t>Reactions of citric acid cycle</a:t>
            </a:r>
          </a:p>
          <a:p>
            <a:pPr marL="514350" indent="-514350">
              <a:buFont typeface="+mj-lt"/>
              <a:buAutoNum type="alphaLcPeriod"/>
            </a:pPr>
            <a:r>
              <a:rPr lang="en-IN" sz="2000" dirty="0" smtClean="0"/>
              <a:t>Fatty acid synthesis and oxidation</a:t>
            </a:r>
          </a:p>
          <a:p>
            <a:pPr marL="514350" indent="-514350">
              <a:buFont typeface="+mj-lt"/>
              <a:buAutoNum type="alphaLcPeriod"/>
            </a:pPr>
            <a:r>
              <a:rPr lang="en-IN" sz="2000" dirty="0" err="1" smtClean="0"/>
              <a:t>Acetylation</a:t>
            </a:r>
            <a:r>
              <a:rPr lang="en-IN" sz="2000" dirty="0" smtClean="0"/>
              <a:t> reaction of drugs</a:t>
            </a:r>
          </a:p>
          <a:p>
            <a:pPr marL="514350" indent="-514350">
              <a:buFont typeface="+mj-lt"/>
              <a:buAutoNum type="alphaLcPeriod"/>
            </a:pPr>
            <a:r>
              <a:rPr lang="en-IN" sz="2000" dirty="0" smtClean="0"/>
              <a:t>Synthesis of cholesterol</a:t>
            </a:r>
          </a:p>
          <a:p>
            <a:pPr marL="514350" indent="-514350">
              <a:buFont typeface="+mj-lt"/>
              <a:buAutoNum type="alphaLcPeriod"/>
            </a:pPr>
            <a:r>
              <a:rPr lang="en-IN" sz="2000" dirty="0" smtClean="0"/>
              <a:t>Utilization of ketone bodies</a:t>
            </a:r>
          </a:p>
          <a:p>
            <a:pPr marL="514350" indent="-514350">
              <a:buFont typeface="Wingdings" pitchFamily="2" charset="2"/>
              <a:buChar char="q"/>
            </a:pPr>
            <a:r>
              <a:rPr lang="en-IN" sz="2400" b="1" dirty="0" smtClean="0"/>
              <a:t>DEFICIENCY MANIFESTAITONS</a:t>
            </a:r>
          </a:p>
          <a:p>
            <a:pPr marL="514350" indent="-514350"/>
            <a:r>
              <a:rPr lang="en-IN" sz="2000" dirty="0" smtClean="0"/>
              <a:t>No clear-cut case of </a:t>
            </a:r>
            <a:r>
              <a:rPr lang="en-IN" sz="2000" dirty="0" err="1" smtClean="0"/>
              <a:t>pantothenic</a:t>
            </a:r>
            <a:r>
              <a:rPr lang="en-IN" sz="2000" dirty="0" smtClean="0"/>
              <a:t> acid deficiency has been reported.</a:t>
            </a:r>
          </a:p>
          <a:p>
            <a:pPr marL="514350" indent="-514350"/>
            <a:r>
              <a:rPr lang="en-IN" sz="2000" dirty="0" smtClean="0"/>
              <a:t>Deficiency symptoms include headache, fatigue, muscle cramps and gastrointestinal disturbance.</a:t>
            </a:r>
          </a:p>
          <a:p>
            <a:pPr marL="514350" indent="-514350"/>
            <a:r>
              <a:rPr lang="en-IN" sz="2000" dirty="0" smtClean="0"/>
              <a:t>It has been used with limited success in the treatment of burning feet syndrome and in the healing of ulcers.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n-IN" sz="4000" b="1" dirty="0" smtClean="0"/>
              <a:t>BIOTIN (VITAMIN B</a:t>
            </a:r>
            <a:r>
              <a:rPr lang="en-IN" sz="4000" b="1" baseline="-25000" dirty="0" smtClean="0"/>
              <a:t>7</a:t>
            </a:r>
            <a:r>
              <a:rPr lang="en-IN" sz="4000" b="1" dirty="0" smtClean="0"/>
              <a:t>)</a:t>
            </a:r>
            <a:endParaRPr lang="en-IN" sz="40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573216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IN" sz="2400" b="1" dirty="0" smtClean="0"/>
              <a:t>INTRODUCTION</a:t>
            </a:r>
          </a:p>
          <a:p>
            <a:r>
              <a:rPr lang="en-IN" sz="2000" dirty="0" smtClean="0"/>
              <a:t>Biotin is also called as anti-egg white injury factor since it protects animals against the toxicity of raw-egg white.</a:t>
            </a:r>
          </a:p>
          <a:p>
            <a:r>
              <a:rPr lang="en-IN" sz="2000" dirty="0" smtClean="0"/>
              <a:t>It was formerly known as vitamin H.</a:t>
            </a:r>
          </a:p>
          <a:p>
            <a:pPr>
              <a:buFont typeface="Wingdings" pitchFamily="2" charset="2"/>
              <a:buChar char="q"/>
            </a:pPr>
            <a:r>
              <a:rPr lang="en-IN" sz="2400" b="1" dirty="0" smtClean="0"/>
              <a:t>DIETARY SOURCE</a:t>
            </a:r>
          </a:p>
          <a:p>
            <a:r>
              <a:rPr lang="en-IN" sz="2000" dirty="0" smtClean="0"/>
              <a:t>Rice polish, whole cereals, milk, yeast and meat (liver, kidney) are good sources of biotin.</a:t>
            </a:r>
          </a:p>
          <a:p>
            <a:pPr>
              <a:buFont typeface="Wingdings" pitchFamily="2" charset="2"/>
              <a:buChar char="q"/>
            </a:pPr>
            <a:r>
              <a:rPr lang="en-IN" sz="2400" b="1" dirty="0" smtClean="0"/>
              <a:t>RDA</a:t>
            </a:r>
          </a:p>
          <a:p>
            <a:r>
              <a:rPr lang="en-IN" sz="2000" dirty="0" smtClean="0"/>
              <a:t>About 200 – 300 mg/day</a:t>
            </a:r>
          </a:p>
          <a:p>
            <a:pPr>
              <a:buFont typeface="Wingdings" pitchFamily="2" charset="2"/>
              <a:buChar char="q"/>
            </a:pPr>
            <a:r>
              <a:rPr lang="en-IN" sz="2000" b="1" dirty="0" smtClean="0"/>
              <a:t>BIOCHEMICAL FUNCTIONS</a:t>
            </a:r>
          </a:p>
          <a:p>
            <a:r>
              <a:rPr lang="en-IN" sz="2000" dirty="0" smtClean="0"/>
              <a:t>Biotin (as active biotin) is required as a coenzyme by </a:t>
            </a:r>
            <a:r>
              <a:rPr lang="en-IN" sz="2000" dirty="0" err="1" smtClean="0"/>
              <a:t>carboxylase</a:t>
            </a:r>
            <a:r>
              <a:rPr lang="en-IN" sz="2000" dirty="0" smtClean="0"/>
              <a:t> and is important in several reactions involving CO</a:t>
            </a:r>
            <a:r>
              <a:rPr lang="en-IN" sz="2000" baseline="-25000" dirty="0" smtClean="0"/>
              <a:t>2</a:t>
            </a:r>
            <a:r>
              <a:rPr lang="en-IN" sz="2000" dirty="0" smtClean="0"/>
              <a:t> fixation, such as:</a:t>
            </a:r>
          </a:p>
          <a:p>
            <a:pPr marL="514350" indent="-514350">
              <a:buFont typeface="+mj-lt"/>
              <a:buAutoNum type="arabicPeriod"/>
            </a:pPr>
            <a:r>
              <a:rPr lang="en-IN" sz="2000" dirty="0" smtClean="0"/>
              <a:t>In the carboxylation of pyruvate to form </a:t>
            </a:r>
            <a:r>
              <a:rPr lang="en-IN" sz="2000" dirty="0" err="1" smtClean="0"/>
              <a:t>oxaloacetate</a:t>
            </a:r>
            <a:r>
              <a:rPr lang="en-IN" sz="2000" dirty="0" smtClean="0"/>
              <a:t> with the enzyme with the enzyme pyruvate </a:t>
            </a:r>
            <a:r>
              <a:rPr lang="en-IN" sz="2000" dirty="0" err="1" smtClean="0"/>
              <a:t>carboxylase</a:t>
            </a:r>
            <a:r>
              <a:rPr lang="en-IN" sz="20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IN" sz="2000" dirty="0" smtClean="0"/>
              <a:t>In </a:t>
            </a:r>
            <a:r>
              <a:rPr lang="en-IN" sz="2000" dirty="0" err="1" smtClean="0"/>
              <a:t>transcarboxylation</a:t>
            </a:r>
            <a:r>
              <a:rPr lang="en-IN" sz="2000" dirty="0" smtClean="0"/>
              <a:t> reaction, i.e. in the catabolism of branched chain amino acids.</a:t>
            </a:r>
          </a:p>
          <a:p>
            <a:pPr marL="514350" indent="-514350">
              <a:buFont typeface="Wingdings" pitchFamily="2" charset="2"/>
              <a:buChar char="q"/>
            </a:pPr>
            <a:r>
              <a:rPr lang="en-IN" sz="2000" b="1" dirty="0" smtClean="0"/>
              <a:t>DEFICIENCY MANIFESTATIONS</a:t>
            </a:r>
          </a:p>
          <a:p>
            <a:pPr marL="514350" indent="-514350"/>
            <a:r>
              <a:rPr lang="en-IN" sz="1800" dirty="0" smtClean="0"/>
              <a:t>Biotin deficiency is not generally seen as it can be synthesized by the intestinal flora.</a:t>
            </a:r>
          </a:p>
          <a:p>
            <a:pPr marL="514350" indent="-514350"/>
            <a:r>
              <a:rPr lang="en-IN" sz="1800" dirty="0" smtClean="0"/>
              <a:t>Consumption of raw-egg white, however, can produce neurological abnormalities by inhibiting the absorption of biotin.</a:t>
            </a:r>
          </a:p>
          <a:p>
            <a:pPr marL="514350" indent="-514350"/>
            <a:r>
              <a:rPr lang="en-IN" sz="1800" dirty="0" smtClean="0"/>
              <a:t>Deficiency may cause mild dermatitis, nausea, loss of appetite, muscular pain and </a:t>
            </a:r>
            <a:r>
              <a:rPr lang="en-IN" sz="1800" dirty="0" err="1" smtClean="0"/>
              <a:t>anemia</a:t>
            </a:r>
            <a:r>
              <a:rPr lang="en-IN" sz="1800" dirty="0" smtClean="0"/>
              <a:t>.</a:t>
            </a:r>
          </a:p>
          <a:p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n-IN" sz="4000" b="1" dirty="0" smtClean="0"/>
              <a:t>FOLIC ACID (VITAMIN B</a:t>
            </a:r>
            <a:r>
              <a:rPr lang="en-IN" sz="4000" b="1" baseline="-25000" dirty="0" smtClean="0"/>
              <a:t>9</a:t>
            </a:r>
            <a:r>
              <a:rPr lang="en-IN" sz="4000" b="1" dirty="0" smtClean="0"/>
              <a:t>)</a:t>
            </a:r>
            <a:endParaRPr lang="en-IN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24744"/>
            <a:ext cx="8640960" cy="547260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IN" sz="2400" b="1" dirty="0" smtClean="0"/>
              <a:t>INTRODUCTION</a:t>
            </a:r>
          </a:p>
          <a:p>
            <a:r>
              <a:rPr lang="en-IN" sz="2400" dirty="0" smtClean="0"/>
              <a:t>The name is derived form the Latin word folium, which means leaf of vegetable.</a:t>
            </a:r>
          </a:p>
          <a:p>
            <a:r>
              <a:rPr lang="en-IN" sz="2400" dirty="0" smtClean="0"/>
              <a:t>Folic acid is also called as </a:t>
            </a:r>
            <a:r>
              <a:rPr lang="en-IN" sz="2400" dirty="0" err="1" smtClean="0"/>
              <a:t>pteroylglutamic</a:t>
            </a:r>
            <a:r>
              <a:rPr lang="en-IN" sz="2400" dirty="0" smtClean="0"/>
              <a:t> acid as structurally it contains a </a:t>
            </a:r>
            <a:r>
              <a:rPr lang="en-IN" sz="2400" dirty="0" err="1" smtClean="0"/>
              <a:t>pteridine</a:t>
            </a:r>
            <a:r>
              <a:rPr lang="en-IN" sz="2400" dirty="0" smtClean="0"/>
              <a:t> nucleus.</a:t>
            </a:r>
          </a:p>
          <a:p>
            <a:pPr>
              <a:buFont typeface="Wingdings" pitchFamily="2" charset="2"/>
              <a:buChar char="q"/>
            </a:pPr>
            <a:r>
              <a:rPr lang="en-IN" sz="2400" b="1" dirty="0" smtClean="0"/>
              <a:t>DIETARY SOURCE</a:t>
            </a:r>
          </a:p>
          <a:p>
            <a:r>
              <a:rPr lang="en-IN" sz="2200" dirty="0" smtClean="0"/>
              <a:t>Rich sources of </a:t>
            </a:r>
            <a:r>
              <a:rPr lang="en-IN" sz="2200" dirty="0" err="1" smtClean="0"/>
              <a:t>folate</a:t>
            </a:r>
            <a:r>
              <a:rPr lang="en-IN" sz="2200" dirty="0" smtClean="0"/>
              <a:t> are yeast, green leafy vegetables.</a:t>
            </a:r>
          </a:p>
          <a:p>
            <a:r>
              <a:rPr lang="en-IN" sz="2200" dirty="0" smtClean="0"/>
              <a:t>Moderate sources are cereals, pulses, oil </a:t>
            </a:r>
            <a:r>
              <a:rPr lang="en-IN" sz="2200" dirty="0" err="1" smtClean="0"/>
              <a:t>seedss</a:t>
            </a:r>
            <a:r>
              <a:rPr lang="en-IN" sz="2200" dirty="0" smtClean="0"/>
              <a:t> and egg.</a:t>
            </a:r>
          </a:p>
          <a:p>
            <a:r>
              <a:rPr lang="en-IN" sz="2200" dirty="0" smtClean="0"/>
              <a:t>Milk is a poor source.</a:t>
            </a:r>
          </a:p>
          <a:p>
            <a:pPr>
              <a:buFont typeface="Wingdings" pitchFamily="2" charset="2"/>
              <a:buChar char="q"/>
            </a:pPr>
            <a:r>
              <a:rPr lang="en-IN" sz="2400" b="1" dirty="0" smtClean="0"/>
              <a:t>RDA</a:t>
            </a:r>
          </a:p>
          <a:p>
            <a:r>
              <a:rPr lang="en-IN" sz="2200" dirty="0" smtClean="0"/>
              <a:t>RDA is 200 </a:t>
            </a:r>
            <a:r>
              <a:rPr lang="el-GR" sz="2200" dirty="0" smtClean="0"/>
              <a:t>μ</a:t>
            </a:r>
            <a:r>
              <a:rPr lang="en-IN" sz="2200" dirty="0" smtClean="0"/>
              <a:t>g/day.</a:t>
            </a:r>
          </a:p>
          <a:p>
            <a:r>
              <a:rPr lang="en-IN" sz="2200" dirty="0" smtClean="0"/>
              <a:t>In pregnancy 400 </a:t>
            </a:r>
            <a:r>
              <a:rPr lang="el-GR" sz="2200" dirty="0" smtClean="0"/>
              <a:t>μ</a:t>
            </a:r>
            <a:r>
              <a:rPr lang="en-IN" sz="2200" dirty="0" smtClean="0"/>
              <a:t>g/day and during lactation 300 </a:t>
            </a:r>
            <a:r>
              <a:rPr lang="el-GR" sz="2200" dirty="0" smtClean="0"/>
              <a:t>μ</a:t>
            </a:r>
            <a:r>
              <a:rPr lang="en-IN" sz="2200" dirty="0" smtClean="0"/>
              <a:t>g/day.</a:t>
            </a:r>
            <a:endParaRPr lang="en-IN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8568952" cy="6336704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q"/>
            </a:pPr>
            <a:r>
              <a:rPr lang="en-IN" b="1" dirty="0" smtClean="0"/>
              <a:t>BIOCHEMICAL FUNCTIONS</a:t>
            </a:r>
          </a:p>
          <a:p>
            <a:r>
              <a:rPr lang="en-IN" dirty="0" smtClean="0"/>
              <a:t>The active form of the folic acid (</a:t>
            </a:r>
            <a:r>
              <a:rPr lang="en-IN" dirty="0" err="1" smtClean="0"/>
              <a:t>folate</a:t>
            </a:r>
            <a:r>
              <a:rPr lang="en-IN" dirty="0" smtClean="0"/>
              <a:t>) is its coenzyme form called as </a:t>
            </a:r>
            <a:r>
              <a:rPr lang="en-IN" dirty="0" err="1" smtClean="0"/>
              <a:t>tetrahydrofolic</a:t>
            </a:r>
            <a:r>
              <a:rPr lang="en-IN" dirty="0" smtClean="0"/>
              <a:t> acid (FH</a:t>
            </a:r>
            <a:r>
              <a:rPr lang="en-IN" baseline="-25000" dirty="0" smtClean="0"/>
              <a:t>4</a:t>
            </a:r>
            <a:r>
              <a:rPr lang="en-IN" dirty="0" smtClean="0"/>
              <a:t>).</a:t>
            </a:r>
          </a:p>
          <a:p>
            <a:r>
              <a:rPr lang="en-IN" dirty="0" err="1" smtClean="0"/>
              <a:t>Tetrahydrofolate</a:t>
            </a:r>
            <a:r>
              <a:rPr lang="en-IN" dirty="0" smtClean="0"/>
              <a:t> (FH</a:t>
            </a:r>
            <a:r>
              <a:rPr lang="en-IN" baseline="-25000" dirty="0" smtClean="0"/>
              <a:t>4</a:t>
            </a:r>
            <a:r>
              <a:rPr lang="en-IN" dirty="0" smtClean="0"/>
              <a:t>) serves both as acceptor as well as donor of one carbon unit, in a variety of reactions involved in amino acid and nucleotide metabolism.</a:t>
            </a:r>
          </a:p>
          <a:p>
            <a:pPr marL="514350" indent="-514350">
              <a:buFont typeface="+mj-lt"/>
              <a:buAutoNum type="alphaLcPeriod"/>
            </a:pPr>
            <a:r>
              <a:rPr lang="en-IN" dirty="0" smtClean="0"/>
              <a:t>Conversion of serine to glycine</a:t>
            </a:r>
          </a:p>
          <a:p>
            <a:pPr marL="514350" indent="-514350">
              <a:buFont typeface="+mj-lt"/>
              <a:buAutoNum type="alphaLcPeriod"/>
            </a:pPr>
            <a:r>
              <a:rPr lang="en-IN" dirty="0" smtClean="0"/>
              <a:t>Synthesis of </a:t>
            </a:r>
            <a:r>
              <a:rPr lang="en-IN" dirty="0" err="1" smtClean="0"/>
              <a:t>thymidylate</a:t>
            </a:r>
            <a:r>
              <a:rPr lang="en-IN" dirty="0" smtClean="0"/>
              <a:t> (</a:t>
            </a:r>
            <a:r>
              <a:rPr lang="en-IN" dirty="0" err="1" smtClean="0"/>
              <a:t>pyrimidine</a:t>
            </a:r>
            <a:r>
              <a:rPr lang="en-IN" dirty="0" smtClean="0"/>
              <a:t> nucleotide)</a:t>
            </a:r>
          </a:p>
          <a:p>
            <a:pPr marL="514350" indent="-514350">
              <a:buFont typeface="+mj-lt"/>
              <a:buAutoNum type="alphaLcPeriod"/>
            </a:pPr>
            <a:r>
              <a:rPr lang="en-IN" dirty="0" smtClean="0"/>
              <a:t>Catabolism of histidine</a:t>
            </a:r>
          </a:p>
          <a:p>
            <a:pPr marL="514350" indent="-514350">
              <a:buFont typeface="+mj-lt"/>
              <a:buAutoNum type="alphaLcPeriod"/>
            </a:pPr>
            <a:r>
              <a:rPr lang="en-IN" dirty="0" smtClean="0"/>
              <a:t>Synthesis of purine</a:t>
            </a:r>
          </a:p>
          <a:p>
            <a:pPr marL="514350" indent="-514350">
              <a:buFont typeface="+mj-lt"/>
              <a:buAutoNum type="alphaLcPeriod"/>
            </a:pPr>
            <a:r>
              <a:rPr lang="en-IN" dirty="0" smtClean="0"/>
              <a:t>Synthesis of methionine from </a:t>
            </a:r>
            <a:r>
              <a:rPr lang="en-IN" dirty="0" err="1" smtClean="0"/>
              <a:t>homocysteine</a:t>
            </a:r>
            <a:r>
              <a:rPr lang="en-IN" dirty="0" smtClean="0"/>
              <a:t>.</a:t>
            </a:r>
          </a:p>
          <a:p>
            <a:pPr marL="514350" indent="-514350">
              <a:buFont typeface="+mj-lt"/>
              <a:buAutoNum type="alphaLcPeriod"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336704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IN" dirty="0" smtClean="0"/>
              <a:t>DEFICIENCY MANIFESTATIONS</a:t>
            </a:r>
          </a:p>
          <a:p>
            <a:r>
              <a:rPr lang="en-IN" dirty="0" smtClean="0"/>
              <a:t>Folic acid deficiency is very common and is perhaps the most commonly seen vitamin deficiency.</a:t>
            </a:r>
          </a:p>
          <a:p>
            <a:r>
              <a:rPr lang="en-IN" b="1" dirty="0" smtClean="0"/>
              <a:t>Deficiencies are seen in</a:t>
            </a:r>
            <a:r>
              <a:rPr lang="en-IN" dirty="0" smtClean="0"/>
              <a:t>:</a:t>
            </a:r>
          </a:p>
          <a:p>
            <a:pPr marL="514350" indent="-514350">
              <a:buFont typeface="+mj-lt"/>
              <a:buAutoNum type="alphaLcPeriod"/>
            </a:pPr>
            <a:r>
              <a:rPr lang="en-IN" dirty="0" smtClean="0"/>
              <a:t>Pregnancy</a:t>
            </a:r>
          </a:p>
          <a:p>
            <a:pPr marL="514350" indent="-514350">
              <a:buFont typeface="+mj-lt"/>
              <a:buAutoNum type="alphaLcPeriod"/>
            </a:pPr>
            <a:r>
              <a:rPr lang="en-IN" dirty="0" smtClean="0"/>
              <a:t>Defective absorption</a:t>
            </a:r>
          </a:p>
          <a:p>
            <a:pPr marL="514350" indent="-514350">
              <a:buFont typeface="+mj-lt"/>
              <a:buAutoNum type="alphaLcPeriod"/>
            </a:pPr>
            <a:r>
              <a:rPr lang="en-IN" dirty="0" err="1" smtClean="0"/>
              <a:t>Hemolytic</a:t>
            </a:r>
            <a:r>
              <a:rPr lang="en-IN" dirty="0" smtClean="0"/>
              <a:t> </a:t>
            </a:r>
            <a:r>
              <a:rPr lang="en-IN" dirty="0" err="1" smtClean="0"/>
              <a:t>anemias</a:t>
            </a:r>
            <a:endParaRPr lang="en-IN" dirty="0" smtClean="0"/>
          </a:p>
          <a:p>
            <a:pPr marL="514350" indent="-514350">
              <a:buFont typeface="+mj-lt"/>
              <a:buAutoNum type="alphaLcPeriod"/>
            </a:pPr>
            <a:r>
              <a:rPr lang="en-IN" dirty="0" smtClean="0"/>
              <a:t>Dietary deficiency</a:t>
            </a:r>
          </a:p>
          <a:p>
            <a:pPr marL="514350" indent="-514350">
              <a:buFont typeface="+mj-lt"/>
              <a:buAutoNum type="alphaLcPeriod"/>
            </a:pPr>
            <a:r>
              <a:rPr lang="en-IN" dirty="0" err="1" smtClean="0"/>
              <a:t>Folate</a:t>
            </a:r>
            <a:r>
              <a:rPr lang="en-IN" dirty="0" smtClean="0"/>
              <a:t> trap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332656"/>
            <a:ext cx="8640960" cy="6264696"/>
          </a:xfrm>
        </p:spPr>
        <p:txBody>
          <a:bodyPr>
            <a:normAutofit fontScale="92500" lnSpcReduction="10000"/>
          </a:bodyPr>
          <a:lstStyle/>
          <a:p>
            <a:r>
              <a:rPr lang="en-IN" sz="2200" dirty="0" smtClean="0"/>
              <a:t>The most common biochemical manifestations of </a:t>
            </a:r>
            <a:r>
              <a:rPr lang="en-IN" sz="2200" dirty="0" err="1" smtClean="0"/>
              <a:t>folate</a:t>
            </a:r>
            <a:r>
              <a:rPr lang="en-IN" sz="2200" dirty="0" smtClean="0"/>
              <a:t> deficiency are:</a:t>
            </a:r>
          </a:p>
          <a:p>
            <a:pPr marL="514350" indent="-514350">
              <a:buAutoNum type="arabicPeriod"/>
            </a:pPr>
            <a:r>
              <a:rPr lang="en-IN" sz="2600" b="1" dirty="0" err="1" smtClean="0"/>
              <a:t>Macrocytic</a:t>
            </a:r>
            <a:r>
              <a:rPr lang="en-IN" sz="2600" b="1" dirty="0" smtClean="0"/>
              <a:t> </a:t>
            </a:r>
            <a:r>
              <a:rPr lang="en-IN" sz="2600" b="1" dirty="0" err="1" smtClean="0"/>
              <a:t>anemia</a:t>
            </a:r>
            <a:endParaRPr lang="en-IN" sz="2600" b="1" dirty="0" smtClean="0"/>
          </a:p>
          <a:p>
            <a:pPr marL="514350" indent="-514350"/>
            <a:r>
              <a:rPr lang="en-IN" sz="2200" dirty="0" smtClean="0"/>
              <a:t>It is the most characteristic feature of </a:t>
            </a:r>
            <a:r>
              <a:rPr lang="en-IN" sz="2200" dirty="0" err="1" smtClean="0"/>
              <a:t>foalte</a:t>
            </a:r>
            <a:r>
              <a:rPr lang="en-IN" sz="2200" dirty="0" smtClean="0"/>
              <a:t> deficiency.</a:t>
            </a:r>
          </a:p>
          <a:p>
            <a:pPr marL="514350" indent="-514350"/>
            <a:r>
              <a:rPr lang="en-IN" sz="2200" dirty="0" smtClean="0"/>
              <a:t>During RBC generation, DNA synthesis is delayed, but protein synthesis is continued. Thus, </a:t>
            </a:r>
            <a:r>
              <a:rPr lang="en-IN" sz="2200" dirty="0" err="1" smtClean="0"/>
              <a:t>hemoglobin</a:t>
            </a:r>
            <a:r>
              <a:rPr lang="en-IN" sz="2200" dirty="0" smtClean="0"/>
              <a:t> accumulates in RBC precursors.</a:t>
            </a:r>
          </a:p>
          <a:p>
            <a:pPr marL="514350" indent="-514350"/>
            <a:r>
              <a:rPr lang="en-IN" sz="2200" dirty="0" err="1" smtClean="0"/>
              <a:t>Reticulocytosis</a:t>
            </a:r>
            <a:r>
              <a:rPr lang="en-IN" sz="2200" dirty="0" smtClean="0"/>
              <a:t> is often seen. These abnormal RBCs are rapidly destroyed in spleen. Reduced generation and increased destruction of RBCs result in </a:t>
            </a:r>
            <a:r>
              <a:rPr lang="en-IN" sz="2200" dirty="0" err="1" smtClean="0"/>
              <a:t>anemia</a:t>
            </a:r>
            <a:r>
              <a:rPr lang="en-IN" sz="2200" dirty="0" smtClean="0"/>
              <a:t>.</a:t>
            </a:r>
          </a:p>
          <a:p>
            <a:pPr marL="514350" indent="-514350"/>
            <a:r>
              <a:rPr lang="en-IN" sz="2200" dirty="0" err="1" smtClean="0"/>
              <a:t>Leucopenia</a:t>
            </a:r>
            <a:r>
              <a:rPr lang="en-IN" sz="2200" dirty="0" smtClean="0"/>
              <a:t> and thrombocytopenia are also manifested. </a:t>
            </a:r>
          </a:p>
          <a:p>
            <a:pPr marL="514350" indent="-514350"/>
            <a:r>
              <a:rPr lang="en-IN" sz="2200" dirty="0" smtClean="0"/>
              <a:t>The peripheral blood picture in </a:t>
            </a:r>
            <a:r>
              <a:rPr lang="en-IN" sz="2200" dirty="0" err="1" smtClean="0"/>
              <a:t>folate</a:t>
            </a:r>
            <a:r>
              <a:rPr lang="en-IN" sz="2200" dirty="0" smtClean="0"/>
              <a:t> deficiency is </a:t>
            </a:r>
            <a:r>
              <a:rPr lang="en-IN" sz="2200" dirty="0" err="1" smtClean="0"/>
              <a:t>dyescribed</a:t>
            </a:r>
            <a:r>
              <a:rPr lang="en-IN" sz="2200" dirty="0" smtClean="0"/>
              <a:t> as </a:t>
            </a:r>
            <a:r>
              <a:rPr lang="en-IN" sz="2200" dirty="0" err="1" smtClean="0"/>
              <a:t>macrocytic</a:t>
            </a:r>
            <a:r>
              <a:rPr lang="en-IN" sz="2200" dirty="0" smtClean="0"/>
              <a:t>.</a:t>
            </a:r>
          </a:p>
          <a:p>
            <a:pPr marL="514350" indent="-514350">
              <a:buAutoNum type="arabicPeriod" startAt="2"/>
            </a:pPr>
            <a:r>
              <a:rPr lang="en-IN" sz="2600" b="1" dirty="0" err="1" smtClean="0"/>
              <a:t>Hyperhomocysteinemia</a:t>
            </a:r>
            <a:endParaRPr lang="en-IN" sz="2600" b="1" dirty="0" smtClean="0"/>
          </a:p>
          <a:p>
            <a:pPr marL="514350" indent="-514350"/>
            <a:r>
              <a:rPr lang="en-IN" sz="2000" dirty="0" smtClean="0"/>
              <a:t>Folic acid deficiency may cause increased </a:t>
            </a:r>
            <a:r>
              <a:rPr lang="en-IN" sz="2000" dirty="0" err="1" smtClean="0"/>
              <a:t>homocycteine</a:t>
            </a:r>
            <a:r>
              <a:rPr lang="en-IN" sz="2000" dirty="0" smtClean="0"/>
              <a:t> levels in blood since </a:t>
            </a:r>
            <a:r>
              <a:rPr lang="en-IN" sz="2000" dirty="0" err="1" smtClean="0"/>
              <a:t>remethylation</a:t>
            </a:r>
            <a:r>
              <a:rPr lang="en-IN" sz="2000" dirty="0" smtClean="0"/>
              <a:t> of </a:t>
            </a:r>
            <a:r>
              <a:rPr lang="en-IN" sz="2000" dirty="0" err="1" smtClean="0"/>
              <a:t>homocycteine</a:t>
            </a:r>
            <a:r>
              <a:rPr lang="en-IN" sz="2000" dirty="0" smtClean="0"/>
              <a:t> is affected.</a:t>
            </a:r>
          </a:p>
          <a:p>
            <a:pPr marL="514350" indent="-514350">
              <a:buAutoNum type="arabicPeriod" startAt="3"/>
            </a:pPr>
            <a:r>
              <a:rPr lang="en-IN" sz="2400" b="1" dirty="0" smtClean="0"/>
              <a:t>Birth defects</a:t>
            </a:r>
          </a:p>
          <a:p>
            <a:pPr marL="514350" indent="-514350"/>
            <a:r>
              <a:rPr lang="en-IN" sz="2000" dirty="0" smtClean="0"/>
              <a:t>Folic acid deficiency during pregnancy may lead to neural tube defects (</a:t>
            </a:r>
            <a:r>
              <a:rPr lang="en-IN" sz="2000" dirty="0" err="1" smtClean="0"/>
              <a:t>spina</a:t>
            </a:r>
            <a:r>
              <a:rPr lang="en-IN" sz="2000" dirty="0" smtClean="0"/>
              <a:t> bifida) in the fetus.</a:t>
            </a:r>
          </a:p>
          <a:p>
            <a:pPr marL="514350" indent="-514350">
              <a:buAutoNum type="arabicPeriod" startAt="4"/>
            </a:pPr>
            <a:r>
              <a:rPr lang="en-IN" sz="2400" b="1" dirty="0" smtClean="0"/>
              <a:t>Cancer</a:t>
            </a:r>
          </a:p>
          <a:p>
            <a:pPr marL="514350" indent="-514350"/>
            <a:r>
              <a:rPr lang="en-IN" sz="2000" dirty="0" err="1" smtClean="0"/>
              <a:t>Folate</a:t>
            </a:r>
            <a:r>
              <a:rPr lang="en-IN" sz="2000" dirty="0" smtClean="0"/>
              <a:t> deficiency contributes to the </a:t>
            </a:r>
            <a:r>
              <a:rPr lang="en-IN" sz="2000" dirty="0" err="1" smtClean="0"/>
              <a:t>etiology</a:t>
            </a:r>
            <a:r>
              <a:rPr lang="en-IN" sz="2000" dirty="0" smtClean="0"/>
              <a:t> of bronchial carcinoma and cervical carcinoma.</a:t>
            </a:r>
          </a:p>
          <a:p>
            <a:pPr marL="514350" indent="-514350"/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rmAutofit/>
          </a:bodyPr>
          <a:lstStyle/>
          <a:p>
            <a:r>
              <a:rPr lang="en-IN" sz="5400" b="1" dirty="0" smtClean="0"/>
              <a:t>VITAMIN B</a:t>
            </a:r>
            <a:r>
              <a:rPr lang="en-IN" sz="5400" b="1" baseline="-25000" dirty="0" smtClean="0"/>
              <a:t>12</a:t>
            </a:r>
            <a:r>
              <a:rPr lang="en-IN" sz="5400" b="1" dirty="0" smtClean="0"/>
              <a:t> </a:t>
            </a:r>
            <a:endParaRPr lang="en-IN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84784"/>
            <a:ext cx="8640960" cy="5112568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IN" b="1" dirty="0" smtClean="0"/>
              <a:t>INTRODUCTION</a:t>
            </a:r>
          </a:p>
          <a:p>
            <a:r>
              <a:rPr lang="en-IN" dirty="0" smtClean="0"/>
              <a:t>Vitamin B</a:t>
            </a:r>
            <a:r>
              <a:rPr lang="en-IN" baseline="-25000" dirty="0" smtClean="0"/>
              <a:t>12</a:t>
            </a:r>
            <a:r>
              <a:rPr lang="en-IN" dirty="0" smtClean="0"/>
              <a:t> is also known as </a:t>
            </a:r>
            <a:r>
              <a:rPr lang="en-IN" dirty="0" err="1" smtClean="0"/>
              <a:t>cobalamin</a:t>
            </a:r>
            <a:r>
              <a:rPr lang="en-IN" dirty="0" smtClean="0"/>
              <a:t>, anti-pernicious </a:t>
            </a:r>
            <a:r>
              <a:rPr lang="en-IN" dirty="0" err="1" smtClean="0"/>
              <a:t>anemia</a:t>
            </a:r>
            <a:r>
              <a:rPr lang="en-IN" dirty="0" smtClean="0"/>
              <a:t> vitamin, and extrinsic factor (EF) of Castle.</a:t>
            </a:r>
          </a:p>
          <a:p>
            <a:r>
              <a:rPr lang="en-IN" dirty="0" smtClean="0"/>
              <a:t>Chemically, it is also known as </a:t>
            </a:r>
            <a:r>
              <a:rPr lang="en-IN" dirty="0" err="1" smtClean="0"/>
              <a:t>cyanocobalamin</a:t>
            </a:r>
            <a:r>
              <a:rPr lang="en-IN" dirty="0" smtClean="0"/>
              <a:t> due to the presence of </a:t>
            </a:r>
            <a:r>
              <a:rPr lang="en-IN" dirty="0" err="1" smtClean="0"/>
              <a:t>cyano</a:t>
            </a:r>
            <a:r>
              <a:rPr lang="en-IN" dirty="0" smtClean="0"/>
              <a:t> group and a cobalt atom.</a:t>
            </a:r>
          </a:p>
          <a:p>
            <a:r>
              <a:rPr lang="en-IN" dirty="0" smtClean="0"/>
              <a:t>It is a unique vitamin, synthesized by only microorganisms and not by animals and plants.</a:t>
            </a:r>
          </a:p>
          <a:p>
            <a:r>
              <a:rPr lang="en-IN" dirty="0" smtClean="0"/>
              <a:t>Vitamin B</a:t>
            </a:r>
            <a:r>
              <a:rPr lang="en-IN" baseline="-25000" dirty="0" smtClean="0"/>
              <a:t>12</a:t>
            </a:r>
            <a:r>
              <a:rPr lang="en-IN" dirty="0" smtClean="0"/>
              <a:t> is water soluble, heat stable and red in </a:t>
            </a:r>
            <a:r>
              <a:rPr lang="en-IN" dirty="0" err="1" smtClean="0"/>
              <a:t>color</a:t>
            </a:r>
            <a:r>
              <a:rPr lang="en-IN" dirty="0" smtClean="0"/>
              <a:t>.</a:t>
            </a:r>
          </a:p>
          <a:p>
            <a:pPr>
              <a:buFont typeface="Wingdings" pitchFamily="2" charset="2"/>
              <a:buChar char="q"/>
            </a:pPr>
            <a:r>
              <a:rPr lang="en-IN" b="1" dirty="0" smtClean="0"/>
              <a:t>DIETARY SOURCE</a:t>
            </a:r>
          </a:p>
          <a:p>
            <a:r>
              <a:rPr lang="en-IN" dirty="0" smtClean="0"/>
              <a:t>Vitamin B</a:t>
            </a:r>
            <a:r>
              <a:rPr lang="en-IN" baseline="-25000" dirty="0" smtClean="0"/>
              <a:t>12</a:t>
            </a:r>
            <a:r>
              <a:rPr lang="en-IN" dirty="0" smtClean="0"/>
              <a:t> is not present in vegetables.</a:t>
            </a:r>
          </a:p>
          <a:p>
            <a:r>
              <a:rPr lang="en-IN" dirty="0" smtClean="0"/>
              <a:t>Liver is the richest source.</a:t>
            </a:r>
          </a:p>
          <a:p>
            <a:r>
              <a:rPr lang="en-IN" dirty="0" smtClean="0"/>
              <a:t>Curd is a good source, because lactobacillus can synthesize B</a:t>
            </a:r>
            <a:r>
              <a:rPr lang="en-IN" baseline="-25000" dirty="0" smtClean="0"/>
              <a:t>12</a:t>
            </a:r>
            <a:r>
              <a:rPr lang="en-IN" dirty="0" smtClean="0"/>
              <a:t>.</a:t>
            </a:r>
            <a:endParaRPr lang="en-IN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336704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IN" b="1" dirty="0" smtClean="0"/>
              <a:t>BIOCHEMICAL FUNCTIONS</a:t>
            </a:r>
          </a:p>
          <a:p>
            <a:pPr marL="514350" indent="-514350">
              <a:buAutoNum type="arabicPeriod"/>
            </a:pPr>
            <a:r>
              <a:rPr lang="en-IN" b="1" dirty="0" smtClean="0"/>
              <a:t>Methyl </a:t>
            </a:r>
            <a:r>
              <a:rPr lang="en-IN" b="1" dirty="0" err="1" smtClean="0"/>
              <a:t>malonyl</a:t>
            </a:r>
            <a:r>
              <a:rPr lang="en-IN" b="1" dirty="0" smtClean="0"/>
              <a:t> </a:t>
            </a:r>
            <a:r>
              <a:rPr lang="en-IN" b="1" dirty="0" err="1" smtClean="0"/>
              <a:t>CoA</a:t>
            </a:r>
            <a:r>
              <a:rPr lang="en-IN" b="1" dirty="0" smtClean="0"/>
              <a:t> isomerase</a:t>
            </a:r>
          </a:p>
          <a:p>
            <a:pPr marL="514350" indent="-514350"/>
            <a:r>
              <a:rPr lang="en-IN" dirty="0" smtClean="0"/>
              <a:t>D-Methyl </a:t>
            </a:r>
            <a:r>
              <a:rPr lang="en-IN" dirty="0" err="1" smtClean="0"/>
              <a:t>malonyl</a:t>
            </a:r>
            <a:r>
              <a:rPr lang="en-IN" dirty="0" smtClean="0"/>
              <a:t> </a:t>
            </a:r>
            <a:r>
              <a:rPr lang="en-IN" dirty="0" err="1" smtClean="0"/>
              <a:t>CoA</a:t>
            </a:r>
            <a:r>
              <a:rPr lang="en-IN" dirty="0" smtClean="0"/>
              <a:t> is formed in the body from </a:t>
            </a:r>
            <a:r>
              <a:rPr lang="en-IN" dirty="0" err="1" smtClean="0"/>
              <a:t>propionyl</a:t>
            </a:r>
            <a:r>
              <a:rPr lang="en-IN" dirty="0" smtClean="0"/>
              <a:t> </a:t>
            </a:r>
            <a:r>
              <a:rPr lang="en-IN" dirty="0" err="1" smtClean="0"/>
              <a:t>CoA</a:t>
            </a:r>
            <a:r>
              <a:rPr lang="en-IN" dirty="0" smtClean="0"/>
              <a:t>.</a:t>
            </a:r>
          </a:p>
          <a:p>
            <a:pPr marL="514350" indent="-514350"/>
            <a:r>
              <a:rPr lang="en-IN" dirty="0" smtClean="0"/>
              <a:t>D-Methyl </a:t>
            </a:r>
            <a:r>
              <a:rPr lang="en-IN" dirty="0" err="1" smtClean="0"/>
              <a:t>malonyl</a:t>
            </a:r>
            <a:r>
              <a:rPr lang="en-IN" dirty="0" smtClean="0"/>
              <a:t> </a:t>
            </a:r>
            <a:r>
              <a:rPr lang="en-IN" dirty="0" err="1" smtClean="0"/>
              <a:t>CoA</a:t>
            </a:r>
            <a:r>
              <a:rPr lang="en-IN" dirty="0" smtClean="0"/>
              <a:t> is then </a:t>
            </a:r>
            <a:r>
              <a:rPr lang="en-IN" dirty="0" err="1" smtClean="0"/>
              <a:t>isomerized</a:t>
            </a:r>
            <a:r>
              <a:rPr lang="en-IN" dirty="0" smtClean="0"/>
              <a:t> to L-Methyl </a:t>
            </a:r>
            <a:r>
              <a:rPr lang="en-IN" dirty="0" err="1" smtClean="0"/>
              <a:t>malonyl</a:t>
            </a:r>
            <a:r>
              <a:rPr lang="en-IN" dirty="0" smtClean="0"/>
              <a:t> </a:t>
            </a:r>
            <a:r>
              <a:rPr lang="en-IN" dirty="0" err="1" smtClean="0"/>
              <a:t>CoA</a:t>
            </a:r>
            <a:r>
              <a:rPr lang="en-IN" dirty="0" smtClean="0"/>
              <a:t> by </a:t>
            </a:r>
            <a:r>
              <a:rPr lang="en-IN" dirty="0" err="1" smtClean="0"/>
              <a:t>methylmalonyl</a:t>
            </a:r>
            <a:r>
              <a:rPr lang="en-IN" dirty="0" smtClean="0"/>
              <a:t> </a:t>
            </a:r>
            <a:r>
              <a:rPr lang="en-IN" dirty="0" err="1" smtClean="0"/>
              <a:t>CoA</a:t>
            </a:r>
            <a:r>
              <a:rPr lang="en-IN" dirty="0" smtClean="0"/>
              <a:t> </a:t>
            </a:r>
            <a:r>
              <a:rPr lang="en-IN" dirty="0" err="1" smtClean="0"/>
              <a:t>mutase</a:t>
            </a:r>
            <a:r>
              <a:rPr lang="en-IN" dirty="0" smtClean="0"/>
              <a:t> (containing Ado B</a:t>
            </a:r>
            <a:r>
              <a:rPr lang="en-IN" baseline="-25000" dirty="0" smtClean="0"/>
              <a:t>12</a:t>
            </a:r>
            <a:r>
              <a:rPr lang="en-IN" dirty="0" smtClean="0"/>
              <a:t>)</a:t>
            </a:r>
          </a:p>
          <a:p>
            <a:pPr marL="514350" indent="-514350">
              <a:buAutoNum type="arabicPeriod"/>
            </a:pPr>
            <a:r>
              <a:rPr lang="en-IN" b="1" dirty="0" err="1" smtClean="0"/>
              <a:t>Homocysteine</a:t>
            </a:r>
            <a:r>
              <a:rPr lang="en-IN" b="1" dirty="0" smtClean="0"/>
              <a:t> methyl </a:t>
            </a:r>
            <a:r>
              <a:rPr lang="en-IN" b="1" dirty="0" err="1" smtClean="0"/>
              <a:t>transferase</a:t>
            </a:r>
            <a:endParaRPr lang="en-IN" b="1" dirty="0" smtClean="0"/>
          </a:p>
          <a:p>
            <a:pPr marL="514350" indent="-514350"/>
            <a:r>
              <a:rPr lang="en-IN" dirty="0" smtClean="0"/>
              <a:t>Vitamin B</a:t>
            </a:r>
            <a:r>
              <a:rPr lang="en-IN" baseline="-25000" dirty="0" smtClean="0"/>
              <a:t>12</a:t>
            </a:r>
            <a:r>
              <a:rPr lang="en-IN" dirty="0" smtClean="0"/>
              <a:t>, as </a:t>
            </a:r>
            <a:r>
              <a:rPr lang="en-IN" dirty="0" err="1" smtClean="0"/>
              <a:t>methylcobalamin</a:t>
            </a:r>
            <a:r>
              <a:rPr lang="en-IN" dirty="0" smtClean="0"/>
              <a:t> is used in this reaction.</a:t>
            </a:r>
          </a:p>
          <a:p>
            <a:pPr marL="514350" indent="-514350"/>
            <a:r>
              <a:rPr lang="en-IN" dirty="0" smtClean="0"/>
              <a:t>This is an important reaction involving N</a:t>
            </a:r>
            <a:r>
              <a:rPr lang="en-IN" baseline="30000" dirty="0" smtClean="0"/>
              <a:t>5</a:t>
            </a:r>
            <a:r>
              <a:rPr lang="en-IN" dirty="0" smtClean="0"/>
              <a:t>-methyl </a:t>
            </a:r>
            <a:r>
              <a:rPr lang="en-IN" dirty="0" err="1" smtClean="0"/>
              <a:t>tertrahydrofoalte</a:t>
            </a:r>
            <a:r>
              <a:rPr lang="en-IN" dirty="0" smtClean="0"/>
              <a:t> from which </a:t>
            </a:r>
            <a:r>
              <a:rPr lang="en-IN" dirty="0" err="1" smtClean="0"/>
              <a:t>tetrahydrofolate</a:t>
            </a:r>
            <a:r>
              <a:rPr lang="en-IN" dirty="0" smtClean="0"/>
              <a:t> is liberated.</a:t>
            </a:r>
          </a:p>
          <a:p>
            <a:pPr marL="514350" indent="-514350">
              <a:buFont typeface="Wingdings" pitchFamily="2" charset="2"/>
              <a:buChar char="q"/>
            </a:pPr>
            <a:r>
              <a:rPr lang="en-IN" b="1" dirty="0" smtClean="0"/>
              <a:t>RDA</a:t>
            </a:r>
          </a:p>
          <a:p>
            <a:pPr marL="514350" indent="-514350"/>
            <a:r>
              <a:rPr lang="en-IN" dirty="0" smtClean="0"/>
              <a:t>Normal daily requirement is 1-2 </a:t>
            </a:r>
            <a:r>
              <a:rPr lang="el-GR" dirty="0" smtClean="0"/>
              <a:t>μ</a:t>
            </a:r>
            <a:r>
              <a:rPr lang="en-IN" dirty="0" smtClean="0"/>
              <a:t>g/day.</a:t>
            </a:r>
          </a:p>
          <a:p>
            <a:pPr marL="514350" indent="-514350"/>
            <a:r>
              <a:rPr lang="en-IN" dirty="0" smtClean="0"/>
              <a:t>During pregnancy and lactation is 2 mg/day.</a:t>
            </a:r>
          </a:p>
          <a:p>
            <a:pPr marL="514350" indent="-514350"/>
            <a:r>
              <a:rPr lang="en-IN" dirty="0" smtClean="0"/>
              <a:t>Those who take folic acid, should also take vitamin B</a:t>
            </a:r>
            <a:r>
              <a:rPr lang="en-IN" baseline="-25000" dirty="0" smtClean="0"/>
              <a:t>12</a:t>
            </a:r>
            <a:r>
              <a:rPr lang="en-IN" dirty="0" smtClean="0"/>
              <a:t>.</a:t>
            </a:r>
          </a:p>
          <a:p>
            <a:pPr marL="514350" indent="-514350"/>
            <a:endParaRPr lang="en-IN" baseline="30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95536" y="188641"/>
            <a:ext cx="8352928" cy="1296144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IN" sz="5400" b="1" dirty="0" smtClean="0">
                <a:solidFill>
                  <a:srgbClr val="FF0000"/>
                </a:solidFill>
              </a:rPr>
              <a:t>FAT SOLUBLE VITAMINS</a:t>
            </a:r>
            <a:endParaRPr lang="en-IN" sz="5400" b="1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t="23873"/>
          <a:stretch>
            <a:fillRect/>
          </a:stretch>
        </p:blipFill>
        <p:spPr bwMode="auto">
          <a:xfrm>
            <a:off x="395536" y="1556792"/>
            <a:ext cx="8352928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336704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IN" b="1" dirty="0" smtClean="0"/>
              <a:t>DEFICIENCY MANIFESTATIONS</a:t>
            </a:r>
          </a:p>
          <a:p>
            <a:pPr marL="514350" indent="-514350">
              <a:buFont typeface="+mj-lt"/>
              <a:buAutoNum type="arabicPeriod"/>
            </a:pPr>
            <a:r>
              <a:rPr lang="en-IN" b="1" dirty="0" err="1" smtClean="0"/>
              <a:t>Folate</a:t>
            </a:r>
            <a:r>
              <a:rPr lang="en-IN" b="1" dirty="0" smtClean="0"/>
              <a:t> trap</a:t>
            </a:r>
          </a:p>
          <a:p>
            <a:pPr marL="514350" indent="-514350"/>
            <a:r>
              <a:rPr lang="en-IN" dirty="0" smtClean="0"/>
              <a:t>Vitamin B</a:t>
            </a:r>
            <a:r>
              <a:rPr lang="en-IN" baseline="-25000" dirty="0" smtClean="0"/>
              <a:t>12</a:t>
            </a:r>
            <a:r>
              <a:rPr lang="en-IN" dirty="0" smtClean="0"/>
              <a:t> deficiency causes simultaneous </a:t>
            </a:r>
            <a:r>
              <a:rPr lang="en-IN" dirty="0" err="1" smtClean="0"/>
              <a:t>folate</a:t>
            </a:r>
            <a:r>
              <a:rPr lang="en-IN" dirty="0" smtClean="0"/>
              <a:t> deficiency due to the </a:t>
            </a:r>
            <a:r>
              <a:rPr lang="en-IN" dirty="0" err="1" smtClean="0"/>
              <a:t>folate</a:t>
            </a:r>
            <a:r>
              <a:rPr lang="en-IN" dirty="0" smtClean="0"/>
              <a:t> trap.</a:t>
            </a:r>
          </a:p>
          <a:p>
            <a:pPr marL="514350" indent="-514350">
              <a:buAutoNum type="arabicPeriod" startAt="2"/>
            </a:pPr>
            <a:r>
              <a:rPr lang="en-IN" b="1" dirty="0" err="1" smtClean="0"/>
              <a:t>Megaloblastic</a:t>
            </a:r>
            <a:r>
              <a:rPr lang="en-IN" b="1" dirty="0" smtClean="0"/>
              <a:t> </a:t>
            </a:r>
            <a:r>
              <a:rPr lang="en-IN" b="1" dirty="0" err="1" smtClean="0"/>
              <a:t>anemia</a:t>
            </a:r>
            <a:endParaRPr lang="en-IN" b="1" dirty="0" smtClean="0"/>
          </a:p>
          <a:p>
            <a:pPr marL="514350" indent="-514350"/>
            <a:r>
              <a:rPr lang="en-IN" dirty="0" smtClean="0"/>
              <a:t>In the peripheral blood, </a:t>
            </a:r>
            <a:r>
              <a:rPr lang="en-IN" dirty="0" err="1" smtClean="0"/>
              <a:t>megaloblasts</a:t>
            </a:r>
            <a:r>
              <a:rPr lang="en-IN" dirty="0" smtClean="0"/>
              <a:t> and immature RBCs are observed.</a:t>
            </a:r>
          </a:p>
          <a:p>
            <a:pPr marL="514350" indent="-514350">
              <a:buAutoNum type="arabicPeriod" startAt="3"/>
            </a:pPr>
            <a:r>
              <a:rPr lang="en-IN" b="1" dirty="0" smtClean="0"/>
              <a:t>Abnormal </a:t>
            </a:r>
            <a:r>
              <a:rPr lang="en-IN" b="1" dirty="0" err="1" smtClean="0"/>
              <a:t>homocysteine</a:t>
            </a:r>
            <a:r>
              <a:rPr lang="en-IN" b="1" dirty="0" smtClean="0"/>
              <a:t> level</a:t>
            </a:r>
          </a:p>
          <a:p>
            <a:pPr marL="514350" indent="-514350"/>
            <a:r>
              <a:rPr lang="en-IN" dirty="0" smtClean="0"/>
              <a:t>In vitamin B</a:t>
            </a:r>
            <a:r>
              <a:rPr lang="en-IN" baseline="-25000" dirty="0" smtClean="0"/>
              <a:t>12</a:t>
            </a:r>
            <a:r>
              <a:rPr lang="en-IN" dirty="0" smtClean="0"/>
              <a:t> deficiency, the </a:t>
            </a:r>
            <a:r>
              <a:rPr lang="en-IN" dirty="0" err="1" smtClean="0"/>
              <a:t>homocysteine</a:t>
            </a:r>
            <a:r>
              <a:rPr lang="en-IN" dirty="0" smtClean="0"/>
              <a:t> is accumulated, leading to </a:t>
            </a:r>
            <a:r>
              <a:rPr lang="en-IN" dirty="0" err="1" smtClean="0"/>
              <a:t>homocysteineuria</a:t>
            </a:r>
            <a:r>
              <a:rPr lang="en-IN" dirty="0" smtClean="0"/>
              <a:t>.</a:t>
            </a:r>
          </a:p>
          <a:p>
            <a:pPr marL="514350" indent="-514350">
              <a:buAutoNum type="arabicPeriod" startAt="4"/>
            </a:pPr>
            <a:r>
              <a:rPr lang="en-IN" b="1" dirty="0" err="1" smtClean="0"/>
              <a:t>Demyelination</a:t>
            </a:r>
            <a:endParaRPr lang="en-IN" b="1" dirty="0" smtClean="0"/>
          </a:p>
          <a:p>
            <a:pPr marL="514350" indent="-514350"/>
            <a:r>
              <a:rPr lang="en-IN" dirty="0" smtClean="0"/>
              <a:t>Deficiency of vitamin B</a:t>
            </a:r>
            <a:r>
              <a:rPr lang="en-IN" baseline="-25000" dirty="0" smtClean="0"/>
              <a:t>12</a:t>
            </a:r>
            <a:r>
              <a:rPr lang="en-IN" dirty="0" smtClean="0"/>
              <a:t> leads to deficient formation of myelin sheaths of nerves.</a:t>
            </a:r>
          </a:p>
          <a:p>
            <a:pPr marL="514350" indent="-514350">
              <a:buAutoNum type="arabicPeriod" startAt="5"/>
            </a:pPr>
            <a:r>
              <a:rPr lang="en-IN" b="1" dirty="0" err="1" smtClean="0"/>
              <a:t>Achlorhydria</a:t>
            </a:r>
            <a:endParaRPr lang="en-IN" b="1" dirty="0" smtClean="0"/>
          </a:p>
          <a:p>
            <a:pPr marL="514350" indent="-514350"/>
            <a:r>
              <a:rPr lang="en-IN" dirty="0" smtClean="0"/>
              <a:t>Absence of acid in gastric juice is associated with vitamin B</a:t>
            </a:r>
            <a:r>
              <a:rPr lang="en-IN" baseline="-25000" dirty="0" smtClean="0"/>
              <a:t>12</a:t>
            </a:r>
            <a:r>
              <a:rPr lang="en-IN" dirty="0" smtClean="0"/>
              <a:t> deficiency.</a:t>
            </a:r>
            <a:endParaRPr lang="en-IN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0609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IN" sz="4000" b="1" dirty="0" smtClean="0">
                <a:solidFill>
                  <a:srgbClr val="FF0000"/>
                </a:solidFill>
              </a:rPr>
              <a:t>VITAMIN A</a:t>
            </a:r>
            <a:endParaRPr lang="en-IN" sz="4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052736"/>
            <a:ext cx="8280920" cy="5616624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IN" sz="2400" b="1" dirty="0" smtClean="0">
                <a:solidFill>
                  <a:srgbClr val="0070C0"/>
                </a:solidFill>
              </a:rPr>
              <a:t>INTRODUCTION</a:t>
            </a:r>
          </a:p>
          <a:p>
            <a:r>
              <a:rPr lang="en-IN" sz="2200" dirty="0" smtClean="0"/>
              <a:t>Vitamin A is also called as the anti-night blindness factor.</a:t>
            </a:r>
          </a:p>
          <a:p>
            <a:r>
              <a:rPr lang="en-IN" sz="2200" dirty="0" smtClean="0"/>
              <a:t>The active form of vitamin A is present only in foods of animal origin. However, its </a:t>
            </a:r>
            <a:r>
              <a:rPr lang="en-IN" sz="2200" dirty="0" err="1" smtClean="0"/>
              <a:t>provitamins</a:t>
            </a:r>
            <a:r>
              <a:rPr lang="en-IN" sz="2200" dirty="0" smtClean="0"/>
              <a:t> carotenes are found in plants.</a:t>
            </a:r>
          </a:p>
          <a:p>
            <a:r>
              <a:rPr lang="en-IN" sz="2200" dirty="0" smtClean="0"/>
              <a:t>All the compounds with vitamin A activity are referred to as retinoids (active form). </a:t>
            </a:r>
          </a:p>
          <a:p>
            <a:pPr>
              <a:buFont typeface="Wingdings" pitchFamily="2" charset="2"/>
              <a:buChar char="q"/>
            </a:pPr>
            <a:r>
              <a:rPr lang="en-IN" sz="2400" b="1" dirty="0" smtClean="0">
                <a:solidFill>
                  <a:srgbClr val="0070C0"/>
                </a:solidFill>
              </a:rPr>
              <a:t>CLASSIFICATION</a:t>
            </a:r>
          </a:p>
          <a:p>
            <a:r>
              <a:rPr lang="en-IN" sz="2000" dirty="0" smtClean="0"/>
              <a:t>Vitamin A occurs in two forms in food. They are retinoids and carotenes.</a:t>
            </a:r>
          </a:p>
          <a:p>
            <a:r>
              <a:rPr lang="en-IN" sz="2000" dirty="0" smtClean="0"/>
              <a:t>Retinoids occur in four different forms. They are:</a:t>
            </a:r>
          </a:p>
          <a:p>
            <a:pPr>
              <a:buNone/>
            </a:pPr>
            <a:r>
              <a:rPr lang="en-IN" sz="2000" dirty="0" smtClean="0"/>
              <a:t>	</a:t>
            </a:r>
            <a:r>
              <a:rPr lang="en-IN" sz="2000" b="1" dirty="0" smtClean="0"/>
              <a:t>retinol</a:t>
            </a:r>
            <a:r>
              <a:rPr lang="en-IN" sz="2000" dirty="0" smtClean="0"/>
              <a:t> (an alcohol, A), </a:t>
            </a:r>
            <a:r>
              <a:rPr lang="en-IN" sz="2000" b="1" dirty="0" smtClean="0"/>
              <a:t>retinal </a:t>
            </a:r>
            <a:r>
              <a:rPr lang="en-IN" sz="2000" dirty="0" smtClean="0"/>
              <a:t>(an aldehyde, A</a:t>
            </a:r>
            <a:r>
              <a:rPr lang="en-IN" sz="2000" baseline="-25000" dirty="0" smtClean="0"/>
              <a:t>1</a:t>
            </a:r>
            <a:r>
              <a:rPr lang="en-IN" sz="2000" dirty="0" smtClean="0"/>
              <a:t>), </a:t>
            </a:r>
            <a:r>
              <a:rPr lang="en-IN" sz="2000" b="1" dirty="0" smtClean="0"/>
              <a:t>retinoic acid</a:t>
            </a:r>
            <a:r>
              <a:rPr lang="en-IN" sz="2000" dirty="0" smtClean="0"/>
              <a:t> (oxidized form) and </a:t>
            </a:r>
            <a:r>
              <a:rPr lang="en-IN" sz="2000" b="1" dirty="0" smtClean="0"/>
              <a:t>3-dehydroretinol</a:t>
            </a:r>
            <a:r>
              <a:rPr lang="en-IN" sz="2000" dirty="0" smtClean="0"/>
              <a:t> (A</a:t>
            </a:r>
            <a:r>
              <a:rPr lang="en-IN" sz="2000" baseline="-25000" dirty="0" smtClean="0"/>
              <a:t>2</a:t>
            </a:r>
            <a:r>
              <a:rPr lang="en-IN" sz="2000" dirty="0" smtClean="0"/>
              <a:t>).</a:t>
            </a:r>
          </a:p>
          <a:p>
            <a:pPr>
              <a:buFont typeface="Wingdings" pitchFamily="2" charset="2"/>
              <a:buChar char="q"/>
            </a:pPr>
            <a:r>
              <a:rPr lang="en-IN" sz="2000" b="1" dirty="0" smtClean="0">
                <a:solidFill>
                  <a:srgbClr val="0070C0"/>
                </a:solidFill>
              </a:rPr>
              <a:t>BIOCHEMICAL FUNCTIONS</a:t>
            </a:r>
          </a:p>
          <a:p>
            <a:pPr>
              <a:buNone/>
            </a:pPr>
            <a:r>
              <a:rPr lang="en-IN" sz="2000" b="1" dirty="0" smtClean="0">
                <a:solidFill>
                  <a:srgbClr val="7030A0"/>
                </a:solidFill>
              </a:rPr>
              <a:t>1.	Normal visual functioning of the eyes</a:t>
            </a:r>
            <a:endParaRPr lang="en-IN" sz="2000" dirty="0" smtClean="0">
              <a:solidFill>
                <a:srgbClr val="7030A0"/>
              </a:solidFill>
            </a:endParaRPr>
          </a:p>
          <a:p>
            <a:r>
              <a:rPr lang="en-IN" sz="2000" dirty="0" smtClean="0"/>
              <a:t>Vitamin A is essential for vision, both for the rods as well as for the cones, in the retina.</a:t>
            </a:r>
          </a:p>
          <a:p>
            <a:pPr marL="365125" indent="-365125">
              <a:buNone/>
            </a:pPr>
            <a:r>
              <a:rPr lang="en-IN" sz="2000" b="1" dirty="0" smtClean="0">
                <a:solidFill>
                  <a:srgbClr val="7030A0"/>
                </a:solidFill>
              </a:rPr>
              <a:t>2.	Cell growth and differentiation</a:t>
            </a:r>
          </a:p>
          <a:p>
            <a:pPr marL="365125" indent="-365125"/>
            <a:r>
              <a:rPr lang="en-IN" sz="2000" dirty="0" smtClean="0"/>
              <a:t>Vitamin A, particularly as retinoic acid, plays a key role in the synthesis of membrane glycoproteins, </a:t>
            </a:r>
            <a:r>
              <a:rPr lang="en-IN" sz="2000" dirty="0" err="1" smtClean="0"/>
              <a:t>glycosaminoglycans</a:t>
            </a:r>
            <a:r>
              <a:rPr lang="en-IN" sz="2000" dirty="0" smtClean="0"/>
              <a:t> etc.</a:t>
            </a:r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408712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 startAt="3"/>
            </a:pPr>
            <a:r>
              <a:rPr lang="en-IN" sz="2400" b="1" dirty="0" smtClean="0">
                <a:solidFill>
                  <a:srgbClr val="7030A0"/>
                </a:solidFill>
              </a:rPr>
              <a:t>Immunity</a:t>
            </a:r>
          </a:p>
          <a:p>
            <a:pPr marL="514350" indent="-514350"/>
            <a:r>
              <a:rPr lang="en-IN" sz="2000" dirty="0" smtClean="0"/>
              <a:t>It ensures an optimal functioning of the immune system since vitamin A is required to maintain the integrity of the tissues lining the eyes, gastrointestinal tract etc.</a:t>
            </a:r>
          </a:p>
          <a:p>
            <a:pPr marL="514350" indent="-514350">
              <a:buAutoNum type="arabicPeriod" startAt="4"/>
            </a:pPr>
            <a:r>
              <a:rPr lang="en-IN" sz="2400" b="1" dirty="0" smtClean="0">
                <a:solidFill>
                  <a:srgbClr val="7030A0"/>
                </a:solidFill>
              </a:rPr>
              <a:t>Antioxidant vitamin</a:t>
            </a:r>
          </a:p>
          <a:p>
            <a:pPr marL="514350" indent="-514350"/>
            <a:r>
              <a:rPr lang="en-IN" sz="2000" dirty="0" smtClean="0"/>
              <a:t>Both vitamin A and </a:t>
            </a:r>
            <a:r>
              <a:rPr lang="el-GR" sz="2000" dirty="0" smtClean="0"/>
              <a:t>β</a:t>
            </a:r>
            <a:r>
              <a:rPr lang="en-IN" sz="2000" dirty="0" smtClean="0"/>
              <a:t>-carotene detoxify free radicals and are therefore lipid-phase antioxidants.</a:t>
            </a:r>
          </a:p>
          <a:p>
            <a:pPr marL="514350" indent="-514350">
              <a:buNone/>
            </a:pPr>
            <a:r>
              <a:rPr lang="en-IN" sz="2400" b="1" dirty="0" smtClean="0">
                <a:solidFill>
                  <a:srgbClr val="7030A0"/>
                </a:solidFill>
              </a:rPr>
              <a:t>5.	Anticancer vitamin</a:t>
            </a:r>
          </a:p>
          <a:p>
            <a:pPr marL="514350" indent="-514350"/>
            <a:r>
              <a:rPr lang="en-IN" sz="2000" dirty="0" smtClean="0"/>
              <a:t>The ability of vitamin A to maintain epithelial integrity, to strengthen the immune response and to act as an antioxidant, makes it an important anticancer vitamin.</a:t>
            </a:r>
          </a:p>
          <a:p>
            <a:pPr marL="514350" indent="-514350">
              <a:buAutoNum type="arabicPeriod" startAt="6"/>
            </a:pPr>
            <a:r>
              <a:rPr lang="en-IN" sz="2400" b="1" dirty="0" smtClean="0">
                <a:solidFill>
                  <a:srgbClr val="7030A0"/>
                </a:solidFill>
              </a:rPr>
              <a:t>Intermediary metabolism</a:t>
            </a:r>
          </a:p>
          <a:p>
            <a:pPr marL="514350" indent="-514350"/>
            <a:r>
              <a:rPr lang="en-IN" sz="2000" dirty="0" smtClean="0"/>
              <a:t>Vitamin A </a:t>
            </a:r>
            <a:r>
              <a:rPr lang="en-IN" sz="2000" dirty="0" err="1" smtClean="0"/>
              <a:t>favors</a:t>
            </a:r>
            <a:r>
              <a:rPr lang="en-IN" sz="2000" dirty="0" smtClean="0"/>
              <a:t> synthesis of the steroid hormones particularly </a:t>
            </a:r>
            <a:r>
              <a:rPr lang="en-IN" sz="2000" dirty="0" err="1" smtClean="0"/>
              <a:t>cortisterone</a:t>
            </a:r>
            <a:r>
              <a:rPr lang="en-IN" sz="2000" dirty="0" smtClean="0"/>
              <a:t> and cortisol that in turn </a:t>
            </a:r>
            <a:r>
              <a:rPr lang="en-IN" sz="2000" dirty="0" err="1" smtClean="0"/>
              <a:t>favor</a:t>
            </a:r>
            <a:r>
              <a:rPr lang="en-IN" sz="2000" dirty="0" smtClean="0"/>
              <a:t> gluconeogenesis</a:t>
            </a:r>
            <a:r>
              <a:rPr lang="en-IN" sz="2000" b="1" dirty="0" smtClean="0"/>
              <a:t>.</a:t>
            </a:r>
            <a:endParaRPr lang="en-IN" sz="2000" dirty="0" smtClean="0"/>
          </a:p>
          <a:p>
            <a:pPr>
              <a:buFont typeface="Wingdings" pitchFamily="2" charset="2"/>
              <a:buChar char="q"/>
            </a:pPr>
            <a:r>
              <a:rPr lang="en-IN" sz="2400" b="1" dirty="0" smtClean="0">
                <a:solidFill>
                  <a:srgbClr val="0070C0"/>
                </a:solidFill>
              </a:rPr>
              <a:t>DIETARY SOURCES</a:t>
            </a:r>
          </a:p>
          <a:p>
            <a:r>
              <a:rPr lang="en-IN" sz="2000" dirty="0" smtClean="0"/>
              <a:t>Liver , carrots, sweet potatoes and green-leafy vegetables are good sources of vitamin A.</a:t>
            </a:r>
          </a:p>
          <a:p>
            <a:r>
              <a:rPr lang="en-IN" sz="2000" dirty="0" smtClean="0"/>
              <a:t>Papaya, carrots, sweet potatoes and green-leafy vegetables are good sources of carotenes.</a:t>
            </a:r>
          </a:p>
          <a:p>
            <a:endParaRPr lang="en-IN" sz="2000" dirty="0" smtClean="0"/>
          </a:p>
          <a:p>
            <a:endParaRPr lang="en-IN" sz="2000" dirty="0" smtClean="0"/>
          </a:p>
          <a:p>
            <a:pPr marL="514350" indent="-514350">
              <a:buNone/>
            </a:pPr>
            <a:endParaRPr lang="en-IN" sz="2000" dirty="0" smtClean="0"/>
          </a:p>
          <a:p>
            <a:pPr marL="514350" indent="-514350">
              <a:buNone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332656"/>
            <a:ext cx="8640960" cy="6264696"/>
          </a:xfrm>
        </p:spPr>
        <p:txBody>
          <a:bodyPr>
            <a:normAutofit fontScale="6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IN" b="1" dirty="0" smtClean="0">
                <a:solidFill>
                  <a:srgbClr val="0070C0"/>
                </a:solidFill>
              </a:rPr>
              <a:t>RECOMMENED DAILY ALLOWANCE</a:t>
            </a:r>
          </a:p>
          <a:p>
            <a:r>
              <a:rPr lang="en-IN" dirty="0" smtClean="0"/>
              <a:t>Children 		= 400 – 600 </a:t>
            </a:r>
            <a:r>
              <a:rPr lang="el-GR" dirty="0" smtClean="0"/>
              <a:t>μ</a:t>
            </a:r>
            <a:r>
              <a:rPr lang="en-IN" dirty="0" smtClean="0"/>
              <a:t>g/day</a:t>
            </a:r>
          </a:p>
          <a:p>
            <a:r>
              <a:rPr lang="en-IN" dirty="0" smtClean="0"/>
              <a:t>Men 			= 750 – 1000 </a:t>
            </a:r>
            <a:r>
              <a:rPr lang="el-GR" dirty="0" smtClean="0"/>
              <a:t>μ</a:t>
            </a:r>
            <a:r>
              <a:rPr lang="en-IN" dirty="0" smtClean="0"/>
              <a:t>g/day</a:t>
            </a:r>
          </a:p>
          <a:p>
            <a:r>
              <a:rPr lang="en-IN" dirty="0" smtClean="0"/>
              <a:t>Women		= 750 </a:t>
            </a:r>
            <a:r>
              <a:rPr lang="el-GR" dirty="0" smtClean="0"/>
              <a:t>μ</a:t>
            </a:r>
            <a:r>
              <a:rPr lang="en-IN" dirty="0" smtClean="0"/>
              <a:t>g/day</a:t>
            </a:r>
          </a:p>
          <a:p>
            <a:r>
              <a:rPr lang="en-IN" dirty="0" smtClean="0"/>
              <a:t>Pregnancy 		= 1000 </a:t>
            </a:r>
            <a:r>
              <a:rPr lang="el-GR" dirty="0" smtClean="0"/>
              <a:t>μ</a:t>
            </a:r>
            <a:r>
              <a:rPr lang="en-IN" dirty="0" smtClean="0"/>
              <a:t>g/day</a:t>
            </a:r>
          </a:p>
          <a:p>
            <a:pPr>
              <a:buFont typeface="Wingdings" pitchFamily="2" charset="2"/>
              <a:buChar char="q"/>
            </a:pPr>
            <a:r>
              <a:rPr lang="en-IN" b="1" dirty="0" smtClean="0">
                <a:solidFill>
                  <a:srgbClr val="0070C0"/>
                </a:solidFill>
              </a:rPr>
              <a:t>DEFICIENCY MANIFESTATIONS</a:t>
            </a:r>
          </a:p>
          <a:p>
            <a:pPr marL="514350" indent="-514350">
              <a:buAutoNum type="arabicPeriod"/>
            </a:pPr>
            <a:r>
              <a:rPr lang="en-IN" b="1" dirty="0" smtClean="0">
                <a:solidFill>
                  <a:srgbClr val="7030A0"/>
                </a:solidFill>
              </a:rPr>
              <a:t>Night blindness or </a:t>
            </a:r>
            <a:r>
              <a:rPr lang="en-IN" b="1" dirty="0" err="1" smtClean="0">
                <a:solidFill>
                  <a:srgbClr val="7030A0"/>
                </a:solidFill>
              </a:rPr>
              <a:t>Nyctalopia</a:t>
            </a:r>
            <a:endParaRPr lang="en-IN" b="1" dirty="0" smtClean="0">
              <a:solidFill>
                <a:srgbClr val="7030A0"/>
              </a:solidFill>
            </a:endParaRPr>
          </a:p>
          <a:p>
            <a:pPr marL="514350" indent="-514350"/>
            <a:r>
              <a:rPr lang="en-IN" dirty="0" smtClean="0"/>
              <a:t>Visual activity is diminished in dim light.</a:t>
            </a:r>
          </a:p>
          <a:p>
            <a:pPr marL="514350" indent="-514350"/>
            <a:r>
              <a:rPr lang="en-IN" dirty="0" smtClean="0"/>
              <a:t>The dark adaptation time is increased.</a:t>
            </a:r>
          </a:p>
          <a:p>
            <a:pPr marL="514350" indent="-514350">
              <a:buAutoNum type="arabicPeriod" startAt="2"/>
            </a:pPr>
            <a:r>
              <a:rPr lang="en-IN" b="1" dirty="0" err="1" smtClean="0">
                <a:solidFill>
                  <a:srgbClr val="7030A0"/>
                </a:solidFill>
              </a:rPr>
              <a:t>Xerophthalmia</a:t>
            </a:r>
            <a:endParaRPr lang="en-IN" b="1" dirty="0" smtClean="0">
              <a:solidFill>
                <a:srgbClr val="7030A0"/>
              </a:solidFill>
            </a:endParaRPr>
          </a:p>
          <a:p>
            <a:pPr marL="514350" indent="-514350"/>
            <a:r>
              <a:rPr lang="en-IN" dirty="0" smtClean="0"/>
              <a:t>The </a:t>
            </a:r>
            <a:r>
              <a:rPr lang="en-IN" dirty="0" err="1" smtClean="0"/>
              <a:t>conjuctiva</a:t>
            </a:r>
            <a:r>
              <a:rPr lang="en-IN" dirty="0" smtClean="0"/>
              <a:t> becomes dry, thick and wrinkled, gets keratinized and loses its normal transparency.</a:t>
            </a:r>
          </a:p>
          <a:p>
            <a:pPr marL="514350" indent="-514350">
              <a:buAutoNum type="arabicPeriod" startAt="3"/>
            </a:pPr>
            <a:r>
              <a:rPr lang="en-IN" b="1" dirty="0" err="1" smtClean="0">
                <a:solidFill>
                  <a:srgbClr val="7030A0"/>
                </a:solidFill>
              </a:rPr>
              <a:t>Bitot’s</a:t>
            </a:r>
            <a:r>
              <a:rPr lang="en-IN" b="1" dirty="0" smtClean="0">
                <a:solidFill>
                  <a:srgbClr val="7030A0"/>
                </a:solidFill>
              </a:rPr>
              <a:t> spots</a:t>
            </a:r>
          </a:p>
          <a:p>
            <a:pPr marL="514350" indent="-514350"/>
            <a:r>
              <a:rPr lang="en-IN" dirty="0" err="1" smtClean="0"/>
              <a:t>Bitot’s</a:t>
            </a:r>
            <a:r>
              <a:rPr lang="en-IN" dirty="0" smtClean="0"/>
              <a:t> spots mean accumulation of foamy/cheesy material on the </a:t>
            </a:r>
            <a:r>
              <a:rPr lang="en-IN" dirty="0" err="1" smtClean="0"/>
              <a:t>conjuctiva</a:t>
            </a:r>
            <a:r>
              <a:rPr lang="en-IN" dirty="0" smtClean="0"/>
              <a:t>.</a:t>
            </a:r>
          </a:p>
          <a:p>
            <a:pPr marL="514350" indent="-514350"/>
            <a:r>
              <a:rPr lang="en-IN" dirty="0" smtClean="0"/>
              <a:t>This is due to increased thickness of </a:t>
            </a:r>
            <a:r>
              <a:rPr lang="en-IN" dirty="0" err="1" smtClean="0"/>
              <a:t>conjuctiva</a:t>
            </a:r>
            <a:r>
              <a:rPr lang="en-IN" dirty="0" smtClean="0"/>
              <a:t> </a:t>
            </a:r>
            <a:r>
              <a:rPr lang="en-IN" dirty="0" err="1" smtClean="0"/>
              <a:t>incertain</a:t>
            </a:r>
            <a:r>
              <a:rPr lang="en-IN" dirty="0" smtClean="0"/>
              <a:t> areas.</a:t>
            </a:r>
          </a:p>
          <a:p>
            <a:pPr marL="514350" indent="-514350">
              <a:buAutoNum type="arabicPeriod" startAt="4"/>
            </a:pPr>
            <a:r>
              <a:rPr lang="en-IN" b="1" dirty="0" err="1" smtClean="0">
                <a:solidFill>
                  <a:srgbClr val="7030A0"/>
                </a:solidFill>
              </a:rPr>
              <a:t>Keratomalacia</a:t>
            </a:r>
            <a:endParaRPr lang="en-IN" b="1" dirty="0" smtClean="0">
              <a:solidFill>
                <a:srgbClr val="7030A0"/>
              </a:solidFill>
            </a:endParaRPr>
          </a:p>
          <a:p>
            <a:pPr marL="514350" indent="-514350"/>
            <a:r>
              <a:rPr lang="en-IN" dirty="0" smtClean="0"/>
              <a:t>When the </a:t>
            </a:r>
            <a:r>
              <a:rPr lang="en-IN" dirty="0" err="1" smtClean="0"/>
              <a:t>xerophthalmia</a:t>
            </a:r>
            <a:r>
              <a:rPr lang="en-IN" dirty="0" smtClean="0"/>
              <a:t> persists for a long time, it progresses to </a:t>
            </a:r>
            <a:r>
              <a:rPr lang="en-IN" dirty="0" err="1" smtClean="0"/>
              <a:t>keratomalacia</a:t>
            </a:r>
            <a:r>
              <a:rPr lang="en-IN" dirty="0" smtClean="0"/>
              <a:t> (ulcer of the cornea).	</a:t>
            </a:r>
          </a:p>
          <a:p>
            <a:pPr marL="514350" indent="-514350">
              <a:buNone/>
            </a:pPr>
            <a:r>
              <a:rPr lang="en-IN" b="1" dirty="0" smtClean="0">
                <a:solidFill>
                  <a:srgbClr val="7030A0"/>
                </a:solidFill>
              </a:rPr>
              <a:t>5.</a:t>
            </a:r>
            <a:r>
              <a:rPr lang="en-IN" dirty="0" smtClean="0">
                <a:solidFill>
                  <a:srgbClr val="7030A0"/>
                </a:solidFill>
              </a:rPr>
              <a:t>	</a:t>
            </a:r>
            <a:r>
              <a:rPr lang="en-IN" b="1" dirty="0" smtClean="0">
                <a:solidFill>
                  <a:srgbClr val="7030A0"/>
                </a:solidFill>
              </a:rPr>
              <a:t>Skin and mucous membrane lesions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88640"/>
            <a:ext cx="8568952" cy="6480720"/>
          </a:xfrm>
        </p:spPr>
        <p:txBody>
          <a:bodyPr/>
          <a:lstStyle/>
          <a:p>
            <a:pPr algn="ctr">
              <a:buNone/>
            </a:pPr>
            <a:r>
              <a:rPr lang="en-IN" b="1" dirty="0" smtClean="0">
                <a:solidFill>
                  <a:srgbClr val="FF0000"/>
                </a:solidFill>
              </a:rPr>
              <a:t>VITAMIN A DEFICIENCY</a:t>
            </a:r>
          </a:p>
          <a:p>
            <a:pPr>
              <a:buNone/>
            </a:pPr>
            <a:endParaRPr lang="en-IN" sz="2400" b="1" dirty="0" smtClean="0"/>
          </a:p>
          <a:p>
            <a:pPr>
              <a:buNone/>
            </a:pPr>
            <a:r>
              <a:rPr lang="en-IN" sz="2400" b="1" dirty="0" smtClean="0"/>
              <a:t> Function of rods/cones 	           Growth/integrity of epithelium</a:t>
            </a:r>
          </a:p>
          <a:p>
            <a:pPr>
              <a:buNone/>
            </a:pPr>
            <a:r>
              <a:rPr lang="en-IN" sz="2400" b="1" dirty="0" smtClean="0"/>
              <a:t>		in retina				</a:t>
            </a:r>
            <a:r>
              <a:rPr lang="en-IN" sz="2400" b="1" dirty="0" err="1" smtClean="0"/>
              <a:t>Conjunctival</a:t>
            </a:r>
            <a:r>
              <a:rPr lang="en-IN" sz="2400" b="1" dirty="0" smtClean="0"/>
              <a:t> </a:t>
            </a:r>
            <a:r>
              <a:rPr lang="en-IN" sz="2400" b="1" dirty="0" err="1" smtClean="0"/>
              <a:t>xerosis</a:t>
            </a:r>
            <a:endParaRPr lang="en-IN" sz="2400" b="1" dirty="0" smtClean="0"/>
          </a:p>
          <a:p>
            <a:pPr>
              <a:buNone/>
            </a:pPr>
            <a:r>
              <a:rPr lang="en-IN" sz="2400" b="1" dirty="0" smtClean="0"/>
              <a:t>Dark adaptation time				         </a:t>
            </a:r>
            <a:r>
              <a:rPr lang="en-IN" sz="2400" b="1" dirty="0" err="1" smtClean="0"/>
              <a:t>Bitot’s</a:t>
            </a:r>
            <a:r>
              <a:rPr lang="en-IN" sz="2400" b="1" dirty="0" smtClean="0"/>
              <a:t> spots</a:t>
            </a:r>
          </a:p>
          <a:p>
            <a:pPr>
              <a:buNone/>
            </a:pPr>
            <a:r>
              <a:rPr lang="en-IN" sz="2400" b="1" dirty="0" smtClean="0"/>
              <a:t>(i.e.    dark adaptation)			       Corneal </a:t>
            </a:r>
            <a:r>
              <a:rPr lang="en-IN" sz="2400" b="1" dirty="0" err="1" smtClean="0"/>
              <a:t>xerosis</a:t>
            </a:r>
            <a:endParaRPr lang="en-IN" sz="2400" b="1" dirty="0" smtClean="0"/>
          </a:p>
          <a:p>
            <a:pPr>
              <a:buNone/>
            </a:pPr>
            <a:endParaRPr lang="en-IN" sz="2400" b="1" dirty="0" smtClean="0"/>
          </a:p>
          <a:p>
            <a:pPr>
              <a:buNone/>
            </a:pPr>
            <a:r>
              <a:rPr lang="en-IN" sz="2400" b="1" dirty="0" smtClean="0"/>
              <a:t>		</a:t>
            </a:r>
            <a:r>
              <a:rPr lang="en-IN" sz="2400" b="1" dirty="0" err="1" smtClean="0"/>
              <a:t>Nyctalopia</a:t>
            </a:r>
            <a:r>
              <a:rPr lang="en-IN" sz="2400" b="1" dirty="0" smtClean="0"/>
              <a:t>				         Corneal ulcer</a:t>
            </a:r>
          </a:p>
          <a:p>
            <a:pPr>
              <a:buNone/>
            </a:pPr>
            <a:r>
              <a:rPr lang="en-IN" sz="2400" b="1" dirty="0" smtClean="0"/>
              <a:t>	  (Night blindness)				</a:t>
            </a:r>
          </a:p>
          <a:p>
            <a:pPr>
              <a:buNone/>
            </a:pPr>
            <a:r>
              <a:rPr lang="en-IN" sz="2400" b="1" dirty="0" smtClean="0"/>
              <a:t>							         </a:t>
            </a:r>
            <a:r>
              <a:rPr lang="en-IN" sz="2400" b="1" dirty="0" err="1" smtClean="0"/>
              <a:t>Keratomalacia</a:t>
            </a:r>
            <a:endParaRPr lang="en-IN" sz="2400" b="1" dirty="0" smtClean="0"/>
          </a:p>
          <a:p>
            <a:pPr>
              <a:buNone/>
            </a:pPr>
            <a:r>
              <a:rPr lang="en-IN" sz="2400" b="1" dirty="0" smtClean="0"/>
              <a:t>							     (Ulcer perforation)</a:t>
            </a:r>
          </a:p>
          <a:p>
            <a:pPr>
              <a:buNone/>
            </a:pPr>
            <a:endParaRPr lang="en-IN" sz="2400" b="1" dirty="0" smtClean="0"/>
          </a:p>
          <a:p>
            <a:pPr>
              <a:buNone/>
            </a:pPr>
            <a:r>
              <a:rPr lang="en-IN" sz="2400" b="1" dirty="0" smtClean="0"/>
              <a:t>							          Corneal scar</a:t>
            </a:r>
          </a:p>
          <a:p>
            <a:pPr>
              <a:buNone/>
            </a:pPr>
            <a:endParaRPr lang="en-IN" sz="2400" b="1" dirty="0"/>
          </a:p>
        </p:txBody>
      </p:sp>
      <p:grpSp>
        <p:nvGrpSpPr>
          <p:cNvPr id="12" name="Group 11"/>
          <p:cNvGrpSpPr/>
          <p:nvPr/>
        </p:nvGrpSpPr>
        <p:grpSpPr>
          <a:xfrm>
            <a:off x="1763688" y="692696"/>
            <a:ext cx="5400600" cy="504056"/>
            <a:chOff x="1763688" y="836712"/>
            <a:chExt cx="5400600" cy="432048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4644008" y="836712"/>
              <a:ext cx="0" cy="21602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1763688" y="1052736"/>
              <a:ext cx="5400600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1763688" y="1052736"/>
              <a:ext cx="0" cy="21602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7164288" y="1052736"/>
              <a:ext cx="0" cy="21602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4" name="Straight Arrow Connector 13"/>
          <p:cNvCxnSpPr/>
          <p:nvPr/>
        </p:nvCxnSpPr>
        <p:spPr>
          <a:xfrm>
            <a:off x="1763688" y="1988840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971600" y="2564904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1763688" y="2924944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7164288" y="1556792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7164288" y="1988840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7164288" y="2420888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7164288" y="2924944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7236296" y="3789040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7236296" y="5085184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323528" y="1340768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" name="Content Placeholder 2"/>
          <p:cNvSpPr txBox="1">
            <a:spLocks/>
          </p:cNvSpPr>
          <p:nvPr/>
        </p:nvSpPr>
        <p:spPr>
          <a:xfrm rot="16200000">
            <a:off x="4463988" y="2168861"/>
            <a:ext cx="1800197" cy="4320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IN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Xerophthalmia</a:t>
            </a:r>
            <a:endParaRPr kumimoji="0" lang="en-IN" sz="2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5580112" y="1628800"/>
            <a:ext cx="216024" cy="1512168"/>
            <a:chOff x="2771800" y="2420888"/>
            <a:chExt cx="216024" cy="1584176"/>
          </a:xfrm>
        </p:grpSpPr>
        <p:cxnSp>
          <p:nvCxnSpPr>
            <p:cNvPr id="32" name="Straight Connector 31"/>
            <p:cNvCxnSpPr/>
            <p:nvPr/>
          </p:nvCxnSpPr>
          <p:spPr>
            <a:xfrm flipH="1">
              <a:off x="2771800" y="2420888"/>
              <a:ext cx="216024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2771800" y="2420888"/>
              <a:ext cx="0" cy="1584176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2771800" y="4005064"/>
              <a:ext cx="216024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6003776" y="4293096"/>
            <a:ext cx="368424" cy="1728192"/>
            <a:chOff x="2771800" y="2420888"/>
            <a:chExt cx="216024" cy="1584176"/>
          </a:xfrm>
        </p:grpSpPr>
        <p:cxnSp>
          <p:nvCxnSpPr>
            <p:cNvPr id="36" name="Straight Connector 35"/>
            <p:cNvCxnSpPr/>
            <p:nvPr/>
          </p:nvCxnSpPr>
          <p:spPr>
            <a:xfrm flipH="1">
              <a:off x="2771800" y="2420888"/>
              <a:ext cx="216024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2771800" y="2420888"/>
              <a:ext cx="0" cy="1584176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H="1">
              <a:off x="2771800" y="4005064"/>
              <a:ext cx="216024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39" name="Content Placeholder 2"/>
          <p:cNvSpPr txBox="1">
            <a:spLocks/>
          </p:cNvSpPr>
          <p:nvPr/>
        </p:nvSpPr>
        <p:spPr>
          <a:xfrm rot="16200000">
            <a:off x="4572000" y="4941168"/>
            <a:ext cx="2088231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IN" sz="2000" b="1" dirty="0" smtClean="0">
                <a:solidFill>
                  <a:srgbClr val="0070C0"/>
                </a:solidFill>
              </a:rPr>
              <a:t>       Permanent blindness</a:t>
            </a:r>
            <a:endParaRPr kumimoji="0" lang="en-IN" sz="2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2" cstate="print"/>
          <a:srcRect l="4609" t="13360" r="4609" b="3908"/>
          <a:stretch>
            <a:fillRect/>
          </a:stretch>
        </p:blipFill>
        <p:spPr bwMode="auto">
          <a:xfrm>
            <a:off x="251520" y="4293096"/>
            <a:ext cx="4968552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IN" sz="4000" b="1" dirty="0" smtClean="0">
                <a:solidFill>
                  <a:srgbClr val="FF0000"/>
                </a:solidFill>
              </a:rPr>
              <a:t>VITAMIN D</a:t>
            </a:r>
            <a:endParaRPr lang="en-IN" sz="4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12776"/>
            <a:ext cx="4038600" cy="5256584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IN" sz="2400" b="1" dirty="0" smtClean="0">
                <a:solidFill>
                  <a:srgbClr val="0070C0"/>
                </a:solidFill>
              </a:rPr>
              <a:t>INTRODUCTION</a:t>
            </a:r>
          </a:p>
          <a:p>
            <a:r>
              <a:rPr lang="en-IN" sz="2000" dirty="0" smtClean="0"/>
              <a:t>Vitamin D (</a:t>
            </a:r>
            <a:r>
              <a:rPr lang="en-IN" sz="2000" dirty="0" err="1" smtClean="0"/>
              <a:t>calciferol</a:t>
            </a:r>
            <a:r>
              <a:rPr lang="en-IN" sz="2000" dirty="0" smtClean="0"/>
              <a:t>) is a sterol and is called as </a:t>
            </a:r>
            <a:r>
              <a:rPr lang="en-IN" sz="2000" b="1" dirty="0" smtClean="0"/>
              <a:t>anti-rickets factor.</a:t>
            </a:r>
          </a:p>
          <a:p>
            <a:r>
              <a:rPr lang="en-IN" sz="2000" dirty="0" smtClean="0"/>
              <a:t>It is also known as </a:t>
            </a:r>
            <a:r>
              <a:rPr lang="en-IN" sz="2000" b="1" dirty="0" smtClean="0"/>
              <a:t>sunshine vitamin </a:t>
            </a:r>
            <a:r>
              <a:rPr lang="en-IN" sz="2000" dirty="0" smtClean="0"/>
              <a:t>and is considered to be a </a:t>
            </a:r>
            <a:r>
              <a:rPr lang="en-IN" sz="2000" b="1" dirty="0" err="1" smtClean="0"/>
              <a:t>prohormone</a:t>
            </a:r>
            <a:r>
              <a:rPr lang="en-IN" sz="2000" b="1" dirty="0" smtClean="0"/>
              <a:t>.</a:t>
            </a:r>
          </a:p>
          <a:p>
            <a:r>
              <a:rPr lang="en-IN" sz="2000" dirty="0" smtClean="0"/>
              <a:t>Vitamin D is derived either from 7-dehydrocholesterol or </a:t>
            </a:r>
            <a:r>
              <a:rPr lang="en-IN" sz="2000" dirty="0" err="1" smtClean="0"/>
              <a:t>ergosterol</a:t>
            </a:r>
            <a:r>
              <a:rPr lang="en-IN" sz="2000" dirty="0" smtClean="0"/>
              <a:t> by the action of ultraviolet radiations.</a:t>
            </a:r>
          </a:p>
          <a:p>
            <a:r>
              <a:rPr lang="en-IN" sz="2000" dirty="0" smtClean="0"/>
              <a:t>The activation of vitamin D takes place partly in the liver and partly in the kidney.</a:t>
            </a:r>
          </a:p>
          <a:p>
            <a:r>
              <a:rPr lang="en-IN" sz="2000" dirty="0" smtClean="0"/>
              <a:t>The </a:t>
            </a:r>
            <a:r>
              <a:rPr lang="en-IN" sz="2000" b="1" dirty="0" smtClean="0"/>
              <a:t>active form of the vitamin D </a:t>
            </a:r>
            <a:r>
              <a:rPr lang="en-IN" sz="2000" dirty="0" smtClean="0"/>
              <a:t>is 1,25-dihydroxycholecalciferol also called as </a:t>
            </a:r>
            <a:r>
              <a:rPr lang="en-IN" sz="2000" b="1" dirty="0" smtClean="0"/>
              <a:t>calcitriol [1,25(OH)</a:t>
            </a:r>
            <a:r>
              <a:rPr lang="en-IN" sz="2000" b="1" baseline="-25000" dirty="0" smtClean="0"/>
              <a:t>2</a:t>
            </a:r>
            <a:r>
              <a:rPr lang="en-IN" sz="2000" b="1" dirty="0" smtClean="0"/>
              <a:t>.D</a:t>
            </a:r>
            <a:r>
              <a:rPr lang="en-IN" sz="2000" b="1" baseline="-25000" dirty="0" smtClean="0"/>
              <a:t>3</a:t>
            </a:r>
            <a:r>
              <a:rPr lang="en-IN" sz="2000" dirty="0" smtClean="0"/>
              <a:t>].</a:t>
            </a:r>
          </a:p>
          <a:p>
            <a:r>
              <a:rPr lang="en-IN" sz="2000" dirty="0" smtClean="0"/>
              <a:t>Two common forms of the vitamin are vitamin </a:t>
            </a:r>
            <a:r>
              <a:rPr lang="en-IN" sz="2000" b="1" dirty="0" smtClean="0"/>
              <a:t>D</a:t>
            </a:r>
            <a:r>
              <a:rPr lang="en-IN" sz="2000" b="1" baseline="-25000" dirty="0" smtClean="0"/>
              <a:t>2</a:t>
            </a:r>
            <a:r>
              <a:rPr lang="en-IN" sz="2000" b="1" dirty="0" smtClean="0"/>
              <a:t> (</a:t>
            </a:r>
            <a:r>
              <a:rPr lang="en-IN" sz="2000" b="1" dirty="0" err="1" smtClean="0"/>
              <a:t>ergocalciferol</a:t>
            </a:r>
            <a:r>
              <a:rPr lang="en-IN" sz="2000" b="1" dirty="0" smtClean="0"/>
              <a:t>) and vitamin D</a:t>
            </a:r>
            <a:r>
              <a:rPr lang="en-IN" sz="2000" b="1" baseline="-25000" dirty="0" smtClean="0"/>
              <a:t>3</a:t>
            </a:r>
            <a:r>
              <a:rPr lang="en-IN" sz="2000" b="1" dirty="0" smtClean="0"/>
              <a:t> (</a:t>
            </a:r>
            <a:r>
              <a:rPr lang="en-IN" sz="2000" b="1" dirty="0" err="1" smtClean="0"/>
              <a:t>cholecalciferol</a:t>
            </a:r>
            <a:r>
              <a:rPr lang="en-IN" sz="2000" b="1" dirty="0" smtClean="0"/>
              <a:t>).</a:t>
            </a: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8811" t="4454"/>
          <a:stretch>
            <a:fillRect/>
          </a:stretch>
        </p:blipFill>
        <p:spPr bwMode="auto">
          <a:xfrm>
            <a:off x="5004048" y="2204864"/>
            <a:ext cx="3682752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5292080" y="1484784"/>
            <a:ext cx="32403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Wingdings" pitchFamily="2" charset="2"/>
              <a:buChar char="q"/>
            </a:pPr>
            <a:r>
              <a:rPr lang="en-IN" sz="2400" b="1" dirty="0" smtClean="0">
                <a:solidFill>
                  <a:srgbClr val="0070C0"/>
                </a:solidFill>
              </a:rPr>
              <a:t>DIETARY SOURCE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2219</TotalTime>
  <Words>3074</Words>
  <Application>Microsoft Office PowerPoint</Application>
  <PresentationFormat>On-screen Show (4:3)</PresentationFormat>
  <Paragraphs>472</Paragraphs>
  <Slides>40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Office Theme</vt:lpstr>
      <vt:lpstr>VITAMINS</vt:lpstr>
      <vt:lpstr>Slide 2</vt:lpstr>
      <vt:lpstr>Slide 3</vt:lpstr>
      <vt:lpstr>FAT SOLUBLE VITAMINS</vt:lpstr>
      <vt:lpstr>VITAMIN A</vt:lpstr>
      <vt:lpstr>Slide 6</vt:lpstr>
      <vt:lpstr>Slide 7</vt:lpstr>
      <vt:lpstr>Slide 8</vt:lpstr>
      <vt:lpstr>VITAMIN D</vt:lpstr>
      <vt:lpstr>BIOLOGICAL FUNCTIONS OF CALCITRIOL </vt:lpstr>
      <vt:lpstr>Slide 11</vt:lpstr>
      <vt:lpstr>Slide 12</vt:lpstr>
      <vt:lpstr>Slide 13</vt:lpstr>
      <vt:lpstr>VITAMIN E</vt:lpstr>
      <vt:lpstr>Slide 15</vt:lpstr>
      <vt:lpstr>VITAMIN K</vt:lpstr>
      <vt:lpstr>Slide 17</vt:lpstr>
      <vt:lpstr>Slide 18</vt:lpstr>
      <vt:lpstr>WATER SOLUBLE VITAMINS</vt:lpstr>
      <vt:lpstr>VITAMIN C</vt:lpstr>
      <vt:lpstr>Slide 21</vt:lpstr>
      <vt:lpstr>THIAMINE (VITAMIN B1)</vt:lpstr>
      <vt:lpstr>Slide 23</vt:lpstr>
      <vt:lpstr>Slide 24</vt:lpstr>
      <vt:lpstr>RIBOFLAVIN (VITAMIN B2) </vt:lpstr>
      <vt:lpstr>Slide 26</vt:lpstr>
      <vt:lpstr>NIACIN (VITAMIN B3)</vt:lpstr>
      <vt:lpstr>Slide 28</vt:lpstr>
      <vt:lpstr>PYRIDOXINE (VITAMIN B6)</vt:lpstr>
      <vt:lpstr>Slide 30</vt:lpstr>
      <vt:lpstr>PANTOTHENIC ACID (VITAMIN B5)</vt:lpstr>
      <vt:lpstr>Slide 32</vt:lpstr>
      <vt:lpstr>BIOTIN (VITAMIN B7)</vt:lpstr>
      <vt:lpstr>FOLIC ACID (VITAMIN B9)</vt:lpstr>
      <vt:lpstr>Slide 35</vt:lpstr>
      <vt:lpstr>Slide 36</vt:lpstr>
      <vt:lpstr>Slide 37</vt:lpstr>
      <vt:lpstr>VITAMIN B12 </vt:lpstr>
      <vt:lpstr>Slide 39</vt:lpstr>
      <vt:lpstr>Slide 40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KAMLESH YADAV</dc:creator>
  <cp:lastModifiedBy>KAMLESH YADAV</cp:lastModifiedBy>
  <cp:revision>441</cp:revision>
  <dcterms:created xsi:type="dcterms:W3CDTF">2017-03-03T03:49:50Z</dcterms:created>
  <dcterms:modified xsi:type="dcterms:W3CDTF">2018-03-13T02:30:35Z</dcterms:modified>
</cp:coreProperties>
</file>