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92" r:id="rId2"/>
    <p:sldId id="294" r:id="rId3"/>
    <p:sldId id="267" r:id="rId4"/>
    <p:sldId id="259" r:id="rId5"/>
    <p:sldId id="261" r:id="rId6"/>
    <p:sldId id="295" r:id="rId7"/>
    <p:sldId id="263" r:id="rId8"/>
    <p:sldId id="297" r:id="rId9"/>
    <p:sldId id="264" r:id="rId10"/>
    <p:sldId id="296" r:id="rId11"/>
    <p:sldId id="268" r:id="rId12"/>
    <p:sldId id="270" r:id="rId13"/>
    <p:sldId id="300" r:id="rId14"/>
    <p:sldId id="271" r:id="rId15"/>
    <p:sldId id="273" r:id="rId16"/>
    <p:sldId id="274" r:id="rId17"/>
    <p:sldId id="276" r:id="rId18"/>
    <p:sldId id="277" r:id="rId19"/>
    <p:sldId id="278" r:id="rId20"/>
    <p:sldId id="279" r:id="rId21"/>
    <p:sldId id="280" r:id="rId22"/>
    <p:sldId id="281" r:id="rId23"/>
    <p:sldId id="282" r:id="rId24"/>
    <p:sldId id="284" r:id="rId25"/>
    <p:sldId id="285" r:id="rId26"/>
    <p:sldId id="286" r:id="rId27"/>
    <p:sldId id="287" r:id="rId28"/>
    <p:sldId id="289" r:id="rId29"/>
    <p:sldId id="291"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097" autoAdjust="0"/>
  </p:normalViewPr>
  <p:slideViewPr>
    <p:cSldViewPr>
      <p:cViewPr>
        <p:scale>
          <a:sx n="53" d="100"/>
          <a:sy n="53" d="100"/>
        </p:scale>
        <p:origin x="-1782" y="-22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3B8FA95-5466-4557-9AA7-F862111BCDFB}" type="datetimeFigureOut">
              <a:rPr lang="en-IN" smtClean="0"/>
              <a:pPr/>
              <a:t>15-03-2018</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DD2506F-3273-4AA6-B429-060830180C62}"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n.wikipedia.org/wiki/Fruits" TargetMode="External"/><Relationship Id="rId7" Type="http://schemas.openxmlformats.org/officeDocument/2006/relationships/hyperlink" Target="https://en.wikipedia.org/wiki/Starch"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en.wikipedia.org/wiki/Vegetable" TargetMode="External"/><Relationship Id="rId5" Type="http://schemas.openxmlformats.org/officeDocument/2006/relationships/hyperlink" Target="https://en.wikipedia.org/wiki/Grain" TargetMode="External"/><Relationship Id="rId4" Type="http://schemas.openxmlformats.org/officeDocument/2006/relationships/hyperlink" Target="https://en.wikipedia.org/wiki/Maize"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1" i="0" kern="1200" dirty="0" smtClean="0">
                <a:solidFill>
                  <a:schemeClr val="tx1"/>
                </a:solidFill>
                <a:latin typeface="+mn-lt"/>
                <a:ea typeface="+mn-ea"/>
                <a:cs typeface="+mn-cs"/>
              </a:rPr>
              <a:t>Corn kernels</a:t>
            </a:r>
            <a:r>
              <a:rPr lang="en-IN" sz="1200" b="0" i="0" kern="1200" dirty="0" smtClean="0">
                <a:solidFill>
                  <a:schemeClr val="tx1"/>
                </a:solidFill>
                <a:latin typeface="+mn-lt"/>
                <a:ea typeface="+mn-ea"/>
                <a:cs typeface="+mn-cs"/>
              </a:rPr>
              <a:t> are </a:t>
            </a:r>
            <a:r>
              <a:rPr lang="en-IN" sz="1200" b="0" i="0" kern="1200" dirty="0" smtClean="0">
                <a:solidFill>
                  <a:schemeClr val="tx1"/>
                </a:solidFill>
                <a:latin typeface="+mn-lt"/>
                <a:ea typeface="+mn-ea"/>
                <a:cs typeface="+mn-cs"/>
              </a:rPr>
              <a:t>the</a:t>
            </a:r>
            <a:r>
              <a:rPr lang="en-IN" sz="1200" b="0" i="0" kern="1200" dirty="0" smtClean="0">
                <a:solidFill>
                  <a:schemeClr val="tx1"/>
                </a:solidFill>
                <a:latin typeface="+mn-lt"/>
                <a:ea typeface="+mn-ea"/>
                <a:cs typeface="+mn-cs"/>
              </a:rPr>
              <a:t> </a:t>
            </a:r>
            <a:r>
              <a:rPr lang="en-IN" sz="1200" b="0" i="0" u="none" strike="noStrike" kern="1200" dirty="0" smtClean="0">
                <a:solidFill>
                  <a:schemeClr val="tx1"/>
                </a:solidFill>
                <a:latin typeface="+mn-lt"/>
                <a:ea typeface="+mn-ea"/>
                <a:cs typeface="+mn-cs"/>
                <a:hlinkClick r:id="rId3" tooltip="Fruits"/>
              </a:rPr>
              <a:t>fruits</a:t>
            </a:r>
            <a:r>
              <a:rPr lang="en-IN" sz="1200" b="0" i="0" kern="1200" dirty="0" smtClean="0">
                <a:solidFill>
                  <a:schemeClr val="tx1"/>
                </a:solidFill>
                <a:latin typeface="+mn-lt"/>
                <a:ea typeface="+mn-ea"/>
                <a:cs typeface="+mn-cs"/>
              </a:rPr>
              <a:t> of </a:t>
            </a:r>
            <a:r>
              <a:rPr lang="en-IN" sz="1200" b="0" i="0" u="none" strike="noStrike" kern="1200" dirty="0" smtClean="0">
                <a:solidFill>
                  <a:schemeClr val="tx1"/>
                </a:solidFill>
                <a:latin typeface="+mn-lt"/>
                <a:ea typeface="+mn-ea"/>
                <a:cs typeface="+mn-cs"/>
                <a:hlinkClick r:id="rId4" tooltip="Maize"/>
              </a:rPr>
              <a:t>maize</a:t>
            </a:r>
            <a:r>
              <a:rPr lang="en-IN" sz="1200" b="0" i="0" kern="1200" dirty="0" smtClean="0">
                <a:solidFill>
                  <a:schemeClr val="tx1"/>
                </a:solidFill>
                <a:latin typeface="+mn-lt"/>
                <a:ea typeface="+mn-ea"/>
                <a:cs typeface="+mn-cs"/>
              </a:rPr>
              <a:t>. Maize is a </a:t>
            </a:r>
            <a:r>
              <a:rPr lang="en-IN" sz="1200" b="0" i="0" u="none" strike="noStrike" kern="1200" dirty="0" smtClean="0">
                <a:solidFill>
                  <a:schemeClr val="tx1"/>
                </a:solidFill>
                <a:latin typeface="+mn-lt"/>
                <a:ea typeface="+mn-ea"/>
                <a:cs typeface="+mn-cs"/>
                <a:hlinkClick r:id="rId5" tooltip="Grain"/>
              </a:rPr>
              <a:t>grain</a:t>
            </a:r>
            <a:r>
              <a:rPr lang="en-IN" sz="1200" b="0" i="0" kern="1200" dirty="0" smtClean="0">
                <a:solidFill>
                  <a:schemeClr val="tx1"/>
                </a:solidFill>
                <a:latin typeface="+mn-lt"/>
                <a:ea typeface="+mn-ea"/>
                <a:cs typeface="+mn-cs"/>
              </a:rPr>
              <a:t>, and the kernels are used in cooking as a </a:t>
            </a:r>
            <a:r>
              <a:rPr lang="en-IN" sz="1200" b="0" i="0" u="none" strike="noStrike" kern="1200" dirty="0" smtClean="0">
                <a:solidFill>
                  <a:schemeClr val="tx1"/>
                </a:solidFill>
                <a:latin typeface="+mn-lt"/>
                <a:ea typeface="+mn-ea"/>
                <a:cs typeface="+mn-cs"/>
                <a:hlinkClick r:id="rId6" tooltip="Vegetable"/>
              </a:rPr>
              <a:t>vegetable</a:t>
            </a:r>
            <a:r>
              <a:rPr lang="en-IN" sz="1200" b="0" i="0" kern="1200" dirty="0" smtClean="0">
                <a:solidFill>
                  <a:schemeClr val="tx1"/>
                </a:solidFill>
                <a:latin typeface="+mn-lt"/>
                <a:ea typeface="+mn-ea"/>
                <a:cs typeface="+mn-cs"/>
              </a:rPr>
              <a:t> or a source of </a:t>
            </a:r>
            <a:r>
              <a:rPr lang="en-IN" sz="1200" b="0" i="0" u="none" strike="noStrike" kern="1200" dirty="0" smtClean="0">
                <a:solidFill>
                  <a:schemeClr val="tx1"/>
                </a:solidFill>
                <a:latin typeface="+mn-lt"/>
                <a:ea typeface="+mn-ea"/>
                <a:cs typeface="+mn-cs"/>
                <a:hlinkClick r:id="rId7" tooltip="Starch"/>
              </a:rPr>
              <a:t>starch</a:t>
            </a:r>
            <a:r>
              <a:rPr lang="en-IN" sz="1200" b="0" i="0" kern="1200" dirty="0" smtClean="0">
                <a:solidFill>
                  <a:schemeClr val="tx1"/>
                </a:solidFill>
                <a:latin typeface="+mn-lt"/>
                <a:ea typeface="+mn-ea"/>
                <a:cs typeface="+mn-cs"/>
              </a:rPr>
              <a:t>.</a:t>
            </a:r>
          </a:p>
          <a:p>
            <a:r>
              <a:rPr lang="en-IN" sz="1200" b="0" i="0" kern="1200" dirty="0" err="1" smtClean="0">
                <a:solidFill>
                  <a:schemeClr val="tx1"/>
                </a:solidFill>
                <a:latin typeface="+mn-lt"/>
                <a:ea typeface="+mn-ea"/>
                <a:cs typeface="+mn-cs"/>
              </a:rPr>
              <a:t>Prunus</a:t>
            </a:r>
            <a:r>
              <a:rPr lang="en-IN" sz="1200" b="0" i="0" kern="1200" dirty="0" smtClean="0">
                <a:solidFill>
                  <a:schemeClr val="tx1"/>
                </a:solidFill>
                <a:latin typeface="+mn-lt"/>
                <a:ea typeface="+mn-ea"/>
                <a:cs typeface="+mn-cs"/>
              </a:rPr>
              <a:t> : A slow growing </a:t>
            </a:r>
            <a:r>
              <a:rPr lang="en-IN" sz="1200" b="0" i="0" kern="1200" dirty="0" err="1" smtClean="0">
                <a:solidFill>
                  <a:schemeClr val="tx1"/>
                </a:solidFill>
                <a:latin typeface="+mn-lt"/>
                <a:ea typeface="+mn-ea"/>
                <a:cs typeface="+mn-cs"/>
              </a:rPr>
              <a:t>african</a:t>
            </a:r>
            <a:r>
              <a:rPr lang="en-IN" sz="1200" b="0" i="0" kern="1200" dirty="0" smtClean="0">
                <a:solidFill>
                  <a:schemeClr val="tx1"/>
                </a:solidFill>
                <a:latin typeface="+mn-lt"/>
                <a:ea typeface="+mn-ea"/>
                <a:cs typeface="+mn-cs"/>
              </a:rPr>
              <a:t> evergreen whose bark is used as a source of an herbal</a:t>
            </a:r>
            <a:r>
              <a:rPr lang="en-IN" sz="1200" b="0" i="0" kern="1200" baseline="0" dirty="0" smtClean="0">
                <a:solidFill>
                  <a:schemeClr val="tx1"/>
                </a:solidFill>
                <a:latin typeface="+mn-lt"/>
                <a:ea typeface="+mn-ea"/>
                <a:cs typeface="+mn-cs"/>
              </a:rPr>
              <a:t> remedy for benign diseases of the prostate.</a:t>
            </a:r>
            <a:endParaRPr lang="en-IN" dirty="0"/>
          </a:p>
        </p:txBody>
      </p:sp>
      <p:sp>
        <p:nvSpPr>
          <p:cNvPr id="4" name="Slide Number Placeholder 3"/>
          <p:cNvSpPr>
            <a:spLocks noGrp="1"/>
          </p:cNvSpPr>
          <p:nvPr>
            <p:ph type="sldNum" sz="quarter" idx="10"/>
          </p:nvPr>
        </p:nvSpPr>
        <p:spPr/>
        <p:txBody>
          <a:bodyPr/>
          <a:lstStyle/>
          <a:p>
            <a:fld id="{CDD2506F-3273-4AA6-B429-060830180C62}" type="slidenum">
              <a:rPr lang="en-IN" smtClean="0"/>
              <a:pPr/>
              <a:t>5</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1" i="0" kern="1200" dirty="0" smtClean="0">
                <a:solidFill>
                  <a:schemeClr val="tx1"/>
                </a:solidFill>
                <a:latin typeface="+mn-lt"/>
                <a:ea typeface="+mn-ea"/>
                <a:cs typeface="+mn-cs"/>
              </a:rPr>
              <a:t>Antidote</a:t>
            </a:r>
            <a:r>
              <a:rPr lang="en-IN" sz="1200" b="1" i="0" kern="1200" baseline="0" dirty="0" smtClean="0">
                <a:solidFill>
                  <a:schemeClr val="tx1"/>
                </a:solidFill>
                <a:latin typeface="+mn-lt"/>
                <a:ea typeface="+mn-ea"/>
                <a:cs typeface="+mn-cs"/>
              </a:rPr>
              <a:t> </a:t>
            </a:r>
            <a:r>
              <a:rPr lang="en-IN" sz="1200" b="0" i="0" kern="1200" baseline="0" dirty="0" smtClean="0">
                <a:solidFill>
                  <a:schemeClr val="tx1"/>
                </a:solidFill>
                <a:latin typeface="+mn-lt"/>
                <a:ea typeface="+mn-ea"/>
                <a:cs typeface="+mn-cs"/>
              </a:rPr>
              <a:t>: </a:t>
            </a:r>
            <a:r>
              <a:rPr lang="en-IN" sz="1200" b="0" i="0" kern="1200" dirty="0" smtClean="0">
                <a:solidFill>
                  <a:schemeClr val="tx1"/>
                </a:solidFill>
                <a:latin typeface="+mn-lt"/>
                <a:ea typeface="+mn-ea"/>
                <a:cs typeface="+mn-cs"/>
              </a:rPr>
              <a:t>a medicine taken or given to counteract a particular poison.</a:t>
            </a:r>
          </a:p>
          <a:p>
            <a:r>
              <a:rPr lang="en-IN" sz="1200" b="1" i="0" kern="1200" dirty="0" smtClean="0">
                <a:solidFill>
                  <a:schemeClr val="tx1"/>
                </a:solidFill>
                <a:latin typeface="+mn-lt"/>
                <a:ea typeface="+mn-ea"/>
                <a:cs typeface="+mn-cs"/>
              </a:rPr>
              <a:t>Chelation</a:t>
            </a:r>
            <a:r>
              <a:rPr lang="en-IN" sz="1200" b="0" i="0" kern="1200" dirty="0" smtClean="0">
                <a:solidFill>
                  <a:schemeClr val="tx1"/>
                </a:solidFill>
                <a:latin typeface="+mn-lt"/>
                <a:ea typeface="+mn-ea"/>
                <a:cs typeface="+mn-cs"/>
              </a:rPr>
              <a:t> :  is a type of bonding of ions and molecules to metal ions. It involves the formation or presence of two or more separate coordinate bonds between a </a:t>
            </a:r>
            <a:r>
              <a:rPr lang="en-IN" sz="1200" b="0" i="0" kern="1200" dirty="0" err="1" smtClean="0">
                <a:solidFill>
                  <a:schemeClr val="tx1"/>
                </a:solidFill>
                <a:latin typeface="+mn-lt"/>
                <a:ea typeface="+mn-ea"/>
                <a:cs typeface="+mn-cs"/>
              </a:rPr>
              <a:t>polydentate</a:t>
            </a:r>
            <a:r>
              <a:rPr lang="en-IN" sz="1200" b="0" i="0" kern="1200" dirty="0" smtClean="0">
                <a:solidFill>
                  <a:schemeClr val="tx1"/>
                </a:solidFill>
                <a:latin typeface="+mn-lt"/>
                <a:ea typeface="+mn-ea"/>
                <a:cs typeface="+mn-cs"/>
              </a:rPr>
              <a:t> (multiple bonded) </a:t>
            </a:r>
            <a:r>
              <a:rPr lang="en-IN" sz="1200" b="0" i="0" kern="1200" dirty="0" err="1" smtClean="0">
                <a:solidFill>
                  <a:schemeClr val="tx1"/>
                </a:solidFill>
                <a:latin typeface="+mn-lt"/>
                <a:ea typeface="+mn-ea"/>
                <a:cs typeface="+mn-cs"/>
              </a:rPr>
              <a:t>ligand</a:t>
            </a:r>
            <a:r>
              <a:rPr lang="en-IN" sz="1200" b="0" i="0" kern="1200" dirty="0" smtClean="0">
                <a:solidFill>
                  <a:schemeClr val="tx1"/>
                </a:solidFill>
                <a:latin typeface="+mn-lt"/>
                <a:ea typeface="+mn-ea"/>
                <a:cs typeface="+mn-cs"/>
              </a:rPr>
              <a:t> and a single central atom.</a:t>
            </a:r>
            <a:endParaRPr lang="en-IN" dirty="0"/>
          </a:p>
        </p:txBody>
      </p:sp>
      <p:sp>
        <p:nvSpPr>
          <p:cNvPr id="4" name="Slide Number Placeholder 3"/>
          <p:cNvSpPr>
            <a:spLocks noGrp="1"/>
          </p:cNvSpPr>
          <p:nvPr>
            <p:ph type="sldNum" sz="quarter" idx="10"/>
          </p:nvPr>
        </p:nvSpPr>
        <p:spPr/>
        <p:txBody>
          <a:bodyPr/>
          <a:lstStyle/>
          <a:p>
            <a:fld id="{CDD2506F-3273-4AA6-B429-060830180C62}" type="slidenum">
              <a:rPr lang="en-IN" smtClean="0"/>
              <a:pPr/>
              <a:t>7</a:t>
            </a:fld>
            <a:endParaRPr lang="en-I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59AAF9-DDC0-4DA9-A4EF-385E5E73A6C3}" type="slidenum">
              <a:rPr lang="en-GB"/>
              <a:pPr/>
              <a:t>13</a:t>
            </a:fld>
            <a:endParaRPr lang="en-GB"/>
          </a:p>
        </p:txBody>
      </p:sp>
      <p:sp>
        <p:nvSpPr>
          <p:cNvPr id="302082" name="Rectangle 2"/>
          <p:cNvSpPr>
            <a:spLocks noGrp="1" noRot="1" noChangeAspect="1" noChangeArrowheads="1" noTextEdit="1"/>
          </p:cNvSpPr>
          <p:nvPr>
            <p:ph type="sldImg"/>
          </p:nvPr>
        </p:nvSpPr>
        <p:spPr>
          <a:xfrm>
            <a:off x="1300163" y="803275"/>
            <a:ext cx="4257675" cy="3194050"/>
          </a:xfrm>
          <a:ln w="12700" cap="flat"/>
        </p:spPr>
      </p:sp>
      <p:sp>
        <p:nvSpPr>
          <p:cNvPr id="302083" name="Rectangle 3"/>
          <p:cNvSpPr>
            <a:spLocks noGrp="1" noChangeArrowheads="1"/>
          </p:cNvSpPr>
          <p:nvPr>
            <p:ph type="body" idx="1"/>
          </p:nvPr>
        </p:nvSpPr>
        <p:spPr>
          <a:xfrm>
            <a:off x="914400" y="4347964"/>
            <a:ext cx="5029200" cy="3370351"/>
          </a:xfrm>
          <a:ln/>
        </p:spPr>
        <p:txBody>
          <a:bodyPr lIns="119063" tIns="58738" rIns="119063" bIns="58738"/>
          <a:lstStyle/>
          <a:p>
            <a:pPr defTabSz="1198563"/>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A </a:t>
            </a:r>
            <a:r>
              <a:rPr lang="en-IN" sz="1200" b="1" i="0" kern="1200" dirty="0" smtClean="0">
                <a:solidFill>
                  <a:schemeClr val="tx1"/>
                </a:solidFill>
                <a:latin typeface="+mn-lt"/>
                <a:ea typeface="+mn-ea"/>
                <a:cs typeface="+mn-cs"/>
              </a:rPr>
              <a:t>stillbirth</a:t>
            </a:r>
            <a:r>
              <a:rPr lang="en-IN" sz="1200" b="0" i="0" kern="1200" dirty="0" smtClean="0">
                <a:solidFill>
                  <a:schemeClr val="tx1"/>
                </a:solidFill>
                <a:latin typeface="+mn-lt"/>
                <a:ea typeface="+mn-ea"/>
                <a:cs typeface="+mn-cs"/>
              </a:rPr>
              <a:t>  : is a baby born dead after 24 completed weeks of pregnancy. If the baby dies before 24 completed weeks, it's known as a miscarriage or late foetal loss.</a:t>
            </a:r>
          </a:p>
          <a:p>
            <a:r>
              <a:rPr lang="en-IN" sz="1200" b="1" i="0" kern="1200" dirty="0" smtClean="0">
                <a:solidFill>
                  <a:schemeClr val="tx1"/>
                </a:solidFill>
                <a:latin typeface="+mn-lt"/>
                <a:ea typeface="+mn-ea"/>
                <a:cs typeface="+mn-cs"/>
              </a:rPr>
              <a:t>Neurological </a:t>
            </a:r>
            <a:r>
              <a:rPr lang="en-IN" sz="1200" b="1" i="0" kern="1200" dirty="0" err="1" smtClean="0">
                <a:solidFill>
                  <a:schemeClr val="tx1"/>
                </a:solidFill>
                <a:latin typeface="+mn-lt"/>
                <a:ea typeface="+mn-ea"/>
                <a:cs typeface="+mn-cs"/>
              </a:rPr>
              <a:t>sequelae</a:t>
            </a:r>
            <a:r>
              <a:rPr lang="en-IN" sz="1200" b="0" i="0" kern="1200" dirty="0" smtClean="0">
                <a:solidFill>
                  <a:schemeClr val="tx1"/>
                </a:solidFill>
                <a:latin typeface="+mn-lt"/>
                <a:ea typeface="+mn-ea"/>
                <a:cs typeface="+mn-cs"/>
              </a:rPr>
              <a:t> are medical conditions associated with damaged neurons resulting from a previous disease, injury or other trauma.</a:t>
            </a:r>
          </a:p>
          <a:p>
            <a:r>
              <a:rPr lang="en-IN" sz="1200" b="1" i="0" kern="1200" dirty="0" smtClean="0">
                <a:solidFill>
                  <a:schemeClr val="tx1"/>
                </a:solidFill>
                <a:latin typeface="+mn-lt"/>
                <a:ea typeface="+mn-ea"/>
                <a:cs typeface="+mn-cs"/>
              </a:rPr>
              <a:t>Cerebral palsy</a:t>
            </a:r>
            <a:r>
              <a:rPr lang="en-IN" sz="1200" b="0" i="0" kern="1200" dirty="0" smtClean="0">
                <a:solidFill>
                  <a:schemeClr val="tx1"/>
                </a:solidFill>
                <a:latin typeface="+mn-lt"/>
                <a:ea typeface="+mn-ea"/>
                <a:cs typeface="+mn-cs"/>
              </a:rPr>
              <a:t> is the general term for a number of neurological conditions that affect movement and co-ordination.</a:t>
            </a:r>
          </a:p>
          <a:p>
            <a:r>
              <a:rPr lang="en-IN" sz="1200" b="1" i="0" kern="1200" dirty="0" smtClean="0">
                <a:solidFill>
                  <a:schemeClr val="tx1"/>
                </a:solidFill>
                <a:latin typeface="+mn-lt"/>
                <a:ea typeface="+mn-ea"/>
                <a:cs typeface="+mn-cs"/>
              </a:rPr>
              <a:t>Optic atrophy</a:t>
            </a:r>
            <a:r>
              <a:rPr lang="en-IN" sz="1200" b="0" i="0" kern="1200" dirty="0" smtClean="0">
                <a:solidFill>
                  <a:schemeClr val="tx1"/>
                </a:solidFill>
                <a:latin typeface="+mn-lt"/>
                <a:ea typeface="+mn-ea"/>
                <a:cs typeface="+mn-cs"/>
              </a:rPr>
              <a:t> refers to the death of the retinal ganglion cell axons that comprise </a:t>
            </a:r>
            <a:r>
              <a:rPr lang="en-IN" sz="1200" b="0" i="0" kern="1200" dirty="0" err="1" smtClean="0">
                <a:solidFill>
                  <a:schemeClr val="tx1"/>
                </a:solidFill>
                <a:latin typeface="+mn-lt"/>
                <a:ea typeface="+mn-ea"/>
                <a:cs typeface="+mn-cs"/>
              </a:rPr>
              <a:t>the</a:t>
            </a:r>
            <a:r>
              <a:rPr lang="en-IN" sz="1200" b="1" i="0" kern="1200" dirty="0" err="1" smtClean="0">
                <a:solidFill>
                  <a:schemeClr val="tx1"/>
                </a:solidFill>
                <a:latin typeface="+mn-lt"/>
                <a:ea typeface="+mn-ea"/>
                <a:cs typeface="+mn-cs"/>
              </a:rPr>
              <a:t>optic</a:t>
            </a:r>
            <a:r>
              <a:rPr lang="en-IN" sz="1200" b="0" i="0" kern="1200" dirty="0" smtClean="0">
                <a:solidFill>
                  <a:schemeClr val="tx1"/>
                </a:solidFill>
                <a:latin typeface="+mn-lt"/>
                <a:ea typeface="+mn-ea"/>
                <a:cs typeface="+mn-cs"/>
              </a:rPr>
              <a:t> nerve with the resulting picture of a pale </a:t>
            </a:r>
            <a:r>
              <a:rPr lang="en-IN" sz="1200" b="1" i="0" kern="1200" dirty="0" smtClean="0">
                <a:solidFill>
                  <a:schemeClr val="tx1"/>
                </a:solidFill>
                <a:latin typeface="+mn-lt"/>
                <a:ea typeface="+mn-ea"/>
                <a:cs typeface="+mn-cs"/>
              </a:rPr>
              <a:t>optic</a:t>
            </a:r>
            <a:r>
              <a:rPr lang="en-IN" sz="1200" b="0" i="0" kern="1200" dirty="0" smtClean="0">
                <a:solidFill>
                  <a:schemeClr val="tx1"/>
                </a:solidFill>
                <a:latin typeface="+mn-lt"/>
                <a:ea typeface="+mn-ea"/>
                <a:cs typeface="+mn-cs"/>
              </a:rPr>
              <a:t> nerve on </a:t>
            </a:r>
            <a:r>
              <a:rPr lang="en-IN" sz="1200" b="0" i="0" kern="1200" dirty="0" err="1" smtClean="0">
                <a:solidFill>
                  <a:schemeClr val="tx1"/>
                </a:solidFill>
                <a:latin typeface="+mn-lt"/>
                <a:ea typeface="+mn-ea"/>
                <a:cs typeface="+mn-cs"/>
              </a:rPr>
              <a:t>funduscopy</a:t>
            </a:r>
            <a:endParaRPr lang="en-IN" sz="1200" b="0" i="0" kern="1200" dirty="0" smtClean="0">
              <a:solidFill>
                <a:schemeClr val="tx1"/>
              </a:solidFill>
              <a:latin typeface="+mn-lt"/>
              <a:ea typeface="+mn-ea"/>
              <a:cs typeface="+mn-cs"/>
            </a:endParaRPr>
          </a:p>
          <a:p>
            <a:r>
              <a:rPr lang="en-IN" sz="1200" b="0" i="0" kern="1200" dirty="0" smtClean="0">
                <a:solidFill>
                  <a:schemeClr val="tx1"/>
                </a:solidFill>
                <a:latin typeface="+mn-lt"/>
                <a:ea typeface="+mn-ea"/>
                <a:cs typeface="+mn-cs"/>
              </a:rPr>
              <a:t>A </a:t>
            </a:r>
            <a:r>
              <a:rPr lang="en-IN" sz="1200" b="1" i="0" kern="1200" dirty="0" smtClean="0">
                <a:solidFill>
                  <a:schemeClr val="tx1"/>
                </a:solidFill>
                <a:latin typeface="+mn-lt"/>
                <a:ea typeface="+mn-ea"/>
                <a:cs typeface="+mn-cs"/>
              </a:rPr>
              <a:t>seizure</a:t>
            </a:r>
            <a:r>
              <a:rPr lang="en-IN" sz="1200" b="0" i="0" kern="1200" dirty="0" smtClean="0">
                <a:solidFill>
                  <a:schemeClr val="tx1"/>
                </a:solidFill>
                <a:latin typeface="+mn-lt"/>
                <a:ea typeface="+mn-ea"/>
                <a:cs typeface="+mn-cs"/>
              </a:rPr>
              <a:t> is the physical findings or changes in </a:t>
            </a:r>
            <a:r>
              <a:rPr lang="en-IN" sz="1200" b="0" i="0" kern="1200" dirty="0" err="1" smtClean="0">
                <a:solidFill>
                  <a:schemeClr val="tx1"/>
                </a:solidFill>
                <a:latin typeface="+mn-lt"/>
                <a:ea typeface="+mn-ea"/>
                <a:cs typeface="+mn-cs"/>
              </a:rPr>
              <a:t>behavior</a:t>
            </a:r>
            <a:r>
              <a:rPr lang="en-IN" sz="1200" b="0" i="0" kern="1200" dirty="0" smtClean="0">
                <a:solidFill>
                  <a:schemeClr val="tx1"/>
                </a:solidFill>
                <a:latin typeface="+mn-lt"/>
                <a:ea typeface="+mn-ea"/>
                <a:cs typeface="+mn-cs"/>
              </a:rPr>
              <a:t> that occur after an episode of abnormal electrical activity in the brain. The term "</a:t>
            </a:r>
            <a:r>
              <a:rPr lang="en-IN" sz="1200" b="1" i="0" kern="1200" dirty="0" smtClean="0">
                <a:solidFill>
                  <a:schemeClr val="tx1"/>
                </a:solidFill>
                <a:latin typeface="+mn-lt"/>
                <a:ea typeface="+mn-ea"/>
                <a:cs typeface="+mn-cs"/>
              </a:rPr>
              <a:t>seizure</a:t>
            </a:r>
            <a:r>
              <a:rPr lang="en-IN" sz="1200" b="0" i="0" kern="1200" dirty="0" smtClean="0">
                <a:solidFill>
                  <a:schemeClr val="tx1"/>
                </a:solidFill>
                <a:latin typeface="+mn-lt"/>
                <a:ea typeface="+mn-ea"/>
                <a:cs typeface="+mn-cs"/>
              </a:rPr>
              <a:t>" is often used interchangeably with "convulsion.“</a:t>
            </a:r>
          </a:p>
          <a:p>
            <a:r>
              <a:rPr lang="en-IN" sz="1200" b="1" i="0" kern="1200" dirty="0" smtClean="0">
                <a:solidFill>
                  <a:schemeClr val="tx1"/>
                </a:solidFill>
                <a:latin typeface="+mn-lt"/>
                <a:ea typeface="+mn-ea"/>
                <a:cs typeface="+mn-cs"/>
              </a:rPr>
              <a:t>Abdominal colic</a:t>
            </a:r>
            <a:r>
              <a:rPr lang="en-IN" sz="1200" b="0" i="0" kern="1200" dirty="0" smtClean="0">
                <a:solidFill>
                  <a:schemeClr val="tx1"/>
                </a:solidFill>
                <a:latin typeface="+mn-lt"/>
                <a:ea typeface="+mn-ea"/>
                <a:cs typeface="+mn-cs"/>
              </a:rPr>
              <a:t> is a term used to describe severe spasmodic pain in the </a:t>
            </a:r>
            <a:r>
              <a:rPr lang="en-IN" sz="1200" b="1" i="0" kern="1200" dirty="0" err="1" smtClean="0">
                <a:solidFill>
                  <a:schemeClr val="tx1"/>
                </a:solidFill>
                <a:latin typeface="+mn-lt"/>
                <a:ea typeface="+mn-ea"/>
                <a:cs typeface="+mn-cs"/>
              </a:rPr>
              <a:t>abdomen</a:t>
            </a:r>
            <a:r>
              <a:rPr lang="en-IN" sz="1200" b="0" i="0" kern="1200" dirty="0" err="1" smtClean="0">
                <a:solidFill>
                  <a:schemeClr val="tx1"/>
                </a:solidFill>
                <a:latin typeface="+mn-lt"/>
                <a:ea typeface="+mn-ea"/>
                <a:cs typeface="+mn-cs"/>
              </a:rPr>
              <a:t>caused</a:t>
            </a:r>
            <a:r>
              <a:rPr lang="en-IN" sz="1200" b="0" i="0" kern="1200" dirty="0" smtClean="0">
                <a:solidFill>
                  <a:schemeClr val="tx1"/>
                </a:solidFill>
                <a:latin typeface="+mn-lt"/>
                <a:ea typeface="+mn-ea"/>
                <a:cs typeface="+mn-cs"/>
              </a:rPr>
              <a:t> by </a:t>
            </a:r>
            <a:r>
              <a:rPr lang="en-IN" sz="1200" b="0" i="0" kern="1200" dirty="0" err="1" smtClean="0">
                <a:solidFill>
                  <a:schemeClr val="tx1"/>
                </a:solidFill>
                <a:latin typeface="+mn-lt"/>
                <a:ea typeface="+mn-ea"/>
                <a:cs typeface="+mn-cs"/>
              </a:rPr>
              <a:t>distention</a:t>
            </a:r>
            <a:r>
              <a:rPr lang="en-IN" sz="1200" b="0" i="0" kern="1200" dirty="0" smtClean="0">
                <a:solidFill>
                  <a:schemeClr val="tx1"/>
                </a:solidFill>
                <a:latin typeface="+mn-lt"/>
                <a:ea typeface="+mn-ea"/>
                <a:cs typeface="+mn-cs"/>
              </a:rPr>
              <a:t>, obstruction or inflammation.</a:t>
            </a:r>
          </a:p>
          <a:p>
            <a:r>
              <a:rPr lang="en-IN" sz="1200" b="1" i="0" kern="1200" dirty="0" smtClean="0">
                <a:solidFill>
                  <a:schemeClr val="tx1"/>
                </a:solidFill>
                <a:latin typeface="+mn-lt"/>
                <a:ea typeface="+mn-ea"/>
                <a:cs typeface="+mn-cs"/>
              </a:rPr>
              <a:t>Encephalopathy</a:t>
            </a:r>
            <a:r>
              <a:rPr lang="en-IN" sz="1200" b="0" i="0" kern="1200" dirty="0" smtClean="0">
                <a:solidFill>
                  <a:schemeClr val="tx1"/>
                </a:solidFill>
                <a:latin typeface="+mn-lt"/>
                <a:ea typeface="+mn-ea"/>
                <a:cs typeface="+mn-cs"/>
              </a:rPr>
              <a:t> :a disease in which the functioning of the brain is affected by some agent or condition (such as viral infection or toxins in the blood).</a:t>
            </a:r>
          </a:p>
          <a:p>
            <a:r>
              <a:rPr lang="en-IN" sz="1200" b="1" i="0" kern="1200" dirty="0" smtClean="0">
                <a:solidFill>
                  <a:schemeClr val="tx1"/>
                </a:solidFill>
                <a:latin typeface="+mn-lt"/>
                <a:ea typeface="+mn-ea"/>
                <a:cs typeface="+mn-cs"/>
              </a:rPr>
              <a:t>Convulsion</a:t>
            </a:r>
            <a:r>
              <a:rPr lang="en-IN" sz="1200" b="0" i="0" kern="1200" dirty="0" smtClean="0">
                <a:solidFill>
                  <a:schemeClr val="tx1"/>
                </a:solidFill>
                <a:latin typeface="+mn-lt"/>
                <a:ea typeface="+mn-ea"/>
                <a:cs typeface="+mn-cs"/>
              </a:rPr>
              <a:t> : a sudden, violent, irregular movement of the body, caused by involuntary contraction of muscles and associated especially with brain disorders such as epilepsy, the presence of certain toxins or other agents in the blood, or fever in children.</a:t>
            </a:r>
          </a:p>
          <a:p>
            <a:r>
              <a:rPr lang="en-IN" sz="1200" b="1" i="0" kern="1200" dirty="0" smtClean="0">
                <a:solidFill>
                  <a:schemeClr val="tx1"/>
                </a:solidFill>
                <a:latin typeface="+mn-lt"/>
                <a:ea typeface="+mn-ea"/>
                <a:cs typeface="+mn-cs"/>
              </a:rPr>
              <a:t>Mania : </a:t>
            </a:r>
            <a:r>
              <a:rPr lang="en-IN" sz="1200" b="0" i="0" kern="1200" dirty="0" smtClean="0">
                <a:solidFill>
                  <a:schemeClr val="tx1"/>
                </a:solidFill>
                <a:latin typeface="+mn-lt"/>
                <a:ea typeface="+mn-ea"/>
                <a:cs typeface="+mn-cs"/>
              </a:rPr>
              <a:t>mental illness marked by periods of great excitement or euphoria, delusions, and </a:t>
            </a:r>
            <a:r>
              <a:rPr lang="en-IN" sz="1200" b="0" i="0" kern="1200" dirty="0" err="1" smtClean="0">
                <a:solidFill>
                  <a:schemeClr val="tx1"/>
                </a:solidFill>
                <a:latin typeface="+mn-lt"/>
                <a:ea typeface="+mn-ea"/>
                <a:cs typeface="+mn-cs"/>
              </a:rPr>
              <a:t>overactivity</a:t>
            </a:r>
            <a:r>
              <a:rPr lang="en-IN" sz="1200" b="0" i="0" kern="1200" dirty="0" smtClean="0">
                <a:solidFill>
                  <a:schemeClr val="tx1"/>
                </a:solidFill>
                <a:latin typeface="+mn-lt"/>
                <a:ea typeface="+mn-ea"/>
                <a:cs typeface="+mn-cs"/>
              </a:rPr>
              <a:t>.</a:t>
            </a:r>
            <a:endParaRPr lang="en-IN" b="1" dirty="0"/>
          </a:p>
        </p:txBody>
      </p:sp>
      <p:sp>
        <p:nvSpPr>
          <p:cNvPr id="4" name="Slide Number Placeholder 3"/>
          <p:cNvSpPr>
            <a:spLocks noGrp="1"/>
          </p:cNvSpPr>
          <p:nvPr>
            <p:ph type="sldNum" sz="quarter" idx="10"/>
          </p:nvPr>
        </p:nvSpPr>
        <p:spPr/>
        <p:txBody>
          <a:bodyPr/>
          <a:lstStyle/>
          <a:p>
            <a:fld id="{CDD2506F-3273-4AA6-B429-060830180C62}" type="slidenum">
              <a:rPr lang="en-IN" smtClean="0"/>
              <a:pPr/>
              <a:t>14</a:t>
            </a:fld>
            <a:endParaRPr lang="en-I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1" i="0" kern="1200" dirty="0" smtClean="0">
                <a:solidFill>
                  <a:schemeClr val="tx1"/>
                </a:solidFill>
                <a:latin typeface="+mn-lt"/>
                <a:ea typeface="+mn-ea"/>
                <a:cs typeface="+mn-cs"/>
              </a:rPr>
              <a:t>Dental amalgam</a:t>
            </a:r>
            <a:r>
              <a:rPr lang="en-IN" sz="1200" b="0" i="0" kern="1200" dirty="0" smtClean="0">
                <a:solidFill>
                  <a:schemeClr val="tx1"/>
                </a:solidFill>
                <a:latin typeface="+mn-lt"/>
                <a:ea typeface="+mn-ea"/>
                <a:cs typeface="+mn-cs"/>
              </a:rPr>
              <a:t>  : is a liquid mercury and metal alloy mixture used to fill cavities caused by </a:t>
            </a:r>
            <a:r>
              <a:rPr lang="en-IN" sz="1200" b="1" i="0" kern="1200" dirty="0" smtClean="0">
                <a:solidFill>
                  <a:schemeClr val="tx1"/>
                </a:solidFill>
                <a:latin typeface="+mn-lt"/>
                <a:ea typeface="+mn-ea"/>
                <a:cs typeface="+mn-cs"/>
              </a:rPr>
              <a:t>tooth</a:t>
            </a:r>
            <a:r>
              <a:rPr lang="en-IN" sz="1200" b="0" i="0" kern="1200" dirty="0" smtClean="0">
                <a:solidFill>
                  <a:schemeClr val="tx1"/>
                </a:solidFill>
                <a:latin typeface="+mn-lt"/>
                <a:ea typeface="+mn-ea"/>
                <a:cs typeface="+mn-cs"/>
              </a:rPr>
              <a:t> decay. Low-copper </a:t>
            </a:r>
            <a:r>
              <a:rPr lang="en-IN" sz="1200" b="1" i="0" kern="1200" dirty="0" smtClean="0">
                <a:solidFill>
                  <a:schemeClr val="tx1"/>
                </a:solidFill>
                <a:latin typeface="+mn-lt"/>
                <a:ea typeface="+mn-ea"/>
                <a:cs typeface="+mn-cs"/>
              </a:rPr>
              <a:t>amalgam</a:t>
            </a:r>
            <a:r>
              <a:rPr lang="en-IN" sz="1200" b="0" i="0" kern="1200" dirty="0" smtClean="0">
                <a:solidFill>
                  <a:schemeClr val="tx1"/>
                </a:solidFill>
                <a:latin typeface="+mn-lt"/>
                <a:ea typeface="+mn-ea"/>
                <a:cs typeface="+mn-cs"/>
              </a:rPr>
              <a:t> commonly consists of mercury (50%), silver (~22–32%), tin (~14%), copper (~8%) and other trace metals.</a:t>
            </a:r>
          </a:p>
          <a:p>
            <a:r>
              <a:rPr lang="en-IN" sz="1200" b="1" i="0" kern="1200" dirty="0" smtClean="0">
                <a:solidFill>
                  <a:schemeClr val="tx1"/>
                </a:solidFill>
                <a:latin typeface="+mn-lt"/>
                <a:ea typeface="+mn-ea"/>
                <a:cs typeface="+mn-cs"/>
              </a:rPr>
              <a:t>Gingivitis </a:t>
            </a:r>
            <a:r>
              <a:rPr lang="en-IN" sz="1200" b="0" i="0" kern="1200" dirty="0" smtClean="0">
                <a:solidFill>
                  <a:schemeClr val="tx1"/>
                </a:solidFill>
                <a:latin typeface="+mn-lt"/>
                <a:ea typeface="+mn-ea"/>
                <a:cs typeface="+mn-cs"/>
              </a:rPr>
              <a:t>: inflammation of the gums.</a:t>
            </a:r>
          </a:p>
          <a:p>
            <a:r>
              <a:rPr lang="en-IN" sz="1200" b="0" i="0" kern="1200" dirty="0" smtClean="0">
                <a:solidFill>
                  <a:schemeClr val="tx1"/>
                </a:solidFill>
                <a:latin typeface="+mn-lt"/>
                <a:ea typeface="+mn-ea"/>
                <a:cs typeface="+mn-cs"/>
              </a:rPr>
              <a:t>Salivation :  to have a lot of saliva produced in your mouth because you see or smell food that you want to eat.</a:t>
            </a:r>
          </a:p>
          <a:p>
            <a:r>
              <a:rPr lang="en-IN" sz="1200" b="0" i="0" kern="1200" dirty="0" smtClean="0">
                <a:solidFill>
                  <a:schemeClr val="tx1"/>
                </a:solidFill>
                <a:latin typeface="+mn-lt"/>
                <a:ea typeface="+mn-ea"/>
                <a:cs typeface="+mn-cs"/>
              </a:rPr>
              <a:t> </a:t>
            </a:r>
            <a:r>
              <a:rPr lang="en-IN" sz="1200" b="1" i="0" kern="1200" dirty="0" err="1" smtClean="0">
                <a:solidFill>
                  <a:schemeClr val="tx1"/>
                </a:solidFill>
                <a:latin typeface="+mn-lt"/>
                <a:ea typeface="+mn-ea"/>
                <a:cs typeface="+mn-cs"/>
              </a:rPr>
              <a:t>Stomatitis</a:t>
            </a:r>
            <a:r>
              <a:rPr lang="en-IN" sz="1200" b="0" i="0" kern="1200" dirty="0" smtClean="0">
                <a:solidFill>
                  <a:schemeClr val="tx1"/>
                </a:solidFill>
                <a:latin typeface="+mn-lt"/>
                <a:ea typeface="+mn-ea"/>
                <a:cs typeface="+mn-cs"/>
              </a:rPr>
              <a:t>, a general term for an inflamed and sore mouth, can disrupt a person's ability to eat, talk, and sleep.</a:t>
            </a:r>
            <a:endParaRPr lang="en-IN" dirty="0"/>
          </a:p>
        </p:txBody>
      </p:sp>
      <p:sp>
        <p:nvSpPr>
          <p:cNvPr id="4" name="Slide Number Placeholder 3"/>
          <p:cNvSpPr>
            <a:spLocks noGrp="1"/>
          </p:cNvSpPr>
          <p:nvPr>
            <p:ph type="sldNum" sz="quarter" idx="10"/>
          </p:nvPr>
        </p:nvSpPr>
        <p:spPr/>
        <p:txBody>
          <a:bodyPr/>
          <a:lstStyle/>
          <a:p>
            <a:fld id="{CDD2506F-3273-4AA6-B429-060830180C62}" type="slidenum">
              <a:rPr lang="en-IN" smtClean="0"/>
              <a:pPr/>
              <a:t>15</a:t>
            </a:fld>
            <a:endParaRPr lang="en-I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1" i="0" kern="1200" dirty="0" smtClean="0">
                <a:solidFill>
                  <a:schemeClr val="tx1"/>
                </a:solidFill>
                <a:latin typeface="+mn-lt"/>
                <a:ea typeface="+mn-ea"/>
                <a:cs typeface="+mn-cs"/>
              </a:rPr>
              <a:t>Pulmonary edema</a:t>
            </a:r>
            <a:r>
              <a:rPr lang="en-IN" sz="1200" b="0" i="0" kern="1200" dirty="0" smtClean="0">
                <a:solidFill>
                  <a:schemeClr val="tx1"/>
                </a:solidFill>
                <a:latin typeface="+mn-lt"/>
                <a:ea typeface="+mn-ea"/>
                <a:cs typeface="+mn-cs"/>
              </a:rPr>
              <a:t> is a condition caused by excess fluid in the lungs. This fluid collects in the numerous air sacs in the lungs, making it difficult to breathe.</a:t>
            </a:r>
            <a:endParaRPr lang="en-IN" dirty="0"/>
          </a:p>
        </p:txBody>
      </p:sp>
      <p:sp>
        <p:nvSpPr>
          <p:cNvPr id="4" name="Slide Number Placeholder 3"/>
          <p:cNvSpPr>
            <a:spLocks noGrp="1"/>
          </p:cNvSpPr>
          <p:nvPr>
            <p:ph type="sldNum" sz="quarter" idx="10"/>
          </p:nvPr>
        </p:nvSpPr>
        <p:spPr/>
        <p:txBody>
          <a:bodyPr/>
          <a:lstStyle/>
          <a:p>
            <a:fld id="{CDD2506F-3273-4AA6-B429-060830180C62}" type="slidenum">
              <a:rPr lang="en-IN" smtClean="0"/>
              <a:pPr/>
              <a:t>16</a:t>
            </a:fld>
            <a:endParaRPr lang="en-I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1" i="0" kern="1200" dirty="0" smtClean="0">
                <a:solidFill>
                  <a:schemeClr val="tx1"/>
                </a:solidFill>
                <a:latin typeface="+mn-lt"/>
                <a:ea typeface="+mn-ea"/>
                <a:cs typeface="+mn-cs"/>
              </a:rPr>
              <a:t>Anaphylactic reactions</a:t>
            </a:r>
            <a:r>
              <a:rPr lang="en-IN" sz="1200" b="0" i="0" kern="1200" dirty="0" smtClean="0">
                <a:solidFill>
                  <a:schemeClr val="tx1"/>
                </a:solidFill>
                <a:latin typeface="+mn-lt"/>
                <a:ea typeface="+mn-ea"/>
                <a:cs typeface="+mn-cs"/>
              </a:rPr>
              <a:t> (</a:t>
            </a:r>
            <a:r>
              <a:rPr lang="en-IN" sz="1200" b="1" i="0" kern="1200" dirty="0" smtClean="0">
                <a:solidFill>
                  <a:schemeClr val="tx1"/>
                </a:solidFill>
                <a:latin typeface="+mn-lt"/>
                <a:ea typeface="+mn-ea"/>
                <a:cs typeface="+mn-cs"/>
              </a:rPr>
              <a:t>anaphylaxis</a:t>
            </a:r>
            <a:r>
              <a:rPr lang="en-IN" sz="1200" b="0" i="0" kern="1200" dirty="0" smtClean="0">
                <a:solidFill>
                  <a:schemeClr val="tx1"/>
                </a:solidFill>
                <a:latin typeface="+mn-lt"/>
                <a:ea typeface="+mn-ea"/>
                <a:cs typeface="+mn-cs"/>
              </a:rPr>
              <a:t>) are sudden, widespread, potentially severe and life-threatening allergic </a:t>
            </a:r>
            <a:r>
              <a:rPr lang="en-IN" sz="1200" b="1" i="0" kern="1200" dirty="0" smtClean="0">
                <a:solidFill>
                  <a:schemeClr val="tx1"/>
                </a:solidFill>
                <a:latin typeface="+mn-lt"/>
                <a:ea typeface="+mn-ea"/>
                <a:cs typeface="+mn-cs"/>
              </a:rPr>
              <a:t>reactions</a:t>
            </a:r>
            <a:r>
              <a:rPr lang="en-IN" sz="1200" b="0" i="0" kern="1200" dirty="0" smtClean="0">
                <a:solidFill>
                  <a:schemeClr val="tx1"/>
                </a:solidFill>
                <a:latin typeface="+mn-lt"/>
                <a:ea typeface="+mn-ea"/>
                <a:cs typeface="+mn-cs"/>
              </a:rPr>
              <a:t>. </a:t>
            </a:r>
            <a:r>
              <a:rPr lang="en-IN" sz="1200" b="1" i="0" kern="1200" dirty="0" smtClean="0">
                <a:solidFill>
                  <a:schemeClr val="tx1"/>
                </a:solidFill>
                <a:latin typeface="+mn-lt"/>
                <a:ea typeface="+mn-ea"/>
                <a:cs typeface="+mn-cs"/>
              </a:rPr>
              <a:t>Anaphylactic reactions</a:t>
            </a:r>
            <a:r>
              <a:rPr lang="en-IN" sz="1200" b="0" i="0" kern="1200" dirty="0" smtClean="0">
                <a:solidFill>
                  <a:schemeClr val="tx1"/>
                </a:solidFill>
                <a:latin typeface="+mn-lt"/>
                <a:ea typeface="+mn-ea"/>
                <a:cs typeface="+mn-cs"/>
              </a:rPr>
              <a:t> often begin with a feeling of uneasiness, followed by tingling sensations and dizziness.</a:t>
            </a:r>
            <a:endParaRPr lang="en-IN" dirty="0"/>
          </a:p>
        </p:txBody>
      </p:sp>
      <p:sp>
        <p:nvSpPr>
          <p:cNvPr id="4" name="Slide Number Placeholder 3"/>
          <p:cNvSpPr>
            <a:spLocks noGrp="1"/>
          </p:cNvSpPr>
          <p:nvPr>
            <p:ph type="sldNum" sz="quarter" idx="10"/>
          </p:nvPr>
        </p:nvSpPr>
        <p:spPr/>
        <p:txBody>
          <a:bodyPr/>
          <a:lstStyle/>
          <a:p>
            <a:fld id="{CDD2506F-3273-4AA6-B429-060830180C62}" type="slidenum">
              <a:rPr lang="en-IN" smtClean="0"/>
              <a:pPr/>
              <a:t>19</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CFF02DD4-A92A-455A-A00D-2CB382847675}" type="datetimeFigureOut">
              <a:rPr lang="en-IN" smtClean="0"/>
              <a:pPr/>
              <a:t>15-03-2018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9C1DDA8-8BA3-4FA7-8964-5715E67F7FE6}"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CFF02DD4-A92A-455A-A00D-2CB382847675}" type="datetimeFigureOut">
              <a:rPr lang="en-IN" smtClean="0"/>
              <a:pPr/>
              <a:t>15-03-2018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9C1DDA8-8BA3-4FA7-8964-5715E67F7FE6}"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CFF02DD4-A92A-455A-A00D-2CB382847675}" type="datetimeFigureOut">
              <a:rPr lang="en-IN" smtClean="0"/>
              <a:pPr/>
              <a:t>15-03-2018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9C1DDA8-8BA3-4FA7-8964-5715E67F7FE6}"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CFF02DD4-A92A-455A-A00D-2CB382847675}" type="datetimeFigureOut">
              <a:rPr lang="en-IN" smtClean="0"/>
              <a:pPr/>
              <a:t>15-03-2018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9C1DDA8-8BA3-4FA7-8964-5715E67F7FE6}"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FF02DD4-A92A-455A-A00D-2CB382847675}" type="datetimeFigureOut">
              <a:rPr lang="en-IN" smtClean="0"/>
              <a:pPr/>
              <a:t>15-03-2018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9C1DDA8-8BA3-4FA7-8964-5715E67F7FE6}"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CFF02DD4-A92A-455A-A00D-2CB382847675}" type="datetimeFigureOut">
              <a:rPr lang="en-IN" smtClean="0"/>
              <a:pPr/>
              <a:t>15-03-2018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9C1DDA8-8BA3-4FA7-8964-5715E67F7FE6}"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CFF02DD4-A92A-455A-A00D-2CB382847675}" type="datetimeFigureOut">
              <a:rPr lang="en-IN" smtClean="0"/>
              <a:pPr/>
              <a:t>15-03-2018</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89C1DDA8-8BA3-4FA7-8964-5715E67F7FE6}"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CFF02DD4-A92A-455A-A00D-2CB382847675}" type="datetimeFigureOut">
              <a:rPr lang="en-IN" smtClean="0"/>
              <a:pPr/>
              <a:t>15-03-2018</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89C1DDA8-8BA3-4FA7-8964-5715E67F7FE6}"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F02DD4-A92A-455A-A00D-2CB382847675}" type="datetimeFigureOut">
              <a:rPr lang="en-IN" smtClean="0"/>
              <a:pPr/>
              <a:t>15-03-2018</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89C1DDA8-8BA3-4FA7-8964-5715E67F7FE6}"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F02DD4-A92A-455A-A00D-2CB382847675}" type="datetimeFigureOut">
              <a:rPr lang="en-IN" smtClean="0"/>
              <a:pPr/>
              <a:t>15-03-2018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9C1DDA8-8BA3-4FA7-8964-5715E67F7FE6}"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F02DD4-A92A-455A-A00D-2CB382847675}" type="datetimeFigureOut">
              <a:rPr lang="en-IN" smtClean="0"/>
              <a:pPr/>
              <a:t>15-03-2018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9C1DDA8-8BA3-4FA7-8964-5715E67F7FE6}"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F02DD4-A92A-455A-A00D-2CB382847675}" type="datetimeFigureOut">
              <a:rPr lang="en-IN" smtClean="0"/>
              <a:pPr/>
              <a:t>15-03-2018</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C1DDA8-8BA3-4FA7-8964-5715E67F7FE6}"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3">
            <a:schemeClr val="dk1"/>
          </a:fillRef>
          <a:effectRef idx="2">
            <a:schemeClr val="dk1"/>
          </a:effectRef>
          <a:fontRef idx="minor">
            <a:schemeClr val="lt1"/>
          </a:fontRef>
        </p:style>
        <p:txBody>
          <a:bodyPr>
            <a:normAutofit fontScale="90000"/>
          </a:bodyPr>
          <a:lstStyle/>
          <a:p>
            <a:r>
              <a:rPr lang="en-IN" b="1" dirty="0" smtClean="0">
                <a:solidFill>
                  <a:srgbClr val="FF0000"/>
                </a:solidFill>
              </a:rPr>
              <a:t>ENVIRONMENTAL POLLUTION AND HEAVY METAL POISONS</a:t>
            </a:r>
            <a:endParaRPr lang="en-IN" b="1" dirty="0">
              <a:solidFill>
                <a:srgbClr val="FF0000"/>
              </a:solidFill>
            </a:endParaRPr>
          </a:p>
        </p:txBody>
      </p:sp>
      <p:pic>
        <p:nvPicPr>
          <p:cNvPr id="1027" name="Picture 3"/>
          <p:cNvPicPr>
            <a:picLocks noGrp="1" noChangeAspect="1" noChangeArrowheads="1"/>
          </p:cNvPicPr>
          <p:nvPr>
            <p:ph idx="1"/>
          </p:nvPr>
        </p:nvPicPr>
        <p:blipFill>
          <a:blip r:embed="rId2" cstate="print"/>
          <a:srcRect/>
          <a:stretch>
            <a:fillRect/>
          </a:stretch>
        </p:blipFill>
        <p:spPr bwMode="auto">
          <a:xfrm>
            <a:off x="539552" y="1484784"/>
            <a:ext cx="8136905" cy="48965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60648"/>
            <a:ext cx="8568952" cy="6264696"/>
          </a:xfrm>
        </p:spPr>
        <p:txBody>
          <a:bodyPr>
            <a:normAutofit fontScale="85000" lnSpcReduction="20000"/>
          </a:bodyPr>
          <a:lstStyle/>
          <a:p>
            <a:pPr>
              <a:buFont typeface="Wingdings" pitchFamily="2" charset="2"/>
              <a:buChar char="q"/>
            </a:pPr>
            <a:r>
              <a:rPr lang="en-IN" b="1" dirty="0" smtClean="0">
                <a:solidFill>
                  <a:srgbClr val="0070C0"/>
                </a:solidFill>
                <a:latin typeface="Arial" pitchFamily="34" charset="0"/>
                <a:cs typeface="Arial" pitchFamily="34" charset="0"/>
              </a:rPr>
              <a:t>PHOSPHOROUS</a:t>
            </a:r>
          </a:p>
          <a:p>
            <a:r>
              <a:rPr lang="en-IN" dirty="0" smtClean="0">
                <a:latin typeface="Arial" pitchFamily="34" charset="0"/>
                <a:cs typeface="Arial" pitchFamily="34" charset="0"/>
              </a:rPr>
              <a:t>It is a poison affecting cellular oxidation.</a:t>
            </a:r>
          </a:p>
          <a:p>
            <a:r>
              <a:rPr lang="en-US" dirty="0" smtClean="0">
                <a:latin typeface="Arial" pitchFamily="34" charset="0"/>
                <a:cs typeface="Arial" pitchFamily="34" charset="0"/>
              </a:rPr>
              <a:t>It exists in two forms i.e. </a:t>
            </a:r>
            <a:r>
              <a:rPr lang="en-US" dirty="0" smtClean="0">
                <a:solidFill>
                  <a:srgbClr val="FFC000"/>
                </a:solidFill>
                <a:latin typeface="Arial" pitchFamily="34" charset="0"/>
                <a:cs typeface="Arial" pitchFamily="34" charset="0"/>
              </a:rPr>
              <a:t>Yellow</a:t>
            </a:r>
            <a:r>
              <a:rPr lang="en-US" dirty="0" smtClean="0">
                <a:latin typeface="Arial" pitchFamily="34" charset="0"/>
                <a:cs typeface="Arial" pitchFamily="34" charset="0"/>
              </a:rPr>
              <a:t> phosphorus and </a:t>
            </a:r>
            <a:r>
              <a:rPr lang="en-US" dirty="0" smtClean="0">
                <a:solidFill>
                  <a:srgbClr val="FF0000"/>
                </a:solidFill>
                <a:latin typeface="Arial" pitchFamily="34" charset="0"/>
                <a:cs typeface="Arial" pitchFamily="34" charset="0"/>
              </a:rPr>
              <a:t>Red</a:t>
            </a:r>
            <a:r>
              <a:rPr lang="en-US" dirty="0" smtClean="0">
                <a:latin typeface="Arial" pitchFamily="34" charset="0"/>
                <a:cs typeface="Arial" pitchFamily="34" charset="0"/>
              </a:rPr>
              <a:t> phosphorus.</a:t>
            </a:r>
            <a:endParaRPr lang="en-IN" dirty="0" smtClean="0">
              <a:latin typeface="Arial" pitchFamily="34" charset="0"/>
              <a:cs typeface="Arial" pitchFamily="34" charset="0"/>
            </a:endParaRPr>
          </a:p>
          <a:p>
            <a:r>
              <a:rPr lang="en-US" dirty="0" smtClean="0">
                <a:latin typeface="Arial" pitchFamily="34" charset="0"/>
                <a:cs typeface="Arial" pitchFamily="34" charset="0"/>
              </a:rPr>
              <a:t>Red </a:t>
            </a:r>
            <a:r>
              <a:rPr lang="en-US" dirty="0" err="1" smtClean="0">
                <a:latin typeface="Arial" pitchFamily="34" charset="0"/>
                <a:cs typeface="Arial" pitchFamily="34" charset="0"/>
              </a:rPr>
              <a:t>phos.mixed</a:t>
            </a:r>
            <a:r>
              <a:rPr lang="en-US" dirty="0" smtClean="0">
                <a:latin typeface="Arial" pitchFamily="34" charset="0"/>
                <a:cs typeface="Arial" pitchFamily="34" charset="0"/>
              </a:rPr>
              <a:t> with powdered glass is used on the side of the match box.</a:t>
            </a:r>
            <a:endParaRPr lang="en-IN" dirty="0" smtClean="0">
              <a:latin typeface="Arial" pitchFamily="34" charset="0"/>
              <a:cs typeface="Arial" pitchFamily="34" charset="0"/>
            </a:endParaRPr>
          </a:p>
          <a:p>
            <a:r>
              <a:rPr lang="en-IN" dirty="0" smtClean="0">
                <a:latin typeface="Arial" pitchFamily="34" charset="0"/>
                <a:cs typeface="Arial" pitchFamily="34" charset="0"/>
              </a:rPr>
              <a:t>Accidental poisoning in children may occur due to chewing of fireworks or rat poisons.</a:t>
            </a:r>
            <a:endParaRPr lang="en-US" dirty="0" smtClean="0">
              <a:solidFill>
                <a:schemeClr val="tx1">
                  <a:lumMod val="95000"/>
                  <a:lumOff val="5000"/>
                </a:schemeClr>
              </a:solidFill>
              <a:latin typeface="Arial" pitchFamily="34" charset="0"/>
              <a:cs typeface="Arial" pitchFamily="34" charset="0"/>
            </a:endParaRPr>
          </a:p>
          <a:p>
            <a:pPr marL="0" indent="0">
              <a:buFont typeface="Wingdings" pitchFamily="2" charset="2"/>
              <a:buChar char="v"/>
            </a:pPr>
            <a:r>
              <a:rPr lang="en-US" dirty="0" smtClean="0">
                <a:solidFill>
                  <a:srgbClr val="7030A0"/>
                </a:solidFill>
                <a:latin typeface="Arial" pitchFamily="34" charset="0"/>
                <a:cs typeface="Arial" pitchFamily="34" charset="0"/>
              </a:rPr>
              <a:t>Acute poisoning; Sign/Symptoms: GIT</a:t>
            </a:r>
          </a:p>
          <a:p>
            <a:r>
              <a:rPr lang="en-US" dirty="0" smtClean="0">
                <a:latin typeface="Arial" pitchFamily="34" charset="0"/>
                <a:cs typeface="Arial" pitchFamily="34" charset="0"/>
              </a:rPr>
              <a:t> garlic taste in mouth, garlic smell in </a:t>
            </a:r>
          </a:p>
          <a:p>
            <a:pPr marL="0" indent="0">
              <a:buNone/>
            </a:pPr>
            <a:r>
              <a:rPr lang="en-US" dirty="0" smtClean="0">
                <a:latin typeface="Arial" pitchFamily="34" charset="0"/>
                <a:cs typeface="Arial" pitchFamily="34" charset="0"/>
              </a:rPr>
              <a:t>    breath and </a:t>
            </a:r>
            <a:r>
              <a:rPr lang="en-US" dirty="0" err="1" smtClean="0">
                <a:latin typeface="Arial" pitchFamily="34" charset="0"/>
                <a:cs typeface="Arial" pitchFamily="34" charset="0"/>
              </a:rPr>
              <a:t>vomitus</a:t>
            </a:r>
            <a:endParaRPr lang="en-US" dirty="0" smtClean="0">
              <a:latin typeface="Arial" pitchFamily="34" charset="0"/>
              <a:cs typeface="Arial" pitchFamily="34" charset="0"/>
            </a:endParaRPr>
          </a:p>
          <a:p>
            <a:r>
              <a:rPr lang="en-US" dirty="0" smtClean="0">
                <a:solidFill>
                  <a:srgbClr val="FF0000"/>
                </a:solidFill>
                <a:latin typeface="Arial" pitchFamily="34" charset="0"/>
                <a:cs typeface="Arial" pitchFamily="34" charset="0"/>
              </a:rPr>
              <a:t> luminosity of vomit and </a:t>
            </a:r>
            <a:r>
              <a:rPr lang="en-US" dirty="0" err="1" smtClean="0">
                <a:solidFill>
                  <a:srgbClr val="FF0000"/>
                </a:solidFill>
                <a:latin typeface="Arial" pitchFamily="34" charset="0"/>
                <a:cs typeface="Arial" pitchFamily="34" charset="0"/>
              </a:rPr>
              <a:t>faeces</a:t>
            </a:r>
            <a:r>
              <a:rPr lang="en-US" dirty="0" smtClean="0">
                <a:solidFill>
                  <a:srgbClr val="FF0000"/>
                </a:solidFill>
                <a:latin typeface="Arial" pitchFamily="34" charset="0"/>
                <a:cs typeface="Arial" pitchFamily="34" charset="0"/>
              </a:rPr>
              <a:t> is diagnostic</a:t>
            </a:r>
          </a:p>
          <a:p>
            <a:r>
              <a:rPr lang="en-US" dirty="0" smtClean="0">
                <a:latin typeface="Arial" pitchFamily="34" charset="0"/>
                <a:cs typeface="Arial" pitchFamily="34" charset="0"/>
              </a:rPr>
              <a:t>Skin : slow healing burns.  </a:t>
            </a:r>
            <a:endParaRPr lang="en-IN" dirty="0" smtClean="0">
              <a:latin typeface="Arial" pitchFamily="34" charset="0"/>
              <a:cs typeface="Arial" pitchFamily="34" charset="0"/>
            </a:endParaRPr>
          </a:p>
          <a:p>
            <a:r>
              <a:rPr lang="en-IN" dirty="0" smtClean="0">
                <a:latin typeface="Arial" pitchFamily="34" charset="0"/>
                <a:cs typeface="Arial" pitchFamily="34" charset="0"/>
              </a:rPr>
              <a:t>Symptoms resemble acute liver disease.</a:t>
            </a:r>
          </a:p>
          <a:p>
            <a:r>
              <a:rPr lang="en-IN" dirty="0" smtClean="0">
                <a:latin typeface="Arial" pitchFamily="34" charset="0"/>
                <a:cs typeface="Arial" pitchFamily="34" charset="0"/>
              </a:rPr>
              <a:t>The poison is oxidized in the body.</a:t>
            </a:r>
          </a:p>
          <a:p>
            <a:endParaRPr lang="en-IN" dirty="0">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r>
              <a:rPr lang="en-IN" sz="4800" b="1" dirty="0" smtClean="0"/>
              <a:t>NEUROTOXINS</a:t>
            </a:r>
            <a:endParaRPr lang="en-IN" sz="4800" b="1" dirty="0"/>
          </a:p>
        </p:txBody>
      </p:sp>
      <p:sp>
        <p:nvSpPr>
          <p:cNvPr id="3" name="Content Placeholder 2"/>
          <p:cNvSpPr>
            <a:spLocks noGrp="1"/>
          </p:cNvSpPr>
          <p:nvPr>
            <p:ph idx="1"/>
          </p:nvPr>
        </p:nvSpPr>
        <p:spPr>
          <a:xfrm>
            <a:off x="467544" y="1412776"/>
            <a:ext cx="8208912" cy="5184576"/>
          </a:xfrm>
        </p:spPr>
        <p:txBody>
          <a:bodyPr>
            <a:normAutofit lnSpcReduction="10000"/>
          </a:bodyPr>
          <a:lstStyle/>
          <a:p>
            <a:r>
              <a:rPr lang="en-IN" dirty="0" smtClean="0"/>
              <a:t>Many poisons are neurotoxins.</a:t>
            </a:r>
          </a:p>
          <a:p>
            <a:r>
              <a:rPr lang="en-IN" dirty="0" smtClean="0"/>
              <a:t>They cause death because they stop the heart and lungs from working.</a:t>
            </a:r>
          </a:p>
          <a:p>
            <a:r>
              <a:rPr lang="en-IN" dirty="0" smtClean="0"/>
              <a:t>Most of them work by interfering with control of muscle contractions.</a:t>
            </a:r>
          </a:p>
          <a:p>
            <a:r>
              <a:rPr lang="en-IN" dirty="0" smtClean="0"/>
              <a:t>These may act at cerebral level, e.g. opium, alcohol, ether, chloroform, </a:t>
            </a:r>
            <a:r>
              <a:rPr lang="en-IN" dirty="0" err="1" smtClean="0"/>
              <a:t>datura</a:t>
            </a:r>
            <a:r>
              <a:rPr lang="en-IN" dirty="0" smtClean="0"/>
              <a:t>, </a:t>
            </a:r>
            <a:r>
              <a:rPr lang="en-IN" dirty="0" err="1" smtClean="0"/>
              <a:t>belladona</a:t>
            </a:r>
            <a:r>
              <a:rPr lang="en-IN" dirty="0" smtClean="0"/>
              <a:t>, cannabis, etc.</a:t>
            </a:r>
          </a:p>
          <a:p>
            <a:r>
              <a:rPr lang="en-IN" dirty="0" smtClean="0"/>
              <a:t>Those acting at spinal level are aconite, quinine and oleander.</a:t>
            </a:r>
            <a:endParaRPr lang="en-IN"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r>
              <a:rPr lang="en-IN" b="1" dirty="0" smtClean="0"/>
              <a:t>HEAVY METAL POISONS</a:t>
            </a:r>
            <a:endParaRPr lang="en-IN" dirty="0"/>
          </a:p>
        </p:txBody>
      </p:sp>
      <p:sp>
        <p:nvSpPr>
          <p:cNvPr id="3" name="Content Placeholder 2"/>
          <p:cNvSpPr>
            <a:spLocks noGrp="1"/>
          </p:cNvSpPr>
          <p:nvPr>
            <p:ph sz="half" idx="1"/>
          </p:nvPr>
        </p:nvSpPr>
        <p:spPr>
          <a:xfrm>
            <a:off x="605408" y="1600200"/>
            <a:ext cx="4038600" cy="4853136"/>
          </a:xfrm>
        </p:spPr>
        <p:txBody>
          <a:bodyPr>
            <a:normAutofit fontScale="77500" lnSpcReduction="20000"/>
          </a:bodyPr>
          <a:lstStyle/>
          <a:p>
            <a:pPr>
              <a:buNone/>
            </a:pPr>
            <a:r>
              <a:rPr lang="en-IN" sz="3300" b="1" dirty="0" smtClean="0">
                <a:solidFill>
                  <a:srgbClr val="FF0000"/>
                </a:solidFill>
              </a:rPr>
              <a:t>1.	LEAD POISONING</a:t>
            </a:r>
          </a:p>
          <a:p>
            <a:pPr>
              <a:buFont typeface="Wingdings" pitchFamily="2" charset="2"/>
              <a:buChar char="q"/>
            </a:pPr>
            <a:r>
              <a:rPr lang="en-IN" sz="2800" b="1" dirty="0" smtClean="0">
                <a:solidFill>
                  <a:srgbClr val="0070C0"/>
                </a:solidFill>
              </a:rPr>
              <a:t>SOURCES OF LEAD POISON</a:t>
            </a:r>
          </a:p>
          <a:p>
            <a:pPr>
              <a:lnSpc>
                <a:spcPct val="90000"/>
              </a:lnSpc>
              <a:buFontTx/>
              <a:buNone/>
            </a:pPr>
            <a:r>
              <a:rPr lang="en-IN" sz="2800" b="1" dirty="0" smtClean="0">
                <a:solidFill>
                  <a:srgbClr val="7030A0"/>
                </a:solidFill>
              </a:rPr>
              <a:t>A. </a:t>
            </a:r>
            <a:r>
              <a:rPr lang="en-GB" sz="3000" b="1" u="sng" dirty="0" smtClean="0">
                <a:solidFill>
                  <a:srgbClr val="7030A0"/>
                </a:solidFill>
              </a:rPr>
              <a:t>Occupational</a:t>
            </a:r>
            <a:r>
              <a:rPr lang="en-GB" sz="3000" b="1" dirty="0" smtClean="0">
                <a:solidFill>
                  <a:srgbClr val="7030A0"/>
                </a:solidFill>
              </a:rPr>
              <a:t> </a:t>
            </a:r>
          </a:p>
          <a:p>
            <a:pPr>
              <a:lnSpc>
                <a:spcPct val="90000"/>
              </a:lnSpc>
              <a:buFontTx/>
              <a:buNone/>
            </a:pPr>
            <a:r>
              <a:rPr lang="en-GB" sz="1200" dirty="0" smtClean="0"/>
              <a:t>			 </a:t>
            </a:r>
          </a:p>
          <a:p>
            <a:pPr lvl="1">
              <a:lnSpc>
                <a:spcPct val="90000"/>
              </a:lnSpc>
            </a:pPr>
            <a:r>
              <a:rPr lang="en-GB" dirty="0" smtClean="0"/>
              <a:t>Lead smelters</a:t>
            </a:r>
          </a:p>
          <a:p>
            <a:pPr lvl="1">
              <a:lnSpc>
                <a:spcPct val="90000"/>
              </a:lnSpc>
            </a:pPr>
            <a:r>
              <a:rPr lang="en-GB" dirty="0" smtClean="0"/>
              <a:t>Painter/decorators</a:t>
            </a:r>
          </a:p>
          <a:p>
            <a:pPr lvl="1">
              <a:lnSpc>
                <a:spcPct val="90000"/>
              </a:lnSpc>
            </a:pPr>
            <a:r>
              <a:rPr lang="en-GB" dirty="0" smtClean="0"/>
              <a:t>Battery manufacturers</a:t>
            </a:r>
          </a:p>
          <a:p>
            <a:pPr lvl="1">
              <a:lnSpc>
                <a:spcPct val="90000"/>
              </a:lnSpc>
            </a:pPr>
            <a:r>
              <a:rPr lang="en-GB" dirty="0" smtClean="0"/>
              <a:t>Stain-glass workers</a:t>
            </a:r>
          </a:p>
          <a:p>
            <a:pPr lvl="1">
              <a:lnSpc>
                <a:spcPct val="90000"/>
              </a:lnSpc>
            </a:pPr>
            <a:r>
              <a:rPr lang="en-GB" dirty="0" smtClean="0"/>
              <a:t>Jewellery makers</a:t>
            </a:r>
          </a:p>
          <a:p>
            <a:pPr lvl="1">
              <a:lnSpc>
                <a:spcPct val="90000"/>
              </a:lnSpc>
            </a:pPr>
            <a:r>
              <a:rPr lang="en-GB" dirty="0" smtClean="0"/>
              <a:t>Bronze workers etc...</a:t>
            </a:r>
          </a:p>
          <a:p>
            <a:pPr>
              <a:lnSpc>
                <a:spcPct val="90000"/>
              </a:lnSpc>
              <a:buFontTx/>
              <a:buNone/>
            </a:pPr>
            <a:r>
              <a:rPr lang="en-GB" b="1" u="sng" dirty="0" smtClean="0">
                <a:solidFill>
                  <a:srgbClr val="7030A0"/>
                </a:solidFill>
              </a:rPr>
              <a:t>B. </a:t>
            </a:r>
            <a:r>
              <a:rPr lang="en-GB" sz="3000" b="1" u="sng" dirty="0" smtClean="0">
                <a:solidFill>
                  <a:srgbClr val="7030A0"/>
                </a:solidFill>
              </a:rPr>
              <a:t>Environmental</a:t>
            </a:r>
            <a:endParaRPr lang="en-GB" b="1" u="sng" dirty="0" smtClean="0">
              <a:solidFill>
                <a:srgbClr val="7030A0"/>
              </a:solidFill>
            </a:endParaRPr>
          </a:p>
          <a:p>
            <a:pPr lvl="1">
              <a:lnSpc>
                <a:spcPct val="90000"/>
              </a:lnSpc>
            </a:pPr>
            <a:r>
              <a:rPr lang="en-GB" dirty="0" smtClean="0"/>
              <a:t>paint </a:t>
            </a:r>
            <a:r>
              <a:rPr lang="en-GB" sz="2200" dirty="0" smtClean="0"/>
              <a:t>(walls, furniture, toys)</a:t>
            </a:r>
          </a:p>
          <a:p>
            <a:pPr lvl="1">
              <a:lnSpc>
                <a:spcPct val="90000"/>
              </a:lnSpc>
            </a:pPr>
            <a:r>
              <a:rPr lang="en-GB" dirty="0" smtClean="0"/>
              <a:t>water</a:t>
            </a:r>
          </a:p>
          <a:p>
            <a:pPr lvl="1">
              <a:lnSpc>
                <a:spcPct val="90000"/>
              </a:lnSpc>
            </a:pPr>
            <a:r>
              <a:rPr lang="en-GB" dirty="0" smtClean="0"/>
              <a:t>food</a:t>
            </a:r>
          </a:p>
          <a:p>
            <a:pPr lvl="1">
              <a:lnSpc>
                <a:spcPct val="90000"/>
              </a:lnSpc>
            </a:pPr>
            <a:r>
              <a:rPr lang="en-GB" dirty="0" smtClean="0"/>
              <a:t>air </a:t>
            </a:r>
            <a:r>
              <a:rPr lang="en-GB" sz="2200" dirty="0" smtClean="0"/>
              <a:t>(petrol, industry), </a:t>
            </a:r>
            <a:r>
              <a:rPr lang="en-GB" dirty="0" smtClean="0"/>
              <a:t>dust/soil</a:t>
            </a:r>
          </a:p>
          <a:p>
            <a:pPr lvl="1">
              <a:lnSpc>
                <a:spcPct val="90000"/>
              </a:lnSpc>
            </a:pPr>
            <a:endParaRPr lang="en-GB" sz="200" b="1" dirty="0" smtClean="0">
              <a:solidFill>
                <a:srgbClr val="7030A0"/>
              </a:solidFill>
            </a:endParaRPr>
          </a:p>
          <a:p>
            <a:pPr lvl="2">
              <a:lnSpc>
                <a:spcPct val="90000"/>
              </a:lnSpc>
              <a:buFontTx/>
              <a:buNone/>
            </a:pPr>
            <a:r>
              <a:rPr lang="en-GB" sz="2600" dirty="0" smtClean="0"/>
              <a:t>e.g. curtain/fishing weight, snooker chalk</a:t>
            </a:r>
          </a:p>
          <a:p>
            <a:pPr lvl="1">
              <a:lnSpc>
                <a:spcPct val="90000"/>
              </a:lnSpc>
              <a:buNone/>
            </a:pPr>
            <a:endParaRPr lang="en-GB" u="sng" dirty="0" smtClean="0"/>
          </a:p>
          <a:p>
            <a:pPr>
              <a:buNone/>
            </a:pPr>
            <a:endParaRPr lang="en-IN" sz="2800" b="1" dirty="0" smtClean="0">
              <a:solidFill>
                <a:srgbClr val="0070C0"/>
              </a:solidFill>
            </a:endParaRPr>
          </a:p>
          <a:p>
            <a:endParaRPr lang="en-IN" sz="2200" dirty="0"/>
          </a:p>
        </p:txBody>
      </p:sp>
      <p:sp>
        <p:nvSpPr>
          <p:cNvPr id="5" name="Content Placeholder 4"/>
          <p:cNvSpPr>
            <a:spLocks noGrp="1"/>
          </p:cNvSpPr>
          <p:nvPr>
            <p:ph sz="half" idx="2"/>
          </p:nvPr>
        </p:nvSpPr>
        <p:spPr>
          <a:xfrm>
            <a:off x="4860032" y="1600200"/>
            <a:ext cx="3826768" cy="4525963"/>
          </a:xfrm>
        </p:spPr>
        <p:txBody>
          <a:bodyPr>
            <a:normAutofit fontScale="77500" lnSpcReduction="20000"/>
          </a:bodyPr>
          <a:lstStyle/>
          <a:p>
            <a:pPr>
              <a:lnSpc>
                <a:spcPct val="90000"/>
              </a:lnSpc>
              <a:buFontTx/>
              <a:buNone/>
            </a:pPr>
            <a:endParaRPr lang="en-GB" b="1" u="sng" dirty="0" smtClean="0">
              <a:solidFill>
                <a:srgbClr val="7030A0"/>
              </a:solidFill>
            </a:endParaRPr>
          </a:p>
          <a:p>
            <a:pPr>
              <a:lnSpc>
                <a:spcPct val="90000"/>
              </a:lnSpc>
              <a:buFontTx/>
              <a:buNone/>
            </a:pPr>
            <a:endParaRPr lang="en-GB" b="1" u="sng" dirty="0" smtClean="0">
              <a:solidFill>
                <a:srgbClr val="7030A0"/>
              </a:solidFill>
            </a:endParaRPr>
          </a:p>
          <a:p>
            <a:pPr>
              <a:lnSpc>
                <a:spcPct val="90000"/>
              </a:lnSpc>
              <a:buFontTx/>
              <a:buNone/>
            </a:pPr>
            <a:endParaRPr lang="en-GB" b="1" u="sng" dirty="0" smtClean="0">
              <a:solidFill>
                <a:srgbClr val="7030A0"/>
              </a:solidFill>
            </a:endParaRPr>
          </a:p>
          <a:p>
            <a:pPr>
              <a:lnSpc>
                <a:spcPct val="90000"/>
              </a:lnSpc>
              <a:buFontTx/>
              <a:buNone/>
            </a:pPr>
            <a:r>
              <a:rPr lang="en-GB" b="1" u="sng" dirty="0" smtClean="0">
                <a:solidFill>
                  <a:srgbClr val="7030A0"/>
                </a:solidFill>
              </a:rPr>
              <a:t>C. Other</a:t>
            </a:r>
            <a:endParaRPr lang="en-GB" sz="3600" b="1" u="sng" dirty="0" smtClean="0">
              <a:solidFill>
                <a:srgbClr val="7030A0"/>
              </a:solidFill>
            </a:endParaRPr>
          </a:p>
          <a:p>
            <a:pPr lvl="1">
              <a:lnSpc>
                <a:spcPct val="90000"/>
              </a:lnSpc>
            </a:pPr>
            <a:r>
              <a:rPr lang="en-GB" dirty="0" smtClean="0"/>
              <a:t>traditional remedies</a:t>
            </a:r>
            <a:r>
              <a:rPr lang="en-GB" sz="1800" dirty="0" smtClean="0"/>
              <a:t> (</a:t>
            </a:r>
            <a:r>
              <a:rPr lang="en-GB" sz="1800" dirty="0" err="1" smtClean="0"/>
              <a:t>Ayruvedic</a:t>
            </a:r>
            <a:r>
              <a:rPr lang="en-GB" sz="1800" dirty="0" smtClean="0"/>
              <a:t>)</a:t>
            </a:r>
            <a:endParaRPr lang="en-GB" dirty="0" smtClean="0"/>
          </a:p>
          <a:p>
            <a:pPr lvl="1">
              <a:lnSpc>
                <a:spcPct val="90000"/>
              </a:lnSpc>
            </a:pPr>
            <a:r>
              <a:rPr lang="en-GB" u="sng" dirty="0" err="1" smtClean="0"/>
              <a:t>surma</a:t>
            </a:r>
            <a:r>
              <a:rPr lang="en-GB" u="sng" dirty="0" smtClean="0"/>
              <a:t> &amp; kohl cosmetics</a:t>
            </a:r>
          </a:p>
          <a:p>
            <a:pPr lvl="1">
              <a:lnSpc>
                <a:spcPct val="90000"/>
              </a:lnSpc>
            </a:pPr>
            <a:r>
              <a:rPr lang="en-GB" dirty="0" smtClean="0"/>
              <a:t>lead shot</a:t>
            </a:r>
          </a:p>
          <a:p>
            <a:pPr lvl="1">
              <a:lnSpc>
                <a:spcPct val="90000"/>
              </a:lnSpc>
            </a:pPr>
            <a:r>
              <a:rPr lang="en-GB" u="sng" dirty="0" smtClean="0"/>
              <a:t>lead glazed ceramics</a:t>
            </a:r>
          </a:p>
          <a:p>
            <a:pPr lvl="1">
              <a:lnSpc>
                <a:spcPct val="90000"/>
              </a:lnSpc>
            </a:pPr>
            <a:r>
              <a:rPr lang="en-GB" dirty="0" smtClean="0"/>
              <a:t>foreign body ingestion</a:t>
            </a:r>
            <a:endParaRPr lang="en-GB" sz="2000" dirty="0" smtClean="0"/>
          </a:p>
          <a:p>
            <a:endParaRPr lang="en-IN"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1059" name="Rectangle 3"/>
          <p:cNvSpPr>
            <a:spLocks noGrp="1" noChangeArrowheads="1"/>
          </p:cNvSpPr>
          <p:nvPr>
            <p:ph type="body" idx="1"/>
          </p:nvPr>
        </p:nvSpPr>
        <p:spPr>
          <a:xfrm>
            <a:off x="304800" y="404664"/>
            <a:ext cx="8458200" cy="6148536"/>
          </a:xfrm>
          <a:noFill/>
          <a:ln/>
        </p:spPr>
        <p:txBody>
          <a:bodyPr lIns="90488" tIns="44450" rIns="90488" bIns="44450">
            <a:normAutofit fontScale="92500" lnSpcReduction="20000"/>
          </a:bodyPr>
          <a:lstStyle/>
          <a:p>
            <a:pPr>
              <a:buFont typeface="Wingdings" pitchFamily="2" charset="2"/>
              <a:buChar char="q"/>
            </a:pPr>
            <a:r>
              <a:rPr lang="en-IN" sz="3600" b="1" dirty="0" smtClean="0">
                <a:solidFill>
                  <a:srgbClr val="0070C0"/>
                </a:solidFill>
              </a:rPr>
              <a:t>MECHANISM OF POISONING</a:t>
            </a:r>
          </a:p>
          <a:p>
            <a:r>
              <a:rPr lang="en-IN" sz="2600" dirty="0" smtClean="0"/>
              <a:t>Lead inhibits heme synthesis.</a:t>
            </a:r>
          </a:p>
          <a:p>
            <a:r>
              <a:rPr lang="en-IN" sz="2600" dirty="0" smtClean="0"/>
              <a:t>Lead particularly inhibits delta </a:t>
            </a:r>
            <a:r>
              <a:rPr lang="en-IN" sz="2600" dirty="0" err="1" smtClean="0"/>
              <a:t>aminolevulinic</a:t>
            </a:r>
            <a:r>
              <a:rPr lang="en-IN" sz="2600" dirty="0" smtClean="0"/>
              <a:t> acid (ALA) synthase and ALA-</a:t>
            </a:r>
            <a:r>
              <a:rPr lang="en-IN" sz="2600" dirty="0" err="1" smtClean="0"/>
              <a:t>dehydratase</a:t>
            </a:r>
            <a:r>
              <a:rPr lang="en-IN" sz="2600" dirty="0" smtClean="0"/>
              <a:t>.</a:t>
            </a:r>
          </a:p>
          <a:p>
            <a:r>
              <a:rPr lang="en-IN" sz="2600" dirty="0" smtClean="0"/>
              <a:t>Lead also inhibits the enzyme </a:t>
            </a:r>
            <a:r>
              <a:rPr lang="en-IN" sz="2600" dirty="0" err="1" smtClean="0"/>
              <a:t>ferrochelatase</a:t>
            </a:r>
            <a:r>
              <a:rPr lang="en-IN" sz="2600" dirty="0" smtClean="0"/>
              <a:t>.</a:t>
            </a:r>
          </a:p>
          <a:p>
            <a:r>
              <a:rPr lang="en-IN" sz="2600" dirty="0" smtClean="0"/>
              <a:t>Lead inhibits absorption of iron and calcium.</a:t>
            </a:r>
            <a:endParaRPr lang="en-GB" sz="2600" b="1" dirty="0" smtClean="0">
              <a:solidFill>
                <a:srgbClr val="0070C0"/>
              </a:solidFill>
            </a:endParaRPr>
          </a:p>
          <a:p>
            <a:pPr>
              <a:buFont typeface="Wingdings" pitchFamily="2" charset="2"/>
              <a:buChar char="q"/>
            </a:pPr>
            <a:r>
              <a:rPr lang="en-GB" b="1" dirty="0" smtClean="0">
                <a:solidFill>
                  <a:srgbClr val="0070C0"/>
                </a:solidFill>
              </a:rPr>
              <a:t>Diagnosis of Lead Poisoning</a:t>
            </a:r>
            <a:endParaRPr lang="en-GB" dirty="0" smtClean="0"/>
          </a:p>
          <a:p>
            <a:r>
              <a:rPr lang="en-GB" dirty="0" smtClean="0"/>
              <a:t>Blood </a:t>
            </a:r>
            <a:r>
              <a:rPr lang="en-GB" dirty="0"/>
              <a:t>lead is the best test </a:t>
            </a:r>
            <a:r>
              <a:rPr lang="en-GB" sz="2800" dirty="0"/>
              <a:t>(normal &lt;100µg/l</a:t>
            </a:r>
            <a:r>
              <a:rPr lang="en-GB" sz="2800" dirty="0" smtClean="0"/>
              <a:t>)</a:t>
            </a:r>
            <a:endParaRPr lang="en-GB" sz="1000" dirty="0"/>
          </a:p>
          <a:p>
            <a:r>
              <a:rPr lang="en-GB" sz="3000" dirty="0"/>
              <a:t>Other tests much less reliable</a:t>
            </a:r>
          </a:p>
          <a:p>
            <a:pPr lvl="1">
              <a:buFontTx/>
              <a:buChar char="­"/>
            </a:pPr>
            <a:r>
              <a:rPr lang="en-GB" sz="2600" dirty="0"/>
              <a:t>Urine lead - variable, more useful for organic lead</a:t>
            </a:r>
          </a:p>
          <a:p>
            <a:pPr lvl="1">
              <a:buFontTx/>
              <a:buChar char="­"/>
            </a:pPr>
            <a:r>
              <a:rPr lang="en-GB" sz="2600" dirty="0"/>
              <a:t>RBC Zn </a:t>
            </a:r>
            <a:r>
              <a:rPr lang="en-GB" sz="2600" dirty="0" err="1"/>
              <a:t>protoporphyrin</a:t>
            </a:r>
            <a:r>
              <a:rPr lang="en-GB" sz="2600" dirty="0"/>
              <a:t>, Urine </a:t>
            </a:r>
            <a:r>
              <a:rPr lang="en-GB" sz="2600" dirty="0" err="1"/>
              <a:t>coproporphyrin</a:t>
            </a:r>
            <a:r>
              <a:rPr lang="en-GB" sz="2600" dirty="0"/>
              <a:t>, </a:t>
            </a:r>
            <a:r>
              <a:rPr lang="en-GB" sz="2600" dirty="0" err="1" smtClean="0">
                <a:latin typeface="Symbol" pitchFamily="18" charset="2"/>
              </a:rPr>
              <a:t>d</a:t>
            </a:r>
            <a:r>
              <a:rPr lang="en-GB" sz="2600" dirty="0" err="1" smtClean="0"/>
              <a:t>ALA</a:t>
            </a:r>
            <a:endParaRPr lang="en-GB" sz="2600" dirty="0" smtClean="0"/>
          </a:p>
          <a:p>
            <a:pPr>
              <a:buFont typeface="Wingdings" pitchFamily="2" charset="2"/>
              <a:buChar char="q"/>
            </a:pPr>
            <a:r>
              <a:rPr lang="en-IN" sz="2600" b="1" dirty="0" smtClean="0">
                <a:solidFill>
                  <a:srgbClr val="0070C0"/>
                </a:solidFill>
              </a:rPr>
              <a:t>SIGN AND SYMPTOMS OF LEAD POISONING</a:t>
            </a:r>
          </a:p>
          <a:p>
            <a:r>
              <a:rPr lang="en-IN" sz="2600" dirty="0" smtClean="0"/>
              <a:t>Lead is not biodegradable.</a:t>
            </a:r>
          </a:p>
          <a:p>
            <a:r>
              <a:rPr lang="en-IN" sz="2600" dirty="0" smtClean="0"/>
              <a:t>In blood about 10 mg/</a:t>
            </a:r>
            <a:r>
              <a:rPr lang="en-IN" sz="2600" dirty="0" err="1" smtClean="0"/>
              <a:t>dL</a:t>
            </a:r>
            <a:r>
              <a:rPr lang="en-IN" sz="2600" dirty="0" smtClean="0"/>
              <a:t> can be tolerated.</a:t>
            </a:r>
          </a:p>
          <a:p>
            <a:r>
              <a:rPr lang="en-IN" sz="2600" dirty="0" smtClean="0"/>
              <a:t> More than 10 mg/</a:t>
            </a:r>
            <a:r>
              <a:rPr lang="en-IN" sz="2600" dirty="0" err="1" smtClean="0"/>
              <a:t>dL</a:t>
            </a:r>
            <a:r>
              <a:rPr lang="en-IN" sz="2600" dirty="0" smtClean="0"/>
              <a:t> in children and more than 25 mg/</a:t>
            </a:r>
            <a:r>
              <a:rPr lang="en-IN" sz="2600" dirty="0" err="1" smtClean="0"/>
              <a:t>dL</a:t>
            </a:r>
            <a:r>
              <a:rPr lang="en-IN" sz="2600" dirty="0" smtClean="0"/>
              <a:t> in adults leads to toxic manifestations.</a:t>
            </a:r>
          </a:p>
          <a:p>
            <a:pPr lvl="1">
              <a:buFontTx/>
              <a:buChar char="­"/>
            </a:pPr>
            <a:endParaRPr lang="en-GB" sz="24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0105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0105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0105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0105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30105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30105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30105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301059">
                                            <p:txEl>
                                              <p:pRg st="7" end="7"/>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499"/>
                                          </p:stCondLst>
                                        </p:cTn>
                                        <p:tgtEl>
                                          <p:spTgt spid="301059">
                                            <p:txEl>
                                              <p:pRg st="8" end="8"/>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499"/>
                                          </p:stCondLst>
                                        </p:cTn>
                                        <p:tgtEl>
                                          <p:spTgt spid="301059">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301059">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301059">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301059">
                                            <p:txEl>
                                              <p:pRg st="12" end="1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499"/>
                                          </p:stCondLst>
                                        </p:cTn>
                                        <p:tgtEl>
                                          <p:spTgt spid="301059">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1059"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260648"/>
            <a:ext cx="8712968" cy="6264696"/>
          </a:xfrm>
        </p:spPr>
        <p:txBody>
          <a:bodyPr>
            <a:noAutofit/>
          </a:bodyPr>
          <a:lstStyle/>
          <a:p>
            <a:r>
              <a:rPr lang="en-IN" sz="2400" dirty="0" smtClean="0"/>
              <a:t>Miscarriage, stillbirth, and premature birth are reported in lead poisoning of mothers.</a:t>
            </a:r>
          </a:p>
          <a:p>
            <a:r>
              <a:rPr lang="en-IN" sz="2400" dirty="0" smtClean="0"/>
              <a:t>Permanent neurological </a:t>
            </a:r>
            <a:r>
              <a:rPr lang="en-IN" sz="2400" dirty="0" err="1" smtClean="0"/>
              <a:t>sequelae</a:t>
            </a:r>
            <a:r>
              <a:rPr lang="en-IN" sz="2400" dirty="0" smtClean="0"/>
              <a:t>, cerebral palsy and optic atrophy may be seen.</a:t>
            </a:r>
          </a:p>
          <a:p>
            <a:r>
              <a:rPr lang="en-IN" sz="2400" dirty="0" smtClean="0"/>
              <a:t>In children, mental retardation, learning disabilities, </a:t>
            </a:r>
            <a:r>
              <a:rPr lang="en-IN" sz="2400" dirty="0" err="1" smtClean="0"/>
              <a:t>behavioral</a:t>
            </a:r>
            <a:r>
              <a:rPr lang="en-IN" sz="2400" dirty="0" smtClean="0"/>
              <a:t> problems, </a:t>
            </a:r>
            <a:r>
              <a:rPr lang="en-IN" sz="2400" dirty="0" err="1" smtClean="0"/>
              <a:t>hyperexcitability</a:t>
            </a:r>
            <a:r>
              <a:rPr lang="en-IN" sz="2400" dirty="0" smtClean="0"/>
              <a:t> and seizures are seen.</a:t>
            </a:r>
          </a:p>
          <a:p>
            <a:r>
              <a:rPr lang="en-IN" sz="2400" dirty="0" err="1" smtClean="0"/>
              <a:t>Anemia</a:t>
            </a:r>
            <a:r>
              <a:rPr lang="en-IN" sz="2400" dirty="0" smtClean="0"/>
              <a:t>, abdominal colic and loss of appetite are very common.</a:t>
            </a:r>
          </a:p>
          <a:p>
            <a:r>
              <a:rPr lang="en-IN" sz="2400" dirty="0" smtClean="0"/>
              <a:t>If the blood level is more than 70 mg/</a:t>
            </a:r>
            <a:r>
              <a:rPr lang="en-IN" sz="2400" dirty="0" err="1" smtClean="0"/>
              <a:t>dL</a:t>
            </a:r>
            <a:r>
              <a:rPr lang="en-IN" sz="2400" dirty="0" smtClean="0"/>
              <a:t>, acute toxicity is manifested, as encephalopathy, convulsions, mania, neuropathy, abdominal colic, severe </a:t>
            </a:r>
            <a:r>
              <a:rPr lang="en-IN" sz="2400" dirty="0" err="1" smtClean="0"/>
              <a:t>anemia</a:t>
            </a:r>
            <a:r>
              <a:rPr lang="en-IN" sz="2400" dirty="0" smtClean="0"/>
              <a:t> and kidney damage.</a:t>
            </a:r>
          </a:p>
          <a:p>
            <a:r>
              <a:rPr lang="en-IN" sz="2400" dirty="0" smtClean="0"/>
              <a:t>Discoloration and blue line along the gums.</a:t>
            </a:r>
          </a:p>
          <a:p>
            <a:pPr>
              <a:buFont typeface="Wingdings" pitchFamily="2" charset="2"/>
              <a:buChar char="q"/>
            </a:pPr>
            <a:r>
              <a:rPr lang="en-IN" sz="2800" b="1" dirty="0" smtClean="0">
                <a:solidFill>
                  <a:srgbClr val="0070C0"/>
                </a:solidFill>
              </a:rPr>
              <a:t>TREATMENT</a:t>
            </a:r>
          </a:p>
          <a:p>
            <a:r>
              <a:rPr lang="en-IN" sz="2400" dirty="0" smtClean="0"/>
              <a:t>Calcium </a:t>
            </a:r>
            <a:r>
              <a:rPr lang="en-IN" sz="2400" dirty="0" err="1" smtClean="0"/>
              <a:t>dodecyl</a:t>
            </a:r>
            <a:r>
              <a:rPr lang="en-IN" sz="2400" dirty="0" smtClean="0"/>
              <a:t> </a:t>
            </a:r>
            <a:r>
              <a:rPr lang="en-IN" sz="2400" dirty="0" err="1" smtClean="0"/>
              <a:t>edetate</a:t>
            </a:r>
            <a:r>
              <a:rPr lang="en-IN" sz="2400" dirty="0" smtClean="0"/>
              <a:t> (calcium disodium </a:t>
            </a:r>
            <a:r>
              <a:rPr lang="en-IN" sz="2400" dirty="0" err="1" smtClean="0"/>
              <a:t>versenate</a:t>
            </a:r>
            <a:r>
              <a:rPr lang="en-IN" sz="2400" dirty="0" smtClean="0"/>
              <a:t>), </a:t>
            </a:r>
            <a:r>
              <a:rPr lang="en-IN" sz="2400" dirty="0" err="1" smtClean="0"/>
              <a:t>penicillamine</a:t>
            </a:r>
            <a:r>
              <a:rPr lang="en-IN" sz="2400" dirty="0" smtClean="0"/>
              <a:t> and </a:t>
            </a:r>
            <a:r>
              <a:rPr lang="en-IN" sz="2400" dirty="0" err="1" smtClean="0"/>
              <a:t>dimercaprol</a:t>
            </a:r>
            <a:r>
              <a:rPr lang="en-IN" sz="2400" dirty="0" smtClean="0"/>
              <a:t> (BAL) are used as antidotes.</a:t>
            </a:r>
          </a:p>
          <a:p>
            <a:r>
              <a:rPr lang="en-IN" sz="2400" dirty="0" err="1" smtClean="0"/>
              <a:t>Dimercaptosuccinic</a:t>
            </a:r>
            <a:r>
              <a:rPr lang="en-IN" sz="2400" dirty="0" smtClean="0"/>
              <a:t> acid is a better but costly antidote.</a:t>
            </a:r>
          </a:p>
          <a:p>
            <a:endParaRPr lang="en-IN" sz="2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332656"/>
            <a:ext cx="8712968" cy="6336704"/>
          </a:xfrm>
        </p:spPr>
        <p:txBody>
          <a:bodyPr>
            <a:normAutofit fontScale="92500" lnSpcReduction="10000"/>
          </a:bodyPr>
          <a:lstStyle/>
          <a:p>
            <a:pPr>
              <a:buNone/>
            </a:pPr>
            <a:r>
              <a:rPr lang="en-IN" sz="2400" b="1" dirty="0" smtClean="0">
                <a:solidFill>
                  <a:srgbClr val="FF0000"/>
                </a:solidFill>
              </a:rPr>
              <a:t>2. MERCURY POISONING</a:t>
            </a:r>
          </a:p>
          <a:p>
            <a:pPr>
              <a:buFont typeface="Wingdings" pitchFamily="2" charset="2"/>
              <a:buChar char="q"/>
            </a:pPr>
            <a:r>
              <a:rPr lang="en-IN" sz="2400" b="1" dirty="0" smtClean="0">
                <a:solidFill>
                  <a:srgbClr val="0070C0"/>
                </a:solidFill>
              </a:rPr>
              <a:t>INTRODUCTION</a:t>
            </a:r>
          </a:p>
          <a:p>
            <a:r>
              <a:rPr lang="en-IN" sz="2400" dirty="0" smtClean="0"/>
              <a:t>Metallic mercury is a liquid at room temperature, its elemental symbol, </a:t>
            </a:r>
            <a:r>
              <a:rPr lang="en-IN" sz="2400" dirty="0" smtClean="0"/>
              <a:t>Hg.</a:t>
            </a:r>
            <a:endParaRPr lang="en-IN" sz="2400" dirty="0" smtClean="0"/>
          </a:p>
          <a:p>
            <a:pPr>
              <a:buFont typeface="Wingdings" pitchFamily="2" charset="2"/>
              <a:buChar char="q"/>
            </a:pPr>
            <a:r>
              <a:rPr lang="en-IN" sz="2400" b="1" dirty="0" smtClean="0">
                <a:solidFill>
                  <a:srgbClr val="0070C0"/>
                </a:solidFill>
              </a:rPr>
              <a:t>SOURCES OF MERCURY POISONING</a:t>
            </a:r>
          </a:p>
          <a:p>
            <a:r>
              <a:rPr lang="en-IN" sz="2400" dirty="0" smtClean="0"/>
              <a:t>The sources of mercury poisoning may be elemental, inorganic or organic mercury.</a:t>
            </a:r>
          </a:p>
          <a:p>
            <a:pPr marL="514350" indent="-514350">
              <a:buFont typeface="+mj-lt"/>
              <a:buAutoNum type="arabicPeriod"/>
            </a:pPr>
            <a:r>
              <a:rPr lang="en-IN" sz="2400" b="1" dirty="0" smtClean="0">
                <a:solidFill>
                  <a:srgbClr val="7030A0"/>
                </a:solidFill>
              </a:rPr>
              <a:t>Elemental mercury</a:t>
            </a:r>
          </a:p>
          <a:p>
            <a:pPr marL="514350" indent="-514350"/>
            <a:r>
              <a:rPr lang="en-IN" sz="2000" dirty="0" smtClean="0"/>
              <a:t>Inhalation </a:t>
            </a:r>
            <a:r>
              <a:rPr lang="en-IN" sz="2000" dirty="0" smtClean="0"/>
              <a:t>of mercury </a:t>
            </a:r>
            <a:r>
              <a:rPr lang="en-IN" sz="2000" dirty="0" err="1" smtClean="0"/>
              <a:t>vapor</a:t>
            </a:r>
            <a:r>
              <a:rPr lang="en-IN" sz="2000" dirty="0" smtClean="0"/>
              <a:t> from broken thermometers, </a:t>
            </a:r>
            <a:r>
              <a:rPr lang="en-IN" sz="2000" dirty="0" err="1" smtClean="0"/>
              <a:t>sphygomanometers</a:t>
            </a:r>
            <a:r>
              <a:rPr lang="en-IN" sz="2000" dirty="0" smtClean="0"/>
              <a:t> or from dental amalgam.</a:t>
            </a:r>
          </a:p>
          <a:p>
            <a:pPr marL="514350" indent="-514350"/>
            <a:r>
              <a:rPr lang="en-IN" sz="2000" dirty="0" smtClean="0"/>
              <a:t>In acute poisoning, pulmonary edema and encephalopathy may result.</a:t>
            </a:r>
          </a:p>
          <a:p>
            <a:pPr marL="514350" indent="-514350"/>
            <a:r>
              <a:rPr lang="en-IN" sz="2000" dirty="0" smtClean="0"/>
              <a:t>In chronic poisoning, oral lesion (gingivitis, salivation and </a:t>
            </a:r>
            <a:r>
              <a:rPr lang="en-IN" sz="2000" dirty="0" err="1" smtClean="0"/>
              <a:t>stomatitis</a:t>
            </a:r>
            <a:r>
              <a:rPr lang="en-IN" sz="2000" dirty="0" smtClean="0"/>
              <a:t>), tremor and psychological changes (insomnia, shyness, emotional instability, memory loss) are the hallmark. This is called erythrism.</a:t>
            </a:r>
          </a:p>
          <a:p>
            <a:pPr marL="514350" indent="-514350">
              <a:buAutoNum type="arabicPeriod" startAt="2"/>
            </a:pPr>
            <a:r>
              <a:rPr lang="en-IN" sz="2400" b="1" dirty="0" smtClean="0">
                <a:solidFill>
                  <a:srgbClr val="7030A0"/>
                </a:solidFill>
              </a:rPr>
              <a:t>Inorganic mercury</a:t>
            </a:r>
          </a:p>
          <a:p>
            <a:pPr marL="514350" indent="-514350"/>
            <a:r>
              <a:rPr lang="en-IN" sz="2000" dirty="0" smtClean="0"/>
              <a:t>Calomel </a:t>
            </a:r>
            <a:r>
              <a:rPr lang="en-IN" sz="2000" dirty="0" smtClean="0"/>
              <a:t>(cathartic), topical medicines and in plastic industry.</a:t>
            </a:r>
          </a:p>
          <a:p>
            <a:pPr marL="514350" indent="-514350"/>
            <a:r>
              <a:rPr lang="en-IN" sz="2000" dirty="0" smtClean="0"/>
              <a:t>Acute effects include gingivitis, gastritis, vomiting and pulmonary edema.</a:t>
            </a:r>
          </a:p>
          <a:p>
            <a:pPr marL="514350" indent="-514350"/>
            <a:r>
              <a:rPr lang="en-IN" sz="2000" dirty="0" smtClean="0"/>
              <a:t>Chronic effects include </a:t>
            </a:r>
            <a:r>
              <a:rPr lang="en-IN" sz="2000" dirty="0" err="1" smtClean="0"/>
              <a:t>erethism</a:t>
            </a:r>
            <a:r>
              <a:rPr lang="en-IN" sz="2000" dirty="0" smtClean="0"/>
              <a:t>, especially the neuropsychiatric manifestations predominate.</a:t>
            </a:r>
          </a:p>
          <a:p>
            <a:pPr marL="514350" indent="-514350"/>
            <a:endParaRPr lang="en-IN" sz="2000" dirty="0" smtClean="0"/>
          </a:p>
          <a:p>
            <a:pPr marL="514350" indent="-514350"/>
            <a:endParaRPr lang="en-IN"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60648"/>
            <a:ext cx="8712968" cy="6408712"/>
          </a:xfrm>
        </p:spPr>
        <p:txBody>
          <a:bodyPr>
            <a:normAutofit/>
          </a:bodyPr>
          <a:lstStyle/>
          <a:p>
            <a:pPr marL="514350" indent="-514350">
              <a:buAutoNum type="arabicPeriod" startAt="3"/>
            </a:pPr>
            <a:r>
              <a:rPr lang="en-IN" sz="2400" b="1" dirty="0" smtClean="0">
                <a:solidFill>
                  <a:srgbClr val="7030A0"/>
                </a:solidFill>
              </a:rPr>
              <a:t>Organic mercury</a:t>
            </a:r>
          </a:p>
          <a:p>
            <a:pPr marL="514350" indent="-514350"/>
            <a:r>
              <a:rPr lang="en-IN" sz="2000" dirty="0" smtClean="0"/>
              <a:t>Paints</a:t>
            </a:r>
            <a:r>
              <a:rPr lang="en-IN" sz="2000" dirty="0" smtClean="0"/>
              <a:t>, fungicides and cosmetic.</a:t>
            </a:r>
          </a:p>
          <a:p>
            <a:pPr marL="514350" indent="-514350"/>
            <a:r>
              <a:rPr lang="en-IN" sz="2000" dirty="0" smtClean="0"/>
              <a:t>Eating fish containing methyl </a:t>
            </a:r>
            <a:r>
              <a:rPr lang="en-IN" sz="2000" dirty="0" smtClean="0"/>
              <a:t>mercury.</a:t>
            </a:r>
            <a:endParaRPr lang="en-IN" sz="2000" dirty="0" smtClean="0"/>
          </a:p>
          <a:p>
            <a:pPr marL="514350" indent="-514350"/>
            <a:r>
              <a:rPr lang="en-IN" sz="2000" dirty="0" smtClean="0"/>
              <a:t>The exposure of methyl mercury may produce </a:t>
            </a:r>
            <a:r>
              <a:rPr lang="en-IN" sz="2000" dirty="0" smtClean="0"/>
              <a:t>ataxia </a:t>
            </a:r>
            <a:r>
              <a:rPr lang="en-IN" sz="2000" dirty="0" smtClean="0"/>
              <a:t>and visual field constriction.</a:t>
            </a:r>
          </a:p>
          <a:p>
            <a:pPr marL="514350" indent="-514350"/>
            <a:r>
              <a:rPr lang="en-IN" sz="2000" dirty="0" smtClean="0"/>
              <a:t>In severe cases, </a:t>
            </a:r>
            <a:r>
              <a:rPr lang="en-IN" sz="2000" dirty="0" err="1" smtClean="0"/>
              <a:t>temor</a:t>
            </a:r>
            <a:r>
              <a:rPr lang="en-IN" sz="2000" dirty="0" smtClean="0"/>
              <a:t>, hearing loss and spasticity may also be seen.</a:t>
            </a:r>
          </a:p>
          <a:p>
            <a:pPr>
              <a:buFont typeface="Wingdings" pitchFamily="2" charset="2"/>
              <a:buChar char="q"/>
            </a:pPr>
            <a:r>
              <a:rPr lang="en-IN" sz="2000" b="1" dirty="0" smtClean="0">
                <a:solidFill>
                  <a:srgbClr val="0070C0"/>
                </a:solidFill>
              </a:rPr>
              <a:t>LABORATORY FINDINGS</a:t>
            </a:r>
          </a:p>
          <a:p>
            <a:r>
              <a:rPr lang="en-IN" sz="2000" dirty="0" smtClean="0"/>
              <a:t>Normal blood level of mercury is &lt;1 mg/</a:t>
            </a:r>
            <a:r>
              <a:rPr lang="en-IN" sz="2000" dirty="0" err="1" smtClean="0"/>
              <a:t>dL</a:t>
            </a:r>
            <a:r>
              <a:rPr lang="en-IN" sz="2000" dirty="0" smtClean="0"/>
              <a:t>. When it is increased toxicity appear.</a:t>
            </a:r>
          </a:p>
          <a:p>
            <a:r>
              <a:rPr lang="en-IN" sz="2000" dirty="0" smtClean="0"/>
              <a:t>In chronic poisoning, urinary excretion is elevated.</a:t>
            </a:r>
          </a:p>
          <a:p>
            <a:r>
              <a:rPr lang="en-IN" sz="2000" dirty="0" smtClean="0"/>
              <a:t>Hair analysis can detect organic mercury compounds. (Normally hair contains &lt;1 </a:t>
            </a:r>
            <a:r>
              <a:rPr lang="el-GR" sz="2000" dirty="0" smtClean="0"/>
              <a:t>μ</a:t>
            </a:r>
            <a:r>
              <a:rPr lang="en-IN" sz="2000" dirty="0" smtClean="0"/>
              <a:t>g/g of Hg).</a:t>
            </a:r>
          </a:p>
          <a:p>
            <a:pPr>
              <a:buFont typeface="Wingdings" pitchFamily="2" charset="2"/>
              <a:buChar char="q"/>
            </a:pPr>
            <a:r>
              <a:rPr lang="en-IN" sz="2000" b="1" dirty="0" smtClean="0">
                <a:solidFill>
                  <a:srgbClr val="0070C0"/>
                </a:solidFill>
              </a:rPr>
              <a:t>TREATMENT</a:t>
            </a:r>
          </a:p>
          <a:p>
            <a:r>
              <a:rPr lang="en-IN" sz="1800" dirty="0" smtClean="0"/>
              <a:t>Treatment  with </a:t>
            </a:r>
            <a:r>
              <a:rPr lang="en-IN" sz="1800" dirty="0" err="1" smtClean="0"/>
              <a:t>penicillamine</a:t>
            </a:r>
            <a:r>
              <a:rPr lang="en-IN" sz="1800" dirty="0" smtClean="0"/>
              <a:t> </a:t>
            </a:r>
            <a:r>
              <a:rPr lang="en-IN" sz="1800" dirty="0" smtClean="0"/>
              <a:t>will mobilize Hg, allowing for its excretion in the urine.</a:t>
            </a:r>
          </a:p>
          <a:p>
            <a:r>
              <a:rPr lang="en-IN" sz="1800" dirty="0" smtClean="0"/>
              <a:t>Therapy may be terminated after the daily urine excretion rate of Hg  falls below 50 </a:t>
            </a:r>
            <a:r>
              <a:rPr lang="el-GR" sz="1800" dirty="0" smtClean="0"/>
              <a:t>μ</a:t>
            </a:r>
            <a:r>
              <a:rPr lang="en-IN" sz="1800" dirty="0" smtClean="0"/>
              <a:t>g/L.</a:t>
            </a:r>
          </a:p>
          <a:p>
            <a:pPr marL="514350" indent="-514350">
              <a:buNone/>
            </a:pPr>
            <a:endParaRPr lang="en-IN" sz="2000" dirty="0" smtClean="0"/>
          </a:p>
          <a:p>
            <a:pPr marL="514350" indent="-514350">
              <a:buNone/>
            </a:pPr>
            <a:endParaRPr lang="en-IN"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634082"/>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IN" b="1" dirty="0" smtClean="0"/>
              <a:t>ALUMINIUM TOXICITY</a:t>
            </a:r>
            <a:endParaRPr lang="en-IN" b="1" dirty="0"/>
          </a:p>
        </p:txBody>
      </p:sp>
      <p:sp>
        <p:nvSpPr>
          <p:cNvPr id="3" name="Content Placeholder 2"/>
          <p:cNvSpPr>
            <a:spLocks noGrp="1"/>
          </p:cNvSpPr>
          <p:nvPr>
            <p:ph idx="1"/>
          </p:nvPr>
        </p:nvSpPr>
        <p:spPr>
          <a:xfrm>
            <a:off x="467544" y="836712"/>
            <a:ext cx="8208912" cy="5544616"/>
          </a:xfrm>
        </p:spPr>
        <p:txBody>
          <a:bodyPr>
            <a:normAutofit fontScale="85000" lnSpcReduction="20000"/>
          </a:bodyPr>
          <a:lstStyle/>
          <a:p>
            <a:pPr>
              <a:buFont typeface="Wingdings" pitchFamily="2" charset="2"/>
              <a:buChar char="q"/>
            </a:pPr>
            <a:r>
              <a:rPr lang="en-IN" sz="2800" b="1" dirty="0" smtClean="0">
                <a:solidFill>
                  <a:srgbClr val="0070C0"/>
                </a:solidFill>
              </a:rPr>
              <a:t>SOURCES OF ALUMINIUM TOXICITY </a:t>
            </a:r>
          </a:p>
          <a:p>
            <a:r>
              <a:rPr lang="en-IN" sz="2900" dirty="0" smtClean="0"/>
              <a:t>From packing and building material, paint pigments, insulating materials, cosmetic, antacids, and aluminium cooking vessels.</a:t>
            </a:r>
          </a:p>
          <a:p>
            <a:r>
              <a:rPr lang="en-IN" sz="2900" dirty="0" smtClean="0"/>
              <a:t>The tolerable upper limit of absorption is 1 mg/day.</a:t>
            </a:r>
          </a:p>
          <a:p>
            <a:r>
              <a:rPr lang="en-IN" sz="2900" dirty="0" smtClean="0"/>
              <a:t>If intake exceeds 100 mg/day, toxicity results.</a:t>
            </a:r>
          </a:p>
          <a:p>
            <a:pPr>
              <a:buFont typeface="Wingdings" pitchFamily="2" charset="2"/>
              <a:buChar char="q"/>
            </a:pPr>
            <a:r>
              <a:rPr lang="en-IN" sz="2800" b="1" dirty="0" smtClean="0">
                <a:solidFill>
                  <a:srgbClr val="0070C0"/>
                </a:solidFill>
              </a:rPr>
              <a:t>MECHANISM OF TOXICITY</a:t>
            </a:r>
          </a:p>
          <a:p>
            <a:r>
              <a:rPr lang="en-IN" sz="2600" dirty="0" smtClean="0"/>
              <a:t>Aluminium stimulates production of free radicals.</a:t>
            </a:r>
          </a:p>
          <a:p>
            <a:r>
              <a:rPr lang="en-IN" sz="2600" dirty="0" smtClean="0"/>
              <a:t>It prevents absorption of calcium, phosphorous and iron.</a:t>
            </a:r>
          </a:p>
          <a:p>
            <a:r>
              <a:rPr lang="en-IN" sz="2600" dirty="0" smtClean="0"/>
              <a:t>It also interferes with heme synthesis.</a:t>
            </a:r>
          </a:p>
          <a:p>
            <a:pPr>
              <a:buFont typeface="Wingdings" pitchFamily="2" charset="2"/>
              <a:buChar char="q"/>
            </a:pPr>
            <a:r>
              <a:rPr lang="en-IN" sz="2800" b="1" dirty="0" smtClean="0">
                <a:solidFill>
                  <a:srgbClr val="0070C0"/>
                </a:solidFill>
              </a:rPr>
              <a:t>TOXICITY MANIFESTATIONS</a:t>
            </a:r>
          </a:p>
          <a:p>
            <a:r>
              <a:rPr lang="en-IN" sz="2600" dirty="0" smtClean="0"/>
              <a:t>Aluminium toxicity may lead to </a:t>
            </a:r>
            <a:r>
              <a:rPr lang="en-IN" sz="2600" dirty="0" err="1" smtClean="0"/>
              <a:t>Alzheier’s</a:t>
            </a:r>
            <a:r>
              <a:rPr lang="en-IN" sz="2600" dirty="0" smtClean="0"/>
              <a:t> disease, Parkinson’s disease, degeneration of dendrites, </a:t>
            </a:r>
            <a:r>
              <a:rPr lang="en-IN" sz="2600" dirty="0" err="1" smtClean="0"/>
              <a:t>microcytic</a:t>
            </a:r>
            <a:r>
              <a:rPr lang="en-IN" sz="2600" dirty="0" smtClean="0"/>
              <a:t> </a:t>
            </a:r>
            <a:r>
              <a:rPr lang="en-IN" sz="2600" dirty="0" err="1" smtClean="0"/>
              <a:t>hypochromic</a:t>
            </a:r>
            <a:r>
              <a:rPr lang="en-IN" sz="2600" dirty="0" smtClean="0"/>
              <a:t> </a:t>
            </a:r>
            <a:r>
              <a:rPr lang="en-IN" sz="2600" dirty="0" smtClean="0"/>
              <a:t>anaemia </a:t>
            </a:r>
            <a:r>
              <a:rPr lang="en-IN" sz="2600" dirty="0" smtClean="0"/>
              <a:t>and </a:t>
            </a:r>
            <a:r>
              <a:rPr lang="en-IN" sz="2600" dirty="0" err="1" smtClean="0"/>
              <a:t>osteomalacia</a:t>
            </a:r>
            <a:r>
              <a:rPr lang="en-IN" sz="2600" dirty="0" smtClean="0"/>
              <a:t>.</a:t>
            </a:r>
          </a:p>
          <a:p>
            <a:pPr>
              <a:buFont typeface="Wingdings" pitchFamily="2" charset="2"/>
              <a:buChar char="q"/>
            </a:pPr>
            <a:r>
              <a:rPr lang="en-IN" sz="2800" b="1" dirty="0" smtClean="0">
                <a:solidFill>
                  <a:srgbClr val="0070C0"/>
                </a:solidFill>
              </a:rPr>
              <a:t>TREATMENT</a:t>
            </a:r>
          </a:p>
          <a:p>
            <a:r>
              <a:rPr lang="en-IN" sz="2600" dirty="0" smtClean="0"/>
              <a:t>Aluminium related bone disease are treated with </a:t>
            </a:r>
            <a:r>
              <a:rPr lang="en-IN" sz="2600" b="1" dirty="0" err="1" smtClean="0"/>
              <a:t>deferoxamine</a:t>
            </a:r>
            <a:r>
              <a:rPr lang="en-IN" sz="2600" dirty="0" smtClean="0"/>
              <a:t>.</a:t>
            </a:r>
            <a:endParaRPr lang="en-IN"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IN" b="1" dirty="0" smtClean="0"/>
              <a:t>ARSENIC TOXICITY</a:t>
            </a:r>
            <a:endParaRPr lang="en-IN" b="1" dirty="0"/>
          </a:p>
        </p:txBody>
      </p:sp>
      <p:sp>
        <p:nvSpPr>
          <p:cNvPr id="3" name="Content Placeholder 2"/>
          <p:cNvSpPr>
            <a:spLocks noGrp="1"/>
          </p:cNvSpPr>
          <p:nvPr>
            <p:ph idx="1"/>
          </p:nvPr>
        </p:nvSpPr>
        <p:spPr>
          <a:xfrm>
            <a:off x="467544" y="908720"/>
            <a:ext cx="8280920" cy="5760640"/>
          </a:xfrm>
        </p:spPr>
        <p:txBody>
          <a:bodyPr>
            <a:noAutofit/>
          </a:bodyPr>
          <a:lstStyle/>
          <a:p>
            <a:pPr>
              <a:buFont typeface="Wingdings" pitchFamily="2" charset="2"/>
              <a:buChar char="q"/>
            </a:pPr>
            <a:r>
              <a:rPr lang="en-IN" b="1" dirty="0" smtClean="0">
                <a:solidFill>
                  <a:srgbClr val="0070C0"/>
                </a:solidFill>
              </a:rPr>
              <a:t>INTRODUCTION</a:t>
            </a:r>
          </a:p>
          <a:p>
            <a:r>
              <a:rPr lang="en-IN" sz="2000" dirty="0" smtClean="0"/>
              <a:t>Arsenic is the best known of the metal toxins.</a:t>
            </a:r>
          </a:p>
          <a:p>
            <a:r>
              <a:rPr lang="en-IN" sz="2000" dirty="0" smtClean="0"/>
              <a:t>Arsenic exists in numerous toxic and non-toxic forms.</a:t>
            </a:r>
          </a:p>
          <a:p>
            <a:r>
              <a:rPr lang="en-IN" sz="2000" dirty="0" smtClean="0"/>
              <a:t>The toxic forms include (1) As</a:t>
            </a:r>
            <a:r>
              <a:rPr lang="en-IN" sz="2000" baseline="30000" dirty="0" smtClean="0"/>
              <a:t>3+</a:t>
            </a:r>
            <a:r>
              <a:rPr lang="en-IN" sz="2000" dirty="0" smtClean="0"/>
              <a:t> or As(III), (2) the more toxic As</a:t>
            </a:r>
            <a:r>
              <a:rPr lang="en-IN" sz="2000" baseline="30000" dirty="0" smtClean="0"/>
              <a:t>5+</a:t>
            </a:r>
            <a:r>
              <a:rPr lang="en-IN" sz="2000" dirty="0" smtClean="0"/>
              <a:t> or As(V), </a:t>
            </a:r>
            <a:r>
              <a:rPr lang="en-IN" sz="2000" dirty="0" err="1" smtClean="0"/>
              <a:t>monomethylarsine</a:t>
            </a:r>
            <a:r>
              <a:rPr lang="en-IN" sz="2000" dirty="0" smtClean="0"/>
              <a:t> (MMA); and (4) </a:t>
            </a:r>
            <a:r>
              <a:rPr lang="en-IN" sz="2000" dirty="0" err="1" smtClean="0"/>
              <a:t>dimethylarsine</a:t>
            </a:r>
            <a:r>
              <a:rPr lang="en-IN" sz="2000" dirty="0" smtClean="0"/>
              <a:t> (DMA).</a:t>
            </a:r>
            <a:endParaRPr lang="en-IN" sz="2000" baseline="30000" dirty="0" smtClean="0"/>
          </a:p>
          <a:p>
            <a:pPr>
              <a:buFont typeface="Wingdings" pitchFamily="2" charset="2"/>
              <a:buChar char="q"/>
            </a:pPr>
            <a:r>
              <a:rPr lang="en-IN" sz="2800" b="1" dirty="0" smtClean="0">
                <a:solidFill>
                  <a:srgbClr val="0070C0"/>
                </a:solidFill>
              </a:rPr>
              <a:t>SOURCES OF POISONING</a:t>
            </a:r>
          </a:p>
          <a:p>
            <a:r>
              <a:rPr lang="en-IN" sz="2400" dirty="0" smtClean="0"/>
              <a:t>Fruit </a:t>
            </a:r>
            <a:r>
              <a:rPr lang="en-IN" sz="2400" dirty="0" smtClean="0"/>
              <a:t>sprays, pesticides, rat poisons, etc.</a:t>
            </a:r>
          </a:p>
          <a:p>
            <a:pPr>
              <a:buFont typeface="Wingdings" pitchFamily="2" charset="2"/>
              <a:buChar char="q"/>
            </a:pPr>
            <a:r>
              <a:rPr lang="en-IN" sz="2800" b="1" dirty="0" smtClean="0">
                <a:solidFill>
                  <a:srgbClr val="0070C0"/>
                </a:solidFill>
              </a:rPr>
              <a:t>MECHANISM OF POISONING</a:t>
            </a:r>
          </a:p>
          <a:p>
            <a:r>
              <a:rPr lang="en-IN" sz="2400" dirty="0" smtClean="0"/>
              <a:t>Arsenic acts on </a:t>
            </a:r>
            <a:r>
              <a:rPr lang="en-IN" sz="2400" dirty="0" err="1" smtClean="0"/>
              <a:t>sulfhydryl</a:t>
            </a:r>
            <a:r>
              <a:rPr lang="en-IN" sz="2400" dirty="0" smtClean="0"/>
              <a:t> enzymes and interferes with cell metabolism.</a:t>
            </a:r>
          </a:p>
          <a:p>
            <a:r>
              <a:rPr lang="en-IN" sz="2400" dirty="0" smtClean="0"/>
              <a:t>It may also cause intravascular </a:t>
            </a:r>
            <a:r>
              <a:rPr lang="en-IN" sz="2400" dirty="0" err="1" smtClean="0"/>
              <a:t>hemolysis</a:t>
            </a:r>
            <a:r>
              <a:rPr lang="en-IN" sz="2400" dirty="0" smtClean="0"/>
              <a:t>, which leads to </a:t>
            </a:r>
            <a:r>
              <a:rPr lang="en-IN" sz="2400" dirty="0" err="1" smtClean="0"/>
              <a:t>hemoglobinuria</a:t>
            </a:r>
            <a:r>
              <a:rPr lang="en-IN" sz="2400" dirty="0" smtClean="0"/>
              <a:t>.</a:t>
            </a:r>
            <a:endParaRPr lang="en-IN"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60648"/>
            <a:ext cx="8640960" cy="6408712"/>
          </a:xfrm>
        </p:spPr>
        <p:txBody>
          <a:bodyPr>
            <a:normAutofit lnSpcReduction="10000"/>
          </a:bodyPr>
          <a:lstStyle/>
          <a:p>
            <a:pPr>
              <a:buFont typeface="Wingdings" pitchFamily="2" charset="2"/>
              <a:buChar char="q"/>
            </a:pPr>
            <a:r>
              <a:rPr lang="en-IN" b="1" dirty="0" smtClean="0">
                <a:solidFill>
                  <a:srgbClr val="0070C0"/>
                </a:solidFill>
              </a:rPr>
              <a:t>TOXICITY MANIFSTATIONS</a:t>
            </a:r>
          </a:p>
          <a:p>
            <a:r>
              <a:rPr lang="en-IN" dirty="0" smtClean="0"/>
              <a:t>The trivalent or </a:t>
            </a:r>
            <a:r>
              <a:rPr lang="en-IN" dirty="0" err="1" smtClean="0"/>
              <a:t>pentavalent</a:t>
            </a:r>
            <a:r>
              <a:rPr lang="en-IN" dirty="0" smtClean="0"/>
              <a:t> organic arsenic compounds are less toxic than inorganic arsenic compounds.</a:t>
            </a:r>
          </a:p>
          <a:p>
            <a:r>
              <a:rPr lang="en-IN" dirty="0" smtClean="0"/>
              <a:t>The symptoms are anaphylactic reactions or later development of </a:t>
            </a:r>
            <a:r>
              <a:rPr lang="en-IN" dirty="0" err="1" smtClean="0"/>
              <a:t>agranulocytosis</a:t>
            </a:r>
            <a:r>
              <a:rPr lang="en-IN" dirty="0" smtClean="0"/>
              <a:t>, hepatitis, jaundice and encephalitis.</a:t>
            </a:r>
          </a:p>
          <a:p>
            <a:pPr>
              <a:buFont typeface="Wingdings" pitchFamily="2" charset="2"/>
              <a:buChar char="q"/>
            </a:pPr>
            <a:r>
              <a:rPr lang="en-IN" b="1" dirty="0" smtClean="0"/>
              <a:t>TREATMENT</a:t>
            </a:r>
          </a:p>
          <a:p>
            <a:r>
              <a:rPr lang="en-IN" dirty="0" smtClean="0"/>
              <a:t>British </a:t>
            </a:r>
            <a:r>
              <a:rPr lang="en-IN" dirty="0" err="1" smtClean="0"/>
              <a:t>antilewisite</a:t>
            </a:r>
            <a:r>
              <a:rPr lang="en-IN" dirty="0" smtClean="0"/>
              <a:t> (BAL) is an effective antidote for treating.</a:t>
            </a:r>
          </a:p>
          <a:p>
            <a:r>
              <a:rPr lang="en-IN" dirty="0" smtClean="0"/>
              <a:t>As intoxication, the active agent in BAL is </a:t>
            </a:r>
            <a:r>
              <a:rPr lang="en-IN" dirty="0" err="1" smtClean="0"/>
              <a:t>dimercaprol</a:t>
            </a:r>
            <a:r>
              <a:rPr lang="en-IN" dirty="0" smtClean="0"/>
              <a:t>, a </a:t>
            </a:r>
            <a:r>
              <a:rPr lang="en-IN" dirty="0" err="1" smtClean="0"/>
              <a:t>sulfhydryl</a:t>
            </a:r>
            <a:r>
              <a:rPr lang="en-IN" dirty="0" smtClean="0"/>
              <a:t>-reducing agent.</a:t>
            </a:r>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76672"/>
            <a:ext cx="8280920" cy="5976664"/>
          </a:xfrm>
        </p:spPr>
        <p:txBody>
          <a:bodyPr>
            <a:normAutofit lnSpcReduction="10000"/>
          </a:bodyPr>
          <a:lstStyle/>
          <a:p>
            <a:pPr>
              <a:buFont typeface="Wingdings" pitchFamily="2" charset="2"/>
              <a:buChar char="q"/>
            </a:pPr>
            <a:r>
              <a:rPr lang="en-IN" sz="2800" b="1" dirty="0" smtClean="0">
                <a:solidFill>
                  <a:srgbClr val="FF0000"/>
                </a:solidFill>
              </a:rPr>
              <a:t>ENVIRONMENTAL POLLUTANT</a:t>
            </a:r>
          </a:p>
          <a:p>
            <a:r>
              <a:rPr lang="en-IN" sz="2400" dirty="0" smtClean="0"/>
              <a:t>Any substance present in the environment, which may produce abnormality in metabolism or alter the wellbeing of an organism, is called environmental pollutant.</a:t>
            </a:r>
          </a:p>
          <a:p>
            <a:pPr>
              <a:buFont typeface="Wingdings" pitchFamily="2" charset="2"/>
              <a:buChar char="q"/>
            </a:pPr>
            <a:r>
              <a:rPr lang="en-IN" sz="2800" b="1" dirty="0" smtClean="0">
                <a:solidFill>
                  <a:srgbClr val="FF0000"/>
                </a:solidFill>
              </a:rPr>
              <a:t>POISON</a:t>
            </a:r>
          </a:p>
          <a:p>
            <a:r>
              <a:rPr lang="en-IN" sz="2400" dirty="0" smtClean="0"/>
              <a:t>A poison is a substance which causes death or harm if introduced in the living body or brought into contact with parts of the body.</a:t>
            </a:r>
          </a:p>
          <a:p>
            <a:r>
              <a:rPr lang="en-IN" sz="2400" dirty="0" smtClean="0"/>
              <a:t>Lethal doses (per kg body weight) of some toxic substances are : </a:t>
            </a:r>
            <a:r>
              <a:rPr lang="en-IN" sz="2400" b="1" dirty="0" smtClean="0">
                <a:solidFill>
                  <a:srgbClr val="00B050"/>
                </a:solidFill>
              </a:rPr>
              <a:t>Cyanide</a:t>
            </a:r>
            <a:r>
              <a:rPr lang="en-IN" sz="2400" dirty="0" smtClean="0"/>
              <a:t> = 1 mg/kg body weight; </a:t>
            </a:r>
            <a:r>
              <a:rPr lang="en-IN" sz="2400" b="1" dirty="0">
                <a:solidFill>
                  <a:srgbClr val="00B050"/>
                </a:solidFill>
              </a:rPr>
              <a:t>M</a:t>
            </a:r>
            <a:r>
              <a:rPr lang="en-IN" sz="2400" b="1" dirty="0" smtClean="0">
                <a:solidFill>
                  <a:srgbClr val="00B050"/>
                </a:solidFill>
              </a:rPr>
              <a:t>orphine</a:t>
            </a:r>
            <a:r>
              <a:rPr lang="en-IN" sz="2400" dirty="0" smtClean="0"/>
              <a:t> = 25 mg/kg; </a:t>
            </a:r>
            <a:r>
              <a:rPr lang="en-IN" sz="2400" b="1" dirty="0" smtClean="0">
                <a:solidFill>
                  <a:srgbClr val="00B050"/>
                </a:solidFill>
              </a:rPr>
              <a:t>Aspirin</a:t>
            </a:r>
            <a:r>
              <a:rPr lang="en-IN" sz="2400" dirty="0" smtClean="0"/>
              <a:t> = 500 mg/kg; </a:t>
            </a:r>
            <a:r>
              <a:rPr lang="en-IN" sz="2400" b="1" dirty="0">
                <a:solidFill>
                  <a:srgbClr val="00B050"/>
                </a:solidFill>
              </a:rPr>
              <a:t>E</a:t>
            </a:r>
            <a:r>
              <a:rPr lang="en-IN" sz="2400" b="1" dirty="0" smtClean="0">
                <a:solidFill>
                  <a:srgbClr val="00B050"/>
                </a:solidFill>
              </a:rPr>
              <a:t>thyl alcohol </a:t>
            </a:r>
            <a:r>
              <a:rPr lang="en-IN" sz="2400" dirty="0" smtClean="0"/>
              <a:t>= 10 g/kg.</a:t>
            </a:r>
          </a:p>
          <a:p>
            <a:pPr>
              <a:buFont typeface="Wingdings" pitchFamily="2" charset="2"/>
              <a:buChar char="q"/>
            </a:pPr>
            <a:r>
              <a:rPr lang="en-IN" sz="2800" b="1" dirty="0" smtClean="0">
                <a:solidFill>
                  <a:srgbClr val="FF0000"/>
                </a:solidFill>
              </a:rPr>
              <a:t>TOXINS</a:t>
            </a:r>
          </a:p>
          <a:p>
            <a:r>
              <a:rPr lang="en-IN" sz="2400" dirty="0" smtClean="0"/>
              <a:t>Specific proteins produced by living organisms (mushroom toxin or tetanus toxin).</a:t>
            </a:r>
          </a:p>
          <a:p>
            <a:r>
              <a:rPr lang="en-IN" sz="2400" dirty="0" smtClean="0"/>
              <a:t>Most exhibit immediate effects.</a:t>
            </a:r>
            <a:endParaRPr lang="en-IN" sz="2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3568" y="2636912"/>
            <a:ext cx="7772400" cy="1470025"/>
          </a:xfrm>
        </p:spPr>
        <p:style>
          <a:lnRef idx="1">
            <a:schemeClr val="accent2"/>
          </a:lnRef>
          <a:fillRef idx="2">
            <a:schemeClr val="accent2"/>
          </a:fillRef>
          <a:effectRef idx="1">
            <a:schemeClr val="accent2"/>
          </a:effectRef>
          <a:fontRef idx="minor">
            <a:schemeClr val="dk1"/>
          </a:fontRef>
        </p:style>
        <p:txBody>
          <a:bodyPr>
            <a:normAutofit/>
          </a:bodyPr>
          <a:lstStyle/>
          <a:p>
            <a:r>
              <a:rPr lang="en-IN" sz="4800" b="1" dirty="0" smtClean="0">
                <a:solidFill>
                  <a:srgbClr val="FF0000"/>
                </a:solidFill>
              </a:rPr>
              <a:t>PESTICIDES AND INSECTICIES</a:t>
            </a:r>
            <a:endParaRPr lang="en-IN" sz="4800" b="1" dirty="0">
              <a:solidFill>
                <a:srgbClr val="FF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640960" cy="1143000"/>
          </a:xfrm>
        </p:spPr>
        <p:style>
          <a:lnRef idx="1">
            <a:schemeClr val="accent2"/>
          </a:lnRef>
          <a:fillRef idx="2">
            <a:schemeClr val="accent2"/>
          </a:fillRef>
          <a:effectRef idx="1">
            <a:schemeClr val="accent2"/>
          </a:effectRef>
          <a:fontRef idx="minor">
            <a:schemeClr val="dk1"/>
          </a:fontRef>
        </p:style>
        <p:txBody>
          <a:bodyPr>
            <a:noAutofit/>
          </a:bodyPr>
          <a:lstStyle/>
          <a:p>
            <a:r>
              <a:rPr lang="en-IN" sz="3200" b="1" dirty="0" smtClean="0"/>
              <a:t>DICHLORODIPHENYLTRICHLOROETHANE (DDT)</a:t>
            </a:r>
            <a:endParaRPr lang="en-IN" sz="3200" b="1" dirty="0"/>
          </a:p>
        </p:txBody>
      </p:sp>
      <p:sp>
        <p:nvSpPr>
          <p:cNvPr id="3" name="Content Placeholder 2"/>
          <p:cNvSpPr>
            <a:spLocks noGrp="1"/>
          </p:cNvSpPr>
          <p:nvPr>
            <p:ph idx="1"/>
          </p:nvPr>
        </p:nvSpPr>
        <p:spPr>
          <a:xfrm>
            <a:off x="179512" y="1600200"/>
            <a:ext cx="8784976" cy="4997152"/>
          </a:xfrm>
        </p:spPr>
        <p:txBody>
          <a:bodyPr/>
          <a:lstStyle/>
          <a:p>
            <a:r>
              <a:rPr lang="en-IN" dirty="0" smtClean="0"/>
              <a:t>It is a fat soluble and deposited in the adipose tissue.</a:t>
            </a:r>
          </a:p>
          <a:p>
            <a:r>
              <a:rPr lang="en-IN" dirty="0" smtClean="0"/>
              <a:t>It is not excreted. Thus concentration inside the body goes on increasing.</a:t>
            </a:r>
          </a:p>
          <a:p>
            <a:r>
              <a:rPr lang="en-IN" dirty="0" smtClean="0"/>
              <a:t>Even though DDT is banned in many countries, it is still available in many countries.</a:t>
            </a:r>
          </a:p>
          <a:p>
            <a:r>
              <a:rPr lang="en-IN" dirty="0" smtClean="0"/>
              <a:t>Many antifungal agents sprayed on fruits are having long-term effects on depressed spermatogenesis and fertility.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74638"/>
            <a:ext cx="8568952" cy="1143000"/>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IN" b="1" dirty="0" smtClean="0"/>
              <a:t>ORGANOPHOSPHOROUS COMPOUNDS</a:t>
            </a:r>
            <a:endParaRPr lang="en-IN" b="1" dirty="0"/>
          </a:p>
        </p:txBody>
      </p:sp>
      <p:sp>
        <p:nvSpPr>
          <p:cNvPr id="3" name="Content Placeholder 2"/>
          <p:cNvSpPr>
            <a:spLocks noGrp="1"/>
          </p:cNvSpPr>
          <p:nvPr>
            <p:ph idx="1"/>
          </p:nvPr>
        </p:nvSpPr>
        <p:spPr>
          <a:xfrm>
            <a:off x="251520" y="1484784"/>
            <a:ext cx="8640960" cy="5112568"/>
          </a:xfrm>
        </p:spPr>
        <p:txBody>
          <a:bodyPr>
            <a:normAutofit fontScale="85000" lnSpcReduction="20000"/>
          </a:bodyPr>
          <a:lstStyle/>
          <a:p>
            <a:r>
              <a:rPr lang="en-IN" dirty="0" err="1" smtClean="0"/>
              <a:t>Organophosphorous</a:t>
            </a:r>
            <a:r>
              <a:rPr lang="en-IN" dirty="0" smtClean="0"/>
              <a:t> (ORP) and </a:t>
            </a:r>
            <a:r>
              <a:rPr lang="en-IN" dirty="0" err="1" smtClean="0"/>
              <a:t>organocarbamates</a:t>
            </a:r>
            <a:r>
              <a:rPr lang="en-IN" dirty="0" smtClean="0"/>
              <a:t> (ORC) are the common </a:t>
            </a:r>
            <a:r>
              <a:rPr lang="en-IN" b="1" dirty="0" smtClean="0">
                <a:solidFill>
                  <a:srgbClr val="00B050"/>
                </a:solidFill>
              </a:rPr>
              <a:t>pesticides </a:t>
            </a:r>
            <a:r>
              <a:rPr lang="en-IN" dirty="0" smtClean="0"/>
              <a:t>and </a:t>
            </a:r>
            <a:r>
              <a:rPr lang="en-IN" dirty="0" err="1" smtClean="0"/>
              <a:t>organosulfur</a:t>
            </a:r>
            <a:r>
              <a:rPr lang="en-IN" dirty="0" smtClean="0"/>
              <a:t> compounds (</a:t>
            </a:r>
            <a:r>
              <a:rPr lang="en-IN" dirty="0" err="1" smtClean="0"/>
              <a:t>dithiocarbamates</a:t>
            </a:r>
            <a:r>
              <a:rPr lang="en-IN" dirty="0" smtClean="0"/>
              <a:t>) are </a:t>
            </a:r>
            <a:r>
              <a:rPr lang="en-IN" b="1" dirty="0" smtClean="0">
                <a:solidFill>
                  <a:srgbClr val="00B050"/>
                </a:solidFill>
              </a:rPr>
              <a:t>fungicides</a:t>
            </a:r>
            <a:r>
              <a:rPr lang="en-IN" dirty="0" smtClean="0"/>
              <a:t>.</a:t>
            </a:r>
          </a:p>
          <a:p>
            <a:r>
              <a:rPr lang="en-IN" dirty="0" err="1" smtClean="0"/>
              <a:t>Organophosphorous</a:t>
            </a:r>
            <a:r>
              <a:rPr lang="en-IN" dirty="0" smtClean="0"/>
              <a:t> compounds, </a:t>
            </a:r>
            <a:r>
              <a:rPr lang="en-IN" b="1" dirty="0" smtClean="0">
                <a:solidFill>
                  <a:srgbClr val="00B050"/>
                </a:solidFill>
              </a:rPr>
              <a:t>parathion </a:t>
            </a:r>
            <a:r>
              <a:rPr lang="en-IN" dirty="0" smtClean="0"/>
              <a:t>and </a:t>
            </a:r>
            <a:r>
              <a:rPr lang="en-IN" b="1" dirty="0" err="1" smtClean="0">
                <a:solidFill>
                  <a:srgbClr val="00B050"/>
                </a:solidFill>
              </a:rPr>
              <a:t>malathion</a:t>
            </a:r>
            <a:r>
              <a:rPr lang="en-IN" b="1" dirty="0" smtClean="0">
                <a:solidFill>
                  <a:srgbClr val="00B050"/>
                </a:solidFill>
              </a:rPr>
              <a:t> </a:t>
            </a:r>
            <a:r>
              <a:rPr lang="en-IN" dirty="0" smtClean="0"/>
              <a:t>are powerful </a:t>
            </a:r>
            <a:r>
              <a:rPr lang="en-IN" dirty="0" err="1" smtClean="0"/>
              <a:t>neurotoxic</a:t>
            </a:r>
            <a:r>
              <a:rPr lang="en-IN" dirty="0" smtClean="0"/>
              <a:t> agents.</a:t>
            </a:r>
          </a:p>
          <a:p>
            <a:r>
              <a:rPr lang="en-IN" dirty="0" smtClean="0"/>
              <a:t>They inhibit </a:t>
            </a:r>
            <a:r>
              <a:rPr lang="en-IN" dirty="0" err="1" smtClean="0"/>
              <a:t>acetylcholinesterase</a:t>
            </a:r>
            <a:r>
              <a:rPr lang="en-IN" dirty="0" smtClean="0"/>
              <a:t> through phosphorylation of the active center of the enzyme. Hence, </a:t>
            </a:r>
            <a:r>
              <a:rPr lang="en-IN" dirty="0" err="1" smtClean="0"/>
              <a:t>acetylcholinesterase</a:t>
            </a:r>
            <a:r>
              <a:rPr lang="en-IN" dirty="0" smtClean="0"/>
              <a:t> accumulates in the nerve endings.</a:t>
            </a:r>
          </a:p>
          <a:p>
            <a:r>
              <a:rPr lang="en-IN" dirty="0" smtClean="0"/>
              <a:t>Thus, the transfer of nerve impulses across synapses and at the nerve-muscle junction is prevented.</a:t>
            </a:r>
          </a:p>
          <a:p>
            <a:r>
              <a:rPr lang="en-IN" b="1" dirty="0" smtClean="0">
                <a:solidFill>
                  <a:srgbClr val="00B050"/>
                </a:solidFill>
              </a:rPr>
              <a:t>Diagnosis </a:t>
            </a:r>
            <a:r>
              <a:rPr lang="en-IN" dirty="0" smtClean="0"/>
              <a:t>depends on the estimation of </a:t>
            </a:r>
            <a:r>
              <a:rPr lang="en-IN" b="1" dirty="0" smtClean="0">
                <a:solidFill>
                  <a:srgbClr val="00B050"/>
                </a:solidFill>
              </a:rPr>
              <a:t>cholinesterase in serum and RBC.</a:t>
            </a:r>
          </a:p>
          <a:p>
            <a:r>
              <a:rPr lang="en-IN" dirty="0" smtClean="0"/>
              <a:t>The </a:t>
            </a:r>
            <a:r>
              <a:rPr lang="en-IN" b="1" dirty="0" smtClean="0">
                <a:solidFill>
                  <a:srgbClr val="00B050"/>
                </a:solidFill>
              </a:rPr>
              <a:t>antidote </a:t>
            </a:r>
            <a:r>
              <a:rPr lang="en-IN" dirty="0" smtClean="0"/>
              <a:t>is </a:t>
            </a:r>
            <a:r>
              <a:rPr lang="en-IN" b="1" dirty="0" smtClean="0">
                <a:solidFill>
                  <a:srgbClr val="00B050"/>
                </a:solidFill>
              </a:rPr>
              <a:t>atropine </a:t>
            </a:r>
            <a:r>
              <a:rPr lang="en-IN" b="1" dirty="0" err="1" smtClean="0">
                <a:solidFill>
                  <a:srgbClr val="00B050"/>
                </a:solidFill>
              </a:rPr>
              <a:t>sulfate</a:t>
            </a:r>
            <a:r>
              <a:rPr lang="en-IN" b="1" dirty="0" smtClean="0">
                <a:solidFill>
                  <a:srgbClr val="00B050"/>
                </a:solidFill>
              </a:rPr>
              <a:t> and cholinesterase </a:t>
            </a:r>
            <a:r>
              <a:rPr lang="en-IN" b="1" dirty="0" err="1" smtClean="0">
                <a:solidFill>
                  <a:srgbClr val="00B050"/>
                </a:solidFill>
              </a:rPr>
              <a:t>reactivators</a:t>
            </a:r>
            <a:r>
              <a:rPr lang="en-IN" b="1" dirty="0" smtClean="0">
                <a:solidFill>
                  <a:srgbClr val="00B050"/>
                </a:solidFill>
              </a:rPr>
              <a:t> (</a:t>
            </a:r>
            <a:r>
              <a:rPr lang="en-IN" b="1" dirty="0" err="1" smtClean="0">
                <a:solidFill>
                  <a:srgbClr val="00B050"/>
                </a:solidFill>
              </a:rPr>
              <a:t>diacetyl</a:t>
            </a:r>
            <a:r>
              <a:rPr lang="en-IN" b="1" dirty="0" smtClean="0">
                <a:solidFill>
                  <a:srgbClr val="00B050"/>
                </a:solidFill>
              </a:rPr>
              <a:t> </a:t>
            </a:r>
            <a:r>
              <a:rPr lang="en-IN" b="1" dirty="0" err="1" smtClean="0">
                <a:solidFill>
                  <a:srgbClr val="00B050"/>
                </a:solidFill>
              </a:rPr>
              <a:t>monoxime</a:t>
            </a:r>
            <a:r>
              <a:rPr lang="en-IN" b="1" dirty="0" smtClean="0">
                <a:solidFill>
                  <a:srgbClr val="00B050"/>
                </a:solidFill>
              </a:rPr>
              <a:t> or </a:t>
            </a:r>
            <a:r>
              <a:rPr lang="en-IN" b="1" dirty="0" err="1" smtClean="0">
                <a:solidFill>
                  <a:srgbClr val="00B050"/>
                </a:solidFill>
              </a:rPr>
              <a:t>pralidoxime</a:t>
            </a:r>
            <a:r>
              <a:rPr lang="en-IN" b="1" dirty="0" smtClean="0">
                <a:solidFill>
                  <a:srgbClr val="00B050"/>
                </a:solidFill>
              </a:rPr>
              <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style>
          <a:lnRef idx="1">
            <a:schemeClr val="accent2"/>
          </a:lnRef>
          <a:fillRef idx="2">
            <a:schemeClr val="accent2"/>
          </a:fillRef>
          <a:effectRef idx="1">
            <a:schemeClr val="accent2"/>
          </a:effectRef>
          <a:fontRef idx="minor">
            <a:schemeClr val="dk1"/>
          </a:fontRef>
        </p:style>
        <p:txBody>
          <a:bodyPr>
            <a:normAutofit/>
          </a:bodyPr>
          <a:lstStyle/>
          <a:p>
            <a:r>
              <a:rPr lang="en-IN" sz="4000" b="1" dirty="0" smtClean="0"/>
              <a:t>AIR POLLUTANTS</a:t>
            </a:r>
            <a:endParaRPr lang="en-IN" sz="4000" b="1" dirty="0"/>
          </a:p>
        </p:txBody>
      </p:sp>
      <p:sp>
        <p:nvSpPr>
          <p:cNvPr id="3" name="Content Placeholder 2"/>
          <p:cNvSpPr>
            <a:spLocks noGrp="1"/>
          </p:cNvSpPr>
          <p:nvPr>
            <p:ph idx="1"/>
          </p:nvPr>
        </p:nvSpPr>
        <p:spPr>
          <a:xfrm>
            <a:off x="467544" y="1124744"/>
            <a:ext cx="8208912" cy="5400600"/>
          </a:xfrm>
        </p:spPr>
        <p:txBody>
          <a:bodyPr>
            <a:normAutofit/>
          </a:bodyPr>
          <a:lstStyle/>
          <a:p>
            <a:pPr>
              <a:buFont typeface="Wingdings" pitchFamily="2" charset="2"/>
              <a:buChar char="q"/>
            </a:pPr>
            <a:r>
              <a:rPr lang="en-IN" sz="2800" b="1" dirty="0" smtClean="0">
                <a:solidFill>
                  <a:srgbClr val="0070C0"/>
                </a:solidFill>
              </a:rPr>
              <a:t>INTRODUCTION</a:t>
            </a:r>
          </a:p>
          <a:p>
            <a:r>
              <a:rPr lang="en-IN" sz="2000" dirty="0" smtClean="0"/>
              <a:t>The atmosphere contains mostly nitrogen (78.09%) and oxygen (20.94%), carbon dioxide (0.03%), and water </a:t>
            </a:r>
            <a:r>
              <a:rPr lang="en-IN" sz="2000" dirty="0" smtClean="0"/>
              <a:t>vapour.</a:t>
            </a:r>
            <a:endParaRPr lang="en-IN" sz="2000" dirty="0" smtClean="0"/>
          </a:p>
          <a:p>
            <a:r>
              <a:rPr lang="en-IN" sz="2000" dirty="0" smtClean="0"/>
              <a:t>The permissible level of total suspended particles (TSPs) is 230 mg/</a:t>
            </a:r>
            <a:r>
              <a:rPr lang="en-IN" sz="2000" dirty="0" err="1" smtClean="0"/>
              <a:t>cu.m</a:t>
            </a:r>
            <a:r>
              <a:rPr lang="en-IN" sz="2000" dirty="0" smtClean="0"/>
              <a:t>.</a:t>
            </a:r>
          </a:p>
          <a:p>
            <a:r>
              <a:rPr lang="en-IN" sz="2000" dirty="0" smtClean="0"/>
              <a:t>A contaminant that occurs in the atmosphere in sufficiently high concentrations to cause an adverse effect, is called a </a:t>
            </a:r>
            <a:r>
              <a:rPr lang="en-IN" sz="2000" b="1" dirty="0" smtClean="0"/>
              <a:t>pollutant</a:t>
            </a:r>
            <a:r>
              <a:rPr lang="en-IN" sz="2000" dirty="0" smtClean="0"/>
              <a:t>.</a:t>
            </a:r>
          </a:p>
          <a:p>
            <a:pPr>
              <a:buFont typeface="Wingdings" pitchFamily="2" charset="2"/>
              <a:buChar char="q"/>
            </a:pPr>
            <a:r>
              <a:rPr lang="en-IN" sz="2400" b="1" dirty="0" smtClean="0">
                <a:solidFill>
                  <a:srgbClr val="0070C0"/>
                </a:solidFill>
              </a:rPr>
              <a:t>SOURCES OF POLLUTANTS</a:t>
            </a:r>
          </a:p>
          <a:p>
            <a:pPr marL="457200" indent="-457200">
              <a:buAutoNum type="arabicPeriod"/>
            </a:pPr>
            <a:r>
              <a:rPr lang="en-IN" sz="2000" b="1" dirty="0" smtClean="0">
                <a:solidFill>
                  <a:srgbClr val="7030A0"/>
                </a:solidFill>
              </a:rPr>
              <a:t>N</a:t>
            </a:r>
            <a:r>
              <a:rPr lang="en-IN" sz="2000" b="1" dirty="0" smtClean="0">
                <a:solidFill>
                  <a:srgbClr val="7030A0"/>
                </a:solidFill>
              </a:rPr>
              <a:t>atural </a:t>
            </a:r>
            <a:r>
              <a:rPr lang="en-IN" sz="2000" b="1" dirty="0" smtClean="0">
                <a:solidFill>
                  <a:srgbClr val="7030A0"/>
                </a:solidFill>
              </a:rPr>
              <a:t>sources of pollution</a:t>
            </a:r>
            <a:r>
              <a:rPr lang="en-IN" sz="2000" dirty="0" smtClean="0"/>
              <a:t> </a:t>
            </a:r>
            <a:endParaRPr lang="en-IN" sz="2000" dirty="0" smtClean="0"/>
          </a:p>
          <a:p>
            <a:pPr marL="457200" indent="-457200"/>
            <a:r>
              <a:rPr lang="en-IN" sz="2000" dirty="0" smtClean="0"/>
              <a:t>volcanic </a:t>
            </a:r>
            <a:r>
              <a:rPr lang="en-IN" sz="2000" dirty="0" smtClean="0"/>
              <a:t>eruption, forest fires, dust storms and air borne particles.</a:t>
            </a:r>
          </a:p>
          <a:p>
            <a:pPr marL="457200" indent="-457200">
              <a:buAutoNum type="arabicPeriod" startAt="2"/>
            </a:pPr>
            <a:r>
              <a:rPr lang="en-IN" sz="2000" b="1" dirty="0" smtClean="0">
                <a:solidFill>
                  <a:srgbClr val="7030A0"/>
                </a:solidFill>
              </a:rPr>
              <a:t>A</a:t>
            </a:r>
            <a:r>
              <a:rPr lang="en-IN" sz="2000" b="1" dirty="0" smtClean="0">
                <a:solidFill>
                  <a:srgbClr val="7030A0"/>
                </a:solidFill>
              </a:rPr>
              <a:t>rtificial </a:t>
            </a:r>
            <a:r>
              <a:rPr lang="en-IN" sz="2000" b="1" dirty="0" smtClean="0">
                <a:solidFill>
                  <a:srgbClr val="7030A0"/>
                </a:solidFill>
              </a:rPr>
              <a:t>sources of pollution</a:t>
            </a:r>
            <a:r>
              <a:rPr lang="en-IN" sz="2000" dirty="0" smtClean="0"/>
              <a:t> </a:t>
            </a:r>
            <a:endParaRPr lang="en-IN" sz="2000" dirty="0" smtClean="0"/>
          </a:p>
          <a:p>
            <a:pPr marL="457200" indent="-457200"/>
            <a:r>
              <a:rPr lang="en-IN" sz="2000" dirty="0" smtClean="0"/>
              <a:t>Emissions </a:t>
            </a:r>
            <a:r>
              <a:rPr lang="en-IN" sz="2000" dirty="0" smtClean="0"/>
              <a:t>from automobiles, industry and power plants. E.g. carbon dioxide, carbon monoxide hydrocarbons, oxides of nitrogen, oxides of </a:t>
            </a:r>
            <a:r>
              <a:rPr lang="en-IN" sz="2000" dirty="0" err="1" smtClean="0"/>
              <a:t>sulfur</a:t>
            </a:r>
            <a:r>
              <a:rPr lang="en-IN" sz="2000" dirty="0" smtClean="0"/>
              <a:t> and lead.</a:t>
            </a:r>
          </a:p>
          <a:p>
            <a:pPr>
              <a:buNone/>
            </a:pPr>
            <a:endParaRPr lang="en-IN" sz="2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60648"/>
            <a:ext cx="8640960" cy="6408712"/>
          </a:xfrm>
        </p:spPr>
        <p:txBody>
          <a:bodyPr>
            <a:normAutofit lnSpcReduction="10000"/>
          </a:bodyPr>
          <a:lstStyle/>
          <a:p>
            <a:pPr>
              <a:buFont typeface="Wingdings" pitchFamily="2" charset="2"/>
              <a:buChar char="q"/>
            </a:pPr>
            <a:r>
              <a:rPr lang="en-IN" sz="2800" b="1" dirty="0" smtClean="0">
                <a:solidFill>
                  <a:srgbClr val="0070C0"/>
                </a:solidFill>
              </a:rPr>
              <a:t>MANIFESTATION OF POLLUTANTS</a:t>
            </a:r>
          </a:p>
          <a:p>
            <a:pPr marL="514350" indent="-514350">
              <a:buFont typeface="+mj-lt"/>
              <a:buAutoNum type="arabicPeriod"/>
            </a:pPr>
            <a:r>
              <a:rPr lang="en-IN" sz="2400" b="1" dirty="0" smtClean="0">
                <a:solidFill>
                  <a:srgbClr val="7030A0"/>
                </a:solidFill>
              </a:rPr>
              <a:t>Chronic respiratory</a:t>
            </a:r>
          </a:p>
          <a:p>
            <a:pPr marL="514350" indent="-514350"/>
            <a:r>
              <a:rPr lang="en-IN" sz="2400" dirty="0" smtClean="0"/>
              <a:t>Chronic respiratory symptoms are associated with </a:t>
            </a:r>
            <a:r>
              <a:rPr lang="en-IN" sz="2400" dirty="0" err="1" smtClean="0"/>
              <a:t>sulfur</a:t>
            </a:r>
            <a:r>
              <a:rPr lang="en-IN" sz="2400" dirty="0" smtClean="0"/>
              <a:t> oxide or particulates in air</a:t>
            </a:r>
            <a:r>
              <a:rPr lang="en-IN" sz="2400" dirty="0" smtClean="0"/>
              <a:t>.</a:t>
            </a:r>
            <a:endParaRPr lang="en-IN" sz="2400" dirty="0" smtClean="0"/>
          </a:p>
          <a:p>
            <a:r>
              <a:rPr lang="en-IN" sz="2400" dirty="0" smtClean="0"/>
              <a:t>Exacerbations </a:t>
            </a:r>
            <a:r>
              <a:rPr lang="en-IN" sz="2400" dirty="0" smtClean="0"/>
              <a:t>of bronchitis were associated with high concentrations of smoke and </a:t>
            </a:r>
            <a:r>
              <a:rPr lang="en-IN" sz="2400" dirty="0" err="1" smtClean="0"/>
              <a:t>sulfur</a:t>
            </a:r>
            <a:r>
              <a:rPr lang="en-IN" sz="2400" dirty="0" smtClean="0"/>
              <a:t> oxide.</a:t>
            </a:r>
          </a:p>
          <a:p>
            <a:r>
              <a:rPr lang="en-IN" sz="2400" dirty="0" smtClean="0"/>
              <a:t>Children living in polluted areas show diminished </a:t>
            </a:r>
            <a:r>
              <a:rPr lang="en-IN" sz="2400" dirty="0" err="1" smtClean="0"/>
              <a:t>ventillatory</a:t>
            </a:r>
            <a:r>
              <a:rPr lang="en-IN" sz="2400" dirty="0" smtClean="0"/>
              <a:t> function when compared with their counterparts living in less polluted areas.</a:t>
            </a:r>
          </a:p>
          <a:p>
            <a:pPr marL="514350" indent="-514350">
              <a:buAutoNum type="arabicPeriod" startAt="2"/>
            </a:pPr>
            <a:r>
              <a:rPr lang="en-IN" sz="2800" b="1" dirty="0" smtClean="0">
                <a:solidFill>
                  <a:srgbClr val="7030A0"/>
                </a:solidFill>
              </a:rPr>
              <a:t>Heart disease</a:t>
            </a:r>
          </a:p>
          <a:p>
            <a:pPr marL="514350" indent="-514350"/>
            <a:r>
              <a:rPr lang="en-IN" sz="2400" dirty="0" smtClean="0"/>
              <a:t>Heart disease are also related to pollutants such as ozone, </a:t>
            </a:r>
            <a:r>
              <a:rPr lang="en-IN" sz="2400" dirty="0" err="1" smtClean="0"/>
              <a:t>sulfur</a:t>
            </a:r>
            <a:r>
              <a:rPr lang="en-IN" sz="2400" dirty="0" smtClean="0"/>
              <a:t> dioxide, </a:t>
            </a:r>
            <a:r>
              <a:rPr lang="en-IN" sz="2400" dirty="0" err="1" smtClean="0"/>
              <a:t>sulfates</a:t>
            </a:r>
            <a:r>
              <a:rPr lang="en-IN" sz="2400" dirty="0" smtClean="0"/>
              <a:t> and cadmium in the air.</a:t>
            </a:r>
          </a:p>
          <a:p>
            <a:pPr marL="514350" indent="-514350"/>
            <a:r>
              <a:rPr lang="en-IN" sz="2400" dirty="0" smtClean="0"/>
              <a:t>High level of carbon monoxide decreases ability to concentrate and decreases visual threshold.</a:t>
            </a:r>
          </a:p>
          <a:p>
            <a:pPr marL="514350" indent="-514350"/>
            <a:r>
              <a:rPr lang="en-IN" sz="2400" dirty="0" smtClean="0"/>
              <a:t>Inhalation of air borne lead can cause neurological disturbances.</a:t>
            </a:r>
            <a:endParaRPr lang="en-IN" sz="2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IN" b="1" dirty="0" smtClean="0"/>
              <a:t>TOXIC SUBSTANCES IN FOODSTUFFS</a:t>
            </a:r>
            <a:endParaRPr lang="en-IN" b="1" dirty="0"/>
          </a:p>
        </p:txBody>
      </p:sp>
      <p:sp>
        <p:nvSpPr>
          <p:cNvPr id="3" name="Content Placeholder 2"/>
          <p:cNvSpPr>
            <a:spLocks noGrp="1"/>
          </p:cNvSpPr>
          <p:nvPr>
            <p:ph idx="1"/>
          </p:nvPr>
        </p:nvSpPr>
        <p:spPr>
          <a:xfrm>
            <a:off x="251520" y="1600200"/>
            <a:ext cx="8640960" cy="4997152"/>
          </a:xfrm>
        </p:spPr>
        <p:txBody>
          <a:bodyPr/>
          <a:lstStyle/>
          <a:p>
            <a:r>
              <a:rPr lang="en-IN" dirty="0" smtClean="0"/>
              <a:t>Toxic substances in foodstuffs may be considered under the following headings:</a:t>
            </a:r>
          </a:p>
          <a:p>
            <a:pPr marL="514350" indent="-514350">
              <a:buFont typeface="+mj-lt"/>
              <a:buAutoNum type="arabicPeriod"/>
            </a:pPr>
            <a:r>
              <a:rPr lang="en-IN" dirty="0" smtClean="0"/>
              <a:t>Toxins normally present in plants</a:t>
            </a:r>
          </a:p>
          <a:p>
            <a:pPr marL="514350" indent="-514350">
              <a:buFont typeface="+mj-lt"/>
              <a:buAutoNum type="arabicPeriod"/>
            </a:pPr>
            <a:r>
              <a:rPr lang="en-IN" dirty="0" smtClean="0"/>
              <a:t>Contamination occuring during cultivation</a:t>
            </a:r>
          </a:p>
          <a:p>
            <a:pPr marL="514350" indent="-514350">
              <a:buFont typeface="+mj-lt"/>
              <a:buAutoNum type="arabicPeriod"/>
            </a:pPr>
            <a:r>
              <a:rPr lang="en-IN" dirty="0" smtClean="0"/>
              <a:t>Products of post-harvest period</a:t>
            </a:r>
          </a:p>
          <a:p>
            <a:pPr marL="514350" indent="-514350">
              <a:buFont typeface="+mj-lt"/>
              <a:buAutoNum type="arabicPeriod"/>
            </a:pPr>
            <a:r>
              <a:rPr lang="en-IN" dirty="0" smtClean="0"/>
              <a:t>Chemical contaminants during food processing</a:t>
            </a:r>
          </a:p>
          <a:p>
            <a:pPr marL="514350" indent="-514350">
              <a:buFont typeface="+mj-lt"/>
              <a:buAutoNum type="arabicPeriod"/>
            </a:pPr>
            <a:r>
              <a:rPr lang="en-IN" dirty="0" smtClean="0"/>
              <a:t>Food adulterants</a:t>
            </a:r>
          </a:p>
          <a:p>
            <a:pPr marL="514350" indent="-514350">
              <a:buFont typeface="+mj-lt"/>
              <a:buAutoNum type="arabicPeriod"/>
            </a:pPr>
            <a:r>
              <a:rPr lang="en-IN" dirty="0" smtClean="0"/>
              <a:t>Toxins entering during or after cooking</a:t>
            </a:r>
            <a:endParaRPr lang="en-IN"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60648"/>
            <a:ext cx="8640960" cy="6336704"/>
          </a:xfrm>
        </p:spPr>
        <p:txBody>
          <a:bodyPr>
            <a:normAutofit lnSpcReduction="10000"/>
          </a:bodyPr>
          <a:lstStyle/>
          <a:p>
            <a:pPr>
              <a:buFont typeface="Wingdings" pitchFamily="2" charset="2"/>
              <a:buChar char="q"/>
            </a:pPr>
            <a:r>
              <a:rPr lang="en-IN" b="1" dirty="0" smtClean="0">
                <a:solidFill>
                  <a:srgbClr val="0070C0"/>
                </a:solidFill>
              </a:rPr>
              <a:t>Toxins normally present in plants</a:t>
            </a:r>
          </a:p>
          <a:p>
            <a:pPr marL="571500" indent="-571500">
              <a:buFont typeface="+mj-lt"/>
              <a:buAutoNum type="romanLcPeriod"/>
            </a:pPr>
            <a:r>
              <a:rPr lang="en-IN" sz="2400" b="1" dirty="0" smtClean="0">
                <a:solidFill>
                  <a:srgbClr val="7030A0"/>
                </a:solidFill>
              </a:rPr>
              <a:t>Protease inhibitors</a:t>
            </a:r>
          </a:p>
          <a:p>
            <a:pPr marL="571500" indent="-571500"/>
            <a:r>
              <a:rPr lang="en-IN" sz="2200" dirty="0" smtClean="0"/>
              <a:t>Many legumes (soybean, peanut), cereals (corn) and tubers (potato) contain </a:t>
            </a:r>
            <a:r>
              <a:rPr lang="en-IN" sz="2200" dirty="0" err="1" smtClean="0"/>
              <a:t>trypsin</a:t>
            </a:r>
            <a:r>
              <a:rPr lang="en-IN" sz="2200" dirty="0" smtClean="0"/>
              <a:t> inhibitors.</a:t>
            </a:r>
          </a:p>
          <a:p>
            <a:pPr marL="571500" indent="-571500"/>
            <a:r>
              <a:rPr lang="en-IN" sz="2200" dirty="0" smtClean="0"/>
              <a:t>They are destroyed by cooking but partially cooked foods may have this activity, inhibiting digestion and absorption of amino acids.</a:t>
            </a:r>
          </a:p>
          <a:p>
            <a:pPr marL="571500" indent="-571500">
              <a:buAutoNum type="romanLcPeriod" startAt="2"/>
            </a:pPr>
            <a:r>
              <a:rPr lang="en-IN" sz="2400" b="1" dirty="0" err="1" smtClean="0">
                <a:solidFill>
                  <a:srgbClr val="7030A0"/>
                </a:solidFill>
              </a:rPr>
              <a:t>Goitrogens</a:t>
            </a:r>
            <a:endParaRPr lang="en-IN" sz="2400" b="1" dirty="0" smtClean="0">
              <a:solidFill>
                <a:srgbClr val="7030A0"/>
              </a:solidFill>
            </a:endParaRPr>
          </a:p>
          <a:p>
            <a:pPr marL="571500" indent="-571500"/>
            <a:r>
              <a:rPr lang="en-IN" sz="2000" dirty="0" smtClean="0"/>
              <a:t>They prevent iodine uptake or utilization by thyroid gland.</a:t>
            </a:r>
          </a:p>
          <a:p>
            <a:pPr marL="571500" indent="-571500"/>
            <a:r>
              <a:rPr lang="en-IN" sz="2000" dirty="0" err="1" smtClean="0"/>
              <a:t>Thio-oxazolidone</a:t>
            </a:r>
            <a:r>
              <a:rPr lang="en-IN" sz="2000" dirty="0" smtClean="0"/>
              <a:t> is present in cabbage, </a:t>
            </a:r>
            <a:r>
              <a:rPr lang="en-IN" sz="2000" dirty="0" smtClean="0"/>
              <a:t>radish.</a:t>
            </a:r>
            <a:endParaRPr lang="en-IN" sz="2000" dirty="0" smtClean="0"/>
          </a:p>
          <a:p>
            <a:pPr marL="571500" indent="-571500"/>
            <a:r>
              <a:rPr lang="en-IN" sz="2000" dirty="0" err="1" smtClean="0"/>
              <a:t>Thiocynates</a:t>
            </a:r>
            <a:r>
              <a:rPr lang="en-IN" sz="2000" dirty="0" smtClean="0"/>
              <a:t> and </a:t>
            </a:r>
            <a:r>
              <a:rPr lang="en-IN" sz="2000" dirty="0" err="1" smtClean="0"/>
              <a:t>isothiocynates</a:t>
            </a:r>
            <a:r>
              <a:rPr lang="en-IN" sz="2000" dirty="0" smtClean="0"/>
              <a:t> are seen in mustard and other oil seeds.</a:t>
            </a:r>
          </a:p>
          <a:p>
            <a:pPr marL="571500" indent="-571500"/>
            <a:r>
              <a:rPr lang="en-IN" sz="2000" dirty="0" err="1" smtClean="0"/>
              <a:t>Polyphenolic</a:t>
            </a:r>
            <a:r>
              <a:rPr lang="en-IN" sz="2000" dirty="0" smtClean="0"/>
              <a:t> glycosides are present in the red skins of groundnut and almonds.</a:t>
            </a:r>
          </a:p>
          <a:p>
            <a:pPr marL="571500" indent="-571500">
              <a:buAutoNum type="romanLcPeriod" startAt="3"/>
            </a:pPr>
            <a:r>
              <a:rPr lang="en-IN" sz="2400" b="1" dirty="0" err="1" smtClean="0">
                <a:solidFill>
                  <a:srgbClr val="7030A0"/>
                </a:solidFill>
              </a:rPr>
              <a:t>Antivitamins</a:t>
            </a:r>
            <a:endParaRPr lang="en-IN" sz="2400" b="1" dirty="0" smtClean="0">
              <a:solidFill>
                <a:srgbClr val="7030A0"/>
              </a:solidFill>
            </a:endParaRPr>
          </a:p>
          <a:p>
            <a:pPr marL="571500" indent="-571500"/>
            <a:r>
              <a:rPr lang="en-IN" sz="2000" dirty="0" smtClean="0"/>
              <a:t>Orange peel contains </a:t>
            </a:r>
            <a:r>
              <a:rPr lang="en-IN" sz="2000" dirty="0" err="1" smtClean="0"/>
              <a:t>citral</a:t>
            </a:r>
            <a:r>
              <a:rPr lang="en-IN" sz="2000" dirty="0" smtClean="0"/>
              <a:t>, which inhibits vitamin A activity.</a:t>
            </a:r>
          </a:p>
          <a:p>
            <a:pPr marL="571500" indent="-571500"/>
            <a:r>
              <a:rPr lang="en-IN" sz="2000" dirty="0" smtClean="0"/>
              <a:t>Black berries and red cabbage contain </a:t>
            </a:r>
            <a:r>
              <a:rPr lang="en-IN" sz="2000" dirty="0" err="1" smtClean="0"/>
              <a:t>thiaminase</a:t>
            </a:r>
            <a:r>
              <a:rPr lang="en-IN" sz="2000" dirty="0" smtClean="0"/>
              <a:t>, which destroys vitamin B</a:t>
            </a:r>
            <a:r>
              <a:rPr lang="en-IN" sz="2000" baseline="-25000" dirty="0" smtClean="0"/>
              <a:t>1</a:t>
            </a:r>
            <a:r>
              <a:rPr lang="en-IN" sz="2000" dirty="0" smtClean="0"/>
              <a:t>.</a:t>
            </a:r>
          </a:p>
          <a:p>
            <a:pPr marL="571500" indent="-571500"/>
            <a:r>
              <a:rPr lang="en-IN" sz="2000" dirty="0" smtClean="0"/>
              <a:t>Raw eggs containing </a:t>
            </a:r>
            <a:r>
              <a:rPr lang="en-IN" sz="2000" dirty="0" err="1" smtClean="0"/>
              <a:t>avidin</a:t>
            </a:r>
            <a:r>
              <a:rPr lang="en-IN" sz="2000" dirty="0" smtClean="0"/>
              <a:t> can decrease available biotin.</a:t>
            </a:r>
          </a:p>
          <a:p>
            <a:pPr marL="571500" indent="-571500"/>
            <a:endParaRPr lang="en-IN" sz="2000" dirty="0" smtClean="0"/>
          </a:p>
          <a:p>
            <a:pPr marL="571500" indent="-571500"/>
            <a:endParaRPr lang="en-IN"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60648"/>
            <a:ext cx="8640960" cy="6336704"/>
          </a:xfrm>
        </p:spPr>
        <p:txBody>
          <a:bodyPr>
            <a:normAutofit/>
          </a:bodyPr>
          <a:lstStyle/>
          <a:p>
            <a:pPr marL="571500" indent="-571500">
              <a:buNone/>
            </a:pPr>
            <a:r>
              <a:rPr lang="en-IN" sz="2400" b="1" dirty="0" smtClean="0"/>
              <a:t>iv.	</a:t>
            </a:r>
            <a:r>
              <a:rPr lang="en-IN" sz="2400" b="1" dirty="0" err="1" smtClean="0">
                <a:solidFill>
                  <a:srgbClr val="7030A0"/>
                </a:solidFill>
              </a:rPr>
              <a:t>Cyanogenic</a:t>
            </a:r>
            <a:r>
              <a:rPr lang="en-IN" sz="2400" b="1" dirty="0" smtClean="0">
                <a:solidFill>
                  <a:srgbClr val="7030A0"/>
                </a:solidFill>
              </a:rPr>
              <a:t> glycosides</a:t>
            </a:r>
            <a:endParaRPr lang="en-IN" sz="2400" dirty="0" smtClean="0">
              <a:solidFill>
                <a:srgbClr val="7030A0"/>
              </a:solidFill>
            </a:endParaRPr>
          </a:p>
          <a:p>
            <a:pPr marL="571500" indent="-571500"/>
            <a:r>
              <a:rPr lang="en-IN" sz="2000" dirty="0" smtClean="0"/>
              <a:t>Cereals (sorghum), legumes (lima beans) and tubers (tapioca or cassava) contain </a:t>
            </a:r>
            <a:r>
              <a:rPr lang="en-IN" sz="2000" dirty="0" err="1" smtClean="0"/>
              <a:t>cyanogenic</a:t>
            </a:r>
            <a:r>
              <a:rPr lang="en-IN" sz="2000" dirty="0" smtClean="0"/>
              <a:t> compounds, which on hydrolysis produce hydrocyanic acid. Hence, they are highly toxic when taken raw.</a:t>
            </a:r>
          </a:p>
          <a:p>
            <a:pPr marL="571500" indent="-571500">
              <a:buAutoNum type="romanLcPeriod" startAt="5"/>
            </a:pPr>
            <a:r>
              <a:rPr lang="en-IN" sz="2400" b="1" dirty="0" err="1" smtClean="0">
                <a:solidFill>
                  <a:srgbClr val="7030A0"/>
                </a:solidFill>
              </a:rPr>
              <a:t>Favism</a:t>
            </a:r>
            <a:endParaRPr lang="en-IN" sz="2400" b="1" dirty="0" smtClean="0">
              <a:solidFill>
                <a:srgbClr val="7030A0"/>
              </a:solidFill>
            </a:endParaRPr>
          </a:p>
          <a:p>
            <a:pPr marL="571500" indent="-571500"/>
            <a:r>
              <a:rPr lang="en-IN" sz="2000" dirty="0" smtClean="0"/>
              <a:t>Ingestion of uncooked broad bean (</a:t>
            </a:r>
            <a:r>
              <a:rPr lang="en-IN" sz="2000" dirty="0" err="1" smtClean="0"/>
              <a:t>vicia</a:t>
            </a:r>
            <a:r>
              <a:rPr lang="en-IN" sz="2000" dirty="0" smtClean="0"/>
              <a:t> </a:t>
            </a:r>
            <a:r>
              <a:rPr lang="en-IN" sz="2000" dirty="0" err="1" smtClean="0"/>
              <a:t>fava</a:t>
            </a:r>
            <a:r>
              <a:rPr lang="en-IN" sz="2000" dirty="0" smtClean="0"/>
              <a:t>) may cause </a:t>
            </a:r>
            <a:r>
              <a:rPr lang="en-IN" sz="2000" dirty="0" err="1" smtClean="0"/>
              <a:t>hemolytic</a:t>
            </a:r>
            <a:r>
              <a:rPr lang="en-IN" sz="2000" dirty="0" smtClean="0"/>
              <a:t> </a:t>
            </a:r>
            <a:r>
              <a:rPr lang="en-IN" sz="2000" dirty="0" err="1" smtClean="0"/>
              <a:t>anemia</a:t>
            </a:r>
            <a:r>
              <a:rPr lang="en-IN" sz="2000" dirty="0" smtClean="0"/>
              <a:t> in susceptible persons with glucose-6-phosphate dehydrogenase (GPD) deficiency.</a:t>
            </a:r>
          </a:p>
          <a:p>
            <a:pPr marL="571500" indent="-571500">
              <a:buAutoNum type="romanLcPeriod" startAt="6"/>
            </a:pPr>
            <a:r>
              <a:rPr lang="en-IN" sz="2000" b="1" dirty="0" smtClean="0">
                <a:solidFill>
                  <a:srgbClr val="7030A0"/>
                </a:solidFill>
              </a:rPr>
              <a:t>Alkaloids</a:t>
            </a:r>
          </a:p>
          <a:p>
            <a:pPr marL="571500" indent="-571500"/>
            <a:r>
              <a:rPr lang="en-IN" sz="2000" dirty="0" smtClean="0"/>
              <a:t>Some mushrooms contain poisonous </a:t>
            </a:r>
            <a:r>
              <a:rPr lang="en-IN" sz="2000" dirty="0" smtClean="0"/>
              <a:t>alkaloids</a:t>
            </a:r>
            <a:r>
              <a:rPr lang="en-IN" sz="2000" dirty="0" smtClean="0"/>
              <a:t>.</a:t>
            </a:r>
          </a:p>
          <a:p>
            <a:pPr marL="571500" indent="-571500"/>
            <a:r>
              <a:rPr lang="en-IN" sz="2000" dirty="0" smtClean="0"/>
              <a:t>If taken in large quantities, it may produce acute necrosis of liver and death may result.</a:t>
            </a:r>
          </a:p>
          <a:p>
            <a:pPr marL="571500" indent="-571500">
              <a:buAutoNum type="romanLcPeriod" startAt="7"/>
            </a:pPr>
            <a:r>
              <a:rPr lang="en-IN" sz="2400" b="1" dirty="0" err="1" smtClean="0">
                <a:solidFill>
                  <a:srgbClr val="7030A0"/>
                </a:solidFill>
              </a:rPr>
              <a:t>Pressor</a:t>
            </a:r>
            <a:r>
              <a:rPr lang="en-IN" sz="2400" b="1" dirty="0" smtClean="0">
                <a:solidFill>
                  <a:srgbClr val="7030A0"/>
                </a:solidFill>
              </a:rPr>
              <a:t> amines</a:t>
            </a:r>
          </a:p>
          <a:p>
            <a:pPr marL="571500" indent="-571500"/>
            <a:r>
              <a:rPr lang="en-IN" sz="2000" dirty="0" smtClean="0"/>
              <a:t>T</a:t>
            </a:r>
            <a:r>
              <a:rPr lang="en-IN" sz="2000" dirty="0" smtClean="0"/>
              <a:t>hey </a:t>
            </a:r>
            <a:r>
              <a:rPr lang="en-IN" sz="2000" dirty="0" smtClean="0"/>
              <a:t>increase the blood pressure.</a:t>
            </a:r>
          </a:p>
          <a:p>
            <a:pPr marL="571500" indent="-571500"/>
            <a:r>
              <a:rPr lang="en-IN" sz="2000" dirty="0" smtClean="0"/>
              <a:t>Histamine, </a:t>
            </a:r>
            <a:r>
              <a:rPr lang="en-IN" sz="2000" dirty="0" err="1" smtClean="0"/>
              <a:t>tyramine</a:t>
            </a:r>
            <a:r>
              <a:rPr lang="en-IN" sz="2000" dirty="0" smtClean="0"/>
              <a:t>, </a:t>
            </a:r>
            <a:r>
              <a:rPr lang="en-IN" sz="2000" dirty="0" err="1" smtClean="0"/>
              <a:t>tryptamine</a:t>
            </a:r>
            <a:r>
              <a:rPr lang="en-IN" sz="2000" dirty="0" smtClean="0"/>
              <a:t>, serotonin and epinephrine are present in good quantities in banana and cheese.</a:t>
            </a:r>
          </a:p>
          <a:p>
            <a:pPr marL="571500" indent="-571500">
              <a:buNone/>
            </a:pPr>
            <a:endParaRPr lang="en-IN" sz="20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60648"/>
            <a:ext cx="8640960" cy="6336704"/>
          </a:xfrm>
        </p:spPr>
        <p:txBody>
          <a:bodyPr>
            <a:normAutofit lnSpcReduction="10000"/>
          </a:bodyPr>
          <a:lstStyle/>
          <a:p>
            <a:pPr>
              <a:buFont typeface="Wingdings" pitchFamily="2" charset="2"/>
              <a:buChar char="q"/>
            </a:pPr>
            <a:r>
              <a:rPr lang="en-IN" sz="2600" b="1" dirty="0" smtClean="0">
                <a:solidFill>
                  <a:srgbClr val="0070C0"/>
                </a:solidFill>
              </a:rPr>
              <a:t>Contamination occuring during cultivation</a:t>
            </a:r>
          </a:p>
          <a:p>
            <a:r>
              <a:rPr lang="en-IN" sz="2000" dirty="0" smtClean="0"/>
              <a:t>This is due to pesticides and insecticides.</a:t>
            </a:r>
          </a:p>
          <a:p>
            <a:r>
              <a:rPr lang="en-IN" sz="2000" dirty="0" smtClean="0"/>
              <a:t>These toxins could be removed by repeated washing and by peeling of outer layers of vegetables and fruits.</a:t>
            </a:r>
          </a:p>
          <a:p>
            <a:pPr>
              <a:buFont typeface="Wingdings" pitchFamily="2" charset="2"/>
              <a:buChar char="q"/>
            </a:pPr>
            <a:r>
              <a:rPr lang="en-IN" sz="2400" b="1" dirty="0" smtClean="0">
                <a:solidFill>
                  <a:srgbClr val="0070C0"/>
                </a:solidFill>
              </a:rPr>
              <a:t>Products of post-harvest period</a:t>
            </a:r>
          </a:p>
          <a:p>
            <a:pPr marL="571500" indent="-571500">
              <a:buAutoNum type="romanLcPeriod"/>
            </a:pPr>
            <a:r>
              <a:rPr lang="en-IN" sz="2000" b="1" dirty="0" smtClean="0">
                <a:solidFill>
                  <a:srgbClr val="7030A0"/>
                </a:solidFill>
              </a:rPr>
              <a:t>Fungal infections</a:t>
            </a:r>
          </a:p>
          <a:p>
            <a:pPr marL="571500" indent="-571500"/>
            <a:r>
              <a:rPr lang="en-IN" sz="2000" dirty="0" smtClean="0"/>
              <a:t>During post-harvest storage, contamination with fungus is very common.</a:t>
            </a:r>
          </a:p>
          <a:p>
            <a:pPr marL="571500" indent="-571500"/>
            <a:r>
              <a:rPr lang="en-IN" sz="2000" dirty="0" err="1" smtClean="0"/>
              <a:t>Aspergillus</a:t>
            </a:r>
            <a:r>
              <a:rPr lang="en-IN" sz="2000" dirty="0" smtClean="0"/>
              <a:t> </a:t>
            </a:r>
            <a:r>
              <a:rPr lang="en-IN" sz="2000" dirty="0" err="1" smtClean="0"/>
              <a:t>flavus</a:t>
            </a:r>
            <a:r>
              <a:rPr lang="en-IN" sz="2000" dirty="0" smtClean="0"/>
              <a:t> produces </a:t>
            </a:r>
            <a:r>
              <a:rPr lang="en-IN" sz="2000" dirty="0" err="1" smtClean="0"/>
              <a:t>aflatoxins</a:t>
            </a:r>
            <a:r>
              <a:rPr lang="en-IN" sz="2000" dirty="0" smtClean="0"/>
              <a:t>, which are </a:t>
            </a:r>
            <a:r>
              <a:rPr lang="en-IN" sz="2000" dirty="0" err="1" smtClean="0"/>
              <a:t>hepatotoxic</a:t>
            </a:r>
            <a:r>
              <a:rPr lang="en-IN" sz="2000" dirty="0" smtClean="0"/>
              <a:t> and carcinogenic.</a:t>
            </a:r>
          </a:p>
          <a:p>
            <a:pPr marL="571500" indent="-571500"/>
            <a:r>
              <a:rPr lang="en-IN" sz="2000" dirty="0" smtClean="0"/>
              <a:t>Maximum permissible limit of </a:t>
            </a:r>
            <a:r>
              <a:rPr lang="en-IN" sz="2000" dirty="0" err="1" smtClean="0"/>
              <a:t>aflatoxin</a:t>
            </a:r>
            <a:r>
              <a:rPr lang="en-IN" sz="2000" dirty="0" smtClean="0"/>
              <a:t> </a:t>
            </a:r>
            <a:r>
              <a:rPr lang="en-IN" sz="2000" dirty="0" smtClean="0"/>
              <a:t>contamination </a:t>
            </a:r>
            <a:r>
              <a:rPr lang="en-IN" sz="2000" dirty="0" smtClean="0"/>
              <a:t>is 0.05 </a:t>
            </a:r>
            <a:r>
              <a:rPr lang="en-IN" sz="2000" dirty="0" err="1" smtClean="0"/>
              <a:t>ppm</a:t>
            </a:r>
            <a:r>
              <a:rPr lang="en-IN" sz="2000" dirty="0" smtClean="0"/>
              <a:t>.</a:t>
            </a:r>
          </a:p>
          <a:p>
            <a:pPr marL="571500" indent="-571500">
              <a:buAutoNum type="romanLcPeriod" startAt="2"/>
            </a:pPr>
            <a:r>
              <a:rPr lang="en-IN" sz="2400" b="1" dirty="0" smtClean="0">
                <a:solidFill>
                  <a:srgbClr val="7030A0"/>
                </a:solidFill>
              </a:rPr>
              <a:t>Ergot (</a:t>
            </a:r>
            <a:r>
              <a:rPr lang="en-IN" sz="2400" b="1" dirty="0" err="1" smtClean="0">
                <a:solidFill>
                  <a:srgbClr val="7030A0"/>
                </a:solidFill>
              </a:rPr>
              <a:t>claviceps</a:t>
            </a:r>
            <a:r>
              <a:rPr lang="en-IN" sz="2400" b="1" dirty="0" smtClean="0">
                <a:solidFill>
                  <a:srgbClr val="7030A0"/>
                </a:solidFill>
              </a:rPr>
              <a:t> </a:t>
            </a:r>
            <a:r>
              <a:rPr lang="en-IN" sz="2400" b="1" dirty="0" err="1" smtClean="0">
                <a:solidFill>
                  <a:srgbClr val="7030A0"/>
                </a:solidFill>
              </a:rPr>
              <a:t>purpurea</a:t>
            </a:r>
            <a:r>
              <a:rPr lang="en-IN" sz="2400" b="1" dirty="0" smtClean="0">
                <a:solidFill>
                  <a:srgbClr val="7030A0"/>
                </a:solidFill>
              </a:rPr>
              <a:t>)</a:t>
            </a:r>
          </a:p>
          <a:p>
            <a:pPr marL="571500" indent="-571500"/>
            <a:r>
              <a:rPr lang="en-IN" sz="2000" dirty="0" smtClean="0"/>
              <a:t>It is the fungal that usually grows in moist food grains (millet, wheat, barley).</a:t>
            </a:r>
          </a:p>
          <a:p>
            <a:pPr marL="571500" indent="-571500"/>
            <a:r>
              <a:rPr lang="en-IN" sz="2000" dirty="0" err="1" smtClean="0"/>
              <a:t>Ergostamine</a:t>
            </a:r>
            <a:r>
              <a:rPr lang="en-IN" sz="2000" dirty="0" smtClean="0"/>
              <a:t>, </a:t>
            </a:r>
            <a:r>
              <a:rPr lang="en-IN" sz="2000" dirty="0" err="1" smtClean="0"/>
              <a:t>ergotoxin</a:t>
            </a:r>
            <a:r>
              <a:rPr lang="en-IN" sz="2000" dirty="0" smtClean="0"/>
              <a:t> and </a:t>
            </a:r>
            <a:r>
              <a:rPr lang="en-IN" sz="2000" dirty="0" err="1" smtClean="0"/>
              <a:t>ergometrin</a:t>
            </a:r>
            <a:r>
              <a:rPr lang="en-IN" sz="2000" dirty="0" smtClean="0"/>
              <a:t> </a:t>
            </a:r>
            <a:r>
              <a:rPr lang="en-IN" sz="2000" dirty="0" err="1" smtClean="0"/>
              <a:t>ar</a:t>
            </a:r>
            <a:r>
              <a:rPr lang="en-IN" sz="2000" dirty="0" smtClean="0"/>
              <a:t> present in this fungus.</a:t>
            </a:r>
          </a:p>
          <a:p>
            <a:pPr marL="571500" indent="-571500"/>
            <a:r>
              <a:rPr lang="en-IN" sz="2000" dirty="0" smtClean="0"/>
              <a:t>The disease caused by these toxins  is called </a:t>
            </a:r>
            <a:r>
              <a:rPr lang="en-IN" sz="2000" dirty="0" err="1" smtClean="0"/>
              <a:t>ergotism</a:t>
            </a:r>
            <a:r>
              <a:rPr lang="en-IN" sz="2000" dirty="0" smtClean="0"/>
              <a:t>.</a:t>
            </a:r>
          </a:p>
          <a:p>
            <a:pPr marL="571500" indent="-571500">
              <a:buFont typeface="Wingdings" pitchFamily="2" charset="2"/>
              <a:buChar char="q"/>
            </a:pPr>
            <a:r>
              <a:rPr lang="en-IN" sz="2400" b="1" dirty="0" smtClean="0">
                <a:solidFill>
                  <a:srgbClr val="0070C0"/>
                </a:solidFill>
              </a:rPr>
              <a:t>Contamination during food processing</a:t>
            </a:r>
          </a:p>
          <a:p>
            <a:pPr marL="571500" indent="-571500"/>
            <a:r>
              <a:rPr lang="en-IN" sz="2000" dirty="0" smtClean="0"/>
              <a:t>Petroleum products are used to extract oil from seeds.</a:t>
            </a:r>
          </a:p>
          <a:p>
            <a:pPr marL="571500" indent="-571500"/>
            <a:r>
              <a:rPr lang="en-IN" sz="2000" dirty="0" smtClean="0"/>
              <a:t>These solvent residues may remain in the extracted oil.</a:t>
            </a:r>
          </a:p>
          <a:p>
            <a:pPr marL="571500" indent="-571500"/>
            <a:r>
              <a:rPr lang="en-IN" sz="2000" dirty="0" smtClean="0"/>
              <a:t>Mineral oil have </a:t>
            </a:r>
            <a:r>
              <a:rPr lang="en-IN" sz="2000" dirty="0" err="1" smtClean="0"/>
              <a:t>hepatotoxic</a:t>
            </a:r>
            <a:r>
              <a:rPr lang="en-IN" sz="2000" dirty="0" smtClean="0"/>
              <a:t> and carcinogenic properties.</a:t>
            </a:r>
          </a:p>
          <a:p>
            <a:pPr marL="571500" indent="-571500">
              <a:buNone/>
            </a:pPr>
            <a:endParaRPr lang="en-IN" sz="2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60648"/>
            <a:ext cx="8640960" cy="6336704"/>
          </a:xfrm>
        </p:spPr>
        <p:txBody>
          <a:bodyPr>
            <a:normAutofit/>
          </a:bodyPr>
          <a:lstStyle/>
          <a:p>
            <a:pPr>
              <a:buFont typeface="Wingdings" pitchFamily="2" charset="2"/>
              <a:buChar char="q"/>
            </a:pPr>
            <a:r>
              <a:rPr lang="en-IN" sz="2400" b="1" dirty="0" smtClean="0">
                <a:solidFill>
                  <a:srgbClr val="0070C0"/>
                </a:solidFill>
              </a:rPr>
              <a:t>Food </a:t>
            </a:r>
            <a:r>
              <a:rPr lang="en-IN" sz="2400" b="1" dirty="0" smtClean="0">
                <a:solidFill>
                  <a:srgbClr val="0070C0"/>
                </a:solidFill>
              </a:rPr>
              <a:t>adulterants</a:t>
            </a:r>
            <a:endParaRPr lang="en-IN" sz="2400" b="1" dirty="0" smtClean="0">
              <a:solidFill>
                <a:srgbClr val="0070C0"/>
              </a:solidFill>
            </a:endParaRPr>
          </a:p>
          <a:p>
            <a:pPr marL="571500" indent="-571500">
              <a:buFont typeface="+mj-lt"/>
              <a:buAutoNum type="romanLcPeriod"/>
            </a:pPr>
            <a:r>
              <a:rPr lang="en-IN" sz="2000" b="1" dirty="0" err="1" smtClean="0">
                <a:solidFill>
                  <a:srgbClr val="7030A0"/>
                </a:solidFill>
              </a:rPr>
              <a:t>Lathyrism</a:t>
            </a:r>
            <a:endParaRPr lang="en-IN" sz="2000" b="1" dirty="0" smtClean="0">
              <a:solidFill>
                <a:srgbClr val="7030A0"/>
              </a:solidFill>
            </a:endParaRPr>
          </a:p>
          <a:p>
            <a:pPr marL="571500" indent="-571500"/>
            <a:r>
              <a:rPr lang="en-IN" sz="2000" dirty="0" smtClean="0"/>
              <a:t>It is characterized by paralysis of lower limbs.</a:t>
            </a:r>
          </a:p>
          <a:p>
            <a:pPr marL="571500" indent="-571500"/>
            <a:r>
              <a:rPr lang="en-IN" sz="2000" dirty="0" smtClean="0"/>
              <a:t>It is seen in persons consuming large quantities of </a:t>
            </a:r>
            <a:r>
              <a:rPr lang="en-IN" sz="2000" dirty="0" err="1" smtClean="0"/>
              <a:t>Lathyrus</a:t>
            </a:r>
            <a:r>
              <a:rPr lang="en-IN" sz="2000" dirty="0" smtClean="0"/>
              <a:t> </a:t>
            </a:r>
            <a:r>
              <a:rPr lang="en-IN" sz="2000" dirty="0" err="1" smtClean="0"/>
              <a:t>sativus</a:t>
            </a:r>
            <a:r>
              <a:rPr lang="en-IN" sz="2000" dirty="0" smtClean="0"/>
              <a:t> (</a:t>
            </a:r>
            <a:r>
              <a:rPr lang="en-IN" sz="2000" dirty="0" err="1" smtClean="0"/>
              <a:t>Khesari</a:t>
            </a:r>
            <a:r>
              <a:rPr lang="en-IN" sz="2000" dirty="0" smtClean="0"/>
              <a:t> </a:t>
            </a:r>
            <a:r>
              <a:rPr lang="en-IN" sz="2000" dirty="0" err="1" smtClean="0"/>
              <a:t>dal</a:t>
            </a:r>
            <a:r>
              <a:rPr lang="en-IN" sz="2000" dirty="0" smtClean="0"/>
              <a:t>).</a:t>
            </a:r>
          </a:p>
          <a:p>
            <a:pPr marL="571500" indent="-571500"/>
            <a:r>
              <a:rPr lang="en-IN" sz="2000" dirty="0" smtClean="0"/>
              <a:t>The toxic principle from </a:t>
            </a:r>
            <a:r>
              <a:rPr lang="en-IN" sz="2000" dirty="0" err="1" smtClean="0"/>
              <a:t>lathyrus</a:t>
            </a:r>
            <a:r>
              <a:rPr lang="en-IN" sz="2000" dirty="0" smtClean="0"/>
              <a:t> </a:t>
            </a:r>
            <a:r>
              <a:rPr lang="en-IN" sz="2000" dirty="0" err="1" smtClean="0"/>
              <a:t>sativus</a:t>
            </a:r>
            <a:r>
              <a:rPr lang="en-IN" sz="2000" dirty="0" smtClean="0"/>
              <a:t> is identified as </a:t>
            </a:r>
            <a:r>
              <a:rPr lang="en-IN" sz="2000" b="1" dirty="0" smtClean="0"/>
              <a:t>beta </a:t>
            </a:r>
            <a:r>
              <a:rPr lang="en-IN" sz="2000" b="1" dirty="0" err="1" smtClean="0"/>
              <a:t>oxalyl</a:t>
            </a:r>
            <a:r>
              <a:rPr lang="en-IN" sz="2000" b="1" dirty="0" smtClean="0"/>
              <a:t> amino </a:t>
            </a:r>
            <a:r>
              <a:rPr lang="en-IN" sz="2000" b="1" dirty="0" err="1" smtClean="0"/>
              <a:t>alanine</a:t>
            </a:r>
            <a:r>
              <a:rPr lang="en-IN" sz="2000" b="1" dirty="0" smtClean="0"/>
              <a:t> </a:t>
            </a:r>
            <a:r>
              <a:rPr lang="en-IN" sz="2000" dirty="0" smtClean="0"/>
              <a:t>(BOAA).</a:t>
            </a:r>
          </a:p>
          <a:p>
            <a:pPr marL="571500" indent="-571500">
              <a:buAutoNum type="romanLcPeriod" startAt="2"/>
            </a:pPr>
            <a:r>
              <a:rPr lang="en-IN" sz="2000" b="1" dirty="0" err="1" smtClean="0">
                <a:solidFill>
                  <a:srgbClr val="7030A0"/>
                </a:solidFill>
              </a:rPr>
              <a:t>Argemone</a:t>
            </a:r>
            <a:r>
              <a:rPr lang="en-IN" sz="2000" b="1" dirty="0" smtClean="0">
                <a:solidFill>
                  <a:srgbClr val="7030A0"/>
                </a:solidFill>
              </a:rPr>
              <a:t> oil</a:t>
            </a:r>
          </a:p>
          <a:p>
            <a:pPr marL="571500" indent="-571500"/>
            <a:r>
              <a:rPr lang="en-IN" sz="2000" dirty="0" smtClean="0"/>
              <a:t>Mustard oil may be adulterated with </a:t>
            </a:r>
            <a:r>
              <a:rPr lang="en-IN" sz="2000" dirty="0" err="1" smtClean="0"/>
              <a:t>argemone</a:t>
            </a:r>
            <a:r>
              <a:rPr lang="en-IN" sz="2000" dirty="0" smtClean="0"/>
              <a:t> oil.</a:t>
            </a:r>
          </a:p>
          <a:p>
            <a:pPr marL="571500" indent="-571500"/>
            <a:r>
              <a:rPr lang="en-IN" sz="2000" dirty="0" err="1" smtClean="0"/>
              <a:t>Argemone</a:t>
            </a:r>
            <a:r>
              <a:rPr lang="en-IN" sz="2000" dirty="0" smtClean="0"/>
              <a:t> oil contains the alkaloid, </a:t>
            </a:r>
            <a:r>
              <a:rPr lang="en-IN" sz="2000" dirty="0" err="1" smtClean="0"/>
              <a:t>sanguinarine</a:t>
            </a:r>
            <a:r>
              <a:rPr lang="en-IN" sz="2000" dirty="0" smtClean="0"/>
              <a:t> which causes vomiting, diarrhoea, </a:t>
            </a:r>
            <a:r>
              <a:rPr lang="en-IN" sz="2000" dirty="0" smtClean="0"/>
              <a:t>congestive </a:t>
            </a:r>
            <a:r>
              <a:rPr lang="en-IN" sz="2000" dirty="0" smtClean="0"/>
              <a:t>cardiac failure and </a:t>
            </a:r>
            <a:r>
              <a:rPr lang="en-IN" sz="2000" dirty="0" smtClean="0"/>
              <a:t>edema.</a:t>
            </a:r>
            <a:endParaRPr lang="en-IN" sz="2000" dirty="0" smtClean="0"/>
          </a:p>
          <a:p>
            <a:pPr>
              <a:buFont typeface="Wingdings" pitchFamily="2" charset="2"/>
              <a:buChar char="q"/>
            </a:pPr>
            <a:r>
              <a:rPr lang="en-IN" sz="2400" b="1" dirty="0" smtClean="0">
                <a:solidFill>
                  <a:srgbClr val="0070C0"/>
                </a:solidFill>
              </a:rPr>
              <a:t>Toxins entering during food preparation</a:t>
            </a:r>
          </a:p>
          <a:p>
            <a:r>
              <a:rPr lang="en-IN" sz="2000" dirty="0" smtClean="0"/>
              <a:t>Mono sodium glutamate (</a:t>
            </a:r>
            <a:r>
              <a:rPr lang="en-IN" sz="2000" dirty="0" err="1" smtClean="0"/>
              <a:t>Aginomoto</a:t>
            </a:r>
            <a:r>
              <a:rPr lang="en-IN" sz="2000" dirty="0" smtClean="0"/>
              <a:t>) is a common food additive.</a:t>
            </a:r>
          </a:p>
          <a:p>
            <a:r>
              <a:rPr lang="en-IN" sz="2000" dirty="0" smtClean="0"/>
              <a:t>It produces transient symptoms like </a:t>
            </a:r>
            <a:r>
              <a:rPr lang="en-IN" sz="2000" dirty="0" err="1" smtClean="0"/>
              <a:t>numbbess</a:t>
            </a:r>
            <a:r>
              <a:rPr lang="en-IN" sz="2000" dirty="0" smtClean="0"/>
              <a:t> and palpitation.</a:t>
            </a:r>
          </a:p>
          <a:p>
            <a:r>
              <a:rPr lang="en-IN" sz="2000" dirty="0" smtClean="0"/>
              <a:t>It may deteriorate mental alertness in children that is why it is unsuitable for children below the age of 5.</a:t>
            </a:r>
          </a:p>
          <a:p>
            <a:endParaRPr lang="en-IN" sz="2000" dirty="0" smtClean="0"/>
          </a:p>
          <a:p>
            <a:pPr marL="571500" indent="-571500">
              <a:buNone/>
            </a:pPr>
            <a:endParaRPr lang="en-IN"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850106"/>
          </a:xfrm>
        </p:spPr>
        <p:style>
          <a:lnRef idx="1">
            <a:schemeClr val="accent2"/>
          </a:lnRef>
          <a:fillRef idx="2">
            <a:schemeClr val="accent2"/>
          </a:fillRef>
          <a:effectRef idx="1">
            <a:schemeClr val="accent2"/>
          </a:effectRef>
          <a:fontRef idx="minor">
            <a:schemeClr val="dk1"/>
          </a:fontRef>
        </p:style>
        <p:txBody>
          <a:bodyPr>
            <a:noAutofit/>
          </a:bodyPr>
          <a:lstStyle/>
          <a:p>
            <a:r>
              <a:rPr lang="en-IN" sz="4000" b="1" dirty="0" smtClean="0">
                <a:solidFill>
                  <a:schemeClr val="tx1"/>
                </a:solidFill>
              </a:rPr>
              <a:t>CORROSIVES</a:t>
            </a:r>
            <a:endParaRPr lang="en-IN" sz="4000" b="1" dirty="0">
              <a:solidFill>
                <a:schemeClr val="tx1"/>
              </a:solidFill>
            </a:endParaRPr>
          </a:p>
        </p:txBody>
      </p:sp>
      <p:sp>
        <p:nvSpPr>
          <p:cNvPr id="5" name="Content Placeholder 4"/>
          <p:cNvSpPr>
            <a:spLocks noGrp="1"/>
          </p:cNvSpPr>
          <p:nvPr>
            <p:ph idx="1"/>
          </p:nvPr>
        </p:nvSpPr>
        <p:spPr>
          <a:xfrm>
            <a:off x="467544" y="1196752"/>
            <a:ext cx="8208912" cy="5400600"/>
          </a:xfrm>
        </p:spPr>
        <p:txBody>
          <a:bodyPr>
            <a:normAutofit fontScale="92500" lnSpcReduction="10000"/>
          </a:bodyPr>
          <a:lstStyle/>
          <a:p>
            <a:pPr>
              <a:buFont typeface="Wingdings" pitchFamily="2" charset="2"/>
              <a:buChar char="q"/>
            </a:pPr>
            <a:r>
              <a:rPr lang="en-IN" sz="2600" b="1" dirty="0" smtClean="0">
                <a:solidFill>
                  <a:srgbClr val="0070C0"/>
                </a:solidFill>
              </a:rPr>
              <a:t>INTRODUCTION</a:t>
            </a:r>
          </a:p>
          <a:p>
            <a:r>
              <a:rPr lang="en-IN" sz="2000" dirty="0" smtClean="0"/>
              <a:t>Corrosive are defined as </a:t>
            </a:r>
            <a:r>
              <a:rPr lang="en-IN" sz="2000" dirty="0"/>
              <a:t>s</a:t>
            </a:r>
            <a:r>
              <a:rPr lang="en-IN" sz="2000" dirty="0" smtClean="0"/>
              <a:t>ubstances that causes visible discoloration, destruction, or irreversible changes in living tissue at the point of contact within four hours.</a:t>
            </a:r>
          </a:p>
          <a:p>
            <a:r>
              <a:rPr lang="en-IN" sz="2000" dirty="0" smtClean="0"/>
              <a:t>Examples are </a:t>
            </a:r>
            <a:r>
              <a:rPr lang="en-IN" sz="2000" b="1" dirty="0" smtClean="0">
                <a:solidFill>
                  <a:srgbClr val="7030A0"/>
                </a:solidFill>
              </a:rPr>
              <a:t>strong acids </a:t>
            </a:r>
            <a:r>
              <a:rPr lang="en-IN" sz="2000" dirty="0" smtClean="0"/>
              <a:t>(H</a:t>
            </a:r>
            <a:r>
              <a:rPr lang="en-IN" sz="2000" baseline="-25000" dirty="0" smtClean="0"/>
              <a:t>2</a:t>
            </a:r>
            <a:r>
              <a:rPr lang="en-IN" sz="2000" dirty="0" smtClean="0"/>
              <a:t>SO</a:t>
            </a:r>
            <a:r>
              <a:rPr lang="en-IN" sz="2000" baseline="-25000" dirty="0" smtClean="0"/>
              <a:t>4</a:t>
            </a:r>
            <a:r>
              <a:rPr lang="en-IN" sz="2000" dirty="0" smtClean="0"/>
              <a:t>, HCl); </a:t>
            </a:r>
            <a:r>
              <a:rPr lang="en-IN" sz="2000" b="1" dirty="0" smtClean="0">
                <a:solidFill>
                  <a:srgbClr val="7030A0"/>
                </a:solidFill>
              </a:rPr>
              <a:t>strong alkalis </a:t>
            </a:r>
            <a:r>
              <a:rPr lang="en-IN" sz="2000" dirty="0" smtClean="0"/>
              <a:t>(NaOH, NH</a:t>
            </a:r>
            <a:r>
              <a:rPr lang="en-IN" sz="2000" baseline="-25000" dirty="0" smtClean="0"/>
              <a:t>3</a:t>
            </a:r>
            <a:r>
              <a:rPr lang="en-IN" sz="2000" dirty="0" smtClean="0"/>
              <a:t>); and </a:t>
            </a:r>
            <a:r>
              <a:rPr lang="en-IN" sz="2000" b="1" dirty="0" smtClean="0">
                <a:solidFill>
                  <a:srgbClr val="7030A0"/>
                </a:solidFill>
              </a:rPr>
              <a:t>salts</a:t>
            </a:r>
            <a:r>
              <a:rPr lang="en-IN" sz="2000" dirty="0" smtClean="0">
                <a:solidFill>
                  <a:srgbClr val="7030A0"/>
                </a:solidFill>
              </a:rPr>
              <a:t> </a:t>
            </a:r>
            <a:r>
              <a:rPr lang="en-IN" sz="2000" dirty="0" smtClean="0"/>
              <a:t>(ZnCl</a:t>
            </a:r>
            <a:r>
              <a:rPr lang="en-IN" sz="2000" baseline="-25000" dirty="0" smtClean="0"/>
              <a:t>2</a:t>
            </a:r>
            <a:r>
              <a:rPr lang="en-IN" sz="2000" dirty="0" smtClean="0"/>
              <a:t>, K</a:t>
            </a:r>
            <a:r>
              <a:rPr lang="en-IN" sz="2000" baseline="-25000" dirty="0" smtClean="0"/>
              <a:t>2</a:t>
            </a:r>
            <a:r>
              <a:rPr lang="en-IN" sz="2000" dirty="0" smtClean="0"/>
              <a:t>CrO</a:t>
            </a:r>
            <a:r>
              <a:rPr lang="en-IN" sz="2000" baseline="-25000" dirty="0" smtClean="0"/>
              <a:t>4</a:t>
            </a:r>
            <a:r>
              <a:rPr lang="en-IN" sz="2000" dirty="0" smtClean="0"/>
              <a:t>)).</a:t>
            </a:r>
          </a:p>
          <a:p>
            <a:r>
              <a:rPr lang="en-IN" sz="2000" dirty="0" smtClean="0"/>
              <a:t>Corrosives  are immediately dangerous to the tissues they contact.</a:t>
            </a:r>
          </a:p>
          <a:p>
            <a:pPr>
              <a:buFont typeface="Wingdings" pitchFamily="2" charset="2"/>
              <a:buChar char="q"/>
            </a:pPr>
            <a:r>
              <a:rPr lang="en-IN" sz="2400" b="1" dirty="0" smtClean="0">
                <a:solidFill>
                  <a:srgbClr val="0070C0"/>
                </a:solidFill>
              </a:rPr>
              <a:t>EFFECT ON LIVING TISSUE</a:t>
            </a:r>
          </a:p>
          <a:p>
            <a:r>
              <a:rPr lang="en-IN" sz="2000" dirty="0" smtClean="0"/>
              <a:t>Action on living tissue (e.g. skin, flesh and cornea) is mainly based on acid-base reactions of amide hydrolysis, ester hydrolysis and protein denaturation.</a:t>
            </a:r>
          </a:p>
          <a:p>
            <a:r>
              <a:rPr lang="en-IN" sz="2000" dirty="0" smtClean="0"/>
              <a:t>These reactions lead to chemical burns and are the mechanism of the destruction posted by corrosives.</a:t>
            </a:r>
          </a:p>
          <a:p>
            <a:pPr>
              <a:buFont typeface="Wingdings" pitchFamily="2" charset="2"/>
              <a:buChar char="q"/>
            </a:pPr>
            <a:r>
              <a:rPr lang="en-IN" sz="2400" b="1" dirty="0" smtClean="0">
                <a:solidFill>
                  <a:srgbClr val="0070C0"/>
                </a:solidFill>
              </a:rPr>
              <a:t>CAUSE OF DEATH</a:t>
            </a:r>
          </a:p>
          <a:p>
            <a:r>
              <a:rPr lang="en-IN" sz="2000" b="1" dirty="0" smtClean="0"/>
              <a:t>Circulatory collapse </a:t>
            </a:r>
          </a:p>
          <a:p>
            <a:r>
              <a:rPr lang="en-IN" sz="2000" b="1" dirty="0" smtClean="0"/>
              <a:t>Spasm of glottis </a:t>
            </a:r>
            <a:endParaRPr lang="en-IN" sz="2000" dirty="0" smtClean="0"/>
          </a:p>
          <a:p>
            <a:r>
              <a:rPr lang="en-IN" sz="2000" dirty="0" smtClean="0"/>
              <a:t>Corrosives remove water from the tissues, coagulate the cellular proteins and </a:t>
            </a:r>
            <a:r>
              <a:rPr lang="en-IN" sz="2000" b="1" dirty="0" smtClean="0"/>
              <a:t>convert </a:t>
            </a:r>
            <a:r>
              <a:rPr lang="en-IN" sz="2000" b="1" dirty="0" err="1" smtClean="0"/>
              <a:t>hemoglobin</a:t>
            </a:r>
            <a:r>
              <a:rPr lang="en-IN" sz="2000" b="1" dirty="0" smtClean="0"/>
              <a:t> into </a:t>
            </a:r>
            <a:r>
              <a:rPr lang="en-IN" sz="2000" b="1" dirty="0" err="1" smtClean="0"/>
              <a:t>hematin</a:t>
            </a:r>
            <a:r>
              <a:rPr lang="en-IN" sz="2000" dirty="0" smtClean="0"/>
              <a:t>.</a:t>
            </a:r>
            <a:endParaRPr lang="en-IN" sz="2000" b="1" dirty="0" smtClean="0"/>
          </a:p>
          <a:p>
            <a:endParaRPr lang="en-IN"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0"/>
            <a:ext cx="8784976" cy="6408712"/>
          </a:xfrm>
        </p:spPr>
        <p:txBody>
          <a:bodyPr>
            <a:noAutofit/>
          </a:bodyPr>
          <a:lstStyle/>
          <a:p>
            <a:pPr>
              <a:buFont typeface="Wingdings" pitchFamily="2" charset="2"/>
              <a:buChar char="q"/>
            </a:pPr>
            <a:r>
              <a:rPr lang="en-IN" sz="2400" b="1" dirty="0" smtClean="0">
                <a:solidFill>
                  <a:srgbClr val="0070C0"/>
                </a:solidFill>
              </a:rPr>
              <a:t>DIAGNOSIS</a:t>
            </a:r>
          </a:p>
          <a:p>
            <a:r>
              <a:rPr lang="en-IN" sz="2400" b="1" dirty="0" smtClean="0"/>
              <a:t>Sulphuric acid </a:t>
            </a:r>
            <a:r>
              <a:rPr lang="en-IN" sz="2400" dirty="0" smtClean="0"/>
              <a:t>can be detected from the gastric fluid by reacting with </a:t>
            </a:r>
            <a:r>
              <a:rPr lang="en-IN" sz="2400" b="1" dirty="0" smtClean="0"/>
              <a:t>barium chloride to form white precipitate.</a:t>
            </a:r>
            <a:endParaRPr lang="en-IN" sz="2400" dirty="0" smtClean="0"/>
          </a:p>
          <a:p>
            <a:r>
              <a:rPr lang="en-IN" sz="2400" dirty="0" smtClean="0"/>
              <a:t>Common </a:t>
            </a:r>
            <a:r>
              <a:rPr lang="en-IN" sz="2400" b="1" dirty="0" smtClean="0"/>
              <a:t>alkalies ( NH</a:t>
            </a:r>
            <a:r>
              <a:rPr lang="en-IN" sz="2400" b="1" baseline="-25000" dirty="0" smtClean="0"/>
              <a:t>3</a:t>
            </a:r>
            <a:r>
              <a:rPr lang="en-IN" sz="2400" b="1" dirty="0" smtClean="0"/>
              <a:t>, KOH, NaOH) can be </a:t>
            </a:r>
            <a:r>
              <a:rPr lang="en-IN" sz="2400" dirty="0" smtClean="0"/>
              <a:t>detected in the gastric juice by reacting with </a:t>
            </a:r>
            <a:r>
              <a:rPr lang="en-IN" sz="2400" b="1" dirty="0" smtClean="0"/>
              <a:t>silver nitrate </a:t>
            </a:r>
            <a:r>
              <a:rPr lang="en-IN" sz="2400" dirty="0" smtClean="0"/>
              <a:t>to form a </a:t>
            </a:r>
            <a:r>
              <a:rPr lang="en-IN" sz="2400" b="1" dirty="0" smtClean="0"/>
              <a:t>brown precipitate</a:t>
            </a:r>
            <a:r>
              <a:rPr lang="en-IN" sz="2400" dirty="0" smtClean="0"/>
              <a:t>.</a:t>
            </a:r>
          </a:p>
          <a:p>
            <a:pPr>
              <a:buFont typeface="Wingdings" pitchFamily="2" charset="2"/>
              <a:buChar char="q"/>
            </a:pPr>
            <a:r>
              <a:rPr lang="en-IN" sz="2400" b="1" dirty="0" smtClean="0">
                <a:solidFill>
                  <a:srgbClr val="0070C0"/>
                </a:solidFill>
              </a:rPr>
              <a:t>PERSONAL PROTECTIVE EQUIPMENT</a:t>
            </a:r>
          </a:p>
          <a:p>
            <a:r>
              <a:rPr lang="en-IN" sz="2400" dirty="0" smtClean="0"/>
              <a:t>Use of personal protective equipment such as protective gloves, protective aprons, acid suits, safety goggles, a face shield, or safety shoes.</a:t>
            </a:r>
          </a:p>
          <a:p>
            <a:pPr>
              <a:buFont typeface="Wingdings" pitchFamily="2" charset="2"/>
              <a:buChar char="q"/>
            </a:pPr>
            <a:r>
              <a:rPr lang="en-IN" sz="2400" b="1" dirty="0" smtClean="0">
                <a:solidFill>
                  <a:srgbClr val="0070C0"/>
                </a:solidFill>
              </a:rPr>
              <a:t>USES</a:t>
            </a:r>
          </a:p>
          <a:p>
            <a:r>
              <a:rPr lang="en-IN" sz="2400" dirty="0" smtClean="0"/>
              <a:t>Most drain cleaners contain either acids or alkalis due to their capabilities of dissolving greases and proteins inside water pipes such as </a:t>
            </a:r>
            <a:r>
              <a:rPr lang="en-IN" sz="2400" dirty="0" err="1" smtClean="0"/>
              <a:t>limescale</a:t>
            </a:r>
            <a:r>
              <a:rPr lang="en-IN" sz="2400" dirty="0" smtClean="0"/>
              <a:t>.</a:t>
            </a:r>
          </a:p>
          <a:p>
            <a:r>
              <a:rPr lang="en-IN" sz="2400" dirty="0" smtClean="0"/>
              <a:t>In chemical use; catalytic </a:t>
            </a:r>
            <a:r>
              <a:rPr lang="en-IN" sz="2400" dirty="0" err="1" smtClean="0"/>
              <a:t>sulfuric</a:t>
            </a:r>
            <a:r>
              <a:rPr lang="en-IN" sz="2400" dirty="0" smtClean="0"/>
              <a:t> acid is used in the alkylation process in an oil refinery.</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720080"/>
          </a:xfrm>
        </p:spPr>
        <p:style>
          <a:lnRef idx="1">
            <a:schemeClr val="accent2"/>
          </a:lnRef>
          <a:fillRef idx="2">
            <a:schemeClr val="accent2"/>
          </a:fillRef>
          <a:effectRef idx="1">
            <a:schemeClr val="accent2"/>
          </a:effectRef>
          <a:fontRef idx="minor">
            <a:schemeClr val="dk1"/>
          </a:fontRef>
        </p:style>
        <p:txBody>
          <a:bodyPr>
            <a:normAutofit/>
          </a:bodyPr>
          <a:lstStyle/>
          <a:p>
            <a:r>
              <a:rPr lang="en-IN" sz="4000" b="1" dirty="0" smtClean="0"/>
              <a:t>CYANIDE POISOINING</a:t>
            </a:r>
            <a:endParaRPr lang="en-IN" sz="4000" b="1" dirty="0"/>
          </a:p>
        </p:txBody>
      </p:sp>
      <p:sp>
        <p:nvSpPr>
          <p:cNvPr id="3" name="Content Placeholder 2"/>
          <p:cNvSpPr>
            <a:spLocks noGrp="1"/>
          </p:cNvSpPr>
          <p:nvPr>
            <p:ph idx="1"/>
          </p:nvPr>
        </p:nvSpPr>
        <p:spPr>
          <a:xfrm>
            <a:off x="539552" y="908720"/>
            <a:ext cx="8136904" cy="5616624"/>
          </a:xfrm>
        </p:spPr>
        <p:txBody>
          <a:bodyPr>
            <a:noAutofit/>
          </a:bodyPr>
          <a:lstStyle/>
          <a:p>
            <a:pPr>
              <a:buFont typeface="Wingdings" pitchFamily="2" charset="2"/>
              <a:buChar char="q"/>
            </a:pPr>
            <a:r>
              <a:rPr lang="en-IN" sz="2800" b="1" dirty="0" smtClean="0">
                <a:solidFill>
                  <a:srgbClr val="0070C0"/>
                </a:solidFill>
              </a:rPr>
              <a:t>INTRODUCTION</a:t>
            </a:r>
          </a:p>
          <a:p>
            <a:r>
              <a:rPr lang="en-IN" sz="2400" dirty="0" smtClean="0"/>
              <a:t>Cyanide is classified as a </a:t>
            </a:r>
            <a:r>
              <a:rPr lang="en-IN" sz="2400" dirty="0" smtClean="0"/>
              <a:t>super toxic </a:t>
            </a:r>
            <a:r>
              <a:rPr lang="en-IN" sz="2400" dirty="0" smtClean="0"/>
              <a:t>substance that can exist as a gas or solid or in solution.</a:t>
            </a:r>
          </a:p>
          <a:p>
            <a:pPr>
              <a:buFont typeface="Wingdings" pitchFamily="2" charset="2"/>
              <a:buChar char="q"/>
            </a:pPr>
            <a:r>
              <a:rPr lang="en-IN" sz="2800" b="1" dirty="0" smtClean="0">
                <a:solidFill>
                  <a:srgbClr val="0070C0"/>
                </a:solidFill>
              </a:rPr>
              <a:t>SOURCES OF CYANIDE</a:t>
            </a:r>
          </a:p>
          <a:p>
            <a:pPr marL="514350" indent="-514350">
              <a:buAutoNum type="arabicPeriod"/>
            </a:pPr>
            <a:r>
              <a:rPr lang="en-IN" sz="2800" b="1" dirty="0" smtClean="0">
                <a:solidFill>
                  <a:srgbClr val="7030A0"/>
                </a:solidFill>
              </a:rPr>
              <a:t>Industrial sources</a:t>
            </a:r>
          </a:p>
          <a:p>
            <a:pPr marL="514350" indent="-514350"/>
            <a:r>
              <a:rPr lang="en-IN" sz="2400" dirty="0" smtClean="0"/>
              <a:t>Insecticides, photographic solutions, metal polishing materials, jewellery cleaners etc.</a:t>
            </a:r>
          </a:p>
          <a:p>
            <a:pPr marL="514350" indent="-514350">
              <a:buAutoNum type="arabicPeriod" startAt="2"/>
            </a:pPr>
            <a:r>
              <a:rPr lang="en-IN" sz="2800" b="1" dirty="0" smtClean="0">
                <a:solidFill>
                  <a:srgbClr val="7030A0"/>
                </a:solidFill>
              </a:rPr>
              <a:t>Natural sources</a:t>
            </a:r>
          </a:p>
          <a:p>
            <a:pPr marL="514350" indent="-514350"/>
            <a:r>
              <a:rPr lang="en-IN" sz="2400" dirty="0" smtClean="0"/>
              <a:t>Seeds of </a:t>
            </a:r>
            <a:r>
              <a:rPr lang="en-IN" sz="2400" dirty="0" err="1" smtClean="0"/>
              <a:t>Prunus</a:t>
            </a:r>
            <a:r>
              <a:rPr lang="en-IN" sz="2400" dirty="0" smtClean="0"/>
              <a:t> species, cherry and apricot</a:t>
            </a:r>
          </a:p>
          <a:p>
            <a:pPr marL="514350" indent="-514350">
              <a:buAutoNum type="arabicPeriod" startAt="3"/>
            </a:pPr>
            <a:r>
              <a:rPr lang="en-IN" sz="2800" b="1" dirty="0" smtClean="0">
                <a:solidFill>
                  <a:srgbClr val="7030A0"/>
                </a:solidFill>
              </a:rPr>
              <a:t>Environmental sources</a:t>
            </a:r>
          </a:p>
          <a:p>
            <a:pPr marL="514350" indent="-514350"/>
            <a:r>
              <a:rPr lang="en-IN" sz="2400" dirty="0" smtClean="0"/>
              <a:t>Smoke, volcanoes, and natural biogenic processes from higher plants etc.</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6856" y="343197"/>
            <a:ext cx="8229600" cy="6038131"/>
          </a:xfrm>
        </p:spPr>
        <p:txBody>
          <a:bodyPr>
            <a:normAutofit fontScale="92500" lnSpcReduction="20000"/>
          </a:bodyPr>
          <a:lstStyle/>
          <a:p>
            <a:pPr>
              <a:buFont typeface="Wingdings" pitchFamily="2" charset="2"/>
              <a:buChar char="q"/>
            </a:pPr>
            <a:r>
              <a:rPr lang="en-IN" sz="3000" b="1" dirty="0" smtClean="0">
                <a:solidFill>
                  <a:srgbClr val="0070C0"/>
                </a:solidFill>
              </a:rPr>
              <a:t> SIGN AND SYMPTOMS OF TOXICITY</a:t>
            </a:r>
          </a:p>
          <a:p>
            <a:pPr marL="514350" indent="-514350">
              <a:buAutoNum type="arabicPeriod"/>
            </a:pPr>
            <a:r>
              <a:rPr lang="en-IN" sz="2800" b="1" dirty="0" smtClean="0">
                <a:solidFill>
                  <a:srgbClr val="7030A0"/>
                </a:solidFill>
              </a:rPr>
              <a:t>Mild toxicity</a:t>
            </a:r>
          </a:p>
          <a:p>
            <a:pPr marL="514350" indent="-514350"/>
            <a:r>
              <a:rPr lang="en-IN" sz="2800" dirty="0" smtClean="0"/>
              <a:t>Nausea</a:t>
            </a:r>
          </a:p>
          <a:p>
            <a:pPr marL="514350" indent="-514350"/>
            <a:r>
              <a:rPr lang="en-IN" sz="2800" dirty="0" smtClean="0"/>
              <a:t>Dizziness</a:t>
            </a:r>
          </a:p>
          <a:p>
            <a:pPr marL="514350" indent="-514350"/>
            <a:r>
              <a:rPr lang="en-IN" sz="2800" dirty="0" smtClean="0"/>
              <a:t>Drowsiness</a:t>
            </a:r>
          </a:p>
          <a:p>
            <a:pPr marL="514350" indent="-514350">
              <a:buNone/>
            </a:pPr>
            <a:r>
              <a:rPr lang="en-IN" sz="2800" b="1" dirty="0" smtClean="0">
                <a:solidFill>
                  <a:srgbClr val="7030A0"/>
                </a:solidFill>
              </a:rPr>
              <a:t>2. Moderate toxicity</a:t>
            </a:r>
          </a:p>
          <a:p>
            <a:pPr marL="514350" indent="-514350"/>
            <a:r>
              <a:rPr lang="en-IN" sz="2800" dirty="0" smtClean="0"/>
              <a:t>Loss of consciousness for a short period</a:t>
            </a:r>
          </a:p>
          <a:p>
            <a:pPr marL="514350" indent="-514350"/>
            <a:r>
              <a:rPr lang="en-IN" sz="2800" dirty="0" smtClean="0"/>
              <a:t>Convulsion</a:t>
            </a:r>
          </a:p>
          <a:p>
            <a:pPr marL="514350" indent="-514350"/>
            <a:r>
              <a:rPr lang="en-IN" sz="2800" dirty="0" smtClean="0"/>
              <a:t>Vomiting</a:t>
            </a:r>
          </a:p>
          <a:p>
            <a:pPr marL="514350" indent="-514350"/>
            <a:r>
              <a:rPr lang="en-IN" sz="2800" dirty="0" smtClean="0"/>
              <a:t>Cyanosis</a:t>
            </a:r>
          </a:p>
          <a:p>
            <a:pPr marL="514350" indent="-514350">
              <a:buNone/>
            </a:pPr>
            <a:r>
              <a:rPr lang="en-IN" sz="2800" b="1" dirty="0" smtClean="0">
                <a:solidFill>
                  <a:srgbClr val="7030A0"/>
                </a:solidFill>
              </a:rPr>
              <a:t>3. Severe toxicity</a:t>
            </a:r>
          </a:p>
          <a:p>
            <a:pPr marL="514350" indent="-514350"/>
            <a:r>
              <a:rPr lang="en-IN" sz="2800" dirty="0" smtClean="0"/>
              <a:t>Deep coma</a:t>
            </a:r>
          </a:p>
          <a:p>
            <a:pPr marL="514350" indent="-514350"/>
            <a:r>
              <a:rPr lang="en-IN" sz="2800" dirty="0" smtClean="0"/>
              <a:t>Dilated non-reactive pupils</a:t>
            </a:r>
          </a:p>
          <a:p>
            <a:pPr marL="514350" indent="-514350"/>
            <a:r>
              <a:rPr lang="en-IN" sz="2800" dirty="0" smtClean="0"/>
              <a:t>Deteriorating cardio-respiratory function</a:t>
            </a:r>
            <a:endParaRPr lang="en-IN"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04664"/>
            <a:ext cx="8136904" cy="6120680"/>
          </a:xfrm>
        </p:spPr>
        <p:txBody>
          <a:bodyPr>
            <a:normAutofit/>
          </a:bodyPr>
          <a:lstStyle/>
          <a:p>
            <a:pPr>
              <a:buFont typeface="Wingdings" pitchFamily="2" charset="2"/>
              <a:buChar char="q"/>
            </a:pPr>
            <a:r>
              <a:rPr lang="en-IN" sz="2800" b="1" dirty="0" smtClean="0">
                <a:solidFill>
                  <a:srgbClr val="0070C0"/>
                </a:solidFill>
              </a:rPr>
              <a:t>MECHANISM OF POISONING</a:t>
            </a:r>
          </a:p>
          <a:p>
            <a:r>
              <a:rPr lang="en-IN" sz="2400" dirty="0" smtClean="0"/>
              <a:t>Cyanide in serum readily crosses all biological membranes and binds to Fe</a:t>
            </a:r>
            <a:r>
              <a:rPr lang="en-IN" sz="2400" baseline="30000" dirty="0" smtClean="0"/>
              <a:t>3+</a:t>
            </a:r>
            <a:r>
              <a:rPr lang="en-IN" sz="2400" dirty="0" smtClean="0"/>
              <a:t> in the heme of </a:t>
            </a:r>
            <a:r>
              <a:rPr lang="en-IN" sz="2400" b="1" dirty="0" smtClean="0"/>
              <a:t>cytochrome a.a</a:t>
            </a:r>
            <a:r>
              <a:rPr lang="en-IN" sz="2400" b="1" baseline="-25000" dirty="0" smtClean="0"/>
              <a:t>3</a:t>
            </a:r>
            <a:r>
              <a:rPr lang="en-IN" sz="2400" b="1" dirty="0" smtClean="0"/>
              <a:t>  component </a:t>
            </a:r>
            <a:r>
              <a:rPr lang="en-IN" sz="2400" dirty="0" smtClean="0"/>
              <a:t>of the terminal step (i.e. at cytochrome oxidase step) in the electron transport chain within mitochondria.</a:t>
            </a:r>
          </a:p>
          <a:p>
            <a:r>
              <a:rPr lang="en-IN" sz="2400" dirty="0" smtClean="0"/>
              <a:t>This binding prevents oxygen from reacting with the </a:t>
            </a:r>
            <a:r>
              <a:rPr lang="en-IN" sz="2400" b="1" dirty="0" err="1" smtClean="0"/>
              <a:t>cyt</a:t>
            </a:r>
            <a:r>
              <a:rPr lang="en-IN" sz="2400" b="1" dirty="0" smtClean="0"/>
              <a:t> a.a</a:t>
            </a:r>
            <a:r>
              <a:rPr lang="en-IN" sz="2400" b="1" baseline="-25000" dirty="0" smtClean="0"/>
              <a:t>3</a:t>
            </a:r>
            <a:r>
              <a:rPr lang="en-IN" sz="2400" b="1" dirty="0" smtClean="0"/>
              <a:t> </a:t>
            </a:r>
            <a:r>
              <a:rPr lang="en-IN" sz="2400" dirty="0" smtClean="0"/>
              <a:t>as the final electron acceptor.</a:t>
            </a:r>
          </a:p>
          <a:p>
            <a:r>
              <a:rPr lang="en-IN" sz="2400" dirty="0" smtClean="0"/>
              <a:t>As a result of this, mitochondrial respiration and energy production is stopped and </a:t>
            </a:r>
            <a:r>
              <a:rPr lang="en-IN" sz="2400" b="1" dirty="0" smtClean="0"/>
              <a:t>cell death occurs rapidly </a:t>
            </a:r>
            <a:r>
              <a:rPr lang="en-IN" sz="2400" dirty="0" smtClean="0"/>
              <a:t>from tissue hypoxia, particularly of the CNS.</a:t>
            </a:r>
            <a:endParaRPr lang="en-IN" sz="2400" b="1" dirty="0" smtClean="0">
              <a:solidFill>
                <a:srgbClr val="0070C0"/>
              </a:solidFill>
            </a:endParaRPr>
          </a:p>
          <a:p>
            <a:pPr>
              <a:buFont typeface="Wingdings" pitchFamily="2" charset="2"/>
              <a:buChar char="q"/>
            </a:pPr>
            <a:r>
              <a:rPr lang="en-IN" sz="2800" b="1" dirty="0" smtClean="0">
                <a:solidFill>
                  <a:srgbClr val="0070C0"/>
                </a:solidFill>
              </a:rPr>
              <a:t>DIAGNOSIS</a:t>
            </a:r>
          </a:p>
          <a:p>
            <a:r>
              <a:rPr lang="en-IN" sz="2800" dirty="0" smtClean="0"/>
              <a:t>Following micro diffusion, whole blood CN- is measured by photometric analysis or by gas chromatography.</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sz="half" idx="1"/>
          </p:nvPr>
        </p:nvPicPr>
        <p:blipFill>
          <a:blip r:embed="rId2" cstate="print"/>
          <a:stretch>
            <a:fillRect/>
          </a:stretch>
        </p:blipFill>
        <p:spPr bwMode="auto">
          <a:xfrm>
            <a:off x="3491880" y="1196752"/>
            <a:ext cx="5328592" cy="4392488"/>
          </a:xfrm>
          <a:prstGeom prst="rect">
            <a:avLst/>
          </a:prstGeom>
          <a:noFill/>
          <a:ln w="9525">
            <a:noFill/>
            <a:miter lim="800000"/>
            <a:headEnd/>
            <a:tailEnd/>
          </a:ln>
        </p:spPr>
      </p:pic>
      <p:sp>
        <p:nvSpPr>
          <p:cNvPr id="6" name="Content Placeholder 5"/>
          <p:cNvSpPr>
            <a:spLocks noGrp="1"/>
          </p:cNvSpPr>
          <p:nvPr>
            <p:ph sz="half" idx="2"/>
          </p:nvPr>
        </p:nvSpPr>
        <p:spPr>
          <a:xfrm>
            <a:off x="251520" y="476672"/>
            <a:ext cx="3024336" cy="5976664"/>
          </a:xfrm>
        </p:spPr>
        <p:txBody>
          <a:bodyPr>
            <a:normAutofit fontScale="85000" lnSpcReduction="10000"/>
          </a:bodyPr>
          <a:lstStyle/>
          <a:p>
            <a:pPr>
              <a:buFont typeface="Wingdings" pitchFamily="2" charset="2"/>
              <a:buChar char="q"/>
            </a:pPr>
            <a:r>
              <a:rPr lang="en-IN" sz="3200" b="1" dirty="0" smtClean="0">
                <a:solidFill>
                  <a:srgbClr val="0070C0"/>
                </a:solidFill>
              </a:rPr>
              <a:t>TREATMENT OF POISONING</a:t>
            </a:r>
          </a:p>
          <a:p>
            <a:pPr marL="514350" indent="-514350">
              <a:buFont typeface="+mj-lt"/>
              <a:buAutoNum type="arabicPeriod"/>
            </a:pPr>
            <a:r>
              <a:rPr lang="en-IN" dirty="0" smtClean="0"/>
              <a:t>Antidote such as </a:t>
            </a:r>
            <a:r>
              <a:rPr lang="en-IN" dirty="0" err="1" smtClean="0"/>
              <a:t>Dicobalt</a:t>
            </a:r>
            <a:r>
              <a:rPr lang="en-IN" dirty="0" smtClean="0"/>
              <a:t> </a:t>
            </a:r>
            <a:r>
              <a:rPr lang="en-IN" dirty="0" err="1" smtClean="0"/>
              <a:t>edetate</a:t>
            </a:r>
            <a:r>
              <a:rPr lang="en-IN" dirty="0" smtClean="0"/>
              <a:t> (</a:t>
            </a:r>
            <a:r>
              <a:rPr lang="en-IN" dirty="0" err="1" smtClean="0"/>
              <a:t>Kelocyanor</a:t>
            </a:r>
            <a:r>
              <a:rPr lang="en-IN" dirty="0" smtClean="0"/>
              <a:t>).</a:t>
            </a:r>
          </a:p>
          <a:p>
            <a:pPr marL="514350" indent="-514350">
              <a:buFont typeface="+mj-lt"/>
              <a:buAutoNum type="arabicPeriod"/>
            </a:pPr>
            <a:r>
              <a:rPr lang="en-IN" dirty="0" smtClean="0"/>
              <a:t>Another method is to give sodium nitrites and sodium </a:t>
            </a:r>
            <a:r>
              <a:rPr lang="en-IN" dirty="0" err="1" smtClean="0"/>
              <a:t>thiosulfate</a:t>
            </a:r>
            <a:r>
              <a:rPr lang="en-IN" dirty="0" smtClean="0"/>
              <a:t> intravenously. </a:t>
            </a:r>
          </a:p>
          <a:p>
            <a:pPr marL="514350" indent="-514350">
              <a:buFont typeface="+mj-lt"/>
              <a:buAutoNum type="arabicPeriod"/>
            </a:pPr>
            <a:r>
              <a:rPr lang="en-IN" dirty="0" smtClean="0"/>
              <a:t>But in practice, death is instantaneous and time may not be available for the treatment.</a:t>
            </a:r>
            <a:endParaRPr lang="en-IN" baseline="30000" dirty="0" smtClean="0"/>
          </a:p>
          <a:p>
            <a:endParaRPr lang="en-I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778098"/>
          </a:xfrm>
        </p:spPr>
        <p:style>
          <a:lnRef idx="1">
            <a:schemeClr val="accent2"/>
          </a:lnRef>
          <a:fillRef idx="2">
            <a:schemeClr val="accent2"/>
          </a:fillRef>
          <a:effectRef idx="1">
            <a:schemeClr val="accent2"/>
          </a:effectRef>
          <a:fontRef idx="minor">
            <a:schemeClr val="dk1"/>
          </a:fontRef>
        </p:style>
        <p:txBody>
          <a:bodyPr>
            <a:normAutofit/>
          </a:bodyPr>
          <a:lstStyle/>
          <a:p>
            <a:r>
              <a:rPr lang="en-IN" sz="4000" b="1" dirty="0" smtClean="0"/>
              <a:t>IRRITANTS</a:t>
            </a:r>
            <a:endParaRPr lang="en-IN" sz="4000" b="1" dirty="0"/>
          </a:p>
        </p:txBody>
      </p:sp>
      <p:sp>
        <p:nvSpPr>
          <p:cNvPr id="3" name="Content Placeholder 2"/>
          <p:cNvSpPr>
            <a:spLocks noGrp="1"/>
          </p:cNvSpPr>
          <p:nvPr>
            <p:ph idx="1"/>
          </p:nvPr>
        </p:nvSpPr>
        <p:spPr>
          <a:xfrm>
            <a:off x="467544" y="980728"/>
            <a:ext cx="8208912" cy="5688632"/>
          </a:xfrm>
        </p:spPr>
        <p:txBody>
          <a:bodyPr>
            <a:noAutofit/>
          </a:bodyPr>
          <a:lstStyle/>
          <a:p>
            <a:pPr>
              <a:buFont typeface="Wingdings" pitchFamily="2" charset="2"/>
              <a:buChar char="q"/>
            </a:pPr>
            <a:r>
              <a:rPr lang="en-IN" sz="2400" b="1" dirty="0" smtClean="0">
                <a:solidFill>
                  <a:srgbClr val="0070C0"/>
                </a:solidFill>
              </a:rPr>
              <a:t>INTRODUCTION</a:t>
            </a:r>
          </a:p>
          <a:p>
            <a:r>
              <a:rPr lang="en-IN" sz="2400" dirty="0" smtClean="0"/>
              <a:t>Irritants are substances that may cause injuries to the skin, eyes or airways after a single exposure. </a:t>
            </a:r>
          </a:p>
          <a:p>
            <a:r>
              <a:rPr lang="en-IN" sz="2400" dirty="0" smtClean="0"/>
              <a:t>A low concentration of a corrosive substance is usually an irritant.</a:t>
            </a:r>
          </a:p>
          <a:p>
            <a:r>
              <a:rPr lang="en-IN" sz="2400" dirty="0" smtClean="0"/>
              <a:t>These injuries may range from small, initially invisible injuries after exposure to weak irritants up to chemical burns after exposure to very strong irritants (i.e. corrosive substances).</a:t>
            </a:r>
          </a:p>
          <a:p>
            <a:pPr>
              <a:buFont typeface="Wingdings" pitchFamily="2" charset="2"/>
              <a:buChar char="q"/>
            </a:pPr>
            <a:r>
              <a:rPr lang="en-IN" sz="2400" b="1" dirty="0" smtClean="0">
                <a:solidFill>
                  <a:srgbClr val="0070C0"/>
                </a:solidFill>
              </a:rPr>
              <a:t>SOURCES OF IRRITANTS</a:t>
            </a:r>
          </a:p>
          <a:p>
            <a:r>
              <a:rPr lang="en-IN" sz="2400" dirty="0" smtClean="0"/>
              <a:t>Important chemical irritants are phosphorous, chlorine, bromine and iodine.</a:t>
            </a:r>
          </a:p>
          <a:p>
            <a:r>
              <a:rPr lang="en-IN" sz="2400" dirty="0" smtClean="0"/>
              <a:t>Metallic irritants are arsenic, antimony, mercury, copper, lead, zinc and silver.</a:t>
            </a:r>
          </a:p>
          <a:p>
            <a:r>
              <a:rPr lang="en-IN" sz="2000" dirty="0" smtClean="0"/>
              <a:t>Organic irritants from plants include castor, </a:t>
            </a:r>
            <a:r>
              <a:rPr lang="en-IN" sz="2000" dirty="0" smtClean="0"/>
              <a:t>croton.</a:t>
            </a:r>
            <a:endParaRPr lang="en-IN" sz="2000" dirty="0" smtClean="0"/>
          </a:p>
          <a:p>
            <a:pPr marL="0" indent="0">
              <a:buNone/>
            </a:pPr>
            <a:endParaRPr lang="en-IN" sz="2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1875</TotalTime>
  <Words>2569</Words>
  <Application>Microsoft Office PowerPoint</Application>
  <PresentationFormat>On-screen Show (4:3)</PresentationFormat>
  <Paragraphs>312</Paragraphs>
  <Slides>29</Slides>
  <Notes>7</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ENVIRONMENTAL POLLUTION AND HEAVY METAL POISONS</vt:lpstr>
      <vt:lpstr>Slide 2</vt:lpstr>
      <vt:lpstr>CORROSIVES</vt:lpstr>
      <vt:lpstr>Slide 4</vt:lpstr>
      <vt:lpstr>CYANIDE POISOINING</vt:lpstr>
      <vt:lpstr>Slide 6</vt:lpstr>
      <vt:lpstr>Slide 7</vt:lpstr>
      <vt:lpstr>Slide 8</vt:lpstr>
      <vt:lpstr>IRRITANTS</vt:lpstr>
      <vt:lpstr>Slide 10</vt:lpstr>
      <vt:lpstr>NEUROTOXINS</vt:lpstr>
      <vt:lpstr>HEAVY METAL POISONS</vt:lpstr>
      <vt:lpstr>Slide 13</vt:lpstr>
      <vt:lpstr>Slide 14</vt:lpstr>
      <vt:lpstr>Slide 15</vt:lpstr>
      <vt:lpstr>Slide 16</vt:lpstr>
      <vt:lpstr>ALUMINIUM TOXICITY</vt:lpstr>
      <vt:lpstr>ARSENIC TOXICITY</vt:lpstr>
      <vt:lpstr>Slide 19</vt:lpstr>
      <vt:lpstr>PESTICIDES AND INSECTICIES</vt:lpstr>
      <vt:lpstr>DICHLORODIPHENYLTRICHLOROETHANE (DDT)</vt:lpstr>
      <vt:lpstr>ORGANOPHOSPHOROUS COMPOUNDS</vt:lpstr>
      <vt:lpstr>AIR POLLUTANTS</vt:lpstr>
      <vt:lpstr>Slide 24</vt:lpstr>
      <vt:lpstr>TOXIC SUBSTANCES IN FOODSTUFFS</vt:lpstr>
      <vt:lpstr>Slide 26</vt:lpstr>
      <vt:lpstr>Slide 27</vt:lpstr>
      <vt:lpstr>Slide 28</vt:lpstr>
      <vt:lpstr>Slide 29</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KAMLESH YADAV</dc:creator>
  <cp:lastModifiedBy>KAMLESH YADAV</cp:lastModifiedBy>
  <cp:revision>377</cp:revision>
  <dcterms:created xsi:type="dcterms:W3CDTF">2017-03-07T08:49:34Z</dcterms:created>
  <dcterms:modified xsi:type="dcterms:W3CDTF">2018-03-15T02:11:51Z</dcterms:modified>
</cp:coreProperties>
</file>