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0"/>
  </p:notesMasterIdLst>
  <p:sldIdLst>
    <p:sldId id="257" r:id="rId3"/>
    <p:sldId id="258" r:id="rId4"/>
    <p:sldId id="259" r:id="rId5"/>
    <p:sldId id="283" r:id="rId6"/>
    <p:sldId id="284" r:id="rId7"/>
    <p:sldId id="285" r:id="rId8"/>
    <p:sldId id="286" r:id="rId9"/>
    <p:sldId id="308" r:id="rId10"/>
    <p:sldId id="309" r:id="rId11"/>
    <p:sldId id="287" r:id="rId12"/>
    <p:sldId id="288" r:id="rId13"/>
    <p:sldId id="310" r:id="rId14"/>
    <p:sldId id="289" r:id="rId15"/>
    <p:sldId id="290" r:id="rId16"/>
    <p:sldId id="291" r:id="rId17"/>
    <p:sldId id="292" r:id="rId18"/>
    <p:sldId id="293" r:id="rId19"/>
    <p:sldId id="294" r:id="rId20"/>
    <p:sldId id="295" r:id="rId21"/>
    <p:sldId id="296" r:id="rId22"/>
    <p:sldId id="297" r:id="rId23"/>
    <p:sldId id="298" r:id="rId24"/>
    <p:sldId id="300" r:id="rId25"/>
    <p:sldId id="299" r:id="rId26"/>
    <p:sldId id="301" r:id="rId27"/>
    <p:sldId id="302" r:id="rId28"/>
    <p:sldId id="303" r:id="rId29"/>
    <p:sldId id="304" r:id="rId30"/>
    <p:sldId id="305" r:id="rId31"/>
    <p:sldId id="306" r:id="rId32"/>
    <p:sldId id="307" r:id="rId33"/>
    <p:sldId id="315" r:id="rId34"/>
    <p:sldId id="311" r:id="rId35"/>
    <p:sldId id="312" r:id="rId36"/>
    <p:sldId id="313" r:id="rId37"/>
    <p:sldId id="314" r:id="rId38"/>
    <p:sldId id="28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notesMaster" Target="notesMasters/notesMaster1.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441FFA-ADFF-4664-BA23-5F9757B6183B}"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D7D14-04DD-423F-A093-388F880C45FA}"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F49C3D-B602-4F29-A421-06AF4009BA09}"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6BA5A71-D99D-4800-A24A-9B17FF656A3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5EFC285-C0F3-48B3-8584-CF6F099F821E}"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C0A4DF2-399F-4786-B378-A4FED6ED326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3C5943D4-C138-478B-B022-9A62ED3C0557}"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F3BD5F09-AAD0-459F-9B96-502A272A5236}" type="datetime1">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19FA93F6-1300-4EE0-9FAE-C2061A00B3AA}" type="datetime1">
              <a:rPr lang="en-US" smtClean="0"/>
            </a:fld>
            <a:endParaRPr lang="en-US"/>
          </a:p>
        </p:txBody>
      </p:sp>
      <p:sp>
        <p:nvSpPr>
          <p:cNvPr id="8" name="Footer Placeholder 7"/>
          <p:cNvSpPr>
            <a:spLocks noGrp="1"/>
          </p:cNvSpPr>
          <p:nvPr>
            <p:ph type="ftr" sz="quarter" idx="11"/>
          </p:nvPr>
        </p:nvSpPr>
        <p:spPr/>
        <p:txBody>
          <a:bodyPr/>
          <a:lstStyle/>
          <a:p>
            <a:r>
              <a:rPr lang="en-US" smtClean="0"/>
              <a:t>ABORTION_BPH_3rd_SEM_SHAS_PU</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68E9C4-FC86-4A94-9312-C5F39CDEE85D}" type="datetime1">
              <a:rPr lang="en-US" smtClean="0"/>
            </a:fld>
            <a:endParaRPr lang="en-US"/>
          </a:p>
        </p:txBody>
      </p:sp>
      <p:sp>
        <p:nvSpPr>
          <p:cNvPr id="4" name="Footer Placeholder 3"/>
          <p:cNvSpPr>
            <a:spLocks noGrp="1"/>
          </p:cNvSpPr>
          <p:nvPr>
            <p:ph type="ftr" sz="quarter" idx="11"/>
          </p:nvPr>
        </p:nvSpPr>
        <p:spPr/>
        <p:txBody>
          <a:bodyPr/>
          <a:lstStyle/>
          <a:p>
            <a:r>
              <a:rPr lang="en-US" smtClean="0"/>
              <a:t>ABORTION_BPH_3rd_SEM_SHAS_PU</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1B8DB-CC7A-4BB1-8565-2BF5232C6832}" type="datetime1">
              <a:rPr lang="en-US" smtClean="0"/>
            </a:fld>
            <a:endParaRPr lang="en-US"/>
          </a:p>
        </p:txBody>
      </p:sp>
      <p:sp>
        <p:nvSpPr>
          <p:cNvPr id="3" name="Footer Placeholder 2"/>
          <p:cNvSpPr>
            <a:spLocks noGrp="1"/>
          </p:cNvSpPr>
          <p:nvPr>
            <p:ph type="ftr" sz="quarter" idx="11"/>
          </p:nvPr>
        </p:nvSpPr>
        <p:spPr/>
        <p:txBody>
          <a:bodyPr/>
          <a:lstStyle/>
          <a:p>
            <a:r>
              <a:rPr lang="en-US" smtClean="0"/>
              <a:t>ABORTION_BPH_3rd_SEM_SHAS_PU</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92079AD-D897-41E1-8B95-3F8B342BBB90}" type="datetime1">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B5466053-9416-4762-99CB-993CD1F99509}" type="datetime1">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841FD-A491-4BC9-A12A-FE29504EBE09}" type="datetime1">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ABORTION_BPH_3rd_SEM_SHAS_PU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en.wikipedia.org/wiki/Over-the-counter_medication" TargetMode="External"/><Relationship Id="rId1" Type="http://schemas.openxmlformats.org/officeDocument/2006/relationships/hyperlink" Target="https://en.wikipedia.org/wiki/Abortion"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hyperlink" Target="https://en.wikipedia.org/wiki/List_of_sovereign_states_and_dependencies_by_population" TargetMode="External"/><Relationship Id="rId7" Type="http://schemas.openxmlformats.org/officeDocument/2006/relationships/hyperlink" Target="https://en.wikipedia.org/wiki/Human_sex_ratio" TargetMode="External"/><Relationship Id="rId6" Type="http://schemas.openxmlformats.org/officeDocument/2006/relationships/hyperlink" Target="https://en.wikipedia.org/wiki/Pakistan" TargetMode="External"/><Relationship Id="rId5" Type="http://schemas.openxmlformats.org/officeDocument/2006/relationships/hyperlink" Target="https://en.wikipedia.org/wiki/India" TargetMode="External"/><Relationship Id="rId4" Type="http://schemas.openxmlformats.org/officeDocument/2006/relationships/hyperlink" Target="https://en.wikipedia.org/wiki/People's_Republic_of_China" TargetMode="External"/><Relationship Id="rId3" Type="http://schemas.openxmlformats.org/officeDocument/2006/relationships/hyperlink" Target="https://en.wikipedia.org/wiki/South_Asia" TargetMode="External"/><Relationship Id="rId2" Type="http://schemas.openxmlformats.org/officeDocument/2006/relationships/hyperlink" Target="https://en.wikipedia.org/wiki/East_Asia" TargetMode="External"/><Relationship Id="rId1" Type="http://schemas.openxmlformats.org/officeDocument/2006/relationships/hyperlink" Target="https://en.wikipedia.org/wiki/Abortion"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a:solidFill>
            <a:srgbClr val="FFFF00"/>
          </a:solidFill>
          <a:ln w="57150">
            <a:solidFill>
              <a:srgbClr val="FF0000"/>
            </a:solidFill>
          </a:ln>
          <a:effectLst>
            <a:glow rad="139700">
              <a:schemeClr val="accent2">
                <a:satMod val="175000"/>
                <a:alpha val="40000"/>
              </a:schemeClr>
            </a:glow>
          </a:effectLst>
        </p:spPr>
        <p:txBody>
          <a:bodyPr>
            <a:noAutofit/>
          </a:bodyPr>
          <a:lstStyle/>
          <a:p>
            <a:pPr>
              <a:defRPr/>
            </a:pPr>
            <a:r>
              <a:rPr lang="en-GB" sz="3200" b="1" dirty="0" smtClean="0">
                <a:latin typeface="Times New Roman" panose="02020603050405020304" pitchFamily="18" charset="0"/>
                <a:cs typeface="Times New Roman" panose="02020603050405020304" pitchFamily="18" charset="0"/>
              </a:rPr>
              <a:t>ABORTION</a:t>
            </a:r>
            <a:endParaRPr lang="en-GB" sz="3200" b="1" dirty="0">
              <a:latin typeface="Times New Roman" panose="02020603050405020304" pitchFamily="18" charset="0"/>
              <a:cs typeface="Times New Roman" panose="02020603050405020304" pitchFamily="18" charset="0"/>
            </a:endParaRPr>
          </a:p>
        </p:txBody>
      </p:sp>
      <p:sp>
        <p:nvSpPr>
          <p:cNvPr id="4" name="Subtitle 2"/>
          <p:cNvSpPr txBox="1"/>
          <p:nvPr/>
        </p:nvSpPr>
        <p:spPr>
          <a:xfrm>
            <a:off x="838201" y="5257800"/>
            <a:ext cx="7239000" cy="1752600"/>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ts val="0"/>
              </a:spcBef>
              <a:spcAft>
                <a:spcPts val="0"/>
              </a:spcAft>
              <a:buClrTx/>
              <a:buSzTx/>
              <a:defRPr/>
            </a:pPr>
            <a:endParaRPr kumimoji="0" lang="en-US" sz="2000" b="1" i="0" u="none" strike="noStrike" kern="1200" cap="none" spc="0" normalizeH="0" noProof="0" dirty="0" smtClean="0">
              <a:ln>
                <a:noFill/>
              </a:ln>
              <a:solidFill>
                <a:schemeClr val="tx1"/>
              </a:solidFill>
              <a:effectLst/>
              <a:uLnTx/>
              <a:uFillTx/>
              <a:latin typeface="Times New Roman" panose="02020603050405020304" pitchFamily="18" charset="0"/>
              <a:cs typeface="Times New Roman" panose="02020603050405020304" pitchFamily="18" charset="0"/>
            </a:endParaRPr>
          </a:p>
          <a:p>
            <a:pPr marL="342900" marR="0" lvl="0" indent="-342900" algn="ctr" defTabSz="914400" rtl="0" eaLnBrk="1" fontAlgn="auto" latinLnBrk="0" hangingPunct="1">
              <a:lnSpc>
                <a:spcPct val="100000"/>
              </a:lnSpc>
              <a:spcBef>
                <a:spcPts val="0"/>
              </a:spcBef>
              <a:spcAft>
                <a:spcPts val="0"/>
              </a:spcAft>
              <a:buClrTx/>
              <a:buSzTx/>
              <a:defRPr/>
            </a:pPr>
            <a:r>
              <a:rPr kumimoji="0" lang="en-US" sz="2000" b="0" i="0"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rPr>
              <a:t>School of Health and Allied Sciences</a:t>
            </a:r>
            <a:endParaRPr kumimoji="0" lang="en-US" sz="2000" b="0" i="0"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endParaRPr>
          </a:p>
          <a:p>
            <a:pPr marL="342900" marR="0" lvl="0" indent="-342900" algn="ctr" defTabSz="914400" rtl="0" eaLnBrk="1" fontAlgn="auto" latinLnBrk="0" hangingPunct="1">
              <a:lnSpc>
                <a:spcPct val="100000"/>
              </a:lnSpc>
              <a:spcBef>
                <a:spcPts val="0"/>
              </a:spcBef>
              <a:spcAft>
                <a:spcPts val="0"/>
              </a:spcAft>
              <a:buClrTx/>
              <a:buSzTx/>
              <a:defRPr/>
            </a:pPr>
            <a:r>
              <a:rPr kumimoji="0" lang="en-US" sz="2000" b="0" i="0" u="none" strike="noStrike" kern="1200" cap="none" spc="0" normalizeH="0" baseline="0" noProof="0" dirty="0" err="1" smtClean="0">
                <a:ln>
                  <a:noFill/>
                </a:ln>
                <a:solidFill>
                  <a:schemeClr val="tx1"/>
                </a:solidFill>
                <a:effectLst/>
                <a:uLnTx/>
                <a:uFillTx/>
                <a:latin typeface="Times New Roman" panose="02020603050405020304" pitchFamily="18" charset="0"/>
                <a:cs typeface="Times New Roman" panose="02020603050405020304" pitchFamily="18" charset="0"/>
              </a:rPr>
              <a:t>Pokhara</a:t>
            </a:r>
            <a:r>
              <a:rPr kumimoji="0" lang="en-US" sz="2000" b="0" i="0"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rPr>
              <a:t> University</a:t>
            </a:r>
            <a:endParaRPr kumimoji="0" lang="en-US" sz="2000" b="0" i="0"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endParaRPr>
          </a:p>
          <a:p>
            <a:pPr marL="342900" marR="0" lvl="0" indent="-342900" algn="ctr" defTabSz="914400" rtl="0" eaLnBrk="1" fontAlgn="auto" latinLnBrk="0" hangingPunct="1">
              <a:lnSpc>
                <a:spcPct val="100000"/>
              </a:lnSpc>
              <a:spcBef>
                <a:spcPts val="0"/>
              </a:spcBef>
              <a:spcAft>
                <a:spcPts val="0"/>
              </a:spcAft>
              <a:buClrTx/>
              <a:buSzTx/>
              <a:defRPr/>
            </a:pPr>
            <a:r>
              <a:rPr lang="en-US" sz="2000" dirty="0" smtClean="0">
                <a:latin typeface="Times New Roman" panose="02020603050405020304" pitchFamily="18" charset="0"/>
                <a:cs typeface="Times New Roman" panose="02020603050405020304" pitchFamily="18" charset="0"/>
              </a:rPr>
              <a:t>2018</a:t>
            </a:r>
            <a:endParaRPr kumimoji="0" lang="en-US" sz="2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fld id="{7EE9552E-47C6-4AAA-ACB4-B1BADD6FDBA8}" type="datetime1">
              <a:rPr lang="en-US" smtClean="0"/>
            </a:fld>
            <a:endParaRPr lang="en-US" dirty="0"/>
          </a:p>
        </p:txBody>
      </p:sp>
      <p:sp>
        <p:nvSpPr>
          <p:cNvPr id="8" name="Slide Number Placeholder 7"/>
          <p:cNvSpPr>
            <a:spLocks noGrp="1"/>
          </p:cNvSpPr>
          <p:nvPr>
            <p:ph type="sldNum" sz="quarter" idx="12"/>
          </p:nvPr>
        </p:nvSpPr>
        <p:spPr/>
        <p:txBody>
          <a:bodyPr/>
          <a:lstStyle/>
          <a:p>
            <a:fld id="{B6F15528-21DE-4FAA-801E-634DDDAF4B2B}" type="slidenum">
              <a:rPr lang="en-US" smtClean="0"/>
            </a:fld>
            <a:endParaRPr lang="en-US"/>
          </a:p>
        </p:txBody>
      </p:sp>
      <p:pic>
        <p:nvPicPr>
          <p:cNvPr id="9" name="Picture 8" descr="abortion.jpg"/>
          <p:cNvPicPr>
            <a:picLocks noChangeAspect="1"/>
          </p:cNvPicPr>
          <p:nvPr/>
        </p:nvPicPr>
        <p:blipFill>
          <a:blip r:embed="rId1"/>
          <a:stretch>
            <a:fillRect/>
          </a:stretch>
        </p:blipFill>
        <p:spPr>
          <a:xfrm>
            <a:off x="1714500" y="1524000"/>
            <a:ext cx="5715000" cy="3810000"/>
          </a:xfrm>
          <a:prstGeom prst="rect">
            <a:avLst/>
          </a:prstGeom>
          <a:ln>
            <a:solidFill>
              <a:schemeClr val="tx1"/>
            </a:solidFill>
          </a:ln>
        </p:spPr>
      </p:pic>
      <p:sp>
        <p:nvSpPr>
          <p:cNvPr id="3" name="Text Box 2"/>
          <p:cNvSpPr txBox="1"/>
          <p:nvPr/>
        </p:nvSpPr>
        <p:spPr>
          <a:xfrm>
            <a:off x="-92075" y="73025"/>
            <a:ext cx="3048000" cy="368300"/>
          </a:xfrm>
          <a:prstGeom prst="rect">
            <a:avLst/>
          </a:prstGeom>
          <a:noFill/>
        </p:spPr>
        <p:txBody>
          <a:bodyPr wrap="square" rtlCol="0">
            <a:spAutoFit/>
          </a:bodyPr>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3733800" cy="4525963"/>
          </a:xfrm>
          <a:ln>
            <a:solidFill>
              <a:srgbClr val="00B0F0"/>
            </a:solidFill>
          </a:ln>
        </p:spPr>
        <p:txBody>
          <a:bodyPr>
            <a:normAutofit fontScale="77500" lnSpcReduction="20000"/>
          </a:bodyPr>
          <a:lstStyle/>
          <a:p>
            <a:pPr>
              <a:buNone/>
            </a:pPr>
            <a:r>
              <a:rPr lang="en-US" b="1" dirty="0" smtClean="0">
                <a:solidFill>
                  <a:srgbClr val="FF0000"/>
                </a:solidFill>
                <a:latin typeface="Times New Roman" panose="02020603050405020304" pitchFamily="18" charset="0"/>
                <a:cs typeface="Times New Roman" panose="02020603050405020304" pitchFamily="18" charset="0"/>
              </a:rPr>
              <a:t>Causes of spontaneous abortion:</a:t>
            </a:r>
            <a:endParaRPr lang="en-US" b="1" dirty="0" smtClean="0">
              <a:solidFill>
                <a:srgbClr val="FF0000"/>
              </a:solidFill>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Infection</a:t>
            </a: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Medical conditions in the mother, such as diabetes  or thyroid  disease</a:t>
            </a: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Hormone problems</a:t>
            </a: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Immune system responses</a:t>
            </a: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Physical problems in the mother</a:t>
            </a: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Uterine abnormalities</a:t>
            </a:r>
            <a:endParaRPr lang="en-US" dirty="0" smtClean="0">
              <a:latin typeface="Times New Roman" panose="02020603050405020304" pitchFamily="18" charset="0"/>
              <a:cs typeface="Times New Roman" panose="02020603050405020304" pitchFamily="18" charset="0"/>
            </a:endParaRPr>
          </a:p>
          <a:p>
            <a:endParaRPr lang="en-US" i="1" dirty="0" smtClean="0">
              <a:latin typeface="Times New Roman" panose="02020603050405020304" pitchFamily="18" charset="0"/>
              <a:cs typeface="Times New Roman" panose="02020603050405020304" pitchFamily="18" charset="0"/>
            </a:endParaRPr>
          </a:p>
          <a:p>
            <a:pPr>
              <a:buNone/>
            </a:pPr>
            <a:endParaRPr lang="en-US" dirty="0" smtClean="0">
              <a:latin typeface="Times New Roman" panose="02020603050405020304" pitchFamily="18" charset="0"/>
              <a:cs typeface="Times New Roman" panose="02020603050405020304" pitchFamily="18" charset="0"/>
            </a:endParaRPr>
          </a:p>
          <a:p>
            <a:pPr>
              <a:buNone/>
            </a:pPr>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pic>
        <p:nvPicPr>
          <p:cNvPr id="7" name="Picture 6" descr="inevitable-abortion-case-presentation-11-638.jpg"/>
          <p:cNvPicPr>
            <a:picLocks noChangeAspect="1"/>
          </p:cNvPicPr>
          <p:nvPr/>
        </p:nvPicPr>
        <p:blipFill>
          <a:blip r:embed="rId1"/>
          <a:stretch>
            <a:fillRect/>
          </a:stretch>
        </p:blipFill>
        <p:spPr>
          <a:xfrm>
            <a:off x="4343400" y="1676400"/>
            <a:ext cx="4333875" cy="4419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algn="just">
              <a:buNone/>
            </a:pPr>
            <a:r>
              <a:rPr lang="en-US" sz="2000" b="1" dirty="0" smtClean="0">
                <a:solidFill>
                  <a:srgbClr val="7030A0"/>
                </a:solidFill>
                <a:latin typeface="Times New Roman" panose="02020603050405020304" pitchFamily="18" charset="0"/>
                <a:cs typeface="Times New Roman" panose="02020603050405020304" pitchFamily="18" charset="0"/>
              </a:rPr>
              <a:t>Risk factors of spontaneous abortion:</a:t>
            </a:r>
            <a:endParaRPr lang="en-US" sz="2000" dirty="0" smtClean="0">
              <a:solidFill>
                <a:srgbClr val="7030A0"/>
              </a:solidFill>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Age.</a:t>
            </a:r>
            <a:r>
              <a:rPr lang="en-US" sz="2000" dirty="0" smtClean="0">
                <a:latin typeface="Times New Roman" panose="02020603050405020304" pitchFamily="18" charset="0"/>
                <a:cs typeface="Times New Roman" panose="02020603050405020304" pitchFamily="18" charset="0"/>
              </a:rPr>
              <a:t> Women older than age 35 have a higher risk of miscarriage than do younger women. At age 35, you have about a 20 percent risk. At age 40, the risk is about 40 percent. And at age 45, it's about 80 percent.</a:t>
            </a:r>
            <a:endParaRPr lang="en-US" sz="2000" dirty="0" smtClean="0">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Previous miscarriages.</a:t>
            </a:r>
            <a:r>
              <a:rPr lang="en-US" sz="2000" dirty="0" smtClean="0">
                <a:latin typeface="Times New Roman" panose="02020603050405020304" pitchFamily="18" charset="0"/>
                <a:cs typeface="Times New Roman" panose="02020603050405020304" pitchFamily="18" charset="0"/>
              </a:rPr>
              <a:t> Women who have had two or more consecutive miscarriages are at higher risk of miscarriage.</a:t>
            </a:r>
            <a:endParaRPr lang="en-US" sz="2000" dirty="0" smtClean="0">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Chronic conditions.</a:t>
            </a:r>
            <a:r>
              <a:rPr lang="en-US" sz="2000" dirty="0" smtClean="0">
                <a:latin typeface="Times New Roman" panose="02020603050405020304" pitchFamily="18" charset="0"/>
                <a:cs typeface="Times New Roman" panose="02020603050405020304" pitchFamily="18" charset="0"/>
              </a:rPr>
              <a:t> Women who have a chronic condition, such as uncontrolled diabetes, have a higher risk of miscarriage.</a:t>
            </a:r>
            <a:endParaRPr lang="en-US" sz="2000" dirty="0" smtClean="0">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Uterine or cervical problems.</a:t>
            </a:r>
            <a:r>
              <a:rPr lang="en-US" sz="2000" dirty="0" smtClean="0">
                <a:latin typeface="Times New Roman" panose="02020603050405020304" pitchFamily="18" charset="0"/>
                <a:cs typeface="Times New Roman" panose="02020603050405020304" pitchFamily="18" charset="0"/>
              </a:rPr>
              <a:t> Certain uterine abnormalities or weak cervical tissues (incompetent cervix) might increase the risk of miscarriage.</a:t>
            </a:r>
            <a:endParaRPr lang="en-US" sz="2000" dirty="0" smtClean="0">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Smoking, alcohol and illicit drugs.</a:t>
            </a:r>
            <a:r>
              <a:rPr lang="en-US" sz="2000" dirty="0" smtClean="0">
                <a:latin typeface="Times New Roman" panose="02020603050405020304" pitchFamily="18" charset="0"/>
                <a:cs typeface="Times New Roman" panose="02020603050405020304" pitchFamily="18" charset="0"/>
              </a:rPr>
              <a:t> Women who smoke during pregnancy have a greater risk of miscarriage than do nonsmokers. Heavy alcohol use and illicit drug use also increase the risk of miscarriage.</a:t>
            </a:r>
            <a:endParaRPr lang="en-US" sz="2000" dirty="0" smtClean="0">
              <a:latin typeface="Times New Roman" panose="02020603050405020304" pitchFamily="18" charset="0"/>
              <a:cs typeface="Times New Roman" panose="02020603050405020304" pitchFamily="18" charset="0"/>
            </a:endParaRPr>
          </a:p>
          <a:p>
            <a:pPr lvl="0" algn="just"/>
            <a:r>
              <a:rPr lang="en-US" sz="2000" b="1" dirty="0" smtClean="0">
                <a:solidFill>
                  <a:srgbClr val="FF0000"/>
                </a:solidFill>
                <a:latin typeface="Times New Roman" panose="02020603050405020304" pitchFamily="18" charset="0"/>
                <a:cs typeface="Times New Roman" panose="02020603050405020304" pitchFamily="18" charset="0"/>
              </a:rPr>
              <a:t>Weight.</a:t>
            </a:r>
            <a:r>
              <a:rPr lang="en-US" sz="2000" dirty="0" smtClean="0">
                <a:latin typeface="Times New Roman" panose="02020603050405020304" pitchFamily="18" charset="0"/>
                <a:cs typeface="Times New Roman" panose="02020603050405020304" pitchFamily="18" charset="0"/>
              </a:rPr>
              <a:t> Being underweight or being overweight has been linked with an increased risk of miscarriage.</a:t>
            </a:r>
            <a:endParaRPr lang="en-US" sz="2000" dirty="0" smtClean="0">
              <a:latin typeface="Times New Roman" panose="02020603050405020304" pitchFamily="18" charset="0"/>
              <a:cs typeface="Times New Roman" panose="02020603050405020304" pitchFamily="18" charset="0"/>
            </a:endParaRPr>
          </a:p>
          <a:p>
            <a:pPr algn="just">
              <a:buNone/>
            </a:pPr>
            <a:endParaRPr lang="en-US"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pic>
        <p:nvPicPr>
          <p:cNvPr id="8" name="Picture 7" descr="WhatsApp-Image-2017-10-09-at-11.41.16-AM.jpeg"/>
          <p:cNvPicPr>
            <a:picLocks noChangeAspect="1"/>
          </p:cNvPicPr>
          <p:nvPr/>
        </p:nvPicPr>
        <p:blipFill>
          <a:blip r:embed="rId1"/>
          <a:stretch>
            <a:fillRect/>
          </a:stretch>
        </p:blipFill>
        <p:spPr>
          <a:xfrm>
            <a:off x="1676400" y="1270000"/>
            <a:ext cx="5867400" cy="49022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algn="just">
              <a:buNone/>
            </a:pPr>
            <a:r>
              <a:rPr lang="en-US" sz="2200" b="1" dirty="0" smtClean="0">
                <a:solidFill>
                  <a:srgbClr val="FF0000"/>
                </a:solidFill>
                <a:latin typeface="Times New Roman" panose="02020603050405020304" pitchFamily="18" charset="0"/>
                <a:cs typeface="Times New Roman" panose="02020603050405020304" pitchFamily="18" charset="0"/>
              </a:rPr>
              <a:t>Induced abortion:</a:t>
            </a:r>
            <a:endParaRPr lang="en-US" sz="2200" dirty="0" smtClean="0">
              <a:solidFill>
                <a:srgbClr val="FF0000"/>
              </a:solidFill>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When a procedure is done or medication is taken to end a pregnancy, it is called an induced abortion.</a:t>
            </a:r>
            <a:endParaRPr lang="en-US" sz="2200" dirty="0" smtClean="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A self-induced abortion (or self-induced miscarriage) is an </a:t>
            </a:r>
            <a:r>
              <a:rPr lang="en-US" sz="2200" dirty="0" smtClean="0">
                <a:latin typeface="Times New Roman" panose="02020603050405020304" pitchFamily="18" charset="0"/>
                <a:cs typeface="Times New Roman" panose="02020603050405020304" pitchFamily="18" charset="0"/>
                <a:hlinkClick r:id="rId1" tooltip="Abortion"/>
              </a:rPr>
              <a:t>abortion</a:t>
            </a:r>
            <a:r>
              <a:rPr lang="en-US" sz="2200" dirty="0" smtClean="0">
                <a:latin typeface="Times New Roman" panose="02020603050405020304" pitchFamily="18" charset="0"/>
                <a:cs typeface="Times New Roman" panose="02020603050405020304" pitchFamily="18" charset="0"/>
              </a:rPr>
              <a:t> performed by the pregnant woman herself or with the help of other, non-medical assistance. Although the term includes abortions induced with legal </a:t>
            </a:r>
            <a:r>
              <a:rPr lang="en-US" sz="2200" dirty="0" smtClean="0">
                <a:latin typeface="Times New Roman" panose="02020603050405020304" pitchFamily="18" charset="0"/>
                <a:cs typeface="Times New Roman" panose="02020603050405020304" pitchFamily="18" charset="0"/>
                <a:hlinkClick r:id="rId2" tooltip="Over-the-counter medication"/>
              </a:rPr>
              <a:t>over-the-counter medication</a:t>
            </a:r>
            <a:r>
              <a:rPr lang="en-US" sz="2200" dirty="0" smtClean="0">
                <a:latin typeface="Times New Roman" panose="02020603050405020304" pitchFamily="18" charset="0"/>
                <a:cs typeface="Times New Roman" panose="02020603050405020304" pitchFamily="18" charset="0"/>
              </a:rPr>
              <a:t>.</a:t>
            </a:r>
            <a:endParaRPr lang="en-US" sz="2200" dirty="0" smtClean="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It also refers to efforts to terminate a pregnancy through alternative, sometimes more dangerous means. Such practices may present a threat to the health of women. If the abortion does not result in termination of the pregnancy, damage to the fetus can occur.</a:t>
            </a:r>
            <a:endParaRPr lang="en-US" sz="2200" dirty="0" smtClean="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It means to abort the fetus through artificial means. It can be for therapeutic purpose and criminal purpose.</a:t>
            </a:r>
            <a:endParaRPr lang="en-US" sz="22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algn="just">
              <a:buNone/>
            </a:pPr>
            <a:r>
              <a:rPr lang="en-US" sz="2000" b="1" dirty="0" smtClean="0">
                <a:solidFill>
                  <a:srgbClr val="FF0000"/>
                </a:solidFill>
                <a:latin typeface="Times New Roman" panose="02020603050405020304" pitchFamily="18" charset="0"/>
                <a:cs typeface="Times New Roman" panose="02020603050405020304" pitchFamily="18" charset="0"/>
              </a:rPr>
              <a:t>Induced abortion:</a:t>
            </a:r>
            <a:endParaRPr lang="en-US" sz="20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000" dirty="0" smtClean="0">
                <a:latin typeface="Times New Roman" panose="02020603050405020304" pitchFamily="18" charset="0"/>
                <a:cs typeface="Times New Roman" panose="02020603050405020304" pitchFamily="18" charset="0"/>
              </a:rPr>
              <a:t>Types:</a:t>
            </a:r>
            <a:endParaRPr lang="en-US" sz="2000" dirty="0" smtClean="0">
              <a:latin typeface="Times New Roman" panose="02020603050405020304" pitchFamily="18" charset="0"/>
              <a:cs typeface="Times New Roman" panose="02020603050405020304" pitchFamily="18" charset="0"/>
            </a:endParaRPr>
          </a:p>
          <a:p>
            <a:pPr algn="just"/>
            <a:r>
              <a:rPr lang="en-US" sz="2000" b="1" dirty="0" smtClean="0">
                <a:solidFill>
                  <a:srgbClr val="FF0000"/>
                </a:solidFill>
                <a:latin typeface="Times New Roman" panose="02020603050405020304" pitchFamily="18" charset="0"/>
                <a:cs typeface="Times New Roman" panose="02020603050405020304" pitchFamily="18" charset="0"/>
              </a:rPr>
              <a:t>Therapeutic Abortion: </a:t>
            </a:r>
            <a:r>
              <a:rPr lang="en-US" sz="2000" dirty="0" smtClean="0">
                <a:latin typeface="Times New Roman" panose="02020603050405020304" pitchFamily="18" charset="0"/>
                <a:cs typeface="Times New Roman" panose="02020603050405020304" pitchFamily="18" charset="0"/>
              </a:rPr>
              <a:t>It is a legal termination of pregnancy by a qualified medical practitioner in the interest of the mother when her life is in danger situation.</a:t>
            </a:r>
            <a:endParaRPr lang="en-US" sz="2000" dirty="0" smtClean="0">
              <a:latin typeface="Times New Roman" panose="02020603050405020304" pitchFamily="18" charset="0"/>
              <a:cs typeface="Times New Roman" panose="02020603050405020304" pitchFamily="18" charset="0"/>
            </a:endParaRPr>
          </a:p>
          <a:p>
            <a:pPr algn="just"/>
            <a:r>
              <a:rPr lang="en-US" sz="2000" b="1" dirty="0" smtClean="0">
                <a:solidFill>
                  <a:srgbClr val="FF0000"/>
                </a:solidFill>
                <a:latin typeface="Times New Roman" panose="02020603050405020304" pitchFamily="18" charset="0"/>
                <a:cs typeface="Times New Roman" panose="02020603050405020304" pitchFamily="18" charset="0"/>
              </a:rPr>
              <a:t>Criminal Abortion: </a:t>
            </a:r>
            <a:r>
              <a:rPr lang="en-US" sz="2000" dirty="0" smtClean="0">
                <a:latin typeface="Times New Roman" panose="02020603050405020304" pitchFamily="18" charset="0"/>
                <a:cs typeface="Times New Roman" panose="02020603050405020304" pitchFamily="18" charset="0"/>
              </a:rPr>
              <a:t>It is</a:t>
            </a: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an illegal termination of pregnancy which is done by unauthorized and unqualified persons who have little knowledge of asepsis. </a:t>
            </a:r>
            <a:endParaRPr lang="en-US" sz="2000" dirty="0" smtClean="0">
              <a:latin typeface="Times New Roman" panose="02020603050405020304" pitchFamily="18" charset="0"/>
              <a:cs typeface="Times New Roman" panose="02020603050405020304" pitchFamily="18" charset="0"/>
            </a:endParaRPr>
          </a:p>
          <a:p>
            <a:pPr algn="just"/>
            <a:r>
              <a:rPr lang="en-US" sz="2000" b="1" dirty="0" smtClean="0">
                <a:solidFill>
                  <a:srgbClr val="FF0000"/>
                </a:solidFill>
                <a:latin typeface="Times New Roman" panose="02020603050405020304" pitchFamily="18" charset="0"/>
                <a:cs typeface="Times New Roman" panose="02020603050405020304" pitchFamily="18" charset="0"/>
              </a:rPr>
              <a:t>Septic Abortion: </a:t>
            </a:r>
            <a:r>
              <a:rPr lang="en-US" sz="2000" dirty="0" smtClean="0">
                <a:latin typeface="Times New Roman" panose="02020603050405020304" pitchFamily="18" charset="0"/>
                <a:cs typeface="Times New Roman" panose="02020603050405020304" pitchFamily="18" charset="0"/>
              </a:rPr>
              <a:t>It is associated with incomplete abortion which is particularly criminally induced type.</a:t>
            </a:r>
            <a:endParaRPr lang="en-US" sz="2000" dirty="0" smtClean="0">
              <a:latin typeface="Times New Roman" panose="02020603050405020304" pitchFamily="18" charset="0"/>
              <a:cs typeface="Times New Roman" panose="02020603050405020304" pitchFamily="18" charset="0"/>
            </a:endParaRPr>
          </a:p>
          <a:p>
            <a:pPr algn="just"/>
            <a:r>
              <a:rPr lang="en-US" sz="2000" b="1" dirty="0" smtClean="0">
                <a:solidFill>
                  <a:srgbClr val="FF0000"/>
                </a:solidFill>
                <a:latin typeface="Times New Roman" panose="02020603050405020304" pitchFamily="18" charset="0"/>
                <a:cs typeface="Times New Roman" panose="02020603050405020304" pitchFamily="18" charset="0"/>
              </a:rPr>
              <a:t>Complete Abortion: </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In this form of abortion, the products of conception are expelled completely from the uterus and the uterine cavity is empty.</a:t>
            </a:r>
            <a:endParaRPr lang="en-US" sz="2000" dirty="0" smtClean="0">
              <a:latin typeface="Times New Roman" panose="02020603050405020304" pitchFamily="18" charset="0"/>
              <a:cs typeface="Times New Roman" panose="02020603050405020304" pitchFamily="18" charset="0"/>
            </a:endParaRPr>
          </a:p>
          <a:p>
            <a:pPr algn="just"/>
            <a:r>
              <a:rPr lang="en-US" sz="2000" b="1" dirty="0" smtClean="0">
                <a:solidFill>
                  <a:srgbClr val="FF0000"/>
                </a:solidFill>
                <a:latin typeface="Times New Roman" panose="02020603050405020304" pitchFamily="18" charset="0"/>
                <a:cs typeface="Times New Roman" panose="02020603050405020304" pitchFamily="18" charset="0"/>
              </a:rPr>
              <a:t>Incomplete Abortion: </a:t>
            </a:r>
            <a:r>
              <a:rPr lang="en-US" sz="2000" dirty="0" smtClean="0">
                <a:latin typeface="Times New Roman" panose="02020603050405020304" pitchFamily="18" charset="0"/>
                <a:cs typeface="Times New Roman" panose="02020603050405020304" pitchFamily="18" charset="0"/>
              </a:rPr>
              <a:t>In incomplete abortion, fetus has been expelled out but whole or the part of placenta and membranes have been retained in uterus.</a:t>
            </a:r>
            <a:endParaRPr lang="en-US" sz="2000" dirty="0" smtClean="0">
              <a:latin typeface="Times New Roman" panose="02020603050405020304" pitchFamily="18" charset="0"/>
              <a:cs typeface="Times New Roman" panose="02020603050405020304" pitchFamily="18" charset="0"/>
            </a:endParaRPr>
          </a:p>
          <a:p>
            <a:pPr algn="just">
              <a:buNone/>
            </a:pPr>
            <a:endParaRPr lang="en-US"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a:buNone/>
            </a:pPr>
            <a:r>
              <a:rPr lang="en-US" sz="2800" b="1" dirty="0" smtClean="0">
                <a:solidFill>
                  <a:srgbClr val="FF0000"/>
                </a:solidFill>
                <a:latin typeface="Times New Roman" panose="02020603050405020304" pitchFamily="18" charset="0"/>
                <a:cs typeface="Times New Roman" panose="02020603050405020304" pitchFamily="18" charset="0"/>
              </a:rPr>
              <a:t>Causes of induced abortion:</a:t>
            </a:r>
            <a:endParaRPr lang="en-US" sz="2800" dirty="0" smtClean="0">
              <a:solidFill>
                <a:srgbClr val="FF0000"/>
              </a:solidFill>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To stop child bearing</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To postpone childbearing</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Socioeconomic conditions</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Relationship problems</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Age</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Health status</a:t>
            </a:r>
            <a:endParaRPr lang="en-US" sz="2800" dirty="0" smtClean="0">
              <a:latin typeface="Times New Roman" panose="02020603050405020304" pitchFamily="18" charset="0"/>
              <a:cs typeface="Times New Roman" panose="02020603050405020304" pitchFamily="18" charset="0"/>
            </a:endParaRPr>
          </a:p>
          <a:p>
            <a:pPr lvl="0"/>
            <a:r>
              <a:rPr lang="en-US" sz="2800" dirty="0" smtClean="0">
                <a:latin typeface="Times New Roman" panose="02020603050405020304" pitchFamily="18" charset="0"/>
                <a:cs typeface="Times New Roman" panose="02020603050405020304" pitchFamily="18" charset="0"/>
              </a:rPr>
              <a:t>Coercion </a:t>
            </a:r>
            <a:endParaRPr lang="en-US" sz="2800" dirty="0" smtClean="0">
              <a:latin typeface="Times New Roman" panose="02020603050405020304" pitchFamily="18" charset="0"/>
              <a:cs typeface="Times New Roman" panose="02020603050405020304" pitchFamily="18" charset="0"/>
            </a:endParaRPr>
          </a:p>
          <a:p>
            <a:pPr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Unsafe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algn="just"/>
            <a:r>
              <a:rPr lang="en-US" sz="2800" dirty="0" smtClean="0">
                <a:latin typeface="Times New Roman" panose="02020603050405020304" pitchFamily="18" charset="0"/>
                <a:cs typeface="Times New Roman" panose="02020603050405020304" pitchFamily="18" charset="0"/>
              </a:rPr>
              <a:t> An unsafe abortion refers to an unhygienic or unhealthy abortion, performed by an unskilled or untrained birth attendant and involving inappropriate methods. </a:t>
            </a: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solidFill>
                  <a:srgbClr val="FF0000"/>
                </a:solidFill>
                <a:latin typeface="Times New Roman" panose="02020603050405020304" pitchFamily="18" charset="0"/>
                <a:cs typeface="Times New Roman" panose="02020603050405020304" pitchFamily="18" charset="0"/>
              </a:rPr>
              <a:t>According to World Health Organization (WHO) (2011), “An unsafe abortion is a procedure for terminating an unintended pregnancy either by persons lacking the necessary skills or in an environment lacking the minimal medical standards, or both.”</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Health effects of unsafe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a:noAutofit/>
          </a:bodyPr>
          <a:lstStyle/>
          <a:p>
            <a:pPr lvl="0" algn="just"/>
            <a:r>
              <a:rPr lang="en-US" sz="2800" dirty="0" smtClean="0">
                <a:latin typeface="Times New Roman" panose="02020603050405020304" pitchFamily="18" charset="0"/>
                <a:cs typeface="Times New Roman" panose="02020603050405020304" pitchFamily="18" charset="0"/>
              </a:rPr>
              <a:t>incomplete abortion (failure to remove or expel all of the pregnancy tissue from the uterus)</a:t>
            </a:r>
            <a:endParaRPr lang="en-US" sz="2800" dirty="0" smtClean="0">
              <a:latin typeface="Times New Roman" panose="02020603050405020304" pitchFamily="18" charset="0"/>
              <a:cs typeface="Times New Roman" panose="02020603050405020304" pitchFamily="18" charset="0"/>
            </a:endParaRPr>
          </a:p>
          <a:p>
            <a:pPr lvl="0" algn="just"/>
            <a:r>
              <a:rPr lang="en-US" sz="2800" dirty="0" err="1" smtClean="0">
                <a:latin typeface="Times New Roman" panose="02020603050405020304" pitchFamily="18" charset="0"/>
                <a:cs typeface="Times New Roman" panose="02020603050405020304" pitchFamily="18" charset="0"/>
              </a:rPr>
              <a:t>haemorrhage</a:t>
            </a:r>
            <a:r>
              <a:rPr lang="en-US" sz="2800" dirty="0" smtClean="0">
                <a:latin typeface="Times New Roman" panose="02020603050405020304" pitchFamily="18" charset="0"/>
                <a:cs typeface="Times New Roman" panose="02020603050405020304" pitchFamily="18" charset="0"/>
              </a:rPr>
              <a:t> (heavy bleeding)</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infection</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uterine perforation (caused when the uterus is pierced by a sharp object)</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damage to the genital tract and internal organs by inserting dangerous objects such as sticks, knitting needles, or broken glass into the vagina or anus.</a:t>
            </a:r>
            <a:endParaRPr lang="en-US" sz="2800" dirty="0" smtClean="0">
              <a:latin typeface="Times New Roman" panose="02020603050405020304" pitchFamily="18" charset="0"/>
              <a:cs typeface="Times New Roman" panose="02020603050405020304" pitchFamily="18" charset="0"/>
            </a:endParaRPr>
          </a:p>
          <a:p>
            <a:pPr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Health effects of unsafe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2">
            <a:noAutofit/>
          </a:bodyPr>
          <a:lstStyle/>
          <a:p>
            <a:pPr algn="just">
              <a:buNone/>
            </a:pPr>
            <a:r>
              <a:rPr lang="en-US" sz="2800" b="1" dirty="0" smtClean="0">
                <a:solidFill>
                  <a:srgbClr val="FF0000"/>
                </a:solidFill>
                <a:latin typeface="Times New Roman" panose="02020603050405020304" pitchFamily="18" charset="0"/>
                <a:cs typeface="Times New Roman" panose="02020603050405020304" pitchFamily="18" charset="0"/>
              </a:rPr>
              <a:t>Acute Complications </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Incomplete abortion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Sepsis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Hemorrhage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Uterine Perforation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Bowel injury </a:t>
            </a:r>
            <a:endParaRPr lang="en-US" sz="2800" dirty="0" smtClean="0">
              <a:latin typeface="Times New Roman" panose="02020603050405020304" pitchFamily="18" charset="0"/>
              <a:cs typeface="Times New Roman" panose="02020603050405020304" pitchFamily="18" charset="0"/>
            </a:endParaRPr>
          </a:p>
          <a:p>
            <a:pPr algn="just">
              <a:buNone/>
            </a:pPr>
            <a:endParaRPr lang="en-US" sz="2800" b="1" dirty="0" smtClean="0">
              <a:latin typeface="Times New Roman" panose="02020603050405020304" pitchFamily="18" charset="0"/>
              <a:cs typeface="Times New Roman" panose="02020603050405020304" pitchFamily="18" charset="0"/>
            </a:endParaRPr>
          </a:p>
          <a:p>
            <a:pPr algn="just">
              <a:buNone/>
            </a:pPr>
            <a:endParaRPr lang="en-US" sz="2800" b="1" dirty="0" smtClean="0">
              <a:latin typeface="Times New Roman" panose="02020603050405020304" pitchFamily="18" charset="0"/>
              <a:cs typeface="Times New Roman" panose="02020603050405020304" pitchFamily="18" charset="0"/>
            </a:endParaRPr>
          </a:p>
          <a:p>
            <a:pPr algn="just">
              <a:buNone/>
            </a:pPr>
            <a:endParaRPr lang="en-US" sz="2800" b="1" dirty="0" smtClean="0">
              <a:latin typeface="Times New Roman" panose="02020603050405020304" pitchFamily="18" charset="0"/>
              <a:cs typeface="Times New Roman" panose="02020603050405020304" pitchFamily="18" charset="0"/>
            </a:endParaRPr>
          </a:p>
          <a:p>
            <a:pPr algn="just">
              <a:buNone/>
            </a:pPr>
            <a:endParaRPr lang="en-US" sz="2800" b="1" dirty="0" smtClean="0">
              <a:latin typeface="Times New Roman" panose="02020603050405020304" pitchFamily="18" charset="0"/>
              <a:cs typeface="Times New Roman" panose="02020603050405020304" pitchFamily="18" charset="0"/>
            </a:endParaRPr>
          </a:p>
          <a:p>
            <a:pPr algn="just">
              <a:buNone/>
            </a:pPr>
            <a:endParaRPr lang="en-US" sz="2800" b="1" dirty="0" smtClean="0">
              <a:latin typeface="Times New Roman" panose="02020603050405020304" pitchFamily="18" charset="0"/>
              <a:cs typeface="Times New Roman" panose="02020603050405020304" pitchFamily="18" charset="0"/>
            </a:endParaRPr>
          </a:p>
          <a:p>
            <a:pPr algn="just">
              <a:buNone/>
            </a:pPr>
            <a:r>
              <a:rPr lang="en-US" sz="2800" b="1" dirty="0" smtClean="0">
                <a:solidFill>
                  <a:srgbClr val="FF0000"/>
                </a:solidFill>
                <a:latin typeface="Times New Roman" panose="02020603050405020304" pitchFamily="18" charset="0"/>
                <a:cs typeface="Times New Roman" panose="02020603050405020304" pitchFamily="18" charset="0"/>
              </a:rPr>
              <a:t>Long-term Complications </a:t>
            </a:r>
            <a:endParaRPr lang="en-US" sz="28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Chronic pelvic pain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Pelvic inflammatory disease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Tubal blockage and secondary infertility </a:t>
            </a:r>
            <a:endParaRPr lang="en-US" sz="2800" dirty="0" smtClean="0">
              <a:latin typeface="Times New Roman" panose="02020603050405020304" pitchFamily="18" charset="0"/>
              <a:cs typeface="Times New Roman" panose="02020603050405020304" pitchFamily="18" charset="0"/>
            </a:endParaRPr>
          </a:p>
          <a:p>
            <a:pPr algn="just">
              <a:buNone/>
            </a:pPr>
            <a:r>
              <a:rPr lang="en-US" sz="2800" dirty="0" smtClean="0">
                <a:latin typeface="Times New Roman" panose="02020603050405020304" pitchFamily="18" charset="0"/>
                <a:cs typeface="Times New Roman" panose="02020603050405020304" pitchFamily="18" charset="0"/>
              </a:rPr>
              <a:t>• Increased risk of spontaneous abortion or premature delivery in subsequent pregnancies. </a:t>
            </a:r>
            <a:endParaRPr lang="en-US" sz="2800" dirty="0" smtClean="0">
              <a:latin typeface="Times New Roman" panose="02020603050405020304" pitchFamily="18" charset="0"/>
              <a:cs typeface="Times New Roman" panose="02020603050405020304" pitchFamily="18" charset="0"/>
            </a:endParaRPr>
          </a:p>
          <a:p>
            <a:pPr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Health effects of unsafe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1">
            <a:noAutofit/>
          </a:bodyPr>
          <a:lstStyle/>
          <a:p>
            <a:pPr algn="just">
              <a:buNone/>
            </a:pPr>
            <a:r>
              <a:rPr lang="en-US" sz="2800" b="1" dirty="0" smtClean="0">
                <a:solidFill>
                  <a:srgbClr val="FF0000"/>
                </a:solidFill>
                <a:latin typeface="Times New Roman" panose="02020603050405020304" pitchFamily="18" charset="0"/>
                <a:cs typeface="Times New Roman" panose="02020603050405020304" pitchFamily="18" charset="0"/>
              </a:rPr>
              <a:t>Treatment and care</a:t>
            </a:r>
            <a:endParaRPr lang="en-US" sz="2800" dirty="0" smtClean="0">
              <a:solidFill>
                <a:srgbClr val="FF0000"/>
              </a:solidFill>
              <a:latin typeface="Times New Roman" panose="02020603050405020304" pitchFamily="18" charset="0"/>
              <a:cs typeface="Times New Roman" panose="02020603050405020304" pitchFamily="18" charset="0"/>
            </a:endParaRPr>
          </a:p>
          <a:p>
            <a:pPr lvl="0" algn="just"/>
            <a:r>
              <a:rPr lang="en-US" sz="2800" b="1" dirty="0" smtClean="0">
                <a:latin typeface="Times New Roman" panose="02020603050405020304" pitchFamily="18" charset="0"/>
                <a:cs typeface="Times New Roman" panose="02020603050405020304" pitchFamily="18" charset="0"/>
              </a:rPr>
              <a:t>Hemorrhage: </a:t>
            </a:r>
            <a:r>
              <a:rPr lang="en-US" sz="2800" dirty="0" smtClean="0">
                <a:latin typeface="Times New Roman" panose="02020603050405020304" pitchFamily="18" charset="0"/>
                <a:cs typeface="Times New Roman" panose="02020603050405020304" pitchFamily="18" charset="0"/>
              </a:rPr>
              <a:t>timely treatment of heavy blood loss is critical, as delays can be fatal.</a:t>
            </a:r>
            <a:endParaRPr lang="en-US" sz="2800" dirty="0" smtClean="0">
              <a:latin typeface="Times New Roman" panose="02020603050405020304" pitchFamily="18" charset="0"/>
              <a:cs typeface="Times New Roman" panose="02020603050405020304" pitchFamily="18" charset="0"/>
            </a:endParaRPr>
          </a:p>
          <a:p>
            <a:pPr lvl="0" algn="just"/>
            <a:r>
              <a:rPr lang="en-US" sz="2800" b="1" dirty="0" smtClean="0">
                <a:latin typeface="Times New Roman" panose="02020603050405020304" pitchFamily="18" charset="0"/>
                <a:cs typeface="Times New Roman" panose="02020603050405020304" pitchFamily="18" charset="0"/>
              </a:rPr>
              <a:t>Infection: </a:t>
            </a:r>
            <a:r>
              <a:rPr lang="en-US" sz="2800" dirty="0" smtClean="0">
                <a:latin typeface="Times New Roman" panose="02020603050405020304" pitchFamily="18" charset="0"/>
                <a:cs typeface="Times New Roman" panose="02020603050405020304" pitchFamily="18" charset="0"/>
              </a:rPr>
              <a:t>treatment with antibiotics along with evacuation of any remaining pregnancy tissue from the uterus as soon as possible.</a:t>
            </a:r>
            <a:endParaRPr lang="en-US" sz="2800" dirty="0" smtClean="0">
              <a:latin typeface="Times New Roman" panose="02020603050405020304" pitchFamily="18" charset="0"/>
              <a:cs typeface="Times New Roman" panose="02020603050405020304" pitchFamily="18" charset="0"/>
            </a:endParaRPr>
          </a:p>
          <a:p>
            <a:pPr lvl="0" algn="just"/>
            <a:r>
              <a:rPr lang="en-US" sz="2800" b="1" dirty="0" smtClean="0">
                <a:latin typeface="Times New Roman" panose="02020603050405020304" pitchFamily="18" charset="0"/>
                <a:cs typeface="Times New Roman" panose="02020603050405020304" pitchFamily="18" charset="0"/>
              </a:rPr>
              <a:t>Injury to the genital tract and/or internal organs: </a:t>
            </a:r>
            <a:r>
              <a:rPr lang="en-US" sz="2800" dirty="0" smtClean="0">
                <a:latin typeface="Times New Roman" panose="02020603050405020304" pitchFamily="18" charset="0"/>
                <a:cs typeface="Times New Roman" panose="02020603050405020304" pitchFamily="18" charset="0"/>
              </a:rPr>
              <a:t>if this is suspected, early referral to an appropriate level of health care is essential.</a:t>
            </a:r>
            <a:endParaRPr lang="en-US" sz="2800" dirty="0" smtClean="0">
              <a:latin typeface="Times New Roman" panose="02020603050405020304" pitchFamily="18" charset="0"/>
              <a:cs typeface="Times New Roman" panose="02020603050405020304" pitchFamily="18" charset="0"/>
            </a:endParaRPr>
          </a:p>
          <a:p>
            <a:pPr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419600" cy="1143000"/>
          </a:xfrm>
          <a:solidFill>
            <a:srgbClr val="00B0F0"/>
          </a:solidFill>
          <a:ln w="28575">
            <a:solidFill>
              <a:srgbClr val="FF0000"/>
            </a:solidFill>
          </a:ln>
        </p:spPr>
        <p:txBody>
          <a:bodyPr/>
          <a:lstStyle/>
          <a:p>
            <a:r>
              <a:rPr lang="en-US" b="1" dirty="0" smtClean="0">
                <a:latin typeface="Times New Roman" panose="02020603050405020304" pitchFamily="18" charset="0"/>
                <a:cs typeface="Times New Roman" panose="02020603050405020304" pitchFamily="18" charset="0"/>
              </a:rPr>
              <a:t>Contents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2"/>
            <a:ext cx="4419600" cy="4525963"/>
          </a:xfrm>
          <a:ln>
            <a:solidFill>
              <a:srgbClr val="FF0000"/>
            </a:solidFill>
          </a:ln>
        </p:spPr>
        <p:txBody>
          <a:bodyPr>
            <a:normAutofit fontScale="77500" lnSpcReduction="20000"/>
          </a:bodyPr>
          <a:lstStyle/>
          <a:p>
            <a:pPr>
              <a:buNone/>
            </a:pPr>
            <a:r>
              <a:rPr lang="en-US" dirty="0" smtClean="0">
                <a:latin typeface="Times New Roman" panose="02020603050405020304" pitchFamily="18" charset="0"/>
                <a:cs typeface="Times New Roman" panose="02020603050405020304" pitchFamily="18" charset="0"/>
              </a:rPr>
              <a:t>1. Overview of concept, definition and various forms of abortion and their causes</a:t>
            </a:r>
            <a:endParaRPr lang="en-US" dirty="0" smtClean="0">
              <a:latin typeface="Times New Roman" panose="02020603050405020304" pitchFamily="18" charset="0"/>
              <a:cs typeface="Times New Roman" panose="02020603050405020304" pitchFamily="18" charset="0"/>
            </a:endParaRPr>
          </a:p>
          <a:p>
            <a:pPr>
              <a:buNone/>
            </a:pPr>
            <a:r>
              <a:rPr lang="en-US" dirty="0" smtClean="0">
                <a:latin typeface="Times New Roman" panose="02020603050405020304" pitchFamily="18" charset="0"/>
                <a:cs typeface="Times New Roman" panose="02020603050405020304" pitchFamily="18" charset="0"/>
              </a:rPr>
              <a:t>2. Health effects of unsafe abortion and its prevention</a:t>
            </a:r>
            <a:endParaRPr lang="en-US" dirty="0" smtClean="0">
              <a:latin typeface="Times New Roman" panose="02020603050405020304" pitchFamily="18" charset="0"/>
              <a:cs typeface="Times New Roman" panose="02020603050405020304" pitchFamily="18" charset="0"/>
            </a:endParaRPr>
          </a:p>
          <a:p>
            <a:pPr>
              <a:buNone/>
            </a:pPr>
            <a:r>
              <a:rPr lang="en-US" dirty="0" smtClean="0">
                <a:latin typeface="Times New Roman" panose="02020603050405020304" pitchFamily="18" charset="0"/>
                <a:cs typeface="Times New Roman" panose="02020603050405020304" pitchFamily="18" charset="0"/>
              </a:rPr>
              <a:t>3. Overview of safe abortion law, policies and strategies in Nepal	</a:t>
            </a:r>
            <a:endParaRPr lang="en-US" dirty="0" smtClean="0">
              <a:latin typeface="Times New Roman" panose="02020603050405020304" pitchFamily="18" charset="0"/>
              <a:cs typeface="Times New Roman" panose="02020603050405020304" pitchFamily="18" charset="0"/>
            </a:endParaRPr>
          </a:p>
          <a:p>
            <a:pPr>
              <a:buNone/>
            </a:pPr>
            <a:r>
              <a:rPr lang="en-US" dirty="0" smtClean="0">
                <a:latin typeface="Times New Roman" panose="02020603050405020304" pitchFamily="18" charset="0"/>
                <a:cs typeface="Times New Roman" panose="02020603050405020304" pitchFamily="18" charset="0"/>
              </a:rPr>
              <a:t>4. Challenges of liberal abortion strategies to public health functions</a:t>
            </a:r>
            <a:endParaRPr lang="en-US" dirty="0" smtClean="0">
              <a:latin typeface="Times New Roman" panose="02020603050405020304" pitchFamily="18" charset="0"/>
              <a:cs typeface="Times New Roman" panose="02020603050405020304" pitchFamily="18" charset="0"/>
            </a:endParaRPr>
          </a:p>
          <a:p>
            <a:pPr>
              <a:buNone/>
            </a:pPr>
            <a:r>
              <a:rPr lang="en-US" dirty="0" smtClean="0">
                <a:latin typeface="Times New Roman" panose="02020603050405020304" pitchFamily="18" charset="0"/>
                <a:cs typeface="Times New Roman" panose="02020603050405020304" pitchFamily="18" charset="0"/>
              </a:rPr>
              <a:t>5. Sex selective abortion and its impacts on demography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11" name="Date Placeholder 10"/>
          <p:cNvSpPr>
            <a:spLocks noGrp="1"/>
          </p:cNvSpPr>
          <p:nvPr>
            <p:ph type="dt" sz="half" idx="10"/>
          </p:nvPr>
        </p:nvSpPr>
        <p:spPr/>
        <p:txBody>
          <a:bodyPr/>
          <a:lstStyle/>
          <a:p>
            <a:fld id="{A82CC842-CB9F-4928-9650-8B59EA36F632}" type="datetime1">
              <a:rPr lang="en-US" smtClean="0"/>
            </a:fld>
            <a:endParaRPr lang="en-US"/>
          </a:p>
        </p:txBody>
      </p:sp>
      <p:sp>
        <p:nvSpPr>
          <p:cNvPr id="12" name="Slide Number Placeholder 11"/>
          <p:cNvSpPr>
            <a:spLocks noGrp="1"/>
          </p:cNvSpPr>
          <p:nvPr>
            <p:ph type="sldNum" sz="quarter" idx="12"/>
          </p:nvPr>
        </p:nvSpPr>
        <p:spPr/>
        <p:txBody>
          <a:bodyPr/>
          <a:lstStyle/>
          <a:p>
            <a:fld id="{B6F15528-21DE-4FAA-801E-634DDDAF4B2B}" type="slidenum">
              <a:rPr lang="en-US" smtClean="0"/>
            </a:fld>
            <a:endParaRPr lang="en-US"/>
          </a:p>
        </p:txBody>
      </p:sp>
      <p:sp>
        <p:nvSpPr>
          <p:cNvPr id="13" name="Footer Placeholder 12"/>
          <p:cNvSpPr>
            <a:spLocks noGrp="1"/>
          </p:cNvSpPr>
          <p:nvPr>
            <p:ph type="ftr" sz="quarter" idx="11"/>
          </p:nvPr>
        </p:nvSpPr>
        <p:spPr/>
        <p:txBody>
          <a:bodyPr/>
          <a:lstStyle/>
          <a:p>
            <a:r>
              <a:rPr lang="en-US" smtClean="0"/>
              <a:t>ABORTION_BPH_3rd_SEM_SHAS_PU</a:t>
            </a:r>
            <a:endParaRPr lang="en-US" dirty="0"/>
          </a:p>
        </p:txBody>
      </p:sp>
      <p:pic>
        <p:nvPicPr>
          <p:cNvPr id="8" name="Picture 7" descr="4577611_maxresdefault_jpega7a20d23424d1f4e3dd0c48c741188d6.jpg"/>
          <p:cNvPicPr>
            <a:picLocks noChangeAspect="1"/>
          </p:cNvPicPr>
          <p:nvPr/>
        </p:nvPicPr>
        <p:blipFill>
          <a:blip r:embed="rId1"/>
          <a:stretch>
            <a:fillRect/>
          </a:stretch>
        </p:blipFill>
        <p:spPr>
          <a:xfrm>
            <a:off x="4953000" y="1828800"/>
            <a:ext cx="3886200" cy="41148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Prevention of unsafe abortion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1">
            <a:noAutofit/>
          </a:bodyPr>
          <a:lstStyle/>
          <a:p>
            <a:pPr algn="just" fontAlgn="base"/>
            <a:r>
              <a:rPr lang="en-US" sz="2000" b="1" dirty="0" smtClean="0">
                <a:latin typeface="Times New Roman" panose="02020603050405020304" pitchFamily="18" charset="0"/>
                <a:cs typeface="Times New Roman" panose="02020603050405020304" pitchFamily="18" charset="0"/>
              </a:rPr>
              <a:t>Government:</a:t>
            </a:r>
            <a:r>
              <a:rPr lang="en-US" sz="2000" dirty="0" smtClean="0">
                <a:latin typeface="Times New Roman" panose="02020603050405020304" pitchFamily="18" charset="0"/>
                <a:cs typeface="Times New Roman" panose="02020603050405020304" pitchFamily="18" charset="0"/>
              </a:rPr>
              <a:t> The government should introduce strict laws to prohibit unsafe abortions, and anyone disobeying these rules should be duly punished. The government should also provide basic facilities of transport, medical healthcare and fully trained SBAs.</a:t>
            </a:r>
            <a:endParaRPr lang="en-US" sz="2000" dirty="0" smtClean="0">
              <a:latin typeface="Times New Roman" panose="02020603050405020304" pitchFamily="18" charset="0"/>
              <a:cs typeface="Times New Roman" panose="02020603050405020304" pitchFamily="18" charset="0"/>
            </a:endParaRPr>
          </a:p>
          <a:p>
            <a:pPr algn="just" fontAlgn="base"/>
            <a:r>
              <a:rPr lang="en-US" sz="2000" b="1" dirty="0" smtClean="0">
                <a:latin typeface="Times New Roman" panose="02020603050405020304" pitchFamily="18" charset="0"/>
                <a:cs typeface="Times New Roman" panose="02020603050405020304" pitchFamily="18" charset="0"/>
              </a:rPr>
              <a:t>Community: </a:t>
            </a:r>
            <a:r>
              <a:rPr lang="en-US" sz="2000" dirty="0" smtClean="0">
                <a:latin typeface="Times New Roman" panose="02020603050405020304" pitchFamily="18" charset="0"/>
                <a:cs typeface="Times New Roman" panose="02020603050405020304" pitchFamily="18" charset="0"/>
              </a:rPr>
              <a:t>At a community level, awareness sessions should be conducted and unskilled workers should be trained. </a:t>
            </a:r>
            <a:endParaRPr lang="en-US" sz="2000" dirty="0" smtClean="0">
              <a:latin typeface="Times New Roman" panose="02020603050405020304" pitchFamily="18" charset="0"/>
              <a:cs typeface="Times New Roman" panose="02020603050405020304" pitchFamily="18" charset="0"/>
            </a:endParaRPr>
          </a:p>
          <a:p>
            <a:pPr algn="just" fontAlgn="base"/>
            <a:r>
              <a:rPr lang="en-US" sz="2000" b="1" dirty="0" smtClean="0">
                <a:latin typeface="Times New Roman" panose="02020603050405020304" pitchFamily="18" charset="0"/>
                <a:cs typeface="Times New Roman" panose="02020603050405020304" pitchFamily="18" charset="0"/>
              </a:rPr>
              <a:t>Individual: </a:t>
            </a:r>
            <a:r>
              <a:rPr lang="en-US" sz="2000" dirty="0" smtClean="0">
                <a:latin typeface="Times New Roman" panose="02020603050405020304" pitchFamily="18" charset="0"/>
                <a:cs typeface="Times New Roman" panose="02020603050405020304" pitchFamily="18" charset="0"/>
              </a:rPr>
              <a:t>At individual level, nurses and midwives should provide pamphlets and flyers to youth and married couples regarding preventive measures. They can educate young girls about unsafe practices, their prevention and safety precautions, and encourage them to further educate the community about unsafe abortions. In addition, it is our responsibility to enable uneducated people to seek the help of NGOs and demand the government to provide for their needs, and also to make people aware of healthy practices.</a:t>
            </a:r>
            <a:endParaRPr lang="en-US" sz="2000" dirty="0" smtClean="0">
              <a:latin typeface="Times New Roman" panose="02020603050405020304" pitchFamily="18" charset="0"/>
              <a:cs typeface="Times New Roman" panose="02020603050405020304" pitchFamily="18" charset="0"/>
            </a:endParaRPr>
          </a:p>
          <a:p>
            <a:pPr algn="ctr" fontAlgn="base">
              <a:buNone/>
            </a:pPr>
            <a:r>
              <a:rPr lang="en-US" sz="2000" b="1" dirty="0" smtClean="0">
                <a:solidFill>
                  <a:srgbClr val="FF0000"/>
                </a:solidFill>
                <a:latin typeface="Times New Roman" panose="02020603050405020304" pitchFamily="18" charset="0"/>
                <a:cs typeface="Times New Roman" panose="02020603050405020304" pitchFamily="18" charset="0"/>
              </a:rPr>
              <a:t>An unsafe abortion can be prevented by providing sexual awareness and education, access to safe and legal abortion, and use of contraceptives and other family-planning methods (WHO, 2014)</a:t>
            </a:r>
            <a:endParaRPr lang="en-US" sz="2000" b="1" dirty="0" smtClean="0">
              <a:solidFill>
                <a:srgbClr val="FF0000"/>
              </a:solidFill>
              <a:latin typeface="Times New Roman" panose="02020603050405020304" pitchFamily="18" charset="0"/>
              <a:cs typeface="Times New Roman" panose="02020603050405020304" pitchFamily="18" charset="0"/>
            </a:endParaRPr>
          </a:p>
          <a:p>
            <a:pPr algn="just">
              <a:buNone/>
            </a:pPr>
            <a:endParaRPr lang="en-US"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Prevention of unsafe abortion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1">
            <a:noAutofit/>
          </a:bodyPr>
          <a:lstStyle/>
          <a:p>
            <a:pPr algn="just" fontAlgn="base">
              <a:buNone/>
            </a:pPr>
            <a:r>
              <a:rPr lang="en-US" sz="2800" b="1" dirty="0" smtClean="0">
                <a:solidFill>
                  <a:srgbClr val="FF0000"/>
                </a:solidFill>
                <a:latin typeface="Times New Roman" panose="02020603050405020304" pitchFamily="18" charset="0"/>
                <a:cs typeface="Times New Roman" panose="02020603050405020304" pitchFamily="18" charset="0"/>
              </a:rPr>
              <a:t>We can prevent unsafe abortion by following:</a:t>
            </a:r>
            <a:endParaRPr lang="en-US" sz="2800" b="1" dirty="0" smtClean="0">
              <a:solidFill>
                <a:srgbClr val="FF0000"/>
              </a:solidFill>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Ensure universal access to family planning </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Increase the availability of safe abortion services to the extent allowed by law </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Improve the quality and accessibility of post abortion care </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Educate communities about reproductive health and unsafe abortion; and </a:t>
            </a:r>
            <a:endParaRPr lang="en-US" sz="2800" dirty="0" smtClean="0">
              <a:latin typeface="Times New Roman" panose="02020603050405020304" pitchFamily="18" charset="0"/>
              <a:cs typeface="Times New Roman" panose="02020603050405020304" pitchFamily="18" charset="0"/>
            </a:endParaRPr>
          </a:p>
          <a:p>
            <a:pPr lvl="0" algn="just"/>
            <a:r>
              <a:rPr lang="en-US" sz="2800" dirty="0" smtClean="0">
                <a:latin typeface="Times New Roman" panose="02020603050405020304" pitchFamily="18" charset="0"/>
                <a:cs typeface="Times New Roman" panose="02020603050405020304" pitchFamily="18" charset="0"/>
              </a:rPr>
              <a:t>Work for changes in policies to safeguard women’s reproductive health.</a:t>
            </a:r>
            <a:endParaRPr lang="en-US" sz="2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Overview of safe abortion law, policies and strategies in Nepal</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1">
            <a:noAutofit/>
          </a:bodyPr>
          <a:lstStyle/>
          <a:p>
            <a:pPr lvl="0" algn="just"/>
            <a:r>
              <a:rPr lang="en-US" sz="1800" dirty="0" smtClean="0">
                <a:latin typeface="Times New Roman" panose="02020603050405020304" pitchFamily="18" charset="0"/>
                <a:cs typeface="Times New Roman" panose="02020603050405020304" pitchFamily="18" charset="0"/>
              </a:rPr>
              <a:t>Period before 2002, </a:t>
            </a:r>
            <a:r>
              <a:rPr lang="en-US" sz="1800" dirty="0" err="1" smtClean="0">
                <a:latin typeface="Times New Roman" panose="02020603050405020304" pitchFamily="18" charset="0"/>
                <a:cs typeface="Times New Roman" panose="02020603050405020304" pitchFamily="18" charset="0"/>
              </a:rPr>
              <a:t>Muluki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Ain</a:t>
            </a:r>
            <a:r>
              <a:rPr lang="en-US" sz="1800" dirty="0" smtClean="0">
                <a:latin typeface="Times New Roman" panose="02020603050405020304" pitchFamily="18" charset="0"/>
                <a:cs typeface="Times New Roman" panose="02020603050405020304" pitchFamily="18" charset="0"/>
              </a:rPr>
              <a:t> of Nepal did not permit the termination of pregnancies. </a:t>
            </a:r>
            <a:endParaRPr lang="en-US" sz="1800" dirty="0" smtClean="0">
              <a:latin typeface="Times New Roman" panose="02020603050405020304" pitchFamily="18" charset="0"/>
              <a:cs typeface="Times New Roman" panose="02020603050405020304" pitchFamily="18" charset="0"/>
            </a:endParaRPr>
          </a:p>
          <a:p>
            <a:pPr lvl="0" algn="just"/>
            <a:r>
              <a:rPr lang="en-US" sz="1800" dirty="0" smtClean="0">
                <a:latin typeface="Times New Roman" panose="02020603050405020304" pitchFamily="18" charset="0"/>
                <a:cs typeface="Times New Roman" panose="02020603050405020304" pitchFamily="18" charset="0"/>
              </a:rPr>
              <a:t>During those days, abortion was taken as infanticide and consider equal with other kinds of murder or homicide also</a:t>
            </a:r>
            <a:endParaRPr lang="en-US" sz="1800" dirty="0" smtClean="0">
              <a:latin typeface="Times New Roman" panose="02020603050405020304" pitchFamily="18" charset="0"/>
              <a:cs typeface="Times New Roman" panose="02020603050405020304" pitchFamily="18" charset="0"/>
            </a:endParaRPr>
          </a:p>
          <a:p>
            <a:pPr lvl="0" algn="just"/>
            <a:r>
              <a:rPr lang="en-US" sz="1800" dirty="0" smtClean="0">
                <a:latin typeface="Times New Roman" panose="02020603050405020304" pitchFamily="18" charset="0"/>
                <a:cs typeface="Times New Roman" panose="02020603050405020304" pitchFamily="18" charset="0"/>
              </a:rPr>
              <a:t>Slowly effort to liberalize the abortion law began in the 1970s by organizing high-level conference in 1974 by FPAN. </a:t>
            </a:r>
            <a:endParaRPr lang="en-US" sz="1800" dirty="0" smtClean="0">
              <a:latin typeface="Times New Roman" panose="02020603050405020304" pitchFamily="18" charset="0"/>
              <a:cs typeface="Times New Roman" panose="02020603050405020304" pitchFamily="18" charset="0"/>
            </a:endParaRPr>
          </a:p>
          <a:p>
            <a:pPr lvl="0" algn="just"/>
            <a:r>
              <a:rPr lang="en-US" sz="1800" dirty="0" smtClean="0">
                <a:latin typeface="Times New Roman" panose="02020603050405020304" pitchFamily="18" charset="0"/>
                <a:cs typeface="Times New Roman" panose="02020603050405020304" pitchFamily="18" charset="0"/>
              </a:rPr>
              <a:t>Considering these, during 1980s and 1990s, different studies were conducted to identify the status of induced abortion, existing practices and its consequences on women’s health due to those. Studies found that induced abortions were highly prevalent in urban and rural areas which were mostly unsafe. So, issues were raised to legalize the abortion in country. </a:t>
            </a:r>
            <a:endParaRPr lang="en-US" sz="1800" dirty="0" smtClean="0">
              <a:latin typeface="Times New Roman" panose="02020603050405020304" pitchFamily="18" charset="0"/>
              <a:cs typeface="Times New Roman" panose="02020603050405020304" pitchFamily="18" charset="0"/>
            </a:endParaRPr>
          </a:p>
          <a:p>
            <a:pPr lvl="0" algn="just"/>
            <a:r>
              <a:rPr lang="en-US" sz="1800" dirty="0" smtClean="0">
                <a:latin typeface="Times New Roman" panose="02020603050405020304" pitchFamily="18" charset="0"/>
                <a:cs typeface="Times New Roman" panose="02020603050405020304" pitchFamily="18" charset="0"/>
              </a:rPr>
              <a:t>Similarly, after the ICPD1994 and Beijing conference 1995, availability of and access to safe abortion services increasingly begin to be understood in the context of women’s right. As a result of which, different major events were occurred to legalize the abortion from1996 to 2002 in country.</a:t>
            </a:r>
            <a:endParaRPr lang="en-US" sz="1800" dirty="0" smtClean="0">
              <a:latin typeface="Times New Roman" panose="02020603050405020304" pitchFamily="18" charset="0"/>
              <a:cs typeface="Times New Roman" panose="02020603050405020304" pitchFamily="18" charset="0"/>
            </a:endParaRPr>
          </a:p>
          <a:p>
            <a:pPr lvl="0" algn="just"/>
            <a:r>
              <a:rPr lang="en-US" sz="1800" dirty="0" smtClean="0">
                <a:latin typeface="Times New Roman" panose="02020603050405020304" pitchFamily="18" charset="0"/>
                <a:cs typeface="Times New Roman" panose="02020603050405020304" pitchFamily="18" charset="0"/>
              </a:rPr>
              <a:t>Finally, on 6</a:t>
            </a:r>
            <a:r>
              <a:rPr lang="en-US" sz="1800" baseline="30000" dirty="0" smtClean="0">
                <a:latin typeface="Times New Roman" panose="02020603050405020304" pitchFamily="18" charset="0"/>
                <a:cs typeface="Times New Roman" panose="02020603050405020304" pitchFamily="18" charset="0"/>
              </a:rPr>
              <a:t>th</a:t>
            </a:r>
            <a:r>
              <a:rPr lang="en-US" sz="1800" dirty="0" smtClean="0">
                <a:latin typeface="Times New Roman" panose="02020603050405020304" pitchFamily="18" charset="0"/>
                <a:cs typeface="Times New Roman" panose="02020603050405020304" pitchFamily="18" charset="0"/>
              </a:rPr>
              <a:t> September 2002, abortions become legalized in Nepal with the formulation of National Safe Abortion Policy.</a:t>
            </a:r>
            <a:endParaRPr lang="en-US" sz="18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Overview of safe abortion law, policies and strategies in Nepal</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153400" cy="5334000"/>
          </a:xfrm>
          <a:ln>
            <a:solidFill>
              <a:srgbClr val="00B0F0"/>
            </a:solidFill>
          </a:ln>
        </p:spPr>
        <p:txBody>
          <a:bodyPr numCol="1">
            <a:noAutofit/>
          </a:bodyPr>
          <a:lstStyle/>
          <a:p>
            <a:pPr algn="just"/>
            <a:r>
              <a:rPr lang="en-US" sz="2400" dirty="0" smtClean="0">
                <a:latin typeface="Times New Roman" panose="02020603050405020304" pitchFamily="18" charset="0"/>
                <a:cs typeface="Times New Roman" panose="02020603050405020304" pitchFamily="18" charset="0"/>
              </a:rPr>
              <a:t>Before 2002, Nepal's 1963 legal code known as the </a:t>
            </a:r>
            <a:r>
              <a:rPr lang="en-US" sz="2400" dirty="0" err="1" smtClean="0">
                <a:latin typeface="Times New Roman" panose="02020603050405020304" pitchFamily="18" charset="0"/>
                <a:cs typeface="Times New Roman" panose="02020603050405020304" pitchFamily="18" charset="0"/>
              </a:rPr>
              <a:t>Muluki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Ain</a:t>
            </a:r>
            <a:r>
              <a:rPr lang="en-US" sz="2400" dirty="0" smtClean="0">
                <a:latin typeface="Times New Roman" panose="02020603050405020304" pitchFamily="18" charset="0"/>
                <a:cs typeface="Times New Roman" panose="02020603050405020304" pitchFamily="18" charset="0"/>
              </a:rPr>
              <a:t>, prohibited abortion and characterized abortion as an offence against life, making no exception even when pregnancy threatened a women’s life. The reproductive rights impetus of ICPD galvanized the women’s health advocates and others to reform abortion laws in Nepal. </a:t>
            </a:r>
            <a:endParaRPr lang="en-US" sz="2400" dirty="0" smtClean="0">
              <a:latin typeface="Times New Roman" panose="02020603050405020304" pitchFamily="18" charset="0"/>
              <a:cs typeface="Times New Roman" panose="02020603050405020304" pitchFamily="18" charset="0"/>
            </a:endParaRPr>
          </a:p>
          <a:p>
            <a:pPr algn="just">
              <a:buNone/>
            </a:pPr>
            <a:r>
              <a:rPr lang="en-US" sz="2400" b="1" dirty="0" smtClean="0">
                <a:latin typeface="Times New Roman" panose="02020603050405020304" pitchFamily="18" charset="0"/>
                <a:cs typeface="Times New Roman" panose="02020603050405020304" pitchFamily="18" charset="0"/>
              </a:rPr>
              <a:t>The 2002 reform permits abortion: </a:t>
            </a:r>
            <a:endParaRPr lang="en-US" sz="2400" b="1" dirty="0" smtClean="0">
              <a:latin typeface="Times New Roman" panose="02020603050405020304" pitchFamily="18" charset="0"/>
              <a:cs typeface="Times New Roman" panose="02020603050405020304" pitchFamily="18" charset="0"/>
            </a:endParaRPr>
          </a:p>
          <a:p>
            <a:pPr algn="just">
              <a:buNone/>
            </a:pPr>
            <a:r>
              <a:rPr lang="en-US" sz="2400" dirty="0" smtClean="0">
                <a:solidFill>
                  <a:srgbClr val="FF0000"/>
                </a:solidFill>
                <a:latin typeface="Times New Roman" panose="02020603050405020304" pitchFamily="18" charset="0"/>
                <a:cs typeface="Times New Roman" panose="02020603050405020304" pitchFamily="18" charset="0"/>
              </a:rPr>
              <a:t>(a) On request up to 12 weeks of pregnancy; </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400" dirty="0" smtClean="0">
                <a:solidFill>
                  <a:srgbClr val="FF0000"/>
                </a:solidFill>
                <a:latin typeface="Times New Roman" panose="02020603050405020304" pitchFamily="18" charset="0"/>
                <a:cs typeface="Times New Roman" panose="02020603050405020304" pitchFamily="18" charset="0"/>
              </a:rPr>
              <a:t>(b) Up to 18 weeks if the pregnancy is the result of rape or incest; and</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400" dirty="0" smtClean="0">
                <a:solidFill>
                  <a:srgbClr val="FF0000"/>
                </a:solidFill>
                <a:latin typeface="Times New Roman" panose="02020603050405020304" pitchFamily="18" charset="0"/>
                <a:cs typeface="Times New Roman" panose="02020603050405020304" pitchFamily="18" charset="0"/>
              </a:rPr>
              <a:t>(c) At any time during the pregnancy if the life, physical or mental health of the woman is at risk or if the fetus is deformed. </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Overview of safe abortion law, policies and strategies in Nepal</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14400"/>
            <a:ext cx="8153400" cy="5486400"/>
          </a:xfrm>
          <a:ln>
            <a:solidFill>
              <a:srgbClr val="00B0F0"/>
            </a:solidFill>
          </a:ln>
        </p:spPr>
        <p:txBody>
          <a:bodyPr numCol="1">
            <a:noAutofit/>
          </a:bodyPr>
          <a:lstStyle/>
          <a:p>
            <a:pPr algn="just"/>
            <a:r>
              <a:rPr lang="en-US" sz="2400" dirty="0" smtClean="0">
                <a:solidFill>
                  <a:srgbClr val="FF0000"/>
                </a:solidFill>
                <a:latin typeface="Times New Roman" panose="02020603050405020304" pitchFamily="18" charset="0"/>
                <a:cs typeface="Times New Roman" panose="02020603050405020304" pitchFamily="18" charset="0"/>
              </a:rPr>
              <a:t>The law does not require consent from anybody, including husband or partner, except the adult woman to ensure that she is not forced or deceived into having an abortion against her will or choice. </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r>
              <a:rPr lang="en-US" sz="2400" dirty="0" smtClean="0">
                <a:solidFill>
                  <a:srgbClr val="FF0000"/>
                </a:solidFill>
                <a:latin typeface="Times New Roman" panose="02020603050405020304" pitchFamily="18" charset="0"/>
                <a:cs typeface="Times New Roman" panose="02020603050405020304" pitchFamily="18" charset="0"/>
              </a:rPr>
              <a:t>Young women under 16 years require consent of the guardian or a near relative. </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r>
              <a:rPr lang="en-US" sz="2400" dirty="0" smtClean="0">
                <a:solidFill>
                  <a:srgbClr val="FF0000"/>
                </a:solidFill>
                <a:latin typeface="Times New Roman" panose="02020603050405020304" pitchFamily="18" charset="0"/>
                <a:cs typeface="Times New Roman" panose="02020603050405020304" pitchFamily="18" charset="0"/>
              </a:rPr>
              <a:t>Sex-selective abortion is illegal. </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Soon after the law was passed, a Task Force was established to develop and implement plans for the provision of safe abortion services.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Providers (doctors and midwives) were trained and facilities were upgraded and both providers and facilities were accredited for the provision of safe abortion. Medical abortion was introduced and expanded to 75 districts.</a:t>
            </a:r>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Challenges of liberal abortion strategies to public health functions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14400"/>
            <a:ext cx="8153400" cy="5486400"/>
          </a:xfrm>
          <a:ln>
            <a:solidFill>
              <a:srgbClr val="00B0F0"/>
            </a:solidFill>
          </a:ln>
        </p:spPr>
        <p:txBody>
          <a:bodyPr numCol="1">
            <a:noAutofit/>
          </a:bodyPr>
          <a:lstStyle/>
          <a:p>
            <a:pPr algn="just">
              <a:buNone/>
            </a:pPr>
            <a:r>
              <a:rPr lang="en-US" sz="2300" b="1" i="1" dirty="0" smtClean="0">
                <a:solidFill>
                  <a:srgbClr val="FF0000"/>
                </a:solidFill>
                <a:latin typeface="Times New Roman" panose="02020603050405020304" pitchFamily="18" charset="0"/>
                <a:cs typeface="Times New Roman" panose="02020603050405020304" pitchFamily="18" charset="0"/>
              </a:rPr>
              <a:t>   “Unsafe abortion continues to be a major public health problem in many countries. A woman dies every eighth minute somewhere in a developing country due to complications arising from unsafe abortion. She was likely to have had little or no money to procure safe services, was young - perhaps in her teens - living in rural areas and had little social support to deal with her unplanned pregnancy. She might have been raped or she might have experienced an accidental pregnancy due to the failure of the contraceptive method she was using or the incorrect or inconsistent way she used it. She probably first attempted to self-induce the termination and after that failed, she turned to an unskilled, but relatively inexpensive, provider. This is a real life story of so many women in developing countries in spite of the major advancements in technologies and in public health.”</a:t>
            </a:r>
            <a:endParaRPr lang="en-US" sz="2300" b="1" dirty="0">
              <a:solidFill>
                <a:srgbClr val="FF000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Challenges of liberal abortion strategies to public health functions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14400"/>
            <a:ext cx="8153400" cy="5486400"/>
          </a:xfrm>
          <a:ln>
            <a:solidFill>
              <a:srgbClr val="00B0F0"/>
            </a:solidFill>
          </a:ln>
        </p:spPr>
        <p:txBody>
          <a:bodyPr numCol="1">
            <a:noAutofit/>
          </a:bodyPr>
          <a:lstStyle/>
          <a:p>
            <a:pPr algn="just">
              <a:buNone/>
            </a:pPr>
            <a:r>
              <a:rPr lang="en-US" sz="2400" b="1" dirty="0" smtClean="0">
                <a:solidFill>
                  <a:srgbClr val="FF0000"/>
                </a:solidFill>
                <a:latin typeface="Times New Roman" panose="02020603050405020304" pitchFamily="18" charset="0"/>
                <a:cs typeface="Times New Roman" panose="02020603050405020304" pitchFamily="18" charset="0"/>
              </a:rPr>
              <a:t>Issues and controversies associated with legal abortions</a:t>
            </a:r>
            <a:endParaRPr lang="en-US" sz="2400" dirty="0" smtClean="0">
              <a:solidFill>
                <a:srgbClr val="FF0000"/>
              </a:solidFill>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Physical and Medical issue,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Psychological issue,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Social and Realistic Issues, and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Moral issue</a:t>
            </a:r>
            <a:endParaRPr lang="en-US" sz="2400" dirty="0" smtClean="0">
              <a:latin typeface="Times New Roman" panose="02020603050405020304" pitchFamily="18" charset="0"/>
              <a:cs typeface="Times New Roman" panose="02020603050405020304" pitchFamily="18" charset="0"/>
            </a:endParaRPr>
          </a:p>
          <a:p>
            <a:pPr algn="just">
              <a:buNone/>
            </a:pPr>
            <a:endParaRPr lang="en-US" sz="2400" dirty="0" smtClean="0">
              <a:latin typeface="Times New Roman" panose="02020603050405020304" pitchFamily="18" charset="0"/>
              <a:cs typeface="Times New Roman" panose="02020603050405020304" pitchFamily="18" charset="0"/>
            </a:endParaRPr>
          </a:p>
          <a:p>
            <a:pPr>
              <a:buNone/>
            </a:pPr>
            <a:r>
              <a:rPr lang="en-US" sz="2400" b="1" dirty="0" smtClean="0">
                <a:solidFill>
                  <a:srgbClr val="FF0000"/>
                </a:solidFill>
                <a:latin typeface="Times New Roman" panose="02020603050405020304" pitchFamily="18" charset="0"/>
                <a:cs typeface="Times New Roman" panose="02020603050405020304" pitchFamily="18" charset="0"/>
              </a:rPr>
              <a:t>Challenges for treatment of abortion-related complications: </a:t>
            </a:r>
            <a:endParaRPr lang="en-US" sz="2400" dirty="0" smtClean="0">
              <a:solidFill>
                <a:srgbClr val="FF0000"/>
              </a:solidFill>
              <a:latin typeface="Times New Roman" panose="02020603050405020304" pitchFamily="18" charset="0"/>
              <a:cs typeface="Times New Roman" panose="02020603050405020304" pitchFamily="18" charset="0"/>
            </a:endParaRPr>
          </a:p>
          <a:p>
            <a:pPr lvl="0"/>
            <a:r>
              <a:rPr lang="en-US" sz="2400" dirty="0" smtClean="0">
                <a:latin typeface="Times New Roman" panose="02020603050405020304" pitchFamily="18" charset="0"/>
                <a:cs typeface="Times New Roman" panose="02020603050405020304" pitchFamily="18" charset="0"/>
              </a:rPr>
              <a:t>This often require several days of hospitalization and staff time, as well as </a:t>
            </a:r>
            <a:endParaRPr lang="en-US" sz="2400" dirty="0" smtClean="0">
              <a:latin typeface="Times New Roman" panose="02020603050405020304" pitchFamily="18" charset="0"/>
              <a:cs typeface="Times New Roman" panose="02020603050405020304" pitchFamily="18" charset="0"/>
            </a:endParaRPr>
          </a:p>
          <a:p>
            <a:pPr lvl="0"/>
            <a:r>
              <a:rPr lang="en-US" sz="2400" dirty="0" smtClean="0">
                <a:latin typeface="Times New Roman" panose="02020603050405020304" pitchFamily="18" charset="0"/>
                <a:cs typeface="Times New Roman" panose="02020603050405020304" pitchFamily="18" charset="0"/>
              </a:rPr>
              <a:t>Also needs more blood transfusions, antibiotics, pain control medications and other drugs. </a:t>
            </a:r>
            <a:endParaRPr lang="en-US" sz="2400" dirty="0" smtClean="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Challenges of liberal abortion strategies to public health functions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14400"/>
            <a:ext cx="8153400" cy="5486400"/>
          </a:xfrm>
          <a:ln>
            <a:solidFill>
              <a:srgbClr val="00B0F0"/>
            </a:solidFill>
          </a:ln>
        </p:spPr>
        <p:txBody>
          <a:bodyPr numCol="1">
            <a:noAutofit/>
          </a:bodyPr>
          <a:lstStyle/>
          <a:p>
            <a:pPr algn="just">
              <a:buNone/>
            </a:pPr>
            <a:r>
              <a:rPr lang="en-US" sz="2100" b="1" dirty="0" smtClean="0">
                <a:solidFill>
                  <a:srgbClr val="FF0000"/>
                </a:solidFill>
                <a:latin typeface="Times New Roman" panose="02020603050405020304" pitchFamily="18" charset="0"/>
                <a:cs typeface="Times New Roman" panose="02020603050405020304" pitchFamily="18" charset="0"/>
              </a:rPr>
              <a:t>View in favor of abortion legalization </a:t>
            </a:r>
            <a:endParaRPr lang="en-US" sz="21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–Women should have the right to control their own bodies.</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–No child should be brought into the world unwanted.</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–Legal abortion should be conducted in authorized medical settings in which considerable care is taken to avoid harming the mother physically or psychologically.</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–Women must have the option of a safe, legal abortion if they desire.</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 </a:t>
            </a:r>
            <a:endParaRPr lang="en-US" sz="2100" dirty="0" smtClean="0">
              <a:latin typeface="Times New Roman" panose="02020603050405020304" pitchFamily="18" charset="0"/>
              <a:cs typeface="Times New Roman" panose="02020603050405020304" pitchFamily="18" charset="0"/>
            </a:endParaRPr>
          </a:p>
          <a:p>
            <a:pPr algn="just">
              <a:buNone/>
            </a:pPr>
            <a:r>
              <a:rPr lang="en-US" sz="2100" b="1" dirty="0" smtClean="0">
                <a:solidFill>
                  <a:srgbClr val="FF0000"/>
                </a:solidFill>
                <a:latin typeface="Times New Roman" panose="02020603050405020304" pitchFamily="18" charset="0"/>
                <a:cs typeface="Times New Roman" panose="02020603050405020304" pitchFamily="18" charset="0"/>
              </a:rPr>
              <a:t>View against abortion legalization</a:t>
            </a:r>
            <a:endParaRPr lang="en-US" sz="2100" dirty="0" smtClean="0">
              <a:solidFill>
                <a:srgbClr val="FF0000"/>
              </a:solidFill>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–Fetus is a living being and therefore its right to life must be respected.</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–No one has the moral right to take that life.</a:t>
            </a:r>
            <a:endParaRPr lang="en-US" sz="2100" dirty="0" smtClean="0">
              <a:latin typeface="Times New Roman" panose="02020603050405020304" pitchFamily="18" charset="0"/>
              <a:cs typeface="Times New Roman" panose="02020603050405020304" pitchFamily="18" charset="0"/>
            </a:endParaRPr>
          </a:p>
          <a:p>
            <a:pPr algn="just">
              <a:buNone/>
            </a:pPr>
            <a:r>
              <a:rPr lang="en-US" sz="2100" dirty="0" smtClean="0">
                <a:latin typeface="Times New Roman" panose="02020603050405020304" pitchFamily="18" charset="0"/>
                <a:cs typeface="Times New Roman" panose="02020603050405020304" pitchFamily="18" charset="0"/>
              </a:rPr>
              <a:t>–Because the fetus is unable to defend itself, opponents of abortion believe that others are obligated to defend the fetus against the efforts of those who want to "kill it".</a:t>
            </a:r>
            <a:endParaRPr lang="en-US" sz="21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Sex selective abortion and its impacts on demography</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153400" cy="5257800"/>
          </a:xfrm>
          <a:ln>
            <a:solidFill>
              <a:srgbClr val="00B0F0"/>
            </a:solidFill>
          </a:ln>
        </p:spPr>
        <p:txBody>
          <a:bodyPr numCol="1">
            <a:noAutofit/>
          </a:bodyPr>
          <a:lstStyle/>
          <a:p>
            <a:pPr algn="just"/>
            <a:r>
              <a:rPr lang="en-US" sz="2400" b="1" dirty="0" smtClean="0">
                <a:latin typeface="Times New Roman" panose="02020603050405020304" pitchFamily="18" charset="0"/>
                <a:cs typeface="Times New Roman" panose="02020603050405020304" pitchFamily="18" charset="0"/>
              </a:rPr>
              <a:t>Sex-selective abortion</a:t>
            </a:r>
            <a:r>
              <a:rPr lang="en-US" sz="2400" dirty="0" smtClean="0">
                <a:latin typeface="Times New Roman" panose="02020603050405020304" pitchFamily="18" charset="0"/>
                <a:cs typeface="Times New Roman" panose="02020603050405020304" pitchFamily="18" charset="0"/>
              </a:rPr>
              <a:t> is the practice of terminating a pregnancy based upon the predicted sex of the infant. The selective </a:t>
            </a:r>
            <a:r>
              <a:rPr lang="en-US" sz="2400" dirty="0" smtClean="0">
                <a:latin typeface="Times New Roman" panose="02020603050405020304" pitchFamily="18" charset="0"/>
                <a:cs typeface="Times New Roman" panose="02020603050405020304" pitchFamily="18" charset="0"/>
                <a:hlinkClick r:id="rId1" tooltip="Abortion"/>
              </a:rPr>
              <a:t>abortion</a:t>
            </a:r>
            <a:r>
              <a:rPr lang="en-US" sz="2400" dirty="0" smtClean="0">
                <a:latin typeface="Times New Roman" panose="02020603050405020304" pitchFamily="18" charset="0"/>
                <a:cs typeface="Times New Roman" panose="02020603050405020304" pitchFamily="18" charset="0"/>
              </a:rPr>
              <a:t> of female fetuses is most common where male children are valued over female children, especially in parts of </a:t>
            </a:r>
            <a:r>
              <a:rPr lang="en-US" sz="2400" dirty="0" smtClean="0">
                <a:latin typeface="Times New Roman" panose="02020603050405020304" pitchFamily="18" charset="0"/>
                <a:cs typeface="Times New Roman" panose="02020603050405020304" pitchFamily="18" charset="0"/>
                <a:hlinkClick r:id="rId2" tooltip="East Asia"/>
              </a:rPr>
              <a:t>East Asia</a:t>
            </a:r>
            <a:r>
              <a:rPr lang="en-US" sz="2400" dirty="0" smtClean="0">
                <a:latin typeface="Times New Roman" panose="02020603050405020304" pitchFamily="18" charset="0"/>
                <a:cs typeface="Times New Roman" panose="02020603050405020304" pitchFamily="18" charset="0"/>
              </a:rPr>
              <a:t> and </a:t>
            </a:r>
            <a:r>
              <a:rPr lang="en-US" sz="2400" dirty="0" smtClean="0">
                <a:latin typeface="Times New Roman" panose="02020603050405020304" pitchFamily="18" charset="0"/>
                <a:cs typeface="Times New Roman" panose="02020603050405020304" pitchFamily="18" charset="0"/>
                <a:hlinkClick r:id="rId3" tooltip="South Asia"/>
              </a:rPr>
              <a:t>South Asia</a:t>
            </a:r>
            <a:r>
              <a:rPr lang="en-US" sz="2400" dirty="0" smtClean="0">
                <a:latin typeface="Times New Roman" panose="02020603050405020304" pitchFamily="18" charset="0"/>
                <a:cs typeface="Times New Roman" panose="02020603050405020304" pitchFamily="18" charset="0"/>
              </a:rPr>
              <a:t> (particularly in countries such as </a:t>
            </a:r>
            <a:r>
              <a:rPr lang="en-US" sz="2400" dirty="0" smtClean="0">
                <a:latin typeface="Times New Roman" panose="02020603050405020304" pitchFamily="18" charset="0"/>
                <a:cs typeface="Times New Roman" panose="02020603050405020304" pitchFamily="18" charset="0"/>
                <a:hlinkClick r:id="rId4" tooltip="People's Republic of China"/>
              </a:rPr>
              <a:t>People's Republic of China</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hlinkClick r:id="rId5" tooltip="India"/>
              </a:rPr>
              <a:t>India</a:t>
            </a:r>
            <a:r>
              <a:rPr lang="en-US" sz="2400" dirty="0" smtClean="0">
                <a:latin typeface="Times New Roman" panose="02020603050405020304" pitchFamily="18" charset="0"/>
                <a:cs typeface="Times New Roman" panose="02020603050405020304" pitchFamily="18" charset="0"/>
              </a:rPr>
              <a:t> and </a:t>
            </a:r>
            <a:r>
              <a:rPr lang="en-US" sz="2400" dirty="0" smtClean="0">
                <a:latin typeface="Times New Roman" panose="02020603050405020304" pitchFamily="18" charset="0"/>
                <a:cs typeface="Times New Roman" panose="02020603050405020304" pitchFamily="18" charset="0"/>
                <a:hlinkClick r:id="rId6" tooltip="Pakistan"/>
              </a:rPr>
              <a:t>Pakistan</a:t>
            </a:r>
            <a:r>
              <a:rPr lang="en-US" sz="2400" dirty="0" smtClean="0">
                <a:latin typeface="Times New Roman" panose="02020603050405020304" pitchFamily="18" charset="0"/>
                <a:cs typeface="Times New Roman" panose="02020603050405020304" pitchFamily="18" charset="0"/>
              </a:rPr>
              <a:t>), as well as in Nepal also.</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Sex-selective abortion affects the </a:t>
            </a:r>
            <a:r>
              <a:rPr lang="en-US" sz="2400" dirty="0" smtClean="0">
                <a:latin typeface="Times New Roman" panose="02020603050405020304" pitchFamily="18" charset="0"/>
                <a:cs typeface="Times New Roman" panose="02020603050405020304" pitchFamily="18" charset="0"/>
                <a:hlinkClick r:id="rId7" tooltip="Human sex ratio"/>
              </a:rPr>
              <a:t>human sex ratio</a:t>
            </a:r>
            <a:r>
              <a:rPr lang="en-US" sz="2400" dirty="0" smtClean="0">
                <a:latin typeface="Times New Roman" panose="02020603050405020304" pitchFamily="18" charset="0"/>
                <a:cs typeface="Times New Roman" panose="02020603050405020304" pitchFamily="18" charset="0"/>
              </a:rPr>
              <a:t>—the relative number of males to females in a given age group, with China and India, the </a:t>
            </a:r>
            <a:r>
              <a:rPr lang="en-US" sz="2400" dirty="0" smtClean="0">
                <a:latin typeface="Times New Roman" panose="02020603050405020304" pitchFamily="18" charset="0"/>
                <a:cs typeface="Times New Roman" panose="02020603050405020304" pitchFamily="18" charset="0"/>
                <a:hlinkClick r:id="rId8" tooltip="List of sovereign states and dependencies by population"/>
              </a:rPr>
              <a:t>two most populous countries</a:t>
            </a:r>
            <a:r>
              <a:rPr lang="en-US" sz="2400" dirty="0" smtClean="0">
                <a:latin typeface="Times New Roman" panose="02020603050405020304" pitchFamily="18" charset="0"/>
                <a:cs typeface="Times New Roman" panose="02020603050405020304" pitchFamily="18" charset="0"/>
              </a:rPr>
              <a:t> of the world, having unbalanced gender ratios.</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Many scholars have noted the difficulty in reconciling the discriminatory nature of sex-selective abortion with the right of women to have control over their own bodies.</a:t>
            </a:r>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Sex selective abortion and its impacts on demography</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153400" cy="5257800"/>
          </a:xfrm>
          <a:ln>
            <a:solidFill>
              <a:srgbClr val="00B0F0"/>
            </a:solidFill>
          </a:ln>
        </p:spPr>
        <p:txBody>
          <a:bodyPr numCol="1">
            <a:noAutofit/>
          </a:bodyPr>
          <a:lstStyle/>
          <a:p>
            <a:pPr algn="just"/>
            <a:r>
              <a:rPr lang="en-US" sz="2200" dirty="0" smtClean="0">
                <a:latin typeface="Times New Roman" panose="02020603050405020304" pitchFamily="18" charset="0"/>
                <a:cs typeface="Times New Roman" panose="02020603050405020304" pitchFamily="18" charset="0"/>
              </a:rPr>
              <a:t>There is concern that bans in sex selective abortion may put women who seek sex-selective abortions in danger because they may seek unsafe abortions, and that these bans do not address the root cause of sex-selective abortion, including the pregnant women's fear that they or their future daughters will suffer abuse, violence and stigmatization. </a:t>
            </a:r>
            <a:endParaRPr lang="en-US" sz="2200" dirty="0" smtClean="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Parents’ preference for sons is common in countries in East Asia through South Asia, to the Middle East and North Africa. Sons are preferred because they have a higher wage-earning capacity (especially in agrarian economies), they continue the family line and they usually take responsibility for care of parents in illness and old age. There are also specific local reasons for son preference: in Nepal and India, the expense of the dowry; and in South Korea and China, deep-rooted Confucian values and patriarchal family systems.</a:t>
            </a:r>
            <a:endParaRPr lang="en-US" sz="2200" dirty="0" smtClean="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lstStyle/>
          <a:p>
            <a:r>
              <a:rPr lang="en-US" b="1" dirty="0" smtClean="0">
                <a:latin typeface="Times New Roman" panose="02020603050405020304" pitchFamily="18" charset="0"/>
                <a:cs typeface="Times New Roman" panose="02020603050405020304" pitchFamily="18" charset="0"/>
              </a:rPr>
              <a:t>Concepts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153400" cy="4525963"/>
          </a:xfrm>
          <a:ln>
            <a:solidFill>
              <a:srgbClr val="00B0F0"/>
            </a:solidFill>
          </a:ln>
        </p:spPr>
        <p:txBody>
          <a:bodyPr>
            <a:noAutofit/>
          </a:bodyPr>
          <a:lstStyle/>
          <a:p>
            <a:pPr lvl="0" algn="just">
              <a:lnSpc>
                <a:spcPct val="170000"/>
              </a:lnSpc>
            </a:pPr>
            <a:r>
              <a:rPr lang="en-GB"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"The spontaneous or induced termination of pregnancy before the fetus reaches a viable age." </a:t>
            </a:r>
            <a:endParaRPr lang="en-US" sz="1600" dirty="0" smtClean="0">
              <a:latin typeface="Times New Roman" panose="02020603050405020304" pitchFamily="18" charset="0"/>
              <a:cs typeface="Times New Roman" panose="02020603050405020304" pitchFamily="18" charset="0"/>
            </a:endParaRPr>
          </a:p>
          <a:p>
            <a:pPr lvl="0" algn="just">
              <a:lnSpc>
                <a:spcPct val="170000"/>
              </a:lnSpc>
            </a:pPr>
            <a:r>
              <a:rPr lang="en-US" sz="1600" dirty="0" smtClean="0">
                <a:latin typeface="Times New Roman" panose="02020603050405020304" pitchFamily="18" charset="0"/>
                <a:cs typeface="Times New Roman" panose="02020603050405020304" pitchFamily="18" charset="0"/>
              </a:rPr>
              <a:t>"Expulsion from the uterus an embryo or fetus prior to the stage of viability (20 weeks' gestation or fetal weight &lt;500g). A distinction made between [abortion] and premature birth: premature infants are those born after the stage of viability but prior to 37 weeks." </a:t>
            </a:r>
            <a:endParaRPr lang="en-US" sz="1600" dirty="0" smtClean="0">
              <a:latin typeface="Times New Roman" panose="02020603050405020304" pitchFamily="18" charset="0"/>
              <a:cs typeface="Times New Roman" panose="02020603050405020304" pitchFamily="18" charset="0"/>
            </a:endParaRPr>
          </a:p>
          <a:p>
            <a:pPr lvl="0" algn="just">
              <a:lnSpc>
                <a:spcPct val="170000"/>
              </a:lnSpc>
            </a:pPr>
            <a:r>
              <a:rPr lang="en-US" sz="1600" dirty="0" smtClean="0">
                <a:latin typeface="Times New Roman" panose="02020603050405020304" pitchFamily="18" charset="0"/>
                <a:cs typeface="Times New Roman" panose="02020603050405020304" pitchFamily="18" charset="0"/>
              </a:rPr>
              <a:t>"Premature expulsion from the uterus of the products of conception, either the embryo or a nonviable fetus." </a:t>
            </a:r>
            <a:endParaRPr lang="en-US" sz="1600" dirty="0" smtClean="0">
              <a:latin typeface="Times New Roman" panose="02020603050405020304" pitchFamily="18" charset="0"/>
              <a:cs typeface="Times New Roman" panose="02020603050405020304" pitchFamily="18" charset="0"/>
            </a:endParaRPr>
          </a:p>
          <a:p>
            <a:pPr lvl="0" algn="just">
              <a:lnSpc>
                <a:spcPct val="170000"/>
              </a:lnSpc>
            </a:pPr>
            <a:r>
              <a:rPr lang="en-US" sz="1600" dirty="0" smtClean="0">
                <a:latin typeface="Times New Roman" panose="02020603050405020304" pitchFamily="18" charset="0"/>
                <a:cs typeface="Times New Roman" panose="02020603050405020304" pitchFamily="18" charset="0"/>
              </a:rPr>
              <a:t>"An abortion refers to the termination of a pregnancy. It can be induced through a pharmacological or a surgical procedure, or it may be spontaneous (also called miscarriage)."</a:t>
            </a:r>
            <a:endParaRPr lang="en-US" sz="16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Sex selective abortion and its impacts on demography</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153400" cy="5257800"/>
          </a:xfrm>
          <a:ln>
            <a:solidFill>
              <a:srgbClr val="00B0F0"/>
            </a:solidFill>
          </a:ln>
        </p:spPr>
        <p:txBody>
          <a:bodyPr numCol="1">
            <a:noAutofit/>
          </a:bodyPr>
          <a:lstStyle/>
          <a:p>
            <a:pPr algn="just"/>
            <a:r>
              <a:rPr lang="en-US" sz="2400" dirty="0" smtClean="0">
                <a:latin typeface="Times New Roman" panose="02020603050405020304" pitchFamily="18" charset="0"/>
                <a:cs typeface="Times New Roman" panose="02020603050405020304" pitchFamily="18" charset="0"/>
              </a:rPr>
              <a:t>It is also thought that large numbers of excess men will lead to an expansion of the sex industry.</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recent rise in numbers of sex workers in China has been attributed more to increased socioeconomic inequality, greater mobility and a relaxation in sexual attitudes than an increase in the sex ratio.</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There may also be positive aspects of this easy access to sex selection. First, access to prenatal sex determination probably results in an increase in the proportion of wanted births, leading to less discrimination against girls and lower female mortality.</a:t>
            </a:r>
            <a:endParaRPr lang="en-US" sz="22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Sex selective abortion and its impacts on demography</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153400" cy="5257800"/>
          </a:xfrm>
          <a:ln>
            <a:solidFill>
              <a:srgbClr val="00B0F0"/>
            </a:solidFill>
          </a:ln>
        </p:spPr>
        <p:txBody>
          <a:bodyPr numCol="1">
            <a:noAutofit/>
          </a:bodyPr>
          <a:lstStyle/>
          <a:p>
            <a:pPr algn="just"/>
            <a:r>
              <a:rPr lang="en-US" sz="2400" dirty="0" smtClean="0">
                <a:latin typeface="Times New Roman" panose="02020603050405020304" pitchFamily="18" charset="0"/>
                <a:cs typeface="Times New Roman" panose="02020603050405020304" pitchFamily="18" charset="0"/>
              </a:rPr>
              <a:t>As numbers of women in society fall, they become more highly valued and their social status increases.</a:t>
            </a:r>
            <a:r>
              <a:rPr lang="en-US" sz="2400" baseline="300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Not only will this benefit the women’s self-esteem, mental health and well-being, but the improved status of women should result in reduced son preference, with fewer sex-selective abortions and an ultimate rebalancing of the sex ratio.</a:t>
            </a:r>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rgbClr val="92D050"/>
          </a:solidFill>
          <a:ln w="28575">
            <a:solidFill>
              <a:srgbClr val="FF0000"/>
            </a:solidFill>
          </a:ln>
        </p:spPr>
        <p:txBody>
          <a:bodyPr>
            <a:noAutofit/>
          </a:bodyPr>
          <a:lstStyle/>
          <a:p>
            <a:r>
              <a:rPr lang="en-US" sz="3200" b="1" dirty="0" smtClean="0">
                <a:latin typeface="Times New Roman" panose="02020603050405020304" pitchFamily="18" charset="0"/>
                <a:cs typeface="Times New Roman" panose="02020603050405020304" pitchFamily="18" charset="0"/>
              </a:rPr>
              <a:t>Possible questions regarding abortion</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153400" cy="5257800"/>
          </a:xfrm>
          <a:ln>
            <a:solidFill>
              <a:srgbClr val="00B0F0"/>
            </a:solidFill>
          </a:ln>
        </p:spPr>
        <p:txBody>
          <a:bodyPr numCol="1">
            <a:noAutofit/>
          </a:bodyPr>
          <a:lstStyle/>
          <a:p>
            <a:pPr marL="457200" lvl="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Is abortion a public health issue?</a:t>
            </a:r>
            <a:endParaRPr lang="en-US" sz="2000" b="1"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"Define abortion. Describe different forms of abortion with their major causes?"</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"Define unsafe abortion. What are the complications or side effect of unsafe abortion?"</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"Considering abortion as public health issues what preventive measures do you suggest for prevention of unsafe abortion in Nepal?" Justify your answers with relevant example in Nepalese context.</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"What are the legal issues regarding abortion in Nepal?</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 Discuss about challenges of liberal abortion strategies to public health functions with examples.</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smtClean="0">
                <a:solidFill>
                  <a:srgbClr val="FF0000"/>
                </a:solidFill>
                <a:latin typeface="Times New Roman" panose="02020603050405020304" pitchFamily="18" charset="0"/>
                <a:cs typeface="Times New Roman" panose="02020603050405020304" pitchFamily="18" charset="0"/>
              </a:rPr>
              <a:t>Give short overview on sex selective abortion and its impacts on demography.</a:t>
            </a:r>
            <a:endParaRPr lang="en-US" sz="2000" dirty="0" smtClean="0">
              <a:solidFill>
                <a:srgbClr val="FF0000"/>
              </a:solidFill>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en-US" sz="2000" b="1" dirty="0" smtClean="0">
              <a:solidFill>
                <a:srgbClr val="FF0000"/>
              </a:solidFill>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descr="images.jpg"/>
          <p:cNvPicPr>
            <a:picLocks noGrp="1" noChangeAspect="1"/>
          </p:cNvPicPr>
          <p:nvPr>
            <p:ph idx="1"/>
          </p:nvPr>
        </p:nvPicPr>
        <p:blipFill>
          <a:blip r:embed="rId1"/>
          <a:stretch>
            <a:fillRect/>
          </a:stretch>
        </p:blipFill>
        <p:spPr>
          <a:xfrm>
            <a:off x="204064" y="304800"/>
            <a:ext cx="8635135" cy="5943600"/>
          </a:xfrm>
        </p:spPr>
      </p:pic>
      <p:sp>
        <p:nvSpPr>
          <p:cNvPr id="4" name="Date Placeholder 3"/>
          <p:cNvSpPr>
            <a:spLocks noGrp="1"/>
          </p:cNvSpPr>
          <p:nvPr>
            <p:ph type="dt" sz="half" idx="10"/>
          </p:nvPr>
        </p:nvSpPr>
        <p:spPr/>
        <p:txBody>
          <a:bodyPr/>
          <a:lstStyle/>
          <a:p>
            <a:fld id="{EC0A4DF2-399F-4786-B378-A4FED6ED326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fld id="{EC0A4DF2-399F-4786-B378-A4FED6ED326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pic>
        <p:nvPicPr>
          <p:cNvPr id="9" name="Content Placeholder 8" descr="hwj.jpg"/>
          <p:cNvPicPr>
            <a:picLocks noGrp="1" noChangeAspect="1"/>
          </p:cNvPicPr>
          <p:nvPr>
            <p:ph idx="1"/>
          </p:nvPr>
        </p:nvPicPr>
        <p:blipFill>
          <a:blip r:embed="rId1"/>
          <a:stretch>
            <a:fillRect/>
          </a:stretch>
        </p:blipFill>
        <p:spPr>
          <a:xfrm>
            <a:off x="609600" y="310179"/>
            <a:ext cx="8077200" cy="5938221"/>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fld id="{EC0A4DF2-399F-4786-B378-A4FED6ED326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pic>
        <p:nvPicPr>
          <p:cNvPr id="8" name="Picture 7" descr="images (1).jpg"/>
          <p:cNvPicPr>
            <a:picLocks noChangeAspect="1"/>
          </p:cNvPicPr>
          <p:nvPr/>
        </p:nvPicPr>
        <p:blipFill>
          <a:blip r:embed="rId1"/>
          <a:stretch>
            <a:fillRect/>
          </a:stretch>
        </p:blipFill>
        <p:spPr>
          <a:xfrm>
            <a:off x="1600200" y="381000"/>
            <a:ext cx="6248400" cy="5829650"/>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descr="c012982e3ba11e4a93c65c6c8ca4cbd5.jpg"/>
          <p:cNvPicPr>
            <a:picLocks noGrp="1" noChangeAspect="1"/>
          </p:cNvPicPr>
          <p:nvPr>
            <p:ph idx="1"/>
          </p:nvPr>
        </p:nvPicPr>
        <p:blipFill>
          <a:blip r:embed="rId1"/>
          <a:stretch>
            <a:fillRect/>
          </a:stretch>
        </p:blipFill>
        <p:spPr>
          <a:xfrm>
            <a:off x="1295400" y="0"/>
            <a:ext cx="6324600" cy="6324600"/>
          </a:xfrm>
        </p:spPr>
      </p:pic>
      <p:sp>
        <p:nvSpPr>
          <p:cNvPr id="4" name="Date Placeholder 3"/>
          <p:cNvSpPr>
            <a:spLocks noGrp="1"/>
          </p:cNvSpPr>
          <p:nvPr>
            <p:ph type="dt" sz="half" idx="10"/>
          </p:nvPr>
        </p:nvSpPr>
        <p:spPr/>
        <p:txBody>
          <a:bodyPr/>
          <a:lstStyle/>
          <a:p>
            <a:fld id="{EC0A4DF2-399F-4786-B378-A4FED6ED326A}" type="datetime1">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Related image"/>
          <p:cNvPicPr>
            <a:picLocks noChangeAspect="1" noChangeArrowheads="1"/>
          </p:cNvPicPr>
          <p:nvPr/>
        </p:nvPicPr>
        <p:blipFill>
          <a:blip r:embed="rId1"/>
          <a:srcRect/>
          <a:stretch>
            <a:fillRect/>
          </a:stretch>
        </p:blipFill>
        <p:spPr bwMode="auto">
          <a:xfrm>
            <a:off x="1676400" y="304800"/>
            <a:ext cx="6019800" cy="6019800"/>
          </a:xfrm>
          <a:prstGeom prst="rect">
            <a:avLst/>
          </a:prstGeom>
          <a:noFill/>
        </p:spPr>
      </p:pic>
      <p:sp>
        <p:nvSpPr>
          <p:cNvPr id="3" name="Date Placeholder 2"/>
          <p:cNvSpPr>
            <a:spLocks noGrp="1"/>
          </p:cNvSpPr>
          <p:nvPr>
            <p:ph type="dt" sz="half" idx="10"/>
          </p:nvPr>
        </p:nvSpPr>
        <p:spPr/>
        <p:txBody>
          <a:bodyPr/>
          <a:lstStyle/>
          <a:p>
            <a:fld id="{B0F039CF-94CB-4FDC-910A-EF1E42E97A85}" type="datetime1">
              <a:rPr lang="en-US" smtClean="0"/>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
        <p:nvSpPr>
          <p:cNvPr id="5" name="Footer Placeholder 4"/>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Definitions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153400" cy="4525963"/>
          </a:xfrm>
          <a:ln>
            <a:solidFill>
              <a:srgbClr val="00B0F0"/>
            </a:solidFill>
          </a:ln>
        </p:spPr>
        <p:txBody>
          <a:bodyPr>
            <a:normAutofit fontScale="62500" lnSpcReduction="20000"/>
          </a:bodyPr>
          <a:lstStyle/>
          <a:p>
            <a:pPr lvl="0" algn="just">
              <a:lnSpc>
                <a:spcPct val="170000"/>
              </a:lnSpc>
            </a:pPr>
            <a:r>
              <a:rPr lang="en-US" dirty="0" smtClean="0">
                <a:latin typeface="Times New Roman" panose="02020603050405020304" pitchFamily="18" charset="0"/>
                <a:cs typeface="Times New Roman" panose="02020603050405020304" pitchFamily="18" charset="0"/>
              </a:rPr>
              <a:t>Simply defining abortion, it can be defined as "The death or expulsion of the fetus either spontaneously (which is also called miscarriage) or by induction before the period of viability i.e. 22 weeks of gestation period. </a:t>
            </a:r>
            <a:endParaRPr lang="en-US" dirty="0" smtClean="0">
              <a:latin typeface="Times New Roman" panose="02020603050405020304" pitchFamily="18" charset="0"/>
              <a:cs typeface="Times New Roman" panose="02020603050405020304" pitchFamily="18" charset="0"/>
            </a:endParaRPr>
          </a:p>
          <a:p>
            <a:pPr lvl="0" algn="just">
              <a:lnSpc>
                <a:spcPct val="170000"/>
              </a:lnSpc>
            </a:pPr>
            <a:r>
              <a:rPr lang="en-US" dirty="0" smtClean="0">
                <a:latin typeface="Times New Roman" panose="02020603050405020304" pitchFamily="18" charset="0"/>
                <a:cs typeface="Times New Roman" panose="02020603050405020304" pitchFamily="18" charset="0"/>
              </a:rPr>
              <a:t>Abortion can also be defined as the expulsion or extraction of all or any part of the placenta (and its related product of conception), without an identifiable fetus or with a fetus (dead or alive) weighing less than 500gm.</a:t>
            </a:r>
            <a:endParaRPr lang="en-US" dirty="0" smtClean="0">
              <a:latin typeface="Times New Roman" panose="02020603050405020304" pitchFamily="18" charset="0"/>
              <a:cs typeface="Times New Roman" panose="02020603050405020304" pitchFamily="18" charset="0"/>
            </a:endParaRPr>
          </a:p>
          <a:p>
            <a:pPr lvl="0" algn="just">
              <a:lnSpc>
                <a:spcPct val="170000"/>
              </a:lnSpc>
            </a:pPr>
            <a:r>
              <a:rPr lang="en-US" dirty="0" smtClean="0">
                <a:latin typeface="Times New Roman" panose="02020603050405020304" pitchFamily="18" charset="0"/>
                <a:cs typeface="Times New Roman" panose="02020603050405020304" pitchFamily="18" charset="0"/>
              </a:rPr>
              <a:t> According to WHO, Abortion is the termination or initiation of termination of pregnancy before reaching viability (before 20 weeks or &lt;500grams.</a:t>
            </a:r>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153400" cy="4525963"/>
          </a:xfrm>
          <a:ln>
            <a:solidFill>
              <a:srgbClr val="00B0F0"/>
            </a:solidFill>
          </a:ln>
        </p:spPr>
        <p:txBody>
          <a:bodyPr>
            <a:normAutofit/>
          </a:bodyPr>
          <a:lstStyle/>
          <a:p>
            <a:pPr algn="just">
              <a:buNone/>
            </a:pPr>
            <a:r>
              <a:rPr lang="en-US" dirty="0" smtClean="0">
                <a:latin typeface="Times New Roman" panose="02020603050405020304" pitchFamily="18" charset="0"/>
                <a:cs typeface="Times New Roman" panose="02020603050405020304" pitchFamily="18" charset="0"/>
              </a:rPr>
              <a:t>Mostly there occurs two different forms of abortion and they are:</a:t>
            </a:r>
            <a:endParaRPr lang="en-US" dirty="0" smtClean="0">
              <a:latin typeface="Times New Roman" panose="02020603050405020304" pitchFamily="18" charset="0"/>
              <a:cs typeface="Times New Roman" panose="02020603050405020304" pitchFamily="18" charset="0"/>
            </a:endParaRPr>
          </a:p>
          <a:p>
            <a:pPr marL="514350" lvl="0" indent="-514350" algn="just">
              <a:buFont typeface="+mj-lt"/>
              <a:buAutoNum type="alphaUcPeriod"/>
            </a:pPr>
            <a:r>
              <a:rPr lang="en-US" dirty="0" smtClean="0">
                <a:solidFill>
                  <a:srgbClr val="FF0000"/>
                </a:solidFill>
                <a:latin typeface="Times New Roman" panose="02020603050405020304" pitchFamily="18" charset="0"/>
                <a:cs typeface="Times New Roman" panose="02020603050405020304" pitchFamily="18" charset="0"/>
              </a:rPr>
              <a:t>Spontaneous abortion</a:t>
            </a:r>
            <a:endParaRPr lang="en-US" dirty="0" smtClean="0">
              <a:solidFill>
                <a:srgbClr val="FF0000"/>
              </a:solidFill>
              <a:latin typeface="Times New Roman" panose="02020603050405020304" pitchFamily="18" charset="0"/>
              <a:cs typeface="Times New Roman" panose="02020603050405020304" pitchFamily="18" charset="0"/>
            </a:endParaRPr>
          </a:p>
          <a:p>
            <a:pPr marL="514350" indent="-514350" algn="just">
              <a:buFont typeface="+mj-lt"/>
              <a:buAutoNum type="alphaUcPeriod"/>
            </a:pPr>
            <a:r>
              <a:rPr lang="en-US" dirty="0" smtClean="0">
                <a:solidFill>
                  <a:srgbClr val="FF0000"/>
                </a:solidFill>
                <a:latin typeface="Times New Roman" panose="02020603050405020304" pitchFamily="18" charset="0"/>
                <a:cs typeface="Times New Roman" panose="02020603050405020304" pitchFamily="18" charset="0"/>
              </a:rPr>
              <a:t>Induced abortion</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pic>
        <p:nvPicPr>
          <p:cNvPr id="7" name="Picture 6" descr="TYPES-OF-ABORTION.png"/>
          <p:cNvPicPr>
            <a:picLocks noChangeAspect="1"/>
          </p:cNvPicPr>
          <p:nvPr/>
        </p:nvPicPr>
        <p:blipFill>
          <a:blip r:embed="rId1"/>
          <a:stretch>
            <a:fillRect/>
          </a:stretch>
        </p:blipFill>
        <p:spPr>
          <a:xfrm>
            <a:off x="1524000" y="3810000"/>
            <a:ext cx="5867400" cy="224463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153400" cy="4525963"/>
          </a:xfrm>
          <a:ln>
            <a:solidFill>
              <a:srgbClr val="00B0F0"/>
            </a:solidFill>
          </a:ln>
        </p:spPr>
        <p:txBody>
          <a:bodyPr>
            <a:normAutofit lnSpcReduction="10000"/>
          </a:bodyPr>
          <a:lstStyle/>
          <a:p>
            <a:pPr algn="just">
              <a:buNone/>
            </a:pPr>
            <a:r>
              <a:rPr lang="en-US" b="1" dirty="0" smtClean="0">
                <a:solidFill>
                  <a:srgbClr val="FF0000"/>
                </a:solidFill>
                <a:latin typeface="Times New Roman" panose="02020603050405020304" pitchFamily="18" charset="0"/>
                <a:cs typeface="Times New Roman" panose="02020603050405020304" pitchFamily="18" charset="0"/>
              </a:rPr>
              <a:t>Spontaneous abortion:</a:t>
            </a:r>
            <a:endParaRPr lang="en-US" dirty="0" smtClean="0">
              <a:solidFill>
                <a:srgbClr val="FF0000"/>
              </a:solidFill>
              <a:latin typeface="Times New Roman" panose="02020603050405020304" pitchFamily="18" charset="0"/>
              <a:cs typeface="Times New Roman" panose="02020603050405020304" pitchFamily="18" charset="0"/>
            </a:endParaRPr>
          </a:p>
          <a:p>
            <a:pPr lvl="0" algn="just"/>
            <a:r>
              <a:rPr lang="en-US" b="1" dirty="0" smtClean="0">
                <a:latin typeface="Times New Roman" panose="02020603050405020304" pitchFamily="18" charset="0"/>
                <a:cs typeface="Times New Roman" panose="02020603050405020304" pitchFamily="18" charset="0"/>
              </a:rPr>
              <a:t>Miscarriage</a:t>
            </a:r>
            <a:r>
              <a:rPr lang="en-US" dirty="0" smtClean="0">
                <a:latin typeface="Times New Roman" panose="02020603050405020304" pitchFamily="18" charset="0"/>
                <a:cs typeface="Times New Roman" panose="02020603050405020304" pitchFamily="18" charset="0"/>
              </a:rPr>
              <a:t>, also known as </a:t>
            </a:r>
            <a:r>
              <a:rPr lang="en-US" b="1" dirty="0" smtClean="0">
                <a:latin typeface="Times New Roman" panose="02020603050405020304" pitchFamily="18" charset="0"/>
                <a:cs typeface="Times New Roman" panose="02020603050405020304" pitchFamily="18" charset="0"/>
              </a:rPr>
              <a:t>spontaneous abortion</a:t>
            </a:r>
            <a:r>
              <a:rPr lang="en-US" dirty="0" smtClean="0">
                <a:latin typeface="Times New Roman" panose="02020603050405020304" pitchFamily="18" charset="0"/>
                <a:cs typeface="Times New Roman" panose="02020603050405020304" pitchFamily="18" charset="0"/>
              </a:rPr>
              <a:t> and pregnancy loss, is the natural death of an embryo or fetus before it is able to survive independently. Some use the cutoff of 20 weeks of gestation, after which fetal death is known as a stillbirth.</a:t>
            </a:r>
            <a:endParaRPr lang="en-US" dirty="0" smtClean="0">
              <a:latin typeface="Times New Roman" panose="02020603050405020304" pitchFamily="18" charset="0"/>
              <a:cs typeface="Times New Roman" panose="02020603050405020304" pitchFamily="18" charset="0"/>
            </a:endParaRPr>
          </a:p>
          <a:p>
            <a:pPr lvl="0" algn="just"/>
            <a:r>
              <a:rPr lang="en-US" dirty="0" smtClean="0">
                <a:latin typeface="Times New Roman" panose="02020603050405020304" pitchFamily="18" charset="0"/>
                <a:cs typeface="Times New Roman" panose="02020603050405020304" pitchFamily="18" charset="0"/>
              </a:rPr>
              <a:t>Occurring naturally without any deliberate attempt on the part of pregnant women. </a:t>
            </a:r>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153400" cy="4525963"/>
          </a:xfrm>
          <a:ln>
            <a:solidFill>
              <a:srgbClr val="00B0F0"/>
            </a:solidFill>
          </a:ln>
        </p:spPr>
        <p:txBody>
          <a:bodyPr>
            <a:normAutofit lnSpcReduction="10000"/>
          </a:bodyPr>
          <a:lstStyle/>
          <a:p>
            <a:pPr algn="just">
              <a:buNone/>
            </a:pPr>
            <a:r>
              <a:rPr lang="en-US" b="1" dirty="0" smtClean="0">
                <a:solidFill>
                  <a:srgbClr val="FF0000"/>
                </a:solidFill>
                <a:latin typeface="Times New Roman" panose="02020603050405020304" pitchFamily="18" charset="0"/>
                <a:cs typeface="Times New Roman" panose="02020603050405020304" pitchFamily="18" charset="0"/>
              </a:rPr>
              <a:t>Spontaneous abortion:</a:t>
            </a:r>
            <a:endParaRPr lang="en-US" dirty="0" smtClean="0">
              <a:solidFill>
                <a:srgbClr val="FF0000"/>
              </a:solidFill>
              <a:latin typeface="Times New Roman" panose="02020603050405020304" pitchFamily="18" charset="0"/>
              <a:cs typeface="Times New Roman" panose="02020603050405020304" pitchFamily="18" charset="0"/>
            </a:endParaRPr>
          </a:p>
          <a:p>
            <a:pPr>
              <a:buNone/>
            </a:pPr>
            <a:r>
              <a:rPr lang="en-US" b="1" dirty="0" smtClean="0">
                <a:latin typeface="Times New Roman" panose="02020603050405020304" pitchFamily="18" charset="0"/>
                <a:cs typeface="Times New Roman" panose="02020603050405020304" pitchFamily="18" charset="0"/>
              </a:rPr>
              <a:t>Types:</a:t>
            </a:r>
            <a:endParaRPr lang="en-US" b="1"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Threatened miscarriage</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Inevitable miscarriage</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Complete miscarriage</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Incomplete miscarriage</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Missed miscarriage</a:t>
            </a: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Recurrent miscarriage</a:t>
            </a:r>
            <a:endParaRPr lang="en-US" dirty="0" smtClean="0">
              <a:latin typeface="Times New Roman" panose="02020603050405020304" pitchFamily="18" charset="0"/>
              <a:cs typeface="Times New Roman" panose="02020603050405020304" pitchFamily="18" charset="0"/>
            </a:endParaRPr>
          </a:p>
          <a:p>
            <a:pPr>
              <a:buNone/>
            </a:pPr>
            <a:endParaRPr lang="en-US" dirty="0" smtClean="0">
              <a:latin typeface="Times New Roman" panose="02020603050405020304" pitchFamily="18" charset="0"/>
              <a:cs typeface="Times New Roman" panose="02020603050405020304" pitchFamily="18" charset="0"/>
            </a:endParaRPr>
          </a:p>
          <a:p>
            <a:pPr>
              <a:buNone/>
            </a:pPr>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pic>
        <p:nvPicPr>
          <p:cNvPr id="9" name="Picture 8" descr="maxresdefault.jpg"/>
          <p:cNvPicPr>
            <a:picLocks noChangeAspect="1"/>
          </p:cNvPicPr>
          <p:nvPr/>
        </p:nvPicPr>
        <p:blipFill>
          <a:blip r:embed="rId1"/>
          <a:stretch>
            <a:fillRect/>
          </a:stretch>
        </p:blipFill>
        <p:spPr>
          <a:xfrm>
            <a:off x="457200" y="1639229"/>
            <a:ext cx="8153400" cy="4304371"/>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a:ln w="28575">
            <a:solidFill>
              <a:srgbClr val="FF0000"/>
            </a:solidFill>
          </a:ln>
        </p:spPr>
        <p:txBody>
          <a:bodyPr>
            <a:normAutofit/>
          </a:bodyPr>
          <a:lstStyle/>
          <a:p>
            <a:r>
              <a:rPr lang="en-US" b="1" dirty="0" smtClean="0">
                <a:latin typeface="Times New Roman" panose="02020603050405020304" pitchFamily="18" charset="0"/>
                <a:cs typeface="Times New Roman" panose="02020603050405020304" pitchFamily="18" charset="0"/>
              </a:rPr>
              <a:t>Various forms of abortion</a:t>
            </a:r>
            <a:endPar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0D00A29F-11A6-4F6B-AA4D-43E1DF7B97B2}" type="datetime1">
              <a:rPr lang="en-US" smtClean="0"/>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
        <p:nvSpPr>
          <p:cNvPr id="6" name="Footer Placeholder 5"/>
          <p:cNvSpPr>
            <a:spLocks noGrp="1"/>
          </p:cNvSpPr>
          <p:nvPr>
            <p:ph type="ftr" sz="quarter" idx="11"/>
          </p:nvPr>
        </p:nvSpPr>
        <p:spPr/>
        <p:txBody>
          <a:bodyPr/>
          <a:lstStyle/>
          <a:p>
            <a:r>
              <a:rPr lang="en-US" smtClean="0"/>
              <a:t>ABORTION_BPH_3rd_SEM_SHAS_PU</a:t>
            </a:r>
            <a:endParaRPr lang="en-US"/>
          </a:p>
        </p:txBody>
      </p:sp>
      <p:pic>
        <p:nvPicPr>
          <p:cNvPr id="7" name="Picture 6" descr="DIUMQJiWsAA9Mt-.jpg"/>
          <p:cNvPicPr>
            <a:picLocks noChangeAspect="1"/>
          </p:cNvPicPr>
          <p:nvPr/>
        </p:nvPicPr>
        <p:blipFill>
          <a:blip r:embed="rId1"/>
          <a:stretch>
            <a:fillRect/>
          </a:stretch>
        </p:blipFill>
        <p:spPr>
          <a:xfrm>
            <a:off x="1905000" y="1524000"/>
            <a:ext cx="5334000" cy="4419600"/>
          </a:xfrm>
          <a:prstGeom prst="rect">
            <a:avLst/>
          </a:prstGeom>
          <a:ln>
            <a:solidFill>
              <a:schemeClr val="tx1"/>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17573</Words>
  <Application>WPS Presentation</Application>
  <PresentationFormat>On-screen Show (4:3)</PresentationFormat>
  <Paragraphs>483</Paragraphs>
  <Slides>37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37</vt:i4>
      </vt:variant>
    </vt:vector>
  </HeadingPairs>
  <TitlesOfParts>
    <vt:vector size="45" baseType="lpstr">
      <vt:lpstr>Arial</vt:lpstr>
      <vt:lpstr>SimSun</vt:lpstr>
      <vt:lpstr>Wingdings</vt:lpstr>
      <vt:lpstr>Times New Roman</vt:lpstr>
      <vt:lpstr>Calibri</vt:lpstr>
      <vt:lpstr>Microsoft YaHei</vt:lpstr>
      <vt:lpstr>Arial Unicode MS</vt:lpstr>
      <vt:lpstr>Office Theme</vt:lpstr>
      <vt:lpstr>ABORTION</vt:lpstr>
      <vt:lpstr>Contents</vt:lpstr>
      <vt:lpstr>Concepts of abortion</vt:lpstr>
      <vt:lpstr>Definitions of abortion</vt:lpstr>
      <vt:lpstr>Various forms of abortion</vt:lpstr>
      <vt:lpstr>Various forms of abortion</vt:lpstr>
      <vt:lpstr>Various forms of abortion</vt:lpstr>
      <vt:lpstr>Various forms of abortion</vt:lpstr>
      <vt:lpstr>Various forms of abortion</vt:lpstr>
      <vt:lpstr>Various forms of abortion</vt:lpstr>
      <vt:lpstr>Various forms of abortion</vt:lpstr>
      <vt:lpstr>Various forms of abortion</vt:lpstr>
      <vt:lpstr>Various forms of abortion</vt:lpstr>
      <vt:lpstr>Various forms of abortion</vt:lpstr>
      <vt:lpstr>Various forms of abortion</vt:lpstr>
      <vt:lpstr>Unsafe abortion</vt:lpstr>
      <vt:lpstr>Health effects of unsafe abortion</vt:lpstr>
      <vt:lpstr>Health effects of unsafe abortion</vt:lpstr>
      <vt:lpstr>Health effects of unsafe abortion</vt:lpstr>
      <vt:lpstr>Prevention of unsafe abortion</vt:lpstr>
      <vt:lpstr>Prevention of unsafe abortion</vt:lpstr>
      <vt:lpstr>Overview of safe abortion law, policies and strategies in Nepal</vt:lpstr>
      <vt:lpstr>Overview of safe abortion law, policies and strategies in Nepal</vt:lpstr>
      <vt:lpstr>Overview of safe abortion law, policies and strategies in Nepal</vt:lpstr>
      <vt:lpstr>Challenges of liberal abortion strategies to public health functions</vt:lpstr>
      <vt:lpstr>Challenges of liberal abortion strategies to public health functions</vt:lpstr>
      <vt:lpstr>Challenges of liberal abortion strategies to public health functions</vt:lpstr>
      <vt:lpstr>Sex selective abortion and its impacts on demography</vt:lpstr>
      <vt:lpstr>Sex selective abortion and its impacts on demography</vt:lpstr>
      <vt:lpstr>Sex selective abortion and its impacts on demography</vt:lpstr>
      <vt:lpstr>Sex selective abortion and its impacts on demography</vt:lpstr>
      <vt:lpstr>Possible questions regarding abortion</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Abortion</dc:title>
  <dc:creator>Prabin Sharma</dc:creator>
  <cp:lastModifiedBy>DELL</cp:lastModifiedBy>
  <cp:revision>117</cp:revision>
  <dcterms:created xsi:type="dcterms:W3CDTF">2006-08-16T00:00:00Z</dcterms:created>
  <dcterms:modified xsi:type="dcterms:W3CDTF">2024-02-11T06:00:45Z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59D082F9F7774678B5AC1837B995BCA4_12</vt:lpwstr>
  </property>
  <property fmtid="{D5CDD505-2E9C-101B-9397-08002B2CF9AE}" pid="3" name="KSOProductBuildVer">
    <vt:lpwstr>1033-12.2.0.13431</vt:lpwstr>
  </property>
</Properties>
</file>