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sldIdLst>
    <p:sldId id="257" r:id="rId3"/>
    <p:sldId id="258"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41FFA-ADFF-4664-BA23-5F9757B6183B}"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D7D14-04DD-423F-A093-388F880C45F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635E2-840A-4E7C-BDED-AF72D6B5E697}" type="datetime1">
              <a:rPr lang="en-US" smtClean="0"/>
            </a:fld>
            <a:endParaRPr lang="en-US"/>
          </a:p>
        </p:txBody>
      </p:sp>
      <p:sp>
        <p:nvSpPr>
          <p:cNvPr id="5" name="Footer Placeholder 4"/>
          <p:cNvSpPr>
            <a:spLocks noGrp="1"/>
          </p:cNvSpPr>
          <p:nvPr>
            <p:ph type="ftr" sz="quarter" idx="11"/>
          </p:nvPr>
        </p:nvSpPr>
        <p:spPr/>
        <p:txBody>
          <a:bodyPr/>
          <a:lstStyle/>
          <a:p>
            <a:r>
              <a:rPr lang="en-US" smtClean="0"/>
              <a:t>Prabin_Sharma_INFERTILITY_BPH_3rd_SEM_SHAS_PU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E5C2B37-5049-4420-A5B0-52BE85D7A72D}" type="datetime1">
              <a:rPr lang="en-US" smtClean="0"/>
            </a:fld>
            <a:endParaRPr lang="en-US"/>
          </a:p>
        </p:txBody>
      </p:sp>
      <p:sp>
        <p:nvSpPr>
          <p:cNvPr id="5" name="Footer Placeholder 4"/>
          <p:cNvSpPr>
            <a:spLocks noGrp="1"/>
          </p:cNvSpPr>
          <p:nvPr>
            <p:ph type="ftr" sz="quarter" idx="11"/>
          </p:nvPr>
        </p:nvSpPr>
        <p:spPr/>
        <p:txBody>
          <a:bodyPr/>
          <a:lstStyle/>
          <a:p>
            <a:r>
              <a:rPr lang="en-US" smtClean="0"/>
              <a:t>Prabin_Sharma_INFERTILITY_BPH_3rd_SEM_SHAS_PU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E2DDA60-3EC1-4753-BF4C-1C0625FCBE82}" type="datetime1">
              <a:rPr lang="en-US" smtClean="0"/>
            </a:fld>
            <a:endParaRPr lang="en-US"/>
          </a:p>
        </p:txBody>
      </p:sp>
      <p:sp>
        <p:nvSpPr>
          <p:cNvPr id="5" name="Footer Placeholder 4"/>
          <p:cNvSpPr>
            <a:spLocks noGrp="1"/>
          </p:cNvSpPr>
          <p:nvPr>
            <p:ph type="ftr" sz="quarter" idx="11"/>
          </p:nvPr>
        </p:nvSpPr>
        <p:spPr/>
        <p:txBody>
          <a:bodyPr/>
          <a:lstStyle/>
          <a:p>
            <a:r>
              <a:rPr lang="en-US" smtClean="0"/>
              <a:t>Prabin_Sharma_INFERTILITY_BPH_3rd_SEM_SHAS_PU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66E4290-2FA6-4F97-A0B3-8867CB40FD6E}" type="datetime1">
              <a:rPr lang="en-US" smtClean="0"/>
            </a:fld>
            <a:endParaRPr lang="en-US"/>
          </a:p>
        </p:txBody>
      </p:sp>
      <p:sp>
        <p:nvSpPr>
          <p:cNvPr id="5" name="Footer Placeholder 4"/>
          <p:cNvSpPr>
            <a:spLocks noGrp="1"/>
          </p:cNvSpPr>
          <p:nvPr>
            <p:ph type="ftr" sz="quarter" idx="11"/>
          </p:nvPr>
        </p:nvSpPr>
        <p:spPr/>
        <p:txBody>
          <a:bodyPr/>
          <a:lstStyle/>
          <a:p>
            <a:r>
              <a:rPr lang="en-US" smtClean="0"/>
              <a:t>Prabin_Sharma_INFERTILITY_BPH_3rd_SEM_SHAS_PU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422A892-0EEF-43D4-B5B6-14E57A77C082}" type="datetime1">
              <a:rPr lang="en-US" smtClean="0"/>
            </a:fld>
            <a:endParaRPr lang="en-US"/>
          </a:p>
        </p:txBody>
      </p:sp>
      <p:sp>
        <p:nvSpPr>
          <p:cNvPr id="5" name="Footer Placeholder 4"/>
          <p:cNvSpPr>
            <a:spLocks noGrp="1"/>
          </p:cNvSpPr>
          <p:nvPr>
            <p:ph type="ftr" sz="quarter" idx="11"/>
          </p:nvPr>
        </p:nvSpPr>
        <p:spPr/>
        <p:txBody>
          <a:bodyPr/>
          <a:lstStyle/>
          <a:p>
            <a:r>
              <a:rPr lang="en-US" smtClean="0"/>
              <a:t>Prabin_Sharma_INFERTILITY_BPH_3rd_SEM_SHAS_PU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2A3E1C8-E4D9-4319-B969-13E4B2A0F71F}" type="datetime1">
              <a:rPr lang="en-US" smtClean="0"/>
            </a:fld>
            <a:endParaRPr lang="en-US"/>
          </a:p>
        </p:txBody>
      </p:sp>
      <p:sp>
        <p:nvSpPr>
          <p:cNvPr id="6" name="Footer Placeholder 5"/>
          <p:cNvSpPr>
            <a:spLocks noGrp="1"/>
          </p:cNvSpPr>
          <p:nvPr>
            <p:ph type="ftr" sz="quarter" idx="11"/>
          </p:nvPr>
        </p:nvSpPr>
        <p:spPr/>
        <p:txBody>
          <a:bodyPr/>
          <a:lstStyle/>
          <a:p>
            <a:r>
              <a:rPr lang="en-US" smtClean="0"/>
              <a:t>Prabin_Sharma_INFERTILITY_BPH_3rd_SEM_SHAS_PU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7990BB1-9612-44F6-B57D-A67862232039}" type="datetime1">
              <a:rPr lang="en-US" smtClean="0"/>
            </a:fld>
            <a:endParaRPr lang="en-US"/>
          </a:p>
        </p:txBody>
      </p:sp>
      <p:sp>
        <p:nvSpPr>
          <p:cNvPr id="8" name="Footer Placeholder 7"/>
          <p:cNvSpPr>
            <a:spLocks noGrp="1"/>
          </p:cNvSpPr>
          <p:nvPr>
            <p:ph type="ftr" sz="quarter" idx="11"/>
          </p:nvPr>
        </p:nvSpPr>
        <p:spPr/>
        <p:txBody>
          <a:bodyPr/>
          <a:lstStyle/>
          <a:p>
            <a:r>
              <a:rPr lang="en-US" smtClean="0"/>
              <a:t>Prabin_Sharma_INFERTILITY_BPH_3rd_SEM_SHAS_PU</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A3018-7ED0-4485-B1FD-87D381C563D9}" type="datetime1">
              <a:rPr lang="en-US" smtClean="0"/>
            </a:fld>
            <a:endParaRPr lang="en-US"/>
          </a:p>
        </p:txBody>
      </p:sp>
      <p:sp>
        <p:nvSpPr>
          <p:cNvPr id="4" name="Footer Placeholder 3"/>
          <p:cNvSpPr>
            <a:spLocks noGrp="1"/>
          </p:cNvSpPr>
          <p:nvPr>
            <p:ph type="ftr" sz="quarter" idx="11"/>
          </p:nvPr>
        </p:nvSpPr>
        <p:spPr/>
        <p:txBody>
          <a:bodyPr/>
          <a:lstStyle/>
          <a:p>
            <a:r>
              <a:rPr lang="en-US" smtClean="0"/>
              <a:t>Prabin_Sharma_INFERTILITY_BPH_3rd_SEM_SHAS_PU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53EB6-31C4-40A7-BCE5-6F479F1BC39E}" type="datetime1">
              <a:rPr lang="en-US" smtClean="0"/>
            </a:fld>
            <a:endParaRPr lang="en-US"/>
          </a:p>
        </p:txBody>
      </p:sp>
      <p:sp>
        <p:nvSpPr>
          <p:cNvPr id="3" name="Footer Placeholder 2"/>
          <p:cNvSpPr>
            <a:spLocks noGrp="1"/>
          </p:cNvSpPr>
          <p:nvPr>
            <p:ph type="ftr" sz="quarter" idx="11"/>
          </p:nvPr>
        </p:nvSpPr>
        <p:spPr/>
        <p:txBody>
          <a:bodyPr/>
          <a:lstStyle/>
          <a:p>
            <a:r>
              <a:rPr lang="en-US" smtClean="0"/>
              <a:t>Prabin_Sharma_INFERTILITY_BPH_3rd_SEM_SHAS_PU</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9EBF065-78F4-4F5F-A4A6-A2143E3A12F7}" type="datetime1">
              <a:rPr lang="en-US" smtClean="0"/>
            </a:fld>
            <a:endParaRPr lang="en-US"/>
          </a:p>
        </p:txBody>
      </p:sp>
      <p:sp>
        <p:nvSpPr>
          <p:cNvPr id="6" name="Footer Placeholder 5"/>
          <p:cNvSpPr>
            <a:spLocks noGrp="1"/>
          </p:cNvSpPr>
          <p:nvPr>
            <p:ph type="ftr" sz="quarter" idx="11"/>
          </p:nvPr>
        </p:nvSpPr>
        <p:spPr/>
        <p:txBody>
          <a:bodyPr/>
          <a:lstStyle/>
          <a:p>
            <a:r>
              <a:rPr lang="en-US" smtClean="0"/>
              <a:t>Prabin_Sharma_INFERTILITY_BPH_3rd_SEM_SHAS_PU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E4521BE-21B6-44F7-AD77-1AC49BE9A94E}" type="datetime1">
              <a:rPr lang="en-US" smtClean="0"/>
            </a:fld>
            <a:endParaRPr lang="en-US"/>
          </a:p>
        </p:txBody>
      </p:sp>
      <p:sp>
        <p:nvSpPr>
          <p:cNvPr id="6" name="Footer Placeholder 5"/>
          <p:cNvSpPr>
            <a:spLocks noGrp="1"/>
          </p:cNvSpPr>
          <p:nvPr>
            <p:ph type="ftr" sz="quarter" idx="11"/>
          </p:nvPr>
        </p:nvSpPr>
        <p:spPr/>
        <p:txBody>
          <a:bodyPr/>
          <a:lstStyle/>
          <a:p>
            <a:r>
              <a:rPr lang="en-US" smtClean="0"/>
              <a:t>Prabin_Sharma_INFERTILITY_BPH_3rd_SEM_SHAS_PU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1DB8C-A91C-413D-9F3D-785D3F9080C6}" type="datetime1">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Prabin_Sharma_INFERTILITY_BPH_3rd_SEM_SHAS_PU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GIF"/><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GIF"/><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GIF"/><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Prabinsharma9635@gmail.co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ertility.gif"/>
          <p:cNvPicPr>
            <a:picLocks noChangeAspect="1"/>
          </p:cNvPicPr>
          <p:nvPr/>
        </p:nvPicPr>
        <p:blipFill>
          <a:blip r:embed="rId1"/>
          <a:stretch>
            <a:fillRect/>
          </a:stretch>
        </p:blipFill>
        <p:spPr>
          <a:xfrm>
            <a:off x="1524000" y="1314450"/>
            <a:ext cx="6096000" cy="4229100"/>
          </a:xfrm>
          <a:prstGeom prst="rect">
            <a:avLst/>
          </a:prstGeom>
        </p:spPr>
      </p:pic>
      <p:sp>
        <p:nvSpPr>
          <p:cNvPr id="2" name="Title 1"/>
          <p:cNvSpPr>
            <a:spLocks noGrp="1"/>
          </p:cNvSpPr>
          <p:nvPr>
            <p:ph type="title"/>
          </p:nvPr>
        </p:nvSpPr>
        <p:spPr>
          <a:xfrm>
            <a:off x="457200" y="228600"/>
            <a:ext cx="8229600" cy="1143000"/>
          </a:xfrm>
          <a:solidFill>
            <a:srgbClr val="FFFF00"/>
          </a:solidFill>
          <a:ln w="57150">
            <a:solidFill>
              <a:srgbClr val="FF0000"/>
            </a:solidFill>
          </a:ln>
          <a:effectLst>
            <a:glow rad="139700">
              <a:schemeClr val="accent2">
                <a:satMod val="175000"/>
                <a:alpha val="40000"/>
              </a:schemeClr>
            </a:glow>
          </a:effectLst>
        </p:spPr>
        <p:txBody>
          <a:bodyPr>
            <a:noAutofit/>
          </a:bodyPr>
          <a:lstStyle/>
          <a:p>
            <a:pPr>
              <a:defRPr/>
            </a:pPr>
            <a:r>
              <a:rPr lang="en-GB" sz="5400" b="1" spc="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INFERTILITY</a:t>
            </a:r>
            <a:endParaRPr lang="en-GB" sz="5400"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ubtitle 2"/>
          <p:cNvSpPr txBox="1"/>
          <p:nvPr/>
        </p:nvSpPr>
        <p:spPr>
          <a:xfrm>
            <a:off x="838201" y="5029200"/>
            <a:ext cx="7239000" cy="1752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defRPr/>
            </a:pPr>
            <a:endParaRPr kumimoji="0" lang="en-US" sz="24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defRPr/>
            </a:pP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School of Health and Allied Sciences</a:t>
            </a:r>
            <a:endPar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defRPr/>
            </a:pPr>
            <a:r>
              <a:rPr kumimoji="0" lang="en-US" sz="2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Pokhara Universit</a:t>
            </a:r>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744CA6EB-A6D7-4B3F-AD58-14C559DF9560}" type="datetime1">
              <a:rPr lang="en-US" smtClean="0"/>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914400"/>
          </a:xfrm>
          <a:solidFill>
            <a:srgbClr val="FFFF00"/>
          </a:solidFill>
          <a:ln w="28575">
            <a:solidFill>
              <a:srgbClr val="0000FF"/>
            </a:solidFill>
          </a:ln>
        </p:spPr>
        <p:txBody>
          <a:bodyPr>
            <a:noAutofit/>
          </a:bodyPr>
          <a:lstStyle/>
          <a:p>
            <a:b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Social consequences of infertility</a:t>
            </a:r>
            <a:b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4D6D058-72ED-4082-B212-B219C0C5EFB2}"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7" name="Content Placeholder 6"/>
          <p:cNvPicPr>
            <a:picLocks noGrp="1"/>
          </p:cNvPicPr>
          <p:nvPr>
            <p:ph idx="1"/>
          </p:nvPr>
        </p:nvPicPr>
        <p:blipFill>
          <a:blip r:embed="rId2"/>
          <a:srcRect/>
          <a:stretch>
            <a:fillRect/>
          </a:stretch>
        </p:blipFill>
        <p:spPr bwMode="auto">
          <a:xfrm>
            <a:off x="228600" y="1066800"/>
            <a:ext cx="8686799" cy="53340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Social consequences of infertility </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763000" cy="5486400"/>
          </a:xfrm>
          <a:solidFill>
            <a:schemeClr val="bg1"/>
          </a:solidFill>
          <a:ln>
            <a:solidFill>
              <a:srgbClr val="FF0000"/>
            </a:solidFill>
          </a:ln>
        </p:spPr>
        <p:txBody>
          <a:bodyPr>
            <a:noAutofit/>
          </a:bodyPr>
          <a:lstStyle/>
          <a:p>
            <a:pPr algn="just">
              <a:buNone/>
            </a:pPr>
            <a:r>
              <a:rPr lang="en-US" sz="2200" b="1" dirty="0" smtClean="0">
                <a:solidFill>
                  <a:srgbClr val="FF0000"/>
                </a:solidFill>
                <a:latin typeface="Times New Roman" panose="02020603050405020304" pitchFamily="18" charset="0"/>
                <a:cs typeface="Times New Roman" panose="02020603050405020304" pitchFamily="18" charset="0"/>
              </a:rPr>
              <a:t>Violence </a:t>
            </a:r>
            <a:endParaRPr lang="en-US" sz="2200" dirty="0" smtClean="0">
              <a:solidFill>
                <a:srgbClr val="FF0000"/>
              </a:solidFill>
              <a:latin typeface="Times New Roman" panose="02020603050405020304" pitchFamily="18" charset="0"/>
              <a:cs typeface="Times New Roman" panose="02020603050405020304" pitchFamily="18" charset="0"/>
            </a:endParaRPr>
          </a:p>
          <a:p>
            <a:pPr lvl="0" algn="just"/>
            <a:r>
              <a:rPr lang="en-US" sz="2200" dirty="0" smtClean="0">
                <a:latin typeface="Times New Roman" panose="02020603050405020304" pitchFamily="18" charset="0"/>
                <a:cs typeface="Times New Roman" panose="02020603050405020304" pitchFamily="18" charset="0"/>
              </a:rPr>
              <a:t>This category includes two sub-categories: </a:t>
            </a:r>
            <a:r>
              <a:rPr lang="en-US" sz="2200" i="1" dirty="0" smtClean="0">
                <a:latin typeface="Times New Roman" panose="02020603050405020304" pitchFamily="18" charset="0"/>
                <a:cs typeface="Times New Roman" panose="02020603050405020304" pitchFamily="18" charset="0"/>
              </a:rPr>
              <a:t>psychological violence and domestic physical violence.</a:t>
            </a:r>
            <a:endParaRPr lang="en-US" sz="2200" dirty="0" smtClean="0">
              <a:latin typeface="Times New Roman" panose="02020603050405020304" pitchFamily="18" charset="0"/>
              <a:cs typeface="Times New Roman" panose="02020603050405020304" pitchFamily="18" charset="0"/>
            </a:endParaRPr>
          </a:p>
          <a:p>
            <a:pPr lvl="0" algn="just"/>
            <a:r>
              <a:rPr lang="en-US" sz="2200" dirty="0" smtClean="0">
                <a:latin typeface="Times New Roman" panose="02020603050405020304" pitchFamily="18" charset="0"/>
                <a:cs typeface="Times New Roman" panose="02020603050405020304" pitchFamily="18" charset="0"/>
              </a:rPr>
              <a:t>The first sub-category, the psychological violence, is usually experienced as the form of stigma.</a:t>
            </a:r>
            <a:endParaRPr lang="en-US" sz="2200" dirty="0" smtClean="0">
              <a:latin typeface="Times New Roman" panose="02020603050405020304" pitchFamily="18" charset="0"/>
              <a:cs typeface="Times New Roman" panose="02020603050405020304" pitchFamily="18" charset="0"/>
            </a:endParaRPr>
          </a:p>
          <a:p>
            <a:pPr lvl="0" algn="just"/>
            <a:r>
              <a:rPr lang="en-US" sz="2200" dirty="0" smtClean="0">
                <a:latin typeface="Times New Roman" panose="02020603050405020304" pitchFamily="18" charset="0"/>
                <a:cs typeface="Times New Roman" panose="02020603050405020304" pitchFamily="18" charset="0"/>
              </a:rPr>
              <a:t>Stigmatized individuals possess some attribute, or characteristic, that conveys a social identity that is devalued in a particular social context.</a:t>
            </a:r>
            <a:endParaRPr lang="en-US" sz="2200" dirty="0" smtClean="0">
              <a:latin typeface="Times New Roman" panose="02020603050405020304" pitchFamily="18" charset="0"/>
              <a:cs typeface="Times New Roman" panose="02020603050405020304" pitchFamily="18" charset="0"/>
            </a:endParaRPr>
          </a:p>
          <a:p>
            <a:pPr lvl="0" algn="just"/>
            <a:r>
              <a:rPr lang="en-US" sz="2200" dirty="0" smtClean="0">
                <a:latin typeface="Times New Roman" panose="02020603050405020304" pitchFamily="18" charset="0"/>
                <a:cs typeface="Times New Roman" panose="02020603050405020304" pitchFamily="18" charset="0"/>
              </a:rPr>
              <a:t>Hence, the stigmatized people experience discrimination and loss of status. When people are labeled, set apart, and linked to undesirable characteristics, a rationale is constructed for devaluing, rejecting, excluding and de-authorizing them.</a:t>
            </a:r>
            <a:endParaRPr lang="en-US" sz="2200" dirty="0" smtClean="0">
              <a:latin typeface="Times New Roman" panose="02020603050405020304" pitchFamily="18" charset="0"/>
              <a:cs typeface="Times New Roman" panose="02020603050405020304" pitchFamily="18" charset="0"/>
            </a:endParaRPr>
          </a:p>
          <a:p>
            <a:pPr lvl="0" algn="just"/>
            <a:r>
              <a:rPr lang="en-US" sz="2200" dirty="0" smtClean="0">
                <a:latin typeface="Times New Roman" panose="02020603050405020304" pitchFamily="18" charset="0"/>
                <a:cs typeface="Times New Roman" panose="02020603050405020304" pitchFamily="18" charset="0"/>
              </a:rPr>
              <a:t>Most infertile people who had experienced stigma felt the loss of dignity and social status by the spouse, significant others, family members and community. They reported experiences of blaming and inattention by others and sense of humiliation for being infertile.</a:t>
            </a:r>
            <a:endParaRPr lang="en-US" sz="2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D775BEB-27D5-4569-B339-8DDC32C30C3B}"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Social consequences of infertility </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5638800" cy="5486400"/>
          </a:xfrm>
          <a:solidFill>
            <a:schemeClr val="bg1"/>
          </a:solidFill>
          <a:ln>
            <a:solidFill>
              <a:srgbClr val="FF0000"/>
            </a:solidFill>
          </a:ln>
        </p:spPr>
        <p:txBody>
          <a:bodyPr>
            <a:noAutofit/>
          </a:bodyPr>
          <a:lstStyle/>
          <a:p>
            <a:pPr algn="just">
              <a:buNone/>
            </a:pPr>
            <a:r>
              <a:rPr lang="en-US" sz="2400" b="1" dirty="0" smtClean="0">
                <a:solidFill>
                  <a:srgbClr val="FF0000"/>
                </a:solidFill>
                <a:latin typeface="Times New Roman" panose="02020603050405020304" pitchFamily="18" charset="0"/>
                <a:cs typeface="Times New Roman" panose="02020603050405020304" pitchFamily="18" charset="0"/>
              </a:rPr>
              <a:t>Marital instability or uncertainty</a:t>
            </a:r>
            <a:endParaRPr lang="en-US" sz="2400" dirty="0" smtClean="0">
              <a:solidFill>
                <a:srgbClr val="FF0000"/>
              </a:solidFill>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According to the infertile women, there are some factors contributing to the possibility of divorce among the infertile couples.</a:t>
            </a:r>
            <a:endParaRPr lang="en-US" sz="2400" dirty="0" smtClean="0">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These influencing factors are as follows: "the high social pressure for remarriage of husband by the relatives and/ or people around", "husband’s decision to remarry", "repeated treatment related infertility", and "lack of proper understanding by husbands of the social and psychological pressures experienced by their wives.“</a:t>
            </a:r>
            <a:endParaRPr lang="en-US" sz="2400" dirty="0" smtClean="0">
              <a:latin typeface="Times New Roman" panose="02020603050405020304" pitchFamily="18" charset="0"/>
              <a:cs typeface="Times New Roman" panose="02020603050405020304" pitchFamily="18" charset="0"/>
            </a:endParaRPr>
          </a:p>
          <a:p>
            <a:pPr lvl="0" algn="just">
              <a:buNone/>
            </a:pP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E24BDB8-4589-4BEF-98CD-27B623229383}"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GettyImages-642718378-1.jpg"/>
          <p:cNvPicPr>
            <a:picLocks noChangeAspect="1"/>
          </p:cNvPicPr>
          <p:nvPr/>
        </p:nvPicPr>
        <p:blipFill>
          <a:blip r:embed="rId2"/>
          <a:stretch>
            <a:fillRect/>
          </a:stretch>
        </p:blipFill>
        <p:spPr>
          <a:xfrm>
            <a:off x="5867400" y="4724400"/>
            <a:ext cx="3124200" cy="1600200"/>
          </a:xfrm>
          <a:prstGeom prst="rect">
            <a:avLst/>
          </a:prstGeom>
        </p:spPr>
      </p:pic>
      <p:pic>
        <p:nvPicPr>
          <p:cNvPr id="8" name="Picture 7" descr="divorce_rings_with_handwritten_note.jpg"/>
          <p:cNvPicPr>
            <a:picLocks noChangeAspect="1"/>
          </p:cNvPicPr>
          <p:nvPr/>
        </p:nvPicPr>
        <p:blipFill>
          <a:blip r:embed="rId3" cstate="print"/>
          <a:stretch>
            <a:fillRect/>
          </a:stretch>
        </p:blipFill>
        <p:spPr>
          <a:xfrm>
            <a:off x="5943600" y="914400"/>
            <a:ext cx="2971800" cy="1676400"/>
          </a:xfrm>
          <a:prstGeom prst="rect">
            <a:avLst/>
          </a:prstGeom>
        </p:spPr>
      </p:pic>
      <p:pic>
        <p:nvPicPr>
          <p:cNvPr id="9" name="Picture 8" descr="giphy.gif"/>
          <p:cNvPicPr>
            <a:picLocks noChangeAspect="1"/>
          </p:cNvPicPr>
          <p:nvPr/>
        </p:nvPicPr>
        <p:blipFill>
          <a:blip r:embed="rId4"/>
          <a:stretch>
            <a:fillRect/>
          </a:stretch>
        </p:blipFill>
        <p:spPr>
          <a:xfrm>
            <a:off x="6096000" y="2667000"/>
            <a:ext cx="2667000" cy="1905000"/>
          </a:xfrm>
          <a:prstGeom prst="rect">
            <a:avLst/>
          </a:prstGeom>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Social consequences of infertility </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763000" cy="5486400"/>
          </a:xfrm>
          <a:solidFill>
            <a:schemeClr val="bg1"/>
          </a:solidFill>
          <a:ln>
            <a:solidFill>
              <a:srgbClr val="FF0000"/>
            </a:solidFill>
          </a:ln>
        </p:spPr>
        <p:txBody>
          <a:bodyPr>
            <a:noAutofit/>
          </a:bodyPr>
          <a:lstStyle/>
          <a:p>
            <a:pPr algn="just">
              <a:buNone/>
            </a:pPr>
            <a:r>
              <a:rPr lang="en-US" sz="2400" b="1" dirty="0" smtClean="0">
                <a:solidFill>
                  <a:srgbClr val="FF0000"/>
                </a:solidFill>
                <a:latin typeface="Times New Roman" panose="02020603050405020304" pitchFamily="18" charset="0"/>
                <a:cs typeface="Times New Roman" panose="02020603050405020304" pitchFamily="18" charset="0"/>
              </a:rPr>
              <a:t>Social isolation</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This category also consists of two sub-categories: avoiding certain people or certain social events and self-imposed isolation from social interactions with family and friends.</a:t>
            </a:r>
            <a:endParaRPr lang="en-US" sz="2400" dirty="0" smtClean="0">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Majority of infertile women or men chose to avoid dealing with socio-psychological stress of infertility. </a:t>
            </a:r>
            <a:endParaRPr lang="en-US" sz="2400" dirty="0" smtClean="0">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This means that they preferred to employ a maladaptive coping mechanism, characterized by the continuous effort to protect them from social and psychological harm.</a:t>
            </a:r>
            <a:endParaRPr lang="en-US" sz="2400" dirty="0" smtClean="0">
              <a:latin typeface="Times New Roman" panose="02020603050405020304" pitchFamily="18" charset="0"/>
              <a:cs typeface="Times New Roman" panose="02020603050405020304" pitchFamily="18" charset="0"/>
            </a:endParaRPr>
          </a:p>
          <a:p>
            <a:pPr lvl="0" algn="just">
              <a:buNone/>
            </a:pP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F6E37A9-2C8D-4E7D-BDCA-74DEF4402A3C}"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loneliness.gif"/>
          <p:cNvPicPr>
            <a:picLocks noChangeAspect="1"/>
          </p:cNvPicPr>
          <p:nvPr/>
        </p:nvPicPr>
        <p:blipFill>
          <a:blip r:embed="rId2"/>
          <a:stretch>
            <a:fillRect/>
          </a:stretch>
        </p:blipFill>
        <p:spPr>
          <a:xfrm>
            <a:off x="228600" y="4419600"/>
            <a:ext cx="8610600" cy="1905000"/>
          </a:xfrm>
          <a:prstGeom prst="rect">
            <a:avLst/>
          </a:prstGeom>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Social consequences of infertility </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6781800" cy="5486400"/>
          </a:xfrm>
          <a:solidFill>
            <a:schemeClr val="bg1"/>
          </a:solidFill>
          <a:ln>
            <a:solidFill>
              <a:srgbClr val="FF0000"/>
            </a:solidFill>
          </a:ln>
        </p:spPr>
        <p:txBody>
          <a:bodyPr>
            <a:noAutofit/>
          </a:bodyPr>
          <a:lstStyle/>
          <a:p>
            <a:pPr algn="just">
              <a:buNone/>
            </a:pPr>
            <a:r>
              <a:rPr lang="en-US" sz="2300" b="1" dirty="0" smtClean="0">
                <a:solidFill>
                  <a:srgbClr val="FF0000"/>
                </a:solidFill>
                <a:latin typeface="Times New Roman" panose="02020603050405020304" pitchFamily="18" charset="0"/>
                <a:cs typeface="Times New Roman" panose="02020603050405020304" pitchFamily="18" charset="0"/>
              </a:rPr>
              <a:t>Feeling of social exclusion and relative deprivation</a:t>
            </a:r>
            <a:endParaRPr lang="en-US" sz="2300" dirty="0" smtClean="0">
              <a:solidFill>
                <a:srgbClr val="FF0000"/>
              </a:solidFill>
              <a:latin typeface="Times New Roman" panose="02020603050405020304" pitchFamily="18" charset="0"/>
              <a:cs typeface="Times New Roman" panose="02020603050405020304" pitchFamily="18" charset="0"/>
            </a:endParaRPr>
          </a:p>
          <a:p>
            <a:pPr lvl="0" algn="just"/>
            <a:r>
              <a:rPr lang="en-US" sz="2300" dirty="0" smtClean="0">
                <a:latin typeface="Times New Roman" panose="02020603050405020304" pitchFamily="18" charset="0"/>
                <a:cs typeface="Times New Roman" panose="02020603050405020304" pitchFamily="18" charset="0"/>
              </a:rPr>
              <a:t>This category includes two sub-categories: being disregarded by family members and relatives and reducing social interactions with the infertile woman. </a:t>
            </a:r>
            <a:endParaRPr lang="en-US" sz="2300" dirty="0" smtClean="0">
              <a:latin typeface="Times New Roman" panose="02020603050405020304" pitchFamily="18" charset="0"/>
              <a:cs typeface="Times New Roman" panose="02020603050405020304" pitchFamily="18" charset="0"/>
            </a:endParaRPr>
          </a:p>
          <a:p>
            <a:pPr lvl="0" algn="just"/>
            <a:r>
              <a:rPr lang="en-US" sz="2300" dirty="0" smtClean="0">
                <a:latin typeface="Times New Roman" panose="02020603050405020304" pitchFamily="18" charset="0"/>
                <a:cs typeface="Times New Roman" panose="02020603050405020304" pitchFamily="18" charset="0"/>
              </a:rPr>
              <a:t>In some conditions, such as the arrival of new baby to family or presence of a newly pregnant woman at family gatherings, were ignored by family or relatives.</a:t>
            </a:r>
            <a:endParaRPr lang="en-US" sz="2300" dirty="0" smtClean="0">
              <a:latin typeface="Times New Roman" panose="02020603050405020304" pitchFamily="18" charset="0"/>
              <a:cs typeface="Times New Roman" panose="02020603050405020304" pitchFamily="18" charset="0"/>
            </a:endParaRPr>
          </a:p>
          <a:p>
            <a:pPr algn="just"/>
            <a:r>
              <a:rPr lang="en-US" sz="2300" dirty="0" smtClean="0">
                <a:latin typeface="Times New Roman" panose="02020603050405020304" pitchFamily="18" charset="0"/>
                <a:cs typeface="Times New Roman" panose="02020603050405020304" pitchFamily="18" charset="0"/>
              </a:rPr>
              <a:t>Another factor that creates a feeling of relative deprivation and social exclusion for the infertile women is reducing social interactions with the infertile woman by the family members and the friends. The relatives and friends, especially those with children, preferred to socialize with families who had children</a:t>
            </a:r>
            <a:endParaRPr lang="en-US" sz="23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151E482-7E7F-4175-A170-30B746A10BC6}"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giphy (1).gif"/>
          <p:cNvPicPr>
            <a:picLocks noChangeAspect="1"/>
          </p:cNvPicPr>
          <p:nvPr/>
        </p:nvPicPr>
        <p:blipFill>
          <a:blip r:embed="rId2"/>
          <a:stretch>
            <a:fillRect/>
          </a:stretch>
        </p:blipFill>
        <p:spPr>
          <a:xfrm>
            <a:off x="7010400" y="4381500"/>
            <a:ext cx="2133600" cy="1562100"/>
          </a:xfrm>
          <a:prstGeom prst="rect">
            <a:avLst/>
          </a:prstGeom>
        </p:spPr>
      </p:pic>
      <p:pic>
        <p:nvPicPr>
          <p:cNvPr id="8" name="Picture 7" descr="Cinemagraph_action_6.gif"/>
          <p:cNvPicPr>
            <a:picLocks noChangeAspect="1"/>
          </p:cNvPicPr>
          <p:nvPr/>
        </p:nvPicPr>
        <p:blipFill>
          <a:blip r:embed="rId3" cstate="print"/>
          <a:stretch>
            <a:fillRect/>
          </a:stretch>
        </p:blipFill>
        <p:spPr>
          <a:xfrm>
            <a:off x="7010400" y="1828800"/>
            <a:ext cx="2133600" cy="1752600"/>
          </a:xfrm>
          <a:prstGeom prst="rect">
            <a:avLst/>
          </a:prstGeom>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Social consequences of infertility </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6781800" cy="5486400"/>
          </a:xfrm>
          <a:solidFill>
            <a:schemeClr val="bg1"/>
          </a:solidFill>
          <a:ln>
            <a:solidFill>
              <a:srgbClr val="FF0000"/>
            </a:solidFill>
          </a:ln>
        </p:spPr>
        <p:txBody>
          <a:bodyPr>
            <a:noAutofit/>
          </a:bodyPr>
          <a:lstStyle/>
          <a:p>
            <a:pPr algn="just">
              <a:buNone/>
            </a:pPr>
            <a:r>
              <a:rPr lang="en-US" sz="2400" b="1" dirty="0" smtClean="0">
                <a:solidFill>
                  <a:srgbClr val="FF0000"/>
                </a:solidFill>
                <a:latin typeface="Times New Roman" panose="02020603050405020304" pitchFamily="18" charset="0"/>
                <a:cs typeface="Times New Roman" panose="02020603050405020304" pitchFamily="18" charset="0"/>
              </a:rPr>
              <a:t>The social alienation</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buNone/>
            </a:pPr>
            <a:r>
              <a:rPr lang="en-US" sz="2400" dirty="0" smtClean="0">
                <a:solidFill>
                  <a:srgbClr val="FF0000"/>
                </a:solidFill>
                <a:latin typeface="Times New Roman" panose="02020603050405020304" pitchFamily="18" charset="0"/>
                <a:cs typeface="Times New Roman" panose="02020603050405020304" pitchFamily="18" charset="0"/>
              </a:rPr>
              <a:t>(Distancing, isolation, unfriendliness)</a:t>
            </a:r>
            <a:endParaRPr lang="en-US" sz="2400" dirty="0" smtClean="0">
              <a:solidFill>
                <a:srgbClr val="FF0000"/>
              </a:solidFill>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Alienation is the process whereby individuals become estranged from the society and elements of culture, which then confront them as an independent, objectified force. </a:t>
            </a:r>
            <a:endParaRPr lang="en-US" sz="2400" dirty="0" smtClean="0">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In this view, the infertile women or men experiencing alienation suffer from confusion in navigating their social behavior and in adapting certain social norms. </a:t>
            </a:r>
            <a:endParaRPr lang="en-US" sz="2400" dirty="0" smtClean="0">
              <a:latin typeface="Times New Roman" panose="02020603050405020304" pitchFamily="18" charset="0"/>
              <a:cs typeface="Times New Roman" panose="02020603050405020304" pitchFamily="18" charset="0"/>
            </a:endParaRPr>
          </a:p>
          <a:p>
            <a:pPr lvl="0" algn="just"/>
            <a:r>
              <a:rPr lang="en-US" sz="2400" dirty="0" smtClean="0">
                <a:latin typeface="Times New Roman" panose="02020603050405020304" pitchFamily="18" charset="0"/>
                <a:cs typeface="Times New Roman" panose="02020603050405020304" pitchFamily="18" charset="0"/>
              </a:rPr>
              <a:t>This type of social alienation can be characterized by confusion or uncertain behavior in dealing with children and pregnant women and in joining in social or certain religious ceremonies.</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CDCA98C-182F-4E16-BE94-11085FD66367}"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anime-gif-confused-1.gif"/>
          <p:cNvPicPr>
            <a:picLocks noChangeAspect="1"/>
          </p:cNvPicPr>
          <p:nvPr/>
        </p:nvPicPr>
        <p:blipFill>
          <a:blip r:embed="rId2"/>
          <a:stretch>
            <a:fillRect/>
          </a:stretch>
        </p:blipFill>
        <p:spPr>
          <a:xfrm>
            <a:off x="6553200" y="1828800"/>
            <a:ext cx="3290887" cy="3290887"/>
          </a:xfrm>
          <a:prstGeom prst="rect">
            <a:avLst/>
          </a:prstGeom>
        </p:spPr>
      </p:pic>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vlme86z7BK2PkRttaMYtQ5mFZm99iz_lg.jpg"/>
          <p:cNvPicPr>
            <a:picLocks noChangeAspect="1"/>
          </p:cNvPicPr>
          <p:nvPr/>
        </p:nvPicPr>
        <p:blipFill>
          <a:blip r:embed="rId1"/>
          <a:stretch>
            <a:fillRect/>
          </a:stretch>
        </p:blipFill>
        <p:spPr>
          <a:xfrm>
            <a:off x="228600" y="76200"/>
            <a:ext cx="8610600" cy="6629400"/>
          </a:xfrm>
          <a:prstGeom prst="rect">
            <a:avLst/>
          </a:prstGeom>
        </p:spPr>
      </p:pic>
      <p:sp>
        <p:nvSpPr>
          <p:cNvPr id="2" name="Date Placeholder 1"/>
          <p:cNvSpPr>
            <a:spLocks noGrp="1"/>
          </p:cNvSpPr>
          <p:nvPr>
            <p:ph type="dt" sz="half" idx="10"/>
          </p:nvPr>
        </p:nvSpPr>
        <p:spPr/>
        <p:txBody>
          <a:bodyPr/>
          <a:lstStyle/>
          <a:p>
            <a:fld id="{F7C7D66E-4C3C-431B-86A9-2A5CD79AFCA0}" type="datetime1">
              <a:rPr lang="en-US" smtClean="0"/>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90600" y="1676400"/>
            <a:ext cx="7242555" cy="1323439"/>
          </a:xfrm>
          <a:prstGeom prst="rect">
            <a:avLst/>
          </a:prstGeom>
          <a:noFill/>
        </p:spPr>
        <p:txBody>
          <a:bodyPr wrap="square" lIns="91440" tIns="45720" rIns="91440" bIns="45720">
            <a:spAutoFit/>
          </a:bodyPr>
          <a:lstStyle/>
          <a:p>
            <a:pPr algn="ctr"/>
            <a:r>
              <a:rPr lang="en-US"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a:t>
            </a:r>
            <a:endParaRPr lang="en-US"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ectangle 9"/>
          <p:cNvSpPr/>
          <p:nvPr/>
        </p:nvSpPr>
        <p:spPr>
          <a:xfrm>
            <a:off x="2514600" y="3581400"/>
            <a:ext cx="4572000" cy="1938992"/>
          </a:xfrm>
          <a:prstGeom prst="rect">
            <a:avLst/>
          </a:prstGeom>
        </p:spPr>
        <p:txBody>
          <a:bodyPr>
            <a:spAutoFit/>
          </a:bodyPr>
          <a:lstStyle/>
          <a:p>
            <a:pPr algn="ctr"/>
            <a:r>
              <a:rPr lang="en-US" sz="2000" b="1" dirty="0" smtClean="0">
                <a:latin typeface="Times New Roman" panose="02020603050405020304" pitchFamily="18" charset="0"/>
                <a:cs typeface="Times New Roman" panose="02020603050405020304" pitchFamily="18" charset="0"/>
              </a:rPr>
              <a:t>PRABIN SHARMA</a:t>
            </a:r>
            <a:endParaRPr lang="en-US" sz="2000" b="1"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Masters of Public Health</a:t>
            </a: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(Public Health Service Management)</a:t>
            </a: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Pokhara University, 2017</a:t>
            </a: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Contact: +977-9843229635</a:t>
            </a: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Email: </a:t>
            </a:r>
            <a:r>
              <a:rPr lang="en-US" sz="2000" dirty="0" smtClean="0">
                <a:latin typeface="Times New Roman" panose="02020603050405020304" pitchFamily="18" charset="0"/>
                <a:cs typeface="Times New Roman" panose="02020603050405020304" pitchFamily="18" charset="0"/>
                <a:hlinkClick r:id="rId1"/>
              </a:rPr>
              <a:t>Prabinsharma9635@gmail.com</a:t>
            </a:r>
            <a:endParaRPr lang="en-US" sz="20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54C8C6E2-8097-4EE8-A659-65BF874B4151}" type="datetime1">
              <a:rPr lang="en-US" smtClean="0"/>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a:solidFill>
            <a:srgbClr val="00B0F0"/>
          </a:solidFill>
          <a:ln w="28575">
            <a:solidFill>
              <a:srgbClr val="FF0000"/>
            </a:solidFill>
          </a:ln>
        </p:spPr>
        <p:txBody>
          <a:bodyPr/>
          <a:lstStyle/>
          <a:p>
            <a:r>
              <a:rPr lang="en-US" b="1" dirty="0" smtClean="0">
                <a:latin typeface="Times New Roman" panose="02020603050405020304" pitchFamily="18" charset="0"/>
                <a:cs typeface="Times New Roman" panose="02020603050405020304" pitchFamily="18" charset="0"/>
              </a:rPr>
              <a:t>Contents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2"/>
            <a:ext cx="8305800" cy="4525963"/>
          </a:xfrm>
          <a:ln>
            <a:solidFill>
              <a:srgbClr val="FF0000"/>
            </a:solidFill>
          </a:ln>
        </p:spPr>
        <p:txBody>
          <a:bodyPr>
            <a:normAutofit/>
          </a:bodyPr>
          <a:lstStyle/>
          <a:p>
            <a:r>
              <a:rPr lang="en-US" dirty="0" smtClean="0">
                <a:latin typeface="Times New Roman" panose="02020603050405020304" pitchFamily="18" charset="0"/>
                <a:cs typeface="Times New Roman" panose="02020603050405020304" pitchFamily="18" charset="0"/>
              </a:rPr>
              <a:t>Introduction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Causes of infertility</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Social consequences of infertility</a:t>
            </a:r>
            <a:endParaRPr lang="en-US" dirty="0">
              <a:latin typeface="Times New Roman" panose="02020603050405020304" pitchFamily="18" charset="0"/>
              <a:cs typeface="Times New Roman" panose="02020603050405020304" pitchFamily="18" charset="0"/>
            </a:endParaRPr>
          </a:p>
        </p:txBody>
      </p:sp>
      <p:sp>
        <p:nvSpPr>
          <p:cNvPr id="11" name="Date Placeholder 10"/>
          <p:cNvSpPr>
            <a:spLocks noGrp="1"/>
          </p:cNvSpPr>
          <p:nvPr>
            <p:ph type="dt" sz="half" idx="10"/>
          </p:nvPr>
        </p:nvSpPr>
        <p:spPr/>
        <p:txBody>
          <a:bodyPr/>
          <a:lstStyle/>
          <a:p>
            <a:fld id="{CCE8EDD4-B238-4868-B0B8-1661C543AEEB}" type="datetime1">
              <a:rPr lang="en-US" smtClean="0"/>
            </a:fld>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fld>
            <a:endParaRPr lang="en-US"/>
          </a:p>
        </p:txBody>
      </p:sp>
      <p:pic>
        <p:nvPicPr>
          <p:cNvPr id="10" name="Picture 9" descr="ivf-opener-gettyimages-145239135-kimkole-1518550112.gif"/>
          <p:cNvPicPr>
            <a:picLocks noChangeAspect="1"/>
          </p:cNvPicPr>
          <p:nvPr/>
        </p:nvPicPr>
        <p:blipFill>
          <a:blip r:embed="rId1"/>
          <a:stretch>
            <a:fillRect/>
          </a:stretch>
        </p:blipFill>
        <p:spPr>
          <a:xfrm>
            <a:off x="1476375" y="3352800"/>
            <a:ext cx="6191250" cy="2667000"/>
          </a:xfrm>
          <a:prstGeom prst="rect">
            <a:avLst/>
          </a:prstGeom>
        </p:spPr>
      </p:pic>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9" name="Picture 8" descr="939915.jpg"/>
          <p:cNvPicPr>
            <a:picLocks noChangeAspect="1"/>
          </p:cNvPicPr>
          <p:nvPr/>
        </p:nvPicPr>
        <p:blipFill>
          <a:blip r:embed="rId2"/>
          <a:stretch>
            <a:fillRect/>
          </a:stretch>
        </p:blipFill>
        <p:spPr>
          <a:xfrm>
            <a:off x="6134100" y="1219200"/>
            <a:ext cx="2781300" cy="1752600"/>
          </a:xfrm>
          <a:prstGeom prst="rect">
            <a:avLst/>
          </a:prstGeom>
        </p:spPr>
      </p:pic>
      <p:sp>
        <p:nvSpPr>
          <p:cNvPr id="2" name="Title 1"/>
          <p:cNvSpPr>
            <a:spLocks noGrp="1"/>
          </p:cNvSpPr>
          <p:nvPr>
            <p:ph type="title"/>
          </p:nvPr>
        </p:nvSpPr>
        <p:spPr>
          <a:xfrm>
            <a:off x="152400" y="152400"/>
            <a:ext cx="8763000" cy="990600"/>
          </a:xfrm>
          <a:solidFill>
            <a:srgbClr val="FFFF00"/>
          </a:solidFill>
          <a:ln w="28575">
            <a:solidFill>
              <a:srgbClr val="0000FF"/>
            </a:solidFill>
          </a:ln>
        </p:spPr>
        <p:txBody>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5867400" cy="5105400"/>
          </a:xfrm>
          <a:solidFill>
            <a:schemeClr val="bg1"/>
          </a:solidFill>
          <a:ln>
            <a:solidFill>
              <a:srgbClr val="FF0000"/>
            </a:solidFill>
          </a:ln>
        </p:spPr>
        <p:txBody>
          <a:bodyPr>
            <a:noAutofit/>
          </a:bodyPr>
          <a:lstStyle/>
          <a:p>
            <a:pPr algn="just"/>
            <a:r>
              <a:rPr lang="en-US" sz="2200" dirty="0" smtClean="0">
                <a:solidFill>
                  <a:srgbClr val="0000FF"/>
                </a:solidFill>
                <a:latin typeface="Times New Roman" panose="02020603050405020304" pitchFamily="18" charset="0"/>
                <a:cs typeface="Times New Roman" panose="02020603050405020304" pitchFamily="18" charset="0"/>
              </a:rPr>
              <a:t>Infertility is “a disease of the reproductive system defined by the failure to achieve a clinical pregnancy after 12 months or more of regular unprotected sexual intercourse.”- WHO</a:t>
            </a:r>
            <a:endParaRPr lang="en-US" sz="2200" dirty="0" smtClean="0">
              <a:solidFill>
                <a:srgbClr val="0000FF"/>
              </a:solidFill>
              <a:latin typeface="Times New Roman" panose="02020603050405020304" pitchFamily="18" charset="0"/>
              <a:cs typeface="Times New Roman" panose="02020603050405020304" pitchFamily="18" charset="0"/>
            </a:endParaRPr>
          </a:p>
          <a:p>
            <a:pPr algn="just">
              <a:buNone/>
            </a:pPr>
            <a:endParaRPr lang="en-US" sz="2200" dirty="0" smtClean="0">
              <a:solidFill>
                <a:srgbClr val="0000FF"/>
              </a:solidFill>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Infertility happens when a couple cannot conceive after having regular unprotected sex.</a:t>
            </a:r>
            <a:endParaRPr lang="en-US" sz="2200" dirty="0" smtClean="0">
              <a:latin typeface="Times New Roman" panose="02020603050405020304" pitchFamily="18" charset="0"/>
              <a:cs typeface="Times New Roman" panose="02020603050405020304" pitchFamily="18" charset="0"/>
            </a:endParaRPr>
          </a:p>
          <a:p>
            <a:pPr algn="just">
              <a:buNone/>
            </a:pP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It may be that one partner cannot contribute to conception, or that a woman is unable to carry a pregnancy to full term. It is often defined as not conceiving after 12 months of regular sexual intercourse without the use of birth control.</a:t>
            </a:r>
            <a:endParaRPr lang="en-US" sz="2200" dirty="0" smtClean="0">
              <a:latin typeface="Times New Roman" panose="02020603050405020304" pitchFamily="18" charset="0"/>
              <a:cs typeface="Times New Roman" panose="02020603050405020304" pitchFamily="18" charset="0"/>
            </a:endParaRPr>
          </a:p>
          <a:p>
            <a:pPr algn="just"/>
            <a:endParaRPr lang="en-US" sz="2200" dirty="0"/>
          </a:p>
        </p:txBody>
      </p:sp>
      <p:sp>
        <p:nvSpPr>
          <p:cNvPr id="4" name="Date Placeholder 3"/>
          <p:cNvSpPr>
            <a:spLocks noGrp="1"/>
          </p:cNvSpPr>
          <p:nvPr>
            <p:ph type="dt" sz="half" idx="10"/>
          </p:nvPr>
        </p:nvSpPr>
        <p:spPr/>
        <p:txBody>
          <a:bodyPr/>
          <a:lstStyle/>
          <a:p>
            <a:fld id="{0131A799-FB37-4E61-A1BE-2B0F9B4D295D}"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Male-infertility.jpg"/>
          <p:cNvPicPr>
            <a:picLocks noChangeAspect="1"/>
          </p:cNvPicPr>
          <p:nvPr/>
        </p:nvPicPr>
        <p:blipFill>
          <a:blip r:embed="rId3"/>
          <a:stretch>
            <a:fillRect/>
          </a:stretch>
        </p:blipFill>
        <p:spPr>
          <a:xfrm>
            <a:off x="6129482" y="2819400"/>
            <a:ext cx="2785918" cy="1981200"/>
          </a:xfrm>
          <a:prstGeom prst="rect">
            <a:avLst/>
          </a:prstGeom>
        </p:spPr>
      </p:pic>
      <p:pic>
        <p:nvPicPr>
          <p:cNvPr id="8" name="Picture 7" descr="couple-infertility.jpg"/>
          <p:cNvPicPr>
            <a:picLocks noChangeAspect="1"/>
          </p:cNvPicPr>
          <p:nvPr/>
        </p:nvPicPr>
        <p:blipFill>
          <a:blip r:embed="rId4"/>
          <a:stretch>
            <a:fillRect/>
          </a:stretch>
        </p:blipFill>
        <p:spPr>
          <a:xfrm>
            <a:off x="6096000" y="4572000"/>
            <a:ext cx="2819400" cy="1828800"/>
          </a:xfrm>
          <a:prstGeom prst="rect">
            <a:avLst/>
          </a:prstGeom>
        </p:spPr>
      </p:pic>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90600"/>
          </a:xfrm>
          <a:solidFill>
            <a:srgbClr val="FFFF00"/>
          </a:solidFill>
          <a:ln w="28575">
            <a:solidFill>
              <a:srgbClr val="0000FF"/>
            </a:solidFill>
          </a:ln>
        </p:spPr>
        <p:txBody>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5791200" cy="5105400"/>
          </a:xfrm>
          <a:solidFill>
            <a:schemeClr val="bg1"/>
          </a:solidFill>
          <a:ln>
            <a:solidFill>
              <a:srgbClr val="FF0000"/>
            </a:solidFill>
          </a:ln>
        </p:spPr>
        <p:txBody>
          <a:bodyPr>
            <a:normAutofit fontScale="70000" lnSpcReduction="20000"/>
          </a:bodyPr>
          <a:lstStyle/>
          <a:p>
            <a:pPr algn="just">
              <a:buNone/>
            </a:pPr>
            <a:r>
              <a:rPr lang="en-US" b="1" dirty="0" smtClean="0">
                <a:solidFill>
                  <a:srgbClr val="0000FF"/>
                </a:solidFill>
                <a:latin typeface="Times New Roman" panose="02020603050405020304" pitchFamily="18" charset="0"/>
                <a:cs typeface="Times New Roman" panose="02020603050405020304" pitchFamily="18" charset="0"/>
              </a:rPr>
              <a:t>Primary infertility and secondary infertility</a:t>
            </a:r>
            <a:endParaRPr lang="en-US" dirty="0" smtClean="0">
              <a:solidFill>
                <a:srgbClr val="0000FF"/>
              </a:solidFill>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Primary infertility is defined as the absence of a live birth for women who desire a child and have been in a union for at least 12 months, during which they have not used any contraceptives. The World Health Organization also adds that 'women whose pregnancy spontaneously miscarries, or whose pregnancy results in a still born child, </a:t>
            </a:r>
            <a:r>
              <a:rPr lang="en-US" dirty="0" smtClean="0">
                <a:solidFill>
                  <a:srgbClr val="FF0000"/>
                </a:solidFill>
                <a:latin typeface="Times New Roman" panose="02020603050405020304" pitchFamily="18" charset="0"/>
                <a:cs typeface="Times New Roman" panose="02020603050405020304" pitchFamily="18" charset="0"/>
              </a:rPr>
              <a:t>without ever having had a live birth</a:t>
            </a:r>
            <a:r>
              <a:rPr lang="en-US" dirty="0" smtClean="0">
                <a:latin typeface="Times New Roman" panose="02020603050405020304" pitchFamily="18" charset="0"/>
                <a:cs typeface="Times New Roman" panose="02020603050405020304" pitchFamily="18" charset="0"/>
              </a:rPr>
              <a:t> would present with primarily infertility'.</a:t>
            </a:r>
            <a:endParaRPr lang="en-US" dirty="0" smtClean="0">
              <a:latin typeface="Times New Roman" panose="02020603050405020304" pitchFamily="18" charset="0"/>
              <a:cs typeface="Times New Roman" panose="02020603050405020304" pitchFamily="18" charset="0"/>
            </a:endParaRPr>
          </a:p>
          <a:p>
            <a:pPr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Secondary infertility is defined as the absence of a live birth for women who desire a child and have been in a union for at least 12 months </a:t>
            </a:r>
            <a:r>
              <a:rPr lang="en-US" dirty="0" smtClean="0">
                <a:solidFill>
                  <a:srgbClr val="FF0000"/>
                </a:solidFill>
                <a:latin typeface="Times New Roman" panose="02020603050405020304" pitchFamily="18" charset="0"/>
                <a:cs typeface="Times New Roman" panose="02020603050405020304" pitchFamily="18" charset="0"/>
              </a:rPr>
              <a:t>since their last live birth</a:t>
            </a:r>
            <a:r>
              <a:rPr lang="en-US" dirty="0" smtClean="0">
                <a:latin typeface="Times New Roman" panose="02020603050405020304" pitchFamily="18" charset="0"/>
                <a:cs typeface="Times New Roman" panose="02020603050405020304" pitchFamily="18" charset="0"/>
              </a:rPr>
              <a:t>, during which they did not use any contraceptives.</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7F36E23-7FD5-4EC7-81C1-50CAFCD42BAD}"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pic>
        <p:nvPicPr>
          <p:cNvPr id="1027" name="Picture 3"/>
          <p:cNvPicPr>
            <a:picLocks noChangeAspect="1" noChangeArrowheads="1"/>
          </p:cNvPicPr>
          <p:nvPr/>
        </p:nvPicPr>
        <p:blipFill>
          <a:blip r:embed="rId2"/>
          <a:srcRect/>
          <a:stretch>
            <a:fillRect/>
          </a:stretch>
        </p:blipFill>
        <p:spPr bwMode="auto">
          <a:xfrm>
            <a:off x="6096000" y="1295400"/>
            <a:ext cx="2667000" cy="2895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096000" y="4648200"/>
            <a:ext cx="2590800" cy="1676400"/>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90600"/>
          </a:xfrm>
          <a:solidFill>
            <a:srgbClr val="FFFF00"/>
          </a:solidFill>
          <a:ln w="28575">
            <a:solidFill>
              <a:srgbClr val="0000FF"/>
            </a:solidFill>
          </a:ln>
        </p:spPr>
        <p:txBody>
          <a:bodyPr/>
          <a:lstStyle/>
          <a:p>
            <a:r>
              <a:rPr lang="en-US" b="1" spc="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infertility</a:t>
            </a: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4419600" cy="5105400"/>
          </a:xfrm>
          <a:solidFill>
            <a:schemeClr val="bg1"/>
          </a:solidFill>
          <a:ln>
            <a:solidFill>
              <a:srgbClr val="FF0000"/>
            </a:solidFill>
          </a:ln>
        </p:spPr>
        <p:txBody>
          <a:bodyPr>
            <a:noAutofit/>
          </a:bodyPr>
          <a:lstStyle/>
          <a:p>
            <a:pPr algn="just">
              <a:buNone/>
            </a:pPr>
            <a:r>
              <a:rPr lang="en-US" sz="2000" b="1" dirty="0" smtClean="0">
                <a:solidFill>
                  <a:srgbClr val="0000FF"/>
                </a:solidFill>
                <a:latin typeface="Times New Roman" panose="02020603050405020304" pitchFamily="18" charset="0"/>
                <a:cs typeface="Times New Roman" panose="02020603050405020304" pitchFamily="18" charset="0"/>
              </a:rPr>
              <a:t>Causes of female infertility</a:t>
            </a:r>
            <a:endParaRPr lang="en-US" sz="2000" b="1" dirty="0" smtClean="0">
              <a:solidFill>
                <a:srgbClr val="0000FF"/>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Defective Ovulation</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Endocrine disorders</a:t>
            </a:r>
            <a:endParaRPr lang="en-US" sz="2000" b="1" i="1"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Physical disorders</a:t>
            </a:r>
            <a:endParaRPr lang="en-US" sz="2000" b="1" i="1"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Ovarian disorders</a:t>
            </a:r>
            <a:endParaRPr lang="en-US" sz="2000" b="1" i="1"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Endometriosis</a:t>
            </a:r>
            <a:endParaRPr lang="en-US" sz="2000" b="1" i="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Defective Transport</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Ovum</a:t>
            </a:r>
            <a:endParaRPr lang="en-US" sz="2000" b="1" i="1"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Scar tissue after abdominal surgery</a:t>
            </a:r>
            <a:endParaRPr lang="en-US" sz="2000" b="1" i="1"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Sperm</a:t>
            </a:r>
            <a:endParaRPr lang="en-US" sz="2000" b="1" i="1"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Cervix</a:t>
            </a:r>
            <a:endParaRPr lang="en-US" sz="2000" b="1" i="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Defective Implantation</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Congenital anomaly and fibroids</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buNone/>
            </a:pPr>
            <a:endParaRPr lang="en-US" sz="2000" b="1" i="1" dirty="0" smtClean="0">
              <a:latin typeface="Times New Roman" panose="02020603050405020304" pitchFamily="18" charset="0"/>
              <a:cs typeface="Times New Roman" panose="02020603050405020304" pitchFamily="18" charset="0"/>
            </a:endParaRPr>
          </a:p>
          <a:p>
            <a:pPr algn="just">
              <a:buNone/>
            </a:pPr>
            <a:endParaRPr lang="en-US"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4BD9C6E-0A0E-4037-91D2-A82798AC2CDC}"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8" name="Content Placeholder 2"/>
          <p:cNvSpPr txBox="1"/>
          <p:nvPr/>
        </p:nvSpPr>
        <p:spPr>
          <a:xfrm>
            <a:off x="4648200" y="1219200"/>
            <a:ext cx="4419600" cy="5105400"/>
          </a:xfrm>
          <a:prstGeom prst="rect">
            <a:avLst/>
          </a:prstGeom>
          <a:solidFill>
            <a:schemeClr val="bg1"/>
          </a:solidFill>
          <a:ln>
            <a:solidFill>
              <a:srgbClr val="FF0000"/>
            </a:solidFill>
          </a:ln>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Causes of male infertility</a:t>
            </a:r>
            <a:endParaRPr kumimoji="0" lang="en-US" sz="20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342900" lvl="0" indent="-342900" algn="just">
              <a:spcBef>
                <a:spcPct val="20000"/>
              </a:spcBef>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Defective Spermatogenesis</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342900" lvl="0" indent="-342900" algn="just">
              <a:spcBef>
                <a:spcPct val="20000"/>
              </a:spcBef>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Defective Transport</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342900" lvl="0" indent="-342900" algn="just">
              <a:spcBef>
                <a:spcPct val="20000"/>
              </a:spcBef>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Ineffective Delivery</a:t>
            </a:r>
            <a:endParaRPr kumimoji="0" lang="en-US" sz="2000" b="1" i="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evaluation-of-female-infertility1.jpg"/>
          <p:cNvPicPr>
            <a:picLocks noChangeAspect="1"/>
          </p:cNvPicPr>
          <p:nvPr/>
        </p:nvPicPr>
        <p:blipFill>
          <a:blip r:embed="rId2" cstate="print"/>
          <a:stretch>
            <a:fillRect/>
          </a:stretch>
        </p:blipFill>
        <p:spPr>
          <a:xfrm>
            <a:off x="3200400" y="1295400"/>
            <a:ext cx="1295400" cy="1447801"/>
          </a:xfrm>
          <a:prstGeom prst="rect">
            <a:avLst/>
          </a:prstGeom>
        </p:spPr>
      </p:pic>
      <p:pic>
        <p:nvPicPr>
          <p:cNvPr id="11" name="Picture 10" descr="images.jpg"/>
          <p:cNvPicPr>
            <a:picLocks noChangeAspect="1"/>
          </p:cNvPicPr>
          <p:nvPr/>
        </p:nvPicPr>
        <p:blipFill>
          <a:blip r:embed="rId3"/>
          <a:stretch>
            <a:fillRect/>
          </a:stretch>
        </p:blipFill>
        <p:spPr>
          <a:xfrm>
            <a:off x="7988301" y="1295401"/>
            <a:ext cx="1079499" cy="1295399"/>
          </a:xfrm>
          <a:prstGeom prst="rect">
            <a:avLst/>
          </a:prstGeom>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female infertility</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763000" cy="5486400"/>
          </a:xfrm>
          <a:solidFill>
            <a:schemeClr val="bg1"/>
          </a:solidFill>
          <a:ln>
            <a:solidFill>
              <a:srgbClr val="FF0000"/>
            </a:solidFill>
          </a:ln>
        </p:spPr>
        <p:txBody>
          <a:bodyPr>
            <a:noAutofit/>
          </a:bodyPr>
          <a:lstStyle/>
          <a:p>
            <a:pPr algn="just">
              <a:buFont typeface="Wingdings" panose="05000000000000000000" pitchFamily="2" charset="2"/>
              <a:buChar char="v"/>
            </a:pPr>
            <a:r>
              <a:rPr lang="en-US" sz="1800" b="1" dirty="0" smtClean="0">
                <a:solidFill>
                  <a:srgbClr val="FF0000"/>
                </a:solidFill>
                <a:latin typeface="Times New Roman" panose="02020603050405020304" pitchFamily="18" charset="0"/>
                <a:cs typeface="Times New Roman" panose="02020603050405020304" pitchFamily="18" charset="0"/>
              </a:rPr>
              <a:t>Defective Ovulation</a:t>
            </a:r>
            <a:r>
              <a:rPr lang="en-US" sz="1800" dirty="0" smtClean="0">
                <a:solidFill>
                  <a:srgbClr val="FF0000"/>
                </a:solidFill>
                <a:latin typeface="Times New Roman" panose="02020603050405020304" pitchFamily="18" charset="0"/>
                <a:cs typeface="Times New Roman" panose="02020603050405020304" pitchFamily="18" charset="0"/>
              </a:rPr>
              <a:t> </a:t>
            </a:r>
            <a:endParaRPr lang="en-US" sz="1800" dirty="0" smtClean="0">
              <a:solidFill>
                <a:srgbClr val="FF0000"/>
              </a:solidFill>
              <a:latin typeface="Times New Roman" panose="02020603050405020304" pitchFamily="18" charset="0"/>
              <a:cs typeface="Times New Roman" panose="02020603050405020304" pitchFamily="18" charset="0"/>
            </a:endParaRPr>
          </a:p>
          <a:p>
            <a:pPr algn="just"/>
            <a:r>
              <a:rPr lang="en-US" sz="1800" b="1" i="1" dirty="0" smtClean="0">
                <a:latin typeface="Times New Roman" panose="02020603050405020304" pitchFamily="18" charset="0"/>
                <a:cs typeface="Times New Roman" panose="02020603050405020304" pitchFamily="18" charset="0"/>
              </a:rPr>
              <a:t>Endocrine disorders:</a:t>
            </a:r>
            <a:r>
              <a:rPr lang="en-US" sz="1800" dirty="0" smtClean="0">
                <a:latin typeface="Times New Roman" panose="02020603050405020304" pitchFamily="18" charset="0"/>
                <a:cs typeface="Times New Roman" panose="02020603050405020304" pitchFamily="18" charset="0"/>
              </a:rPr>
              <a:t> The dysfunction of hypothalamus and pituitary gland can lead to an excess amount of </a:t>
            </a:r>
            <a:r>
              <a:rPr lang="en-US" sz="1800" dirty="0" err="1" smtClean="0">
                <a:latin typeface="Times New Roman" panose="02020603050405020304" pitchFamily="18" charset="0"/>
                <a:cs typeface="Times New Roman" panose="02020603050405020304" pitchFamily="18" charset="0"/>
              </a:rPr>
              <a:t>prolactin</a:t>
            </a:r>
            <a:r>
              <a:rPr lang="en-US" sz="1800" dirty="0" smtClean="0">
                <a:latin typeface="Times New Roman" panose="02020603050405020304" pitchFamily="18" charset="0"/>
                <a:cs typeface="Times New Roman" panose="02020603050405020304" pitchFamily="18" charset="0"/>
              </a:rPr>
              <a:t>, this may prevent ovulation. Moreover, other endocrine glands including adrenals and thyroid may also delay ovulation. </a:t>
            </a:r>
            <a:r>
              <a:rPr lang="en-US" sz="1800" dirty="0" smtClean="0">
                <a:solidFill>
                  <a:srgbClr val="0000FF"/>
                </a:solidFill>
                <a:latin typeface="Times New Roman" panose="02020603050405020304" pitchFamily="18" charset="0"/>
                <a:cs typeface="Times New Roman" panose="02020603050405020304" pitchFamily="18" charset="0"/>
              </a:rPr>
              <a:t>When the corpus </a:t>
            </a:r>
            <a:r>
              <a:rPr lang="en-US" sz="1800" dirty="0" err="1" smtClean="0">
                <a:solidFill>
                  <a:srgbClr val="0000FF"/>
                </a:solidFill>
                <a:latin typeface="Times New Roman" panose="02020603050405020304" pitchFamily="18" charset="0"/>
                <a:cs typeface="Times New Roman" panose="02020603050405020304" pitchFamily="18" charset="0"/>
              </a:rPr>
              <a:t>luteum</a:t>
            </a:r>
            <a:r>
              <a:rPr lang="en-US" sz="1800" dirty="0" smtClean="0">
                <a:solidFill>
                  <a:srgbClr val="0000FF"/>
                </a:solidFill>
                <a:latin typeface="Times New Roman" panose="02020603050405020304" pitchFamily="18" charset="0"/>
                <a:cs typeface="Times New Roman" panose="02020603050405020304" pitchFamily="18" charset="0"/>
              </a:rPr>
              <a:t>, fails to produce enough progesterone required to thicken the uterine lining, the fertilized egg may not be able to implant, thus leading to infertility. </a:t>
            </a:r>
            <a:endParaRPr lang="en-US" sz="1800" dirty="0" smtClean="0">
              <a:solidFill>
                <a:srgbClr val="0000FF"/>
              </a:solidFill>
              <a:latin typeface="Times New Roman" panose="02020603050405020304" pitchFamily="18" charset="0"/>
              <a:cs typeface="Times New Roman" panose="02020603050405020304" pitchFamily="18" charset="0"/>
            </a:endParaRPr>
          </a:p>
          <a:p>
            <a:pPr algn="just"/>
            <a:r>
              <a:rPr lang="en-US" sz="1800" b="1" i="1" dirty="0" smtClean="0">
                <a:latin typeface="Times New Roman" panose="02020603050405020304" pitchFamily="18" charset="0"/>
                <a:cs typeface="Times New Roman" panose="02020603050405020304" pitchFamily="18" charset="0"/>
              </a:rPr>
              <a:t>Physical disorders:</a:t>
            </a:r>
            <a:r>
              <a:rPr lang="en-US" sz="1800" dirty="0" smtClean="0">
                <a:latin typeface="Times New Roman" panose="02020603050405020304" pitchFamily="18" charset="0"/>
                <a:cs typeface="Times New Roman" panose="02020603050405020304" pitchFamily="18" charset="0"/>
              </a:rPr>
              <a:t> Certain physical disorders such as </a:t>
            </a:r>
            <a:r>
              <a:rPr lang="en-US" sz="1800" dirty="0" smtClean="0">
                <a:solidFill>
                  <a:srgbClr val="0000FF"/>
                </a:solidFill>
                <a:latin typeface="Times New Roman" panose="02020603050405020304" pitchFamily="18" charset="0"/>
                <a:cs typeface="Times New Roman" panose="02020603050405020304" pitchFamily="18" charset="0"/>
              </a:rPr>
              <a:t>obesity, anorexia nervosa, and excessive exercise may lead to overweight or malnutrition, and later the menstrual cycle</a:t>
            </a:r>
            <a:r>
              <a:rPr lang="en-US" sz="1800" dirty="0" smtClean="0">
                <a:latin typeface="Times New Roman" panose="02020603050405020304" pitchFamily="18" charset="0"/>
                <a:cs typeface="Times New Roman" panose="02020603050405020304" pitchFamily="18" charset="0"/>
              </a:rPr>
              <a:t>, thus make the couple infertile. </a:t>
            </a:r>
            <a:endParaRPr lang="en-US" sz="1800" dirty="0" smtClean="0">
              <a:latin typeface="Times New Roman" panose="02020603050405020304" pitchFamily="18" charset="0"/>
              <a:cs typeface="Times New Roman" panose="02020603050405020304" pitchFamily="18" charset="0"/>
            </a:endParaRPr>
          </a:p>
          <a:p>
            <a:pPr algn="just"/>
            <a:r>
              <a:rPr lang="en-US" sz="1800" b="1" i="1" dirty="0" smtClean="0">
                <a:latin typeface="Times New Roman" panose="02020603050405020304" pitchFamily="18" charset="0"/>
                <a:cs typeface="Times New Roman" panose="02020603050405020304" pitchFamily="18" charset="0"/>
              </a:rPr>
              <a:t>Ovarian disorders:</a:t>
            </a:r>
            <a:r>
              <a:rPr lang="en-US" sz="1800" dirty="0" smtClean="0">
                <a:latin typeface="Times New Roman" panose="02020603050405020304" pitchFamily="18" charset="0"/>
                <a:cs typeface="Times New Roman" panose="02020603050405020304" pitchFamily="18" charset="0"/>
              </a:rPr>
              <a:t> Polycystic ovarian disease (PCO) can lead to infertility because of an </a:t>
            </a:r>
            <a:r>
              <a:rPr lang="en-US" sz="1800" dirty="0" smtClean="0">
                <a:solidFill>
                  <a:srgbClr val="0000FF"/>
                </a:solidFill>
                <a:latin typeface="Times New Roman" panose="02020603050405020304" pitchFamily="18" charset="0"/>
                <a:cs typeface="Times New Roman" panose="02020603050405020304" pitchFamily="18" charset="0"/>
              </a:rPr>
              <a:t>increased amount of testosterone and LH and decrease uptake of glucose by muscle</a:t>
            </a:r>
            <a:r>
              <a:rPr lang="en-US" sz="1800" dirty="0" smtClean="0">
                <a:latin typeface="Times New Roman" panose="02020603050405020304" pitchFamily="18" charset="0"/>
                <a:cs typeface="Times New Roman" panose="02020603050405020304" pitchFamily="18" charset="0"/>
              </a:rPr>
              <a:t>, fat and liver cells resulting in the </a:t>
            </a:r>
            <a:r>
              <a:rPr lang="en-US" sz="1800" dirty="0" smtClean="0">
                <a:solidFill>
                  <a:srgbClr val="0000FF"/>
                </a:solidFill>
                <a:latin typeface="Times New Roman" panose="02020603050405020304" pitchFamily="18" charset="0"/>
                <a:cs typeface="Times New Roman" panose="02020603050405020304" pitchFamily="18" charset="0"/>
              </a:rPr>
              <a:t>production of large amounts of insulin by the pancreas</a:t>
            </a:r>
            <a:r>
              <a:rPr lang="en-US" sz="1800" dirty="0" smtClean="0">
                <a:latin typeface="Times New Roman" panose="02020603050405020304" pitchFamily="18" charset="0"/>
                <a:cs typeface="Times New Roman" panose="02020603050405020304" pitchFamily="18" charset="0"/>
              </a:rPr>
              <a:t>. Low FSH levels also </a:t>
            </a:r>
            <a:r>
              <a:rPr lang="en-US" sz="1800" dirty="0" smtClean="0">
                <a:solidFill>
                  <a:srgbClr val="0000FF"/>
                </a:solidFill>
                <a:latin typeface="Times New Roman" panose="02020603050405020304" pitchFamily="18" charset="0"/>
                <a:cs typeface="Times New Roman" panose="02020603050405020304" pitchFamily="18" charset="0"/>
              </a:rPr>
              <a:t>hinder the production of eggs from the ovarian follicles, and lead to form fluid-filled ovarian cysts</a:t>
            </a:r>
            <a:r>
              <a:rPr lang="en-US" sz="1800" dirty="0" smtClean="0">
                <a:latin typeface="Times New Roman" panose="02020603050405020304" pitchFamily="18" charset="0"/>
                <a:cs typeface="Times New Roman" panose="02020603050405020304" pitchFamily="18" charset="0"/>
              </a:rPr>
              <a:t> that eventually </a:t>
            </a:r>
            <a:r>
              <a:rPr lang="en-US" sz="1800" dirty="0" smtClean="0">
                <a:solidFill>
                  <a:srgbClr val="0000FF"/>
                </a:solidFill>
                <a:latin typeface="Times New Roman" panose="02020603050405020304" pitchFamily="18" charset="0"/>
                <a:cs typeface="Times New Roman" panose="02020603050405020304" pitchFamily="18" charset="0"/>
              </a:rPr>
              <a:t>cover the whole ovaries and prevent conception. </a:t>
            </a:r>
            <a:endParaRPr lang="en-US" sz="1800" dirty="0" smtClean="0">
              <a:solidFill>
                <a:srgbClr val="0000FF"/>
              </a:solidFill>
              <a:latin typeface="Times New Roman" panose="02020603050405020304" pitchFamily="18" charset="0"/>
              <a:cs typeface="Times New Roman" panose="02020603050405020304" pitchFamily="18" charset="0"/>
            </a:endParaRPr>
          </a:p>
          <a:p>
            <a:pPr algn="just"/>
            <a:r>
              <a:rPr lang="en-US" sz="1800" b="1" i="1" dirty="0" smtClean="0">
                <a:latin typeface="Times New Roman" panose="02020603050405020304" pitchFamily="18" charset="0"/>
                <a:cs typeface="Times New Roman" panose="02020603050405020304" pitchFamily="18" charset="0"/>
              </a:rPr>
              <a:t>Endometriosis:</a:t>
            </a:r>
            <a:r>
              <a:rPr lang="en-US" sz="1800" dirty="0" smtClean="0">
                <a:latin typeface="Times New Roman" panose="02020603050405020304" pitchFamily="18" charset="0"/>
                <a:cs typeface="Times New Roman" panose="02020603050405020304" pitchFamily="18" charset="0"/>
              </a:rPr>
              <a:t> This refers to a condition in which sections of the uterine lining implant in the vagina, ovaries, fallopian tubes or pelvis. These implants form fluid- filled cysts that grow with each menstrual cycle, and eventually turn into </a:t>
            </a:r>
            <a:r>
              <a:rPr lang="en-US" sz="1800" dirty="0" smtClean="0">
                <a:solidFill>
                  <a:srgbClr val="0000FF"/>
                </a:solidFill>
                <a:latin typeface="Times New Roman" panose="02020603050405020304" pitchFamily="18" charset="0"/>
                <a:cs typeface="Times New Roman" panose="02020603050405020304" pitchFamily="18" charset="0"/>
              </a:rPr>
              <a:t>blisters and scars. These scars then block the passage of the egg and delay pregnancy. </a:t>
            </a:r>
            <a:endParaRPr lang="en-US" sz="1800" dirty="0" smtClean="0">
              <a:solidFill>
                <a:srgbClr val="0000FF"/>
              </a:solidFill>
              <a:latin typeface="Times New Roman" panose="02020603050405020304" pitchFamily="18" charset="0"/>
              <a:cs typeface="Times New Roman" panose="02020603050405020304" pitchFamily="18" charset="0"/>
            </a:endParaRPr>
          </a:p>
          <a:p>
            <a:pPr algn="just">
              <a:buNone/>
            </a:pPr>
            <a:endParaRPr lang="en-US" sz="1800" dirty="0" smtClean="0">
              <a:latin typeface="Times New Roman" panose="02020603050405020304" pitchFamily="18" charset="0"/>
              <a:cs typeface="Times New Roman" panose="02020603050405020304" pitchFamily="18" charset="0"/>
            </a:endParaRPr>
          </a:p>
          <a:p>
            <a:pPr algn="just">
              <a:buNone/>
            </a:pPr>
            <a:endParaRPr lang="en-US" sz="1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E81915E-1267-45F1-82D0-2A3AD1088765}"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female infertility</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763000" cy="5486400"/>
          </a:xfrm>
          <a:solidFill>
            <a:schemeClr val="bg1"/>
          </a:solidFill>
          <a:ln>
            <a:solidFill>
              <a:srgbClr val="FF0000"/>
            </a:solidFill>
          </a:ln>
        </p:spPr>
        <p:txBody>
          <a:bodyPr>
            <a:noAutofit/>
          </a:bodyPr>
          <a:lstStyle/>
          <a:p>
            <a:pPr algn="just">
              <a:buFont typeface="Wingdings" panose="05000000000000000000" pitchFamily="2" charset="2"/>
              <a:buChar char="v"/>
            </a:pPr>
            <a:r>
              <a:rPr lang="en-US" sz="2000" b="1" dirty="0" smtClean="0">
                <a:solidFill>
                  <a:srgbClr val="FF0000"/>
                </a:solidFill>
                <a:latin typeface="Times New Roman" panose="02020603050405020304" pitchFamily="18" charset="0"/>
                <a:cs typeface="Times New Roman" panose="02020603050405020304" pitchFamily="18" charset="0"/>
              </a:rPr>
              <a:t>Defective Transport</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Ovum:</a:t>
            </a:r>
            <a:r>
              <a:rPr lang="en-US" sz="2000" dirty="0" smtClean="0">
                <a:latin typeface="Times New Roman" panose="02020603050405020304" pitchFamily="18" charset="0"/>
                <a:cs typeface="Times New Roman" panose="02020603050405020304" pitchFamily="18" charset="0"/>
              </a:rPr>
              <a:t> Occurrence of Pelvic Inflammatory Disease (PID), gonorrhea, peritonitis, </a:t>
            </a:r>
            <a:r>
              <a:rPr lang="en-US" sz="2000" dirty="0" smtClean="0">
                <a:solidFill>
                  <a:srgbClr val="0000FF"/>
                </a:solidFill>
                <a:latin typeface="Times New Roman" panose="02020603050405020304" pitchFamily="18" charset="0"/>
                <a:cs typeface="Times New Roman" panose="02020603050405020304" pitchFamily="18" charset="0"/>
              </a:rPr>
              <a:t>previous tubal surgery</a:t>
            </a:r>
            <a:r>
              <a:rPr lang="en-US" sz="2000" dirty="0" smtClean="0">
                <a:latin typeface="Times New Roman" panose="02020603050405020304" pitchFamily="18" charset="0"/>
                <a:cs typeface="Times New Roman" panose="02020603050405020304" pitchFamily="18" charset="0"/>
              </a:rPr>
              <a:t>, and </a:t>
            </a:r>
            <a:r>
              <a:rPr lang="en-US" sz="2000" dirty="0" err="1" smtClean="0">
                <a:latin typeface="Times New Roman" panose="02020603050405020304" pitchFamily="18" charset="0"/>
                <a:cs typeface="Times New Roman" panose="02020603050405020304" pitchFamily="18" charset="0"/>
              </a:rPr>
              <a:t>fimbrial</a:t>
            </a:r>
            <a:r>
              <a:rPr lang="en-US" sz="2000" dirty="0" smtClean="0">
                <a:latin typeface="Times New Roman" panose="02020603050405020304" pitchFamily="18" charset="0"/>
                <a:cs typeface="Times New Roman" panose="02020603050405020304" pitchFamily="18" charset="0"/>
              </a:rPr>
              <a:t> adhesions can cause </a:t>
            </a:r>
            <a:r>
              <a:rPr lang="en-US" sz="2000" dirty="0" smtClean="0">
                <a:solidFill>
                  <a:srgbClr val="0000FF"/>
                </a:solidFill>
                <a:latin typeface="Times New Roman" panose="02020603050405020304" pitchFamily="18" charset="0"/>
                <a:cs typeface="Times New Roman" panose="02020603050405020304" pitchFamily="18" charset="0"/>
              </a:rPr>
              <a:t>tubal obstruction</a:t>
            </a:r>
            <a:r>
              <a:rPr lang="en-US" sz="2000" dirty="0" smtClean="0">
                <a:latin typeface="Times New Roman" panose="02020603050405020304" pitchFamily="18" charset="0"/>
                <a:cs typeface="Times New Roman" panose="02020603050405020304" pitchFamily="18" charset="0"/>
              </a:rPr>
              <a:t>; as a result the </a:t>
            </a:r>
            <a:r>
              <a:rPr lang="en-US" sz="2000" dirty="0" smtClean="0">
                <a:solidFill>
                  <a:srgbClr val="0000FF"/>
                </a:solidFill>
                <a:latin typeface="Times New Roman" panose="02020603050405020304" pitchFamily="18" charset="0"/>
                <a:cs typeface="Times New Roman" panose="02020603050405020304" pitchFamily="18" charset="0"/>
              </a:rPr>
              <a:t>egg is not released or trapped, therefore, delaying conception. </a:t>
            </a:r>
            <a:endParaRPr lang="en-US" sz="2000" dirty="0" smtClean="0">
              <a:solidFill>
                <a:srgbClr val="0000FF"/>
              </a:solidFill>
              <a:latin typeface="Times New Roman" panose="02020603050405020304" pitchFamily="18" charset="0"/>
              <a:cs typeface="Times New Roman" panose="02020603050405020304" pitchFamily="18" charset="0"/>
            </a:endParaRPr>
          </a:p>
          <a:p>
            <a:pPr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Scar tissue after abdominal surgery:</a:t>
            </a:r>
            <a:r>
              <a:rPr lang="en-US" sz="2000" dirty="0" smtClean="0">
                <a:latin typeface="Times New Roman" panose="02020603050405020304" pitchFamily="18" charset="0"/>
                <a:cs typeface="Times New Roman" panose="02020603050405020304" pitchFamily="18" charset="0"/>
              </a:rPr>
              <a:t> After abdominal surgeries, </a:t>
            </a:r>
            <a:r>
              <a:rPr lang="en-US" sz="2000" dirty="0" smtClean="0">
                <a:solidFill>
                  <a:srgbClr val="0000FF"/>
                </a:solidFill>
                <a:latin typeface="Times New Roman" panose="02020603050405020304" pitchFamily="18" charset="0"/>
                <a:cs typeface="Times New Roman" panose="02020603050405020304" pitchFamily="18" charset="0"/>
              </a:rPr>
              <a:t>presence of scar tissue may alter the movement of the ovaries, fallopian tubes, and uterus, resulting in infertility. </a:t>
            </a:r>
            <a:endParaRPr lang="en-US" sz="2000" dirty="0" smtClean="0">
              <a:solidFill>
                <a:srgbClr val="0000FF"/>
              </a:solidFill>
              <a:latin typeface="Times New Roman" panose="02020603050405020304" pitchFamily="18" charset="0"/>
              <a:cs typeface="Times New Roman" panose="02020603050405020304" pitchFamily="18" charset="0"/>
            </a:endParaRPr>
          </a:p>
          <a:p>
            <a:pPr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Sperm:</a:t>
            </a:r>
            <a:r>
              <a:rPr lang="en-US" sz="2000" dirty="0" smtClean="0">
                <a:latin typeface="Times New Roman" panose="02020603050405020304" pitchFamily="18" charset="0"/>
                <a:cs typeface="Times New Roman" panose="02020603050405020304" pitchFamily="18" charset="0"/>
              </a:rPr>
              <a:t> Presence of </a:t>
            </a:r>
            <a:r>
              <a:rPr lang="en-US" sz="2000" dirty="0" smtClean="0">
                <a:solidFill>
                  <a:srgbClr val="0000FF"/>
                </a:solidFill>
                <a:latin typeface="Times New Roman" panose="02020603050405020304" pitchFamily="18" charset="0"/>
                <a:cs typeface="Times New Roman" panose="02020603050405020304" pitchFamily="18" charset="0"/>
              </a:rPr>
              <a:t>psychosexual problem such as </a:t>
            </a:r>
            <a:r>
              <a:rPr lang="en-US" sz="2000" dirty="0" err="1" smtClean="0">
                <a:solidFill>
                  <a:srgbClr val="0000FF"/>
                </a:solidFill>
                <a:latin typeface="Times New Roman" panose="02020603050405020304" pitchFamily="18" charset="0"/>
                <a:cs typeface="Times New Roman" panose="02020603050405020304" pitchFamily="18" charset="0"/>
              </a:rPr>
              <a:t>vaginismus</a:t>
            </a:r>
            <a:r>
              <a:rPr lang="en-US" sz="2000" dirty="0" smtClean="0">
                <a:solidFill>
                  <a:srgbClr val="0000FF"/>
                </a:solidFill>
                <a:latin typeface="Times New Roman" panose="02020603050405020304" pitchFamily="18" charset="0"/>
                <a:cs typeface="Times New Roman" panose="02020603050405020304" pitchFamily="18" charset="0"/>
              </a:rPr>
              <a:t>, or </a:t>
            </a:r>
            <a:r>
              <a:rPr lang="en-US" sz="2000" dirty="0" err="1" smtClean="0">
                <a:solidFill>
                  <a:srgbClr val="0000FF"/>
                </a:solidFill>
                <a:latin typeface="Times New Roman" panose="02020603050405020304" pitchFamily="18" charset="0"/>
                <a:cs typeface="Times New Roman" panose="02020603050405020304" pitchFamily="18" charset="0"/>
              </a:rPr>
              <a:t>dyspareunia</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may hinder fertilization and make the couple infertile.</a:t>
            </a:r>
            <a:endParaRPr lang="en-US" sz="2000" dirty="0" smtClean="0">
              <a:latin typeface="Times New Roman" panose="02020603050405020304" pitchFamily="18" charset="0"/>
              <a:cs typeface="Times New Roman" panose="02020603050405020304" pitchFamily="18" charset="0"/>
            </a:endParaRPr>
          </a:p>
          <a:p>
            <a:pPr algn="just">
              <a:buNone/>
            </a:pPr>
            <a:endParaRPr lang="en-US" sz="2000" dirty="0" smtClean="0">
              <a:latin typeface="Times New Roman" panose="02020603050405020304" pitchFamily="18" charset="0"/>
              <a:cs typeface="Times New Roman" panose="02020603050405020304" pitchFamily="18" charset="0"/>
            </a:endParaRPr>
          </a:p>
          <a:p>
            <a:pPr algn="just"/>
            <a:r>
              <a:rPr lang="en-US" sz="2000" b="1" i="1" dirty="0" smtClean="0">
                <a:latin typeface="Times New Roman" panose="02020603050405020304" pitchFamily="18" charset="0"/>
                <a:cs typeface="Times New Roman" panose="02020603050405020304" pitchFamily="18" charset="0"/>
              </a:rPr>
              <a:t>Cervix:</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0000FF"/>
                </a:solidFill>
                <a:latin typeface="Times New Roman" panose="02020603050405020304" pitchFamily="18" charset="0"/>
                <a:cs typeface="Times New Roman" panose="02020603050405020304" pitchFamily="18" charset="0"/>
              </a:rPr>
              <a:t>Trauma, surgery, infection, anti-sperm antibodies </a:t>
            </a:r>
            <a:r>
              <a:rPr lang="en-US" sz="2000" dirty="0" smtClean="0">
                <a:latin typeface="Times New Roman" panose="02020603050405020304" pitchFamily="18" charset="0"/>
                <a:cs typeface="Times New Roman" panose="02020603050405020304" pitchFamily="18" charset="0"/>
              </a:rPr>
              <a:t>in the cervical mucus may also delay pregnancy. </a:t>
            </a:r>
            <a:endParaRPr lang="en-US"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2FACDF0-B588-4954-9B59-D8359ACF266D}"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female infertility</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763000" cy="5486400"/>
          </a:xfrm>
          <a:solidFill>
            <a:schemeClr val="bg1"/>
          </a:solidFill>
          <a:ln>
            <a:solidFill>
              <a:srgbClr val="FF0000"/>
            </a:solidFill>
          </a:ln>
        </p:spPr>
        <p:txBody>
          <a:bodyPr>
            <a:noAutofit/>
          </a:bodyPr>
          <a:lstStyle/>
          <a:p>
            <a:pPr algn="just">
              <a:buFont typeface="Wingdings" panose="05000000000000000000" pitchFamily="2" charset="2"/>
              <a:buChar char="v"/>
            </a:pPr>
            <a:r>
              <a:rPr lang="en-US" sz="2400" b="1" dirty="0" smtClean="0">
                <a:solidFill>
                  <a:srgbClr val="FF0000"/>
                </a:solidFill>
                <a:latin typeface="Times New Roman" panose="02020603050405020304" pitchFamily="18" charset="0"/>
                <a:cs typeface="Times New Roman" panose="02020603050405020304" pitchFamily="18" charset="0"/>
              </a:rPr>
              <a:t>Defective Implantation</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buNone/>
            </a:pPr>
            <a:r>
              <a:rPr lang="en-US" sz="2400" dirty="0" smtClean="0">
                <a:latin typeface="Times New Roman" panose="02020603050405020304" pitchFamily="18" charset="0"/>
                <a:cs typeface="Times New Roman" panose="02020603050405020304" pitchFamily="18" charset="0"/>
              </a:rPr>
              <a:t>Defective implantation can occur because of the following causes: </a:t>
            </a:r>
            <a:endParaRPr lang="en-US" sz="2400" dirty="0" smtClean="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Congenital anomaly and fibroids:</a:t>
            </a:r>
            <a:r>
              <a:rPr lang="en-US" sz="2400" dirty="0" smtClean="0">
                <a:latin typeface="Times New Roman" panose="02020603050405020304" pitchFamily="18" charset="0"/>
                <a:cs typeface="Times New Roman" panose="02020603050405020304" pitchFamily="18" charset="0"/>
              </a:rPr>
              <a:t> Congenital uterine anomaly such as </a:t>
            </a:r>
            <a:r>
              <a:rPr lang="en-US" sz="2400" dirty="0" err="1" smtClean="0">
                <a:latin typeface="Times New Roman" panose="02020603050405020304" pitchFamily="18" charset="0"/>
                <a:cs typeface="Times New Roman" panose="02020603050405020304" pitchFamily="18" charset="0"/>
              </a:rPr>
              <a:t>bicornuate</a:t>
            </a:r>
            <a:r>
              <a:rPr lang="en-US" sz="2400" dirty="0" smtClean="0">
                <a:latin typeface="Times New Roman" panose="02020603050405020304" pitchFamily="18" charset="0"/>
                <a:cs typeface="Times New Roman" panose="02020603050405020304" pitchFamily="18" charset="0"/>
              </a:rPr>
              <a:t> uterus and uterine fibroids near the fallopian tubes or cervix may alter implantation of the zygote and cause infertility. </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D12E0E5-505D-47C1-8CCF-584A2398FA66}"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685800"/>
          </a:xfrm>
          <a:solidFill>
            <a:srgbClr val="FFFF00"/>
          </a:solidFill>
          <a:ln w="28575">
            <a:solidFill>
              <a:srgbClr val="0000FF"/>
            </a:solidFill>
          </a:ln>
        </p:spPr>
        <p:txBody>
          <a:bodyPr>
            <a:normAutofit fontScale="90000"/>
          </a:bodyPr>
          <a:lstStyle/>
          <a:p>
            <a:br>
              <a:rPr lang="en-US" b="1" dirty="0" smtClean="0">
                <a:solidFill>
                  <a:srgbClr val="0000FF"/>
                </a:solidFill>
                <a:latin typeface="Times New Roman" panose="02020603050405020304" pitchFamily="18" charset="0"/>
                <a:cs typeface="Times New Roman" panose="02020603050405020304" pitchFamily="18" charset="0"/>
              </a:rPr>
            </a:br>
            <a:r>
              <a:rPr lang="en-US"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male infertility</a:t>
            </a:r>
            <a:br>
              <a:rPr lang="en-US" b="1" dirty="0" smtClean="0">
                <a:solidFill>
                  <a:srgbClr val="0000FF"/>
                </a:solidFill>
                <a:latin typeface="Times New Roman" panose="02020603050405020304" pitchFamily="18" charset="0"/>
                <a:cs typeface="Times New Roman" panose="02020603050405020304" pitchFamily="18" charset="0"/>
              </a:rPr>
            </a:br>
            <a:endParaRPr lang="en-US" b="1" spc="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763000" cy="5486400"/>
          </a:xfrm>
          <a:solidFill>
            <a:schemeClr val="bg1"/>
          </a:solidFill>
          <a:ln>
            <a:solidFill>
              <a:srgbClr val="FF0000"/>
            </a:solidFill>
          </a:ln>
        </p:spPr>
        <p:txBody>
          <a:bodyPr>
            <a:noAutofit/>
          </a:bodyPr>
          <a:lstStyle/>
          <a:p>
            <a:pPr algn="just"/>
            <a:r>
              <a:rPr lang="en-US" sz="2400" b="1" dirty="0" smtClean="0">
                <a:latin typeface="Times New Roman" panose="02020603050405020304" pitchFamily="18" charset="0"/>
                <a:cs typeface="Times New Roman" panose="02020603050405020304" pitchFamily="18" charset="0"/>
              </a:rPr>
              <a:t>Defective Spermatogenesis:</a:t>
            </a:r>
            <a:r>
              <a:rPr lang="en-US" sz="2400" dirty="0" smtClean="0">
                <a:latin typeface="Times New Roman" panose="02020603050405020304" pitchFamily="18" charset="0"/>
                <a:cs typeface="Times New Roman" panose="02020603050405020304" pitchFamily="18" charset="0"/>
              </a:rPr>
              <a:t> Presence of endocrine disorders such as diabetes mellitus and hyperthyroidism lead to </a:t>
            </a:r>
            <a:r>
              <a:rPr lang="en-US" sz="2400" dirty="0" err="1" smtClean="0">
                <a:latin typeface="Times New Roman" panose="02020603050405020304" pitchFamily="18" charset="0"/>
                <a:cs typeface="Times New Roman" panose="02020603050405020304" pitchFamily="18" charset="0"/>
              </a:rPr>
              <a:t>azospermia</a:t>
            </a:r>
            <a:r>
              <a:rPr lang="en-US" sz="2400" dirty="0" smtClean="0">
                <a:latin typeface="Times New Roman" panose="02020603050405020304" pitchFamily="18" charset="0"/>
                <a:cs typeface="Times New Roman" panose="02020603050405020304" pitchFamily="18" charset="0"/>
              </a:rPr>
              <a:t> or the </a:t>
            </a:r>
            <a:r>
              <a:rPr lang="en-US" sz="2400" dirty="0" smtClean="0">
                <a:solidFill>
                  <a:srgbClr val="0000FF"/>
                </a:solidFill>
                <a:latin typeface="Times New Roman" panose="02020603050405020304" pitchFamily="18" charset="0"/>
                <a:cs typeface="Times New Roman" panose="02020603050405020304" pitchFamily="18" charset="0"/>
              </a:rPr>
              <a:t>formation of faulty sperms</a:t>
            </a:r>
            <a:r>
              <a:rPr lang="en-US" sz="2400" dirty="0" smtClean="0">
                <a:latin typeface="Times New Roman" panose="02020603050405020304" pitchFamily="18" charset="0"/>
                <a:cs typeface="Times New Roman" panose="02020603050405020304" pitchFamily="18" charset="0"/>
              </a:rPr>
              <a:t> that are not capable to fertilize the ovum. Moreover, testicular disorder such as </a:t>
            </a:r>
            <a:r>
              <a:rPr lang="en-US" sz="2400" dirty="0" err="1" smtClean="0">
                <a:solidFill>
                  <a:srgbClr val="0000FF"/>
                </a:solidFill>
                <a:latin typeface="Times New Roman" panose="02020603050405020304" pitchFamily="18" charset="0"/>
                <a:cs typeface="Times New Roman" panose="02020603050405020304" pitchFamily="18" charset="0"/>
              </a:rPr>
              <a:t>undescended</a:t>
            </a:r>
            <a:r>
              <a:rPr lang="en-US" sz="2400" dirty="0" smtClean="0">
                <a:solidFill>
                  <a:srgbClr val="0000FF"/>
                </a:solidFill>
                <a:latin typeface="Times New Roman" panose="02020603050405020304" pitchFamily="18" charset="0"/>
                <a:cs typeface="Times New Roman" panose="02020603050405020304" pitchFamily="18" charset="0"/>
              </a:rPr>
              <a:t> testis </a:t>
            </a:r>
            <a:r>
              <a:rPr lang="en-US" sz="2400" dirty="0" smtClean="0">
                <a:latin typeface="Times New Roman" panose="02020603050405020304" pitchFamily="18" charset="0"/>
                <a:cs typeface="Times New Roman" panose="02020603050405020304" pitchFamily="18" charset="0"/>
              </a:rPr>
              <a:t>can also affect fertility. </a:t>
            </a:r>
            <a:endParaRPr lang="en-US" sz="2400" dirty="0" smtClean="0">
              <a:latin typeface="Times New Roman" panose="02020603050405020304" pitchFamily="18" charset="0"/>
              <a:cs typeface="Times New Roman" panose="02020603050405020304" pitchFamily="18" charset="0"/>
            </a:endParaRPr>
          </a:p>
          <a:p>
            <a:pPr algn="just">
              <a:buNone/>
            </a:pP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Defective Transport:</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0000FF"/>
                </a:solidFill>
                <a:latin typeface="Times New Roman" panose="02020603050405020304" pitchFamily="18" charset="0"/>
                <a:cs typeface="Times New Roman" panose="02020603050405020304" pitchFamily="18" charset="0"/>
              </a:rPr>
              <a:t>Obstruction</a:t>
            </a:r>
            <a:r>
              <a:rPr lang="en-US" sz="2400" dirty="0" smtClean="0">
                <a:latin typeface="Times New Roman" panose="02020603050405020304" pitchFamily="18" charset="0"/>
                <a:cs typeface="Times New Roman" panose="02020603050405020304" pitchFamily="18" charset="0"/>
              </a:rPr>
              <a:t> of the seminal vesicles or absence of the seminal ducts </a:t>
            </a:r>
            <a:r>
              <a:rPr lang="en-US" sz="2400" dirty="0" smtClean="0">
                <a:solidFill>
                  <a:srgbClr val="0000FF"/>
                </a:solidFill>
                <a:latin typeface="Times New Roman" panose="02020603050405020304" pitchFamily="18" charset="0"/>
                <a:cs typeface="Times New Roman" panose="02020603050405020304" pitchFamily="18" charset="0"/>
              </a:rPr>
              <a:t>may affect the mobility </a:t>
            </a:r>
            <a:r>
              <a:rPr lang="en-US" sz="2400" dirty="0" smtClean="0">
                <a:latin typeface="Times New Roman" panose="02020603050405020304" pitchFamily="18" charset="0"/>
                <a:cs typeface="Times New Roman" panose="02020603050405020304" pitchFamily="18" charset="0"/>
              </a:rPr>
              <a:t>of the sperms, and thus end up in infertility. </a:t>
            </a:r>
            <a:endParaRPr lang="en-US" sz="2400" dirty="0" smtClean="0">
              <a:latin typeface="Times New Roman" panose="02020603050405020304" pitchFamily="18" charset="0"/>
              <a:cs typeface="Times New Roman" panose="02020603050405020304" pitchFamily="18" charset="0"/>
            </a:endParaRPr>
          </a:p>
          <a:p>
            <a:pPr algn="just">
              <a:buNone/>
            </a:pP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Ineffective Delivery:</a:t>
            </a:r>
            <a:r>
              <a:rPr lang="en-US" sz="2400" dirty="0" smtClean="0">
                <a:latin typeface="Times New Roman" panose="02020603050405020304" pitchFamily="18" charset="0"/>
                <a:cs typeface="Times New Roman" panose="02020603050405020304" pitchFamily="18" charset="0"/>
              </a:rPr>
              <a:t> The </a:t>
            </a:r>
            <a:r>
              <a:rPr lang="en-US" sz="2400" dirty="0" smtClean="0">
                <a:solidFill>
                  <a:srgbClr val="0000FF"/>
                </a:solidFill>
                <a:latin typeface="Times New Roman" panose="02020603050405020304" pitchFamily="18" charset="0"/>
                <a:cs typeface="Times New Roman" panose="02020603050405020304" pitchFamily="18" charset="0"/>
              </a:rPr>
              <a:t>psychosexual problems </a:t>
            </a:r>
            <a:r>
              <a:rPr lang="en-US" sz="2400" dirty="0" smtClean="0">
                <a:latin typeface="Times New Roman" panose="02020603050405020304" pitchFamily="18" charset="0"/>
                <a:cs typeface="Times New Roman" panose="02020603050405020304" pitchFamily="18" charset="0"/>
              </a:rPr>
              <a:t>like impotence, ejaculatory dysfunction, physical disability, </a:t>
            </a:r>
            <a:r>
              <a:rPr lang="en-US" sz="2400" dirty="0" err="1" smtClean="0">
                <a:latin typeface="Times New Roman" panose="02020603050405020304" pitchFamily="18" charset="0"/>
                <a:cs typeface="Times New Roman" panose="02020603050405020304" pitchFamily="18" charset="0"/>
              </a:rPr>
              <a:t>hypospadias</a:t>
            </a:r>
            <a:r>
              <a:rPr lang="en-US" sz="2400" dirty="0" smtClean="0">
                <a:latin typeface="Times New Roman" panose="02020603050405020304" pitchFamily="18" charset="0"/>
                <a:cs typeface="Times New Roman" panose="02020603050405020304" pitchFamily="18" charset="0"/>
              </a:rPr>
              <a:t>, and </a:t>
            </a:r>
            <a:r>
              <a:rPr lang="en-US" sz="2400" dirty="0" err="1" smtClean="0">
                <a:latin typeface="Times New Roman" panose="02020603050405020304" pitchFamily="18" charset="0"/>
                <a:cs typeface="Times New Roman" panose="02020603050405020304" pitchFamily="18" charset="0"/>
              </a:rPr>
              <a:t>epispadias</a:t>
            </a:r>
            <a:r>
              <a:rPr lang="en-US" sz="2400" dirty="0" smtClean="0">
                <a:latin typeface="Times New Roman" panose="02020603050405020304" pitchFamily="18" charset="0"/>
                <a:cs typeface="Times New Roman" panose="02020603050405020304" pitchFamily="18" charset="0"/>
              </a:rPr>
              <a:t> can affect fertility of males. </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913674B-B875-4268-8F50-9429F7CFC103}" type="datetime1">
              <a:rPr lang="en-US" smtClean="0"/>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8300</Words>
  <Application>WPS Presentation</Application>
  <PresentationFormat>On-screen Show (4:3)</PresentationFormat>
  <Paragraphs>204</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SimSun</vt:lpstr>
      <vt:lpstr>Wingdings</vt:lpstr>
      <vt:lpstr>Times New Roman</vt:lpstr>
      <vt:lpstr>Calibri</vt:lpstr>
      <vt:lpstr>Microsoft YaHei</vt:lpstr>
      <vt:lpstr>Arial Unicode MS</vt:lpstr>
      <vt:lpstr>Office Theme</vt:lpstr>
      <vt:lpstr>INFERTILITY</vt:lpstr>
      <vt:lpstr>Contents</vt:lpstr>
      <vt:lpstr>INTRODUCTION</vt:lpstr>
      <vt:lpstr>INTRODUCTION</vt:lpstr>
      <vt:lpstr>Causes of infertility</vt:lpstr>
      <vt:lpstr> Causes of female infertility </vt:lpstr>
      <vt:lpstr> Causes of female infertility </vt:lpstr>
      <vt:lpstr> Causes of female infertility </vt:lpstr>
      <vt:lpstr> Causes of male infertility </vt:lpstr>
      <vt:lpstr>  Social consequences of infertility  </vt:lpstr>
      <vt:lpstr>  Social consequences of infertility  </vt:lpstr>
      <vt:lpstr>  Social consequences of infertility  </vt:lpstr>
      <vt:lpstr>  Social consequences of infertility  </vt:lpstr>
      <vt:lpstr>  Social consequences of infertility  </vt:lpstr>
      <vt:lpstr>  Social consequences of infertility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Infertility</dc:title>
  <dc:creator>Prabin Sharma</dc:creator>
  <cp:lastModifiedBy>DELL</cp:lastModifiedBy>
  <cp:revision>316</cp:revision>
  <dcterms:created xsi:type="dcterms:W3CDTF">2006-08-16T00:00:00Z</dcterms:created>
  <dcterms:modified xsi:type="dcterms:W3CDTF">2023-12-15T06:16:46Z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181ACDC8B262444195476F9D521908F9_12</vt:lpwstr>
  </property>
  <property fmtid="{D5CDD505-2E9C-101B-9397-08002B2CF9AE}" pid="3" name="KSOProductBuildVer">
    <vt:lpwstr>1033-12.2.0.13359</vt:lpwstr>
  </property>
</Properties>
</file>