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6"/>
  </p:notesMasterIdLst>
  <p:handoutMasterIdLst>
    <p:handoutMasterId r:id="rId47"/>
  </p:handoutMasterIdLst>
  <p:sldIdLst>
    <p:sldId id="256" r:id="rId2"/>
    <p:sldId id="366" r:id="rId3"/>
    <p:sldId id="372" r:id="rId4"/>
    <p:sldId id="373" r:id="rId5"/>
    <p:sldId id="374" r:id="rId6"/>
    <p:sldId id="375" r:id="rId7"/>
    <p:sldId id="296" r:id="rId8"/>
    <p:sldId id="300" r:id="rId9"/>
    <p:sldId id="370" r:id="rId10"/>
    <p:sldId id="368" r:id="rId11"/>
    <p:sldId id="355" r:id="rId12"/>
    <p:sldId id="356" r:id="rId13"/>
    <p:sldId id="357" r:id="rId14"/>
    <p:sldId id="371" r:id="rId15"/>
    <p:sldId id="358" r:id="rId16"/>
    <p:sldId id="369" r:id="rId17"/>
    <p:sldId id="361" r:id="rId18"/>
    <p:sldId id="362" r:id="rId19"/>
    <p:sldId id="363" r:id="rId20"/>
    <p:sldId id="364" r:id="rId21"/>
    <p:sldId id="351" r:id="rId22"/>
    <p:sldId id="352" r:id="rId23"/>
    <p:sldId id="353" r:id="rId24"/>
    <p:sldId id="354" r:id="rId25"/>
    <p:sldId id="335" r:id="rId26"/>
    <p:sldId id="336" r:id="rId27"/>
    <p:sldId id="337" r:id="rId28"/>
    <p:sldId id="341" r:id="rId29"/>
    <p:sldId id="342" r:id="rId30"/>
    <p:sldId id="343" r:id="rId31"/>
    <p:sldId id="344" r:id="rId32"/>
    <p:sldId id="345" r:id="rId33"/>
    <p:sldId id="346" r:id="rId34"/>
    <p:sldId id="347" r:id="rId35"/>
    <p:sldId id="348" r:id="rId36"/>
    <p:sldId id="349" r:id="rId37"/>
    <p:sldId id="350" r:id="rId38"/>
    <p:sldId id="273" r:id="rId39"/>
    <p:sldId id="292" r:id="rId40"/>
    <p:sldId id="333" r:id="rId41"/>
    <p:sldId id="301" r:id="rId42"/>
    <p:sldId id="302" r:id="rId43"/>
    <p:sldId id="367" r:id="rId44"/>
    <p:sldId id="365" r:id="rId45"/>
  </p:sldIdLst>
  <p:sldSz cx="9144000" cy="6858000" type="screen4x3"/>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176" autoAdjust="0"/>
  </p:normalViewPr>
  <p:slideViewPr>
    <p:cSldViewPr>
      <p:cViewPr varScale="1">
        <p:scale>
          <a:sx n="63" d="100"/>
          <a:sy n="63" d="100"/>
        </p:scale>
        <p:origin x="-159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8971" y="0"/>
            <a:ext cx="2921582" cy="493633"/>
          </a:xfrm>
          <a:prstGeom prst="rect">
            <a:avLst/>
          </a:prstGeom>
        </p:spPr>
        <p:txBody>
          <a:bodyPr vert="horz" lIns="91440" tIns="45720" rIns="91440" bIns="45720" rtlCol="0"/>
          <a:lstStyle>
            <a:lvl1pPr algn="r">
              <a:defRPr sz="1200"/>
            </a:lvl1pPr>
          </a:lstStyle>
          <a:p>
            <a:fld id="{D35AFAC7-D849-4BD4-9146-1FFCBE49F41C}" type="datetimeFigureOut">
              <a:rPr lang="en-US" smtClean="0"/>
              <a:t>3/30/2016</a:t>
            </a:fld>
            <a:endParaRPr lang="en-US"/>
          </a:p>
        </p:txBody>
      </p:sp>
      <p:sp>
        <p:nvSpPr>
          <p:cNvPr id="4" name="Footer Placeholder 3"/>
          <p:cNvSpPr>
            <a:spLocks noGrp="1"/>
          </p:cNvSpPr>
          <p:nvPr>
            <p:ph type="ftr" sz="quarter" idx="2"/>
          </p:nvPr>
        </p:nvSpPr>
        <p:spPr>
          <a:xfrm>
            <a:off x="0" y="9377316"/>
            <a:ext cx="2921582" cy="4936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8971" y="9377316"/>
            <a:ext cx="2921582" cy="493633"/>
          </a:xfrm>
          <a:prstGeom prst="rect">
            <a:avLst/>
          </a:prstGeom>
        </p:spPr>
        <p:txBody>
          <a:bodyPr vert="horz" lIns="91440" tIns="45720" rIns="91440" bIns="45720" rtlCol="0" anchor="b"/>
          <a:lstStyle>
            <a:lvl1pPr algn="r">
              <a:defRPr sz="1200"/>
            </a:lvl1pPr>
          </a:lstStyle>
          <a:p>
            <a:fld id="{0E6D4719-5009-473C-9769-3AD0856D7AEC}" type="slidenum">
              <a:rPr lang="en-US" smtClean="0"/>
              <a:t>‹#›</a:t>
            </a:fld>
            <a:endParaRPr lang="en-US"/>
          </a:p>
        </p:txBody>
      </p:sp>
    </p:spTree>
    <p:extLst>
      <p:ext uri="{BB962C8B-B14F-4D97-AF65-F5344CB8AC3E}">
        <p14:creationId xmlns:p14="http://schemas.microsoft.com/office/powerpoint/2010/main" val="2855430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23272A08-CD48-441D-9D27-95882A173823}" type="datetimeFigureOut">
              <a:rPr lang="en-US" smtClean="0"/>
              <a:pPr/>
              <a:t>3/30/2016</a:t>
            </a:fld>
            <a:endParaRPr lang="en-US"/>
          </a:p>
        </p:txBody>
      </p:sp>
      <p:sp>
        <p:nvSpPr>
          <p:cNvPr id="4" name="Slide Image Placeholder 3"/>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212" y="4689515"/>
            <a:ext cx="5393690" cy="444269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0516C76D-505D-4AC5-BF53-93A8F1222CE3}" type="slidenum">
              <a:rPr lang="en-US" smtClean="0"/>
              <a:pPr/>
              <a:t>‹#›</a:t>
            </a:fld>
            <a:endParaRPr lang="en-US"/>
          </a:p>
        </p:txBody>
      </p:sp>
    </p:spTree>
    <p:extLst>
      <p:ext uri="{BB962C8B-B14F-4D97-AF65-F5344CB8AC3E}">
        <p14:creationId xmlns:p14="http://schemas.microsoft.com/office/powerpoint/2010/main" val="2959193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16C76D-505D-4AC5-BF53-93A8F1222CE3}" type="slidenum">
              <a:rPr lang="en-US" smtClean="0"/>
              <a:pPr/>
              <a:t>1</a:t>
            </a:fld>
            <a:endParaRPr lang="en-US" dirty="0"/>
          </a:p>
        </p:txBody>
      </p:sp>
    </p:spTree>
    <p:extLst>
      <p:ext uri="{BB962C8B-B14F-4D97-AF65-F5344CB8AC3E}">
        <p14:creationId xmlns:p14="http://schemas.microsoft.com/office/powerpoint/2010/main" val="3846207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16C76D-505D-4AC5-BF53-93A8F1222CE3}" type="slidenum">
              <a:rPr lang="en-US" smtClean="0"/>
              <a:pPr/>
              <a:t>39</a:t>
            </a:fld>
            <a:endParaRPr lang="en-US"/>
          </a:p>
        </p:txBody>
      </p:sp>
    </p:spTree>
    <p:extLst>
      <p:ext uri="{BB962C8B-B14F-4D97-AF65-F5344CB8AC3E}">
        <p14:creationId xmlns:p14="http://schemas.microsoft.com/office/powerpoint/2010/main" val="2536263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6C76D-505D-4AC5-BF53-93A8F1222CE3}" type="slidenum">
              <a:rPr lang="en-US" smtClean="0"/>
              <a:pPr/>
              <a:t>42</a:t>
            </a:fld>
            <a:endParaRPr lang="en-US"/>
          </a:p>
        </p:txBody>
      </p:sp>
    </p:spTree>
    <p:extLst>
      <p:ext uri="{BB962C8B-B14F-4D97-AF65-F5344CB8AC3E}">
        <p14:creationId xmlns:p14="http://schemas.microsoft.com/office/powerpoint/2010/main" val="501140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scientists do that, however, they can make subunit vaccines in one of two ways:</a:t>
            </a:r>
          </a:p>
          <a:p>
            <a:endParaRPr lang="en-US" dirty="0" smtClean="0"/>
          </a:p>
          <a:p>
            <a:r>
              <a:rPr lang="en-US" dirty="0" smtClean="0"/>
              <a:t>They can grow the microbe in the laboratory and then use chemicals to break it apart and gather the important antigens.</a:t>
            </a:r>
          </a:p>
          <a:p>
            <a:r>
              <a:rPr lang="en-US" dirty="0" smtClean="0"/>
              <a:t>They can manufacture the antigen molecules from the microbe using recombinant DNA technology. Vaccines produced this way are called “recombinant subunit vaccines.”</a:t>
            </a:r>
            <a:endParaRPr lang="en-US" dirty="0"/>
          </a:p>
        </p:txBody>
      </p:sp>
      <p:sp>
        <p:nvSpPr>
          <p:cNvPr id="4" name="Slide Number Placeholder 3"/>
          <p:cNvSpPr>
            <a:spLocks noGrp="1"/>
          </p:cNvSpPr>
          <p:nvPr>
            <p:ph type="sldNum" sz="quarter" idx="10"/>
          </p:nvPr>
        </p:nvSpPr>
        <p:spPr/>
        <p:txBody>
          <a:bodyPr/>
          <a:lstStyle/>
          <a:p>
            <a:fld id="{0516C76D-505D-4AC5-BF53-93A8F1222CE3}" type="slidenum">
              <a:rPr lang="en-US" smtClean="0"/>
              <a:pPr/>
              <a:t>5</a:t>
            </a:fld>
            <a:endParaRPr lang="en-US"/>
          </a:p>
        </p:txBody>
      </p:sp>
    </p:spTree>
    <p:extLst>
      <p:ext uri="{BB962C8B-B14F-4D97-AF65-F5344CB8AC3E}">
        <p14:creationId xmlns:p14="http://schemas.microsoft.com/office/powerpoint/2010/main" val="1895208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6C76D-505D-4AC5-BF53-93A8F1222CE3}" type="slidenum">
              <a:rPr lang="en-US" smtClean="0"/>
              <a:pPr/>
              <a:t>15</a:t>
            </a:fld>
            <a:endParaRPr lang="en-US"/>
          </a:p>
        </p:txBody>
      </p:sp>
    </p:spTree>
    <p:extLst>
      <p:ext uri="{BB962C8B-B14F-4D97-AF65-F5344CB8AC3E}">
        <p14:creationId xmlns:p14="http://schemas.microsoft.com/office/powerpoint/2010/main" val="2479722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6C76D-505D-4AC5-BF53-93A8F1222CE3}" type="slidenum">
              <a:rPr lang="en-US" smtClean="0"/>
              <a:pPr/>
              <a:t>17</a:t>
            </a:fld>
            <a:endParaRPr lang="en-US"/>
          </a:p>
        </p:txBody>
      </p:sp>
    </p:spTree>
    <p:extLst>
      <p:ext uri="{BB962C8B-B14F-4D97-AF65-F5344CB8AC3E}">
        <p14:creationId xmlns:p14="http://schemas.microsoft.com/office/powerpoint/2010/main" val="810082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16C76D-505D-4AC5-BF53-93A8F1222CE3}" type="slidenum">
              <a:rPr lang="en-US" smtClean="0"/>
              <a:pPr/>
              <a:t>20</a:t>
            </a:fld>
            <a:endParaRPr lang="en-US"/>
          </a:p>
        </p:txBody>
      </p:sp>
    </p:spTree>
    <p:extLst>
      <p:ext uri="{BB962C8B-B14F-4D97-AF65-F5344CB8AC3E}">
        <p14:creationId xmlns:p14="http://schemas.microsoft.com/office/powerpoint/2010/main" val="1850692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Malaise:a</a:t>
            </a:r>
            <a:r>
              <a:rPr lang="en-US" dirty="0" smtClean="0"/>
              <a:t> general feeling of discomfort, illness, or unease whose exact cause is difficult to identify.</a:t>
            </a:r>
            <a:endParaRPr lang="en-US" dirty="0"/>
          </a:p>
        </p:txBody>
      </p:sp>
      <p:sp>
        <p:nvSpPr>
          <p:cNvPr id="4" name="Slide Number Placeholder 3"/>
          <p:cNvSpPr>
            <a:spLocks noGrp="1"/>
          </p:cNvSpPr>
          <p:nvPr>
            <p:ph type="sldNum" sz="quarter" idx="10"/>
          </p:nvPr>
        </p:nvSpPr>
        <p:spPr/>
        <p:txBody>
          <a:bodyPr/>
          <a:lstStyle/>
          <a:p>
            <a:fld id="{0516C76D-505D-4AC5-BF53-93A8F1222CE3}" type="slidenum">
              <a:rPr lang="en-US" smtClean="0"/>
              <a:pPr/>
              <a:t>24</a:t>
            </a:fld>
            <a:endParaRPr lang="en-US"/>
          </a:p>
        </p:txBody>
      </p:sp>
    </p:spTree>
    <p:extLst>
      <p:ext uri="{BB962C8B-B14F-4D97-AF65-F5344CB8AC3E}">
        <p14:creationId xmlns:p14="http://schemas.microsoft.com/office/powerpoint/2010/main" val="958876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16C76D-505D-4AC5-BF53-93A8F1222CE3}" type="slidenum">
              <a:rPr lang="en-US" smtClean="0"/>
              <a:pPr/>
              <a:t>25</a:t>
            </a:fld>
            <a:endParaRPr lang="en-US"/>
          </a:p>
        </p:txBody>
      </p:sp>
    </p:spTree>
    <p:extLst>
      <p:ext uri="{BB962C8B-B14F-4D97-AF65-F5344CB8AC3E}">
        <p14:creationId xmlns:p14="http://schemas.microsoft.com/office/powerpoint/2010/main" val="3524490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Coryza</a:t>
            </a:r>
            <a:r>
              <a:rPr lang="en-US" dirty="0" smtClean="0"/>
              <a:t>- inflammation</a:t>
            </a:r>
            <a:r>
              <a:rPr lang="en-US" baseline="0" dirty="0" smtClean="0"/>
              <a:t> of mucous membrane inside nose</a:t>
            </a:r>
            <a:endParaRPr lang="en-US" dirty="0"/>
          </a:p>
        </p:txBody>
      </p:sp>
      <p:sp>
        <p:nvSpPr>
          <p:cNvPr id="4" name="Slide Number Placeholder 3"/>
          <p:cNvSpPr>
            <a:spLocks noGrp="1"/>
          </p:cNvSpPr>
          <p:nvPr>
            <p:ph type="sldNum" sz="quarter" idx="10"/>
          </p:nvPr>
        </p:nvSpPr>
        <p:spPr/>
        <p:txBody>
          <a:bodyPr/>
          <a:lstStyle/>
          <a:p>
            <a:fld id="{0516C76D-505D-4AC5-BF53-93A8F1222CE3}" type="slidenum">
              <a:rPr lang="en-US" smtClean="0"/>
              <a:pPr/>
              <a:t>36</a:t>
            </a:fld>
            <a:endParaRPr lang="en-US"/>
          </a:p>
        </p:txBody>
      </p:sp>
    </p:spTree>
    <p:extLst>
      <p:ext uri="{BB962C8B-B14F-4D97-AF65-F5344CB8AC3E}">
        <p14:creationId xmlns:p14="http://schemas.microsoft.com/office/powerpoint/2010/main" val="2177971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16C76D-505D-4AC5-BF53-93A8F1222CE3}" type="slidenum">
              <a:rPr lang="en-US" smtClean="0"/>
              <a:pPr/>
              <a:t>38</a:t>
            </a:fld>
            <a:endParaRPr lang="en-US"/>
          </a:p>
        </p:txBody>
      </p:sp>
    </p:spTree>
    <p:extLst>
      <p:ext uri="{BB962C8B-B14F-4D97-AF65-F5344CB8AC3E}">
        <p14:creationId xmlns:p14="http://schemas.microsoft.com/office/powerpoint/2010/main" val="2522759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35F44FE-5FD8-4393-BE34-585DC6917628}"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15BE43-C116-4FC7-AA33-A5918FAB2BED}"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5F44FE-5FD8-4393-BE34-585DC6917628}"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15BE43-C116-4FC7-AA33-A5918FAB2BE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35F44FE-5FD8-4393-BE34-585DC6917628}"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15BE43-C116-4FC7-AA33-A5918FAB2BE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5F44FE-5FD8-4393-BE34-585DC6917628}"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15BE43-C116-4FC7-AA33-A5918FAB2BE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5F44FE-5FD8-4393-BE34-585DC6917628}" type="datetimeFigureOut">
              <a:rPr lang="en-US" smtClean="0"/>
              <a:pPr/>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15BE43-C116-4FC7-AA33-A5918FAB2BED}"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35F44FE-5FD8-4393-BE34-585DC6917628}" type="datetimeFigureOut">
              <a:rPr lang="en-US" smtClean="0"/>
              <a:pPr/>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15BE43-C116-4FC7-AA33-A5918FAB2BE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35F44FE-5FD8-4393-BE34-585DC6917628}" type="datetimeFigureOut">
              <a:rPr lang="en-US" smtClean="0"/>
              <a:pPr/>
              <a:t>3/30/2016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15BE43-C116-4FC7-AA33-A5918FAB2BED}"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5F44FE-5FD8-4393-BE34-585DC6917628}" type="datetimeFigureOut">
              <a:rPr lang="en-US" smtClean="0"/>
              <a:pPr/>
              <a:t>3/30/2016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15BE43-C116-4FC7-AA33-A5918FAB2BE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5F44FE-5FD8-4393-BE34-585DC6917628}" type="datetimeFigureOut">
              <a:rPr lang="en-US" smtClean="0"/>
              <a:pPr/>
              <a:t>3/30/2016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15BE43-C116-4FC7-AA33-A5918FAB2BE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5F44FE-5FD8-4393-BE34-585DC6917628}" type="datetimeFigureOut">
              <a:rPr lang="en-US" smtClean="0"/>
              <a:pPr/>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15BE43-C116-4FC7-AA33-A5918FAB2BED}"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5F44FE-5FD8-4393-BE34-585DC6917628}" type="datetimeFigureOut">
              <a:rPr lang="en-US" smtClean="0"/>
              <a:pPr/>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15BE43-C116-4FC7-AA33-A5918FAB2BE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35F44FE-5FD8-4393-BE34-585DC6917628}" type="datetimeFigureOut">
              <a:rPr lang="en-US" smtClean="0"/>
              <a:pPr/>
              <a:t>3/30/2016</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4915BE43-C116-4FC7-AA33-A5918FAB2BE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Public Health Problems in Nepal:</a:t>
            </a:r>
            <a:br>
              <a:rPr lang="en-US" dirty="0" smtClean="0"/>
            </a:br>
            <a:r>
              <a:rPr lang="en-US" i="1" u="sng" dirty="0" smtClean="0"/>
              <a:t>Vaccine preventable diseases</a:t>
            </a:r>
            <a:endParaRPr lang="en-US" i="1" u="sng" dirty="0"/>
          </a:p>
        </p:txBody>
      </p:sp>
      <p:sp>
        <p:nvSpPr>
          <p:cNvPr id="3" name="Subtitle 2"/>
          <p:cNvSpPr>
            <a:spLocks noGrp="1"/>
          </p:cNvSpPr>
          <p:nvPr>
            <p:ph type="subTitle" idx="1"/>
          </p:nvPr>
        </p:nvSpPr>
        <p:spPr/>
        <p:txBody>
          <a:bodyPr>
            <a:normAutofit/>
          </a:bodyPr>
          <a:lstStyle/>
          <a:p>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VPDs in Nepal</a:t>
            </a:r>
          </a:p>
        </p:txBody>
      </p:sp>
    </p:spTree>
    <p:extLst>
      <p:ext uri="{BB962C8B-B14F-4D97-AF65-F5344CB8AC3E}">
        <p14:creationId xmlns:p14="http://schemas.microsoft.com/office/powerpoint/2010/main" val="607993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685800"/>
          </a:xfrm>
        </p:spPr>
        <p:txBody>
          <a:bodyPr>
            <a:normAutofit fontScale="90000"/>
          </a:bodyPr>
          <a:lstStyle/>
          <a:p>
            <a:r>
              <a:rPr lang="en-US" dirty="0" smtClean="0"/>
              <a:t>Burden of VPDs in Nepal</a:t>
            </a:r>
            <a:endParaRPr lang="en-US" dirty="0"/>
          </a:p>
        </p:txBody>
      </p:sp>
      <p:sp>
        <p:nvSpPr>
          <p:cNvPr id="3" name="Content Placeholder 2"/>
          <p:cNvSpPr>
            <a:spLocks noGrp="1"/>
          </p:cNvSpPr>
          <p:nvPr>
            <p:ph idx="1"/>
          </p:nvPr>
        </p:nvSpPr>
        <p:spPr>
          <a:xfrm>
            <a:off x="457200" y="1143000"/>
            <a:ext cx="7467600" cy="5330952"/>
          </a:xfrm>
        </p:spPr>
        <p:txBody>
          <a:bodyPr/>
          <a:lstStyle/>
          <a:p>
            <a:r>
              <a:rPr lang="en-US" sz="2000" dirty="0" smtClean="0"/>
              <a:t>In Nepal according to WHO Vaccine preventable diseases monitoring system, 2015 ; number of reported cases of different VPDs are shown in the table below;</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762300075"/>
              </p:ext>
            </p:extLst>
          </p:nvPr>
        </p:nvGraphicFramePr>
        <p:xfrm>
          <a:off x="990600" y="2286000"/>
          <a:ext cx="6629400" cy="4011295"/>
        </p:xfrm>
        <a:graphic>
          <a:graphicData uri="http://schemas.openxmlformats.org/drawingml/2006/table">
            <a:tbl>
              <a:tblPr/>
              <a:tblGrid>
                <a:gridCol w="3501619"/>
                <a:gridCol w="1059209"/>
                <a:gridCol w="1121515"/>
                <a:gridCol w="947057"/>
              </a:tblGrid>
              <a:tr h="220883">
                <a:tc rowSpan="2">
                  <a:txBody>
                    <a:bodyPr/>
                    <a:lstStyle/>
                    <a:p>
                      <a:pPr marL="0" marR="0" algn="just">
                        <a:lnSpc>
                          <a:spcPct val="107000"/>
                        </a:lnSpc>
                        <a:spcBef>
                          <a:spcPts val="0"/>
                        </a:spcBef>
                        <a:spcAft>
                          <a:spcPts val="0"/>
                        </a:spcAft>
                      </a:pPr>
                      <a:r>
                        <a:rPr lang="en-US" sz="1800" dirty="0">
                          <a:latin typeface="Calibri"/>
                          <a:ea typeface="Calibri"/>
                          <a:cs typeface="Times New Roman"/>
                        </a:rPr>
                        <a:t>Number of reported cases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just">
                        <a:lnSpc>
                          <a:spcPct val="107000"/>
                        </a:lnSpc>
                        <a:spcBef>
                          <a:spcPts val="0"/>
                        </a:spcBef>
                        <a:spcAft>
                          <a:spcPts val="0"/>
                        </a:spcAft>
                      </a:pPr>
                      <a:r>
                        <a:rPr lang="en-US" sz="1800">
                          <a:latin typeface="Calibri"/>
                          <a:ea typeface="Calibri"/>
                          <a:cs typeface="Times New Roman"/>
                        </a:rPr>
                        <a:t>  Year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20883">
                <a:tc vMerge="1">
                  <a:txBody>
                    <a:bodyPr/>
                    <a:lstStyle/>
                    <a:p>
                      <a:pPr marL="0" marR="0" algn="just">
                        <a:lnSpc>
                          <a:spcPct val="107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2014</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2013</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883">
                <a:tc>
                  <a:txBody>
                    <a:bodyPr/>
                    <a:lstStyle/>
                    <a:p>
                      <a:pPr marL="0" marR="0" algn="just">
                        <a:lnSpc>
                          <a:spcPct val="107000"/>
                        </a:lnSpc>
                        <a:spcBef>
                          <a:spcPts val="0"/>
                        </a:spcBef>
                        <a:spcAft>
                          <a:spcPts val="0"/>
                        </a:spcAft>
                      </a:pPr>
                      <a:r>
                        <a:rPr lang="en-US" sz="1800">
                          <a:latin typeface="Calibri"/>
                          <a:ea typeface="Calibri"/>
                          <a:cs typeface="Times New Roman"/>
                        </a:rPr>
                        <a:t>Diptheria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solidFill>
                            <a:srgbClr val="FF0000"/>
                          </a:solidFill>
                        </a:rPr>
                        <a:t>1079</a:t>
                      </a:r>
                      <a:endParaRPr lang="en-US" dirty="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103</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138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883">
                <a:tc>
                  <a:txBody>
                    <a:bodyPr/>
                    <a:lstStyle/>
                    <a:p>
                      <a:pPr marL="0" marR="0" algn="just">
                        <a:lnSpc>
                          <a:spcPct val="107000"/>
                        </a:lnSpc>
                        <a:spcBef>
                          <a:spcPts val="0"/>
                        </a:spcBef>
                        <a:spcAft>
                          <a:spcPts val="0"/>
                        </a:spcAft>
                      </a:pPr>
                      <a:r>
                        <a:rPr lang="en-US" sz="1800">
                          <a:latin typeface="Calibri"/>
                          <a:ea typeface="Calibri"/>
                          <a:cs typeface="Times New Roman"/>
                        </a:rPr>
                        <a:t>JE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solidFill>
                            <a:srgbClr val="FF0000"/>
                          </a:solidFill>
                        </a:rPr>
                        <a:t>1304</a:t>
                      </a:r>
                      <a:endParaRPr lang="en-US" dirty="0">
                        <a:solidFill>
                          <a:srgbClr val="FF0000"/>
                        </a:solidFil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118</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75 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883">
                <a:tc>
                  <a:txBody>
                    <a:bodyPr/>
                    <a:lstStyle/>
                    <a:p>
                      <a:pPr marL="0" marR="0" algn="just">
                        <a:lnSpc>
                          <a:spcPct val="107000"/>
                        </a:lnSpc>
                        <a:spcBef>
                          <a:spcPts val="0"/>
                        </a:spcBef>
                        <a:spcAft>
                          <a:spcPts val="0"/>
                        </a:spcAft>
                      </a:pPr>
                      <a:r>
                        <a:rPr lang="en-US" sz="1800">
                          <a:latin typeface="Calibri"/>
                          <a:ea typeface="Calibri"/>
                          <a:cs typeface="Times New Roman"/>
                        </a:rPr>
                        <a:t>Measles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1279</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1861</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3'362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883">
                <a:tc>
                  <a:txBody>
                    <a:bodyPr/>
                    <a:lstStyle/>
                    <a:p>
                      <a:pPr marL="0" marR="0" algn="just">
                        <a:lnSpc>
                          <a:spcPct val="107000"/>
                        </a:lnSpc>
                        <a:spcBef>
                          <a:spcPts val="0"/>
                        </a:spcBef>
                        <a:spcAft>
                          <a:spcPts val="0"/>
                        </a:spcAft>
                      </a:pPr>
                      <a:r>
                        <a:rPr lang="en-US" sz="1800">
                          <a:latin typeface="Calibri"/>
                          <a:ea typeface="Calibri"/>
                          <a:cs typeface="Times New Roman"/>
                        </a:rPr>
                        <a:t>Mumps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34034</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29134</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35'874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883">
                <a:tc>
                  <a:txBody>
                    <a:bodyPr/>
                    <a:lstStyle/>
                    <a:p>
                      <a:pPr marL="0" marR="0" algn="just">
                        <a:lnSpc>
                          <a:spcPct val="107000"/>
                        </a:lnSpc>
                        <a:spcBef>
                          <a:spcPts val="0"/>
                        </a:spcBef>
                        <a:spcAft>
                          <a:spcPts val="0"/>
                        </a:spcAft>
                      </a:pPr>
                      <a:r>
                        <a:rPr lang="en-US" sz="1800">
                          <a:latin typeface="Calibri"/>
                          <a:ea typeface="Calibri"/>
                          <a:cs typeface="Times New Roman"/>
                        </a:rPr>
                        <a:t>Pertusis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6096</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3431</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1'595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2965">
                <a:tc>
                  <a:txBody>
                    <a:bodyPr/>
                    <a:lstStyle/>
                    <a:p>
                      <a:pPr marL="0" marR="0" algn="just">
                        <a:lnSpc>
                          <a:spcPct val="107000"/>
                        </a:lnSpc>
                        <a:spcBef>
                          <a:spcPts val="0"/>
                        </a:spcBef>
                        <a:spcAft>
                          <a:spcPts val="0"/>
                        </a:spcAft>
                      </a:pPr>
                      <a:r>
                        <a:rPr lang="en-US" sz="1800">
                          <a:latin typeface="Calibri"/>
                          <a:ea typeface="Calibri"/>
                          <a:cs typeface="Times New Roman"/>
                        </a:rPr>
                        <a:t>Polio </a:t>
                      </a:r>
                    </a:p>
                    <a:p>
                      <a:pPr marL="0" marR="0" algn="just">
                        <a:lnSpc>
                          <a:spcPct val="107000"/>
                        </a:lnSpc>
                        <a:spcBef>
                          <a:spcPts val="0"/>
                        </a:spcBef>
                        <a:spcAft>
                          <a:spcPts val="0"/>
                        </a:spcAft>
                      </a:pPr>
                      <a:r>
                        <a:rPr lang="en-US" sz="1200" i="1">
                          <a:latin typeface="Calibri"/>
                          <a:ea typeface="Calibri"/>
                          <a:cs typeface="Times New Roman"/>
                        </a:rPr>
                        <a:t>(includes indigenous, imported, polio cases caused by vaccine derived polio viruses; excludes vaccine associated paralytic polio, non polio acute flaccid paralysis)</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0</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0</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883">
                <a:tc>
                  <a:txBody>
                    <a:bodyPr/>
                    <a:lstStyle/>
                    <a:p>
                      <a:pPr marL="0" marR="0" algn="just">
                        <a:lnSpc>
                          <a:spcPct val="107000"/>
                        </a:lnSpc>
                        <a:spcBef>
                          <a:spcPts val="0"/>
                        </a:spcBef>
                        <a:spcAft>
                          <a:spcPts val="0"/>
                        </a:spcAft>
                      </a:pPr>
                      <a:r>
                        <a:rPr lang="en-US" sz="1800" dirty="0">
                          <a:latin typeface="Calibri"/>
                          <a:ea typeface="Calibri"/>
                          <a:cs typeface="Times New Roman"/>
                        </a:rPr>
                        <a:t>Rubella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704</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755</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801 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883">
                <a:tc>
                  <a:txBody>
                    <a:bodyPr/>
                    <a:lstStyle/>
                    <a:p>
                      <a:pPr marL="0" marR="0" algn="just">
                        <a:lnSpc>
                          <a:spcPct val="107000"/>
                        </a:lnSpc>
                        <a:spcBef>
                          <a:spcPts val="0"/>
                        </a:spcBef>
                        <a:spcAft>
                          <a:spcPts val="0"/>
                        </a:spcAft>
                      </a:pPr>
                      <a:r>
                        <a:rPr lang="en-US" sz="1800">
                          <a:latin typeface="Calibri"/>
                          <a:ea typeface="Calibri"/>
                          <a:cs typeface="Times New Roman"/>
                        </a:rPr>
                        <a:t>Tetatus (total)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883</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377</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359 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883">
                <a:tc>
                  <a:txBody>
                    <a:bodyPr/>
                    <a:lstStyle/>
                    <a:p>
                      <a:pPr marL="0" marR="0" algn="just">
                        <a:lnSpc>
                          <a:spcPct val="107000"/>
                        </a:lnSpc>
                        <a:spcBef>
                          <a:spcPts val="0"/>
                        </a:spcBef>
                        <a:spcAft>
                          <a:spcPts val="0"/>
                        </a:spcAft>
                      </a:pPr>
                      <a:r>
                        <a:rPr lang="en-US" sz="1800">
                          <a:latin typeface="Calibri"/>
                          <a:ea typeface="Calibri"/>
                          <a:cs typeface="Times New Roman"/>
                        </a:rPr>
                        <a:t>Tetanus (neonatal)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57</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smtClean="0"/>
                        <a:t>87</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800" dirty="0">
                          <a:latin typeface="Calibri"/>
                          <a:ea typeface="Calibri"/>
                          <a:cs typeface="Times New Roman"/>
                        </a:rPr>
                        <a:t>32 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326383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of VPDs </a:t>
            </a:r>
            <a:endParaRPr lang="en-US" dirty="0"/>
          </a:p>
        </p:txBody>
      </p:sp>
      <p:sp>
        <p:nvSpPr>
          <p:cNvPr id="4" name="Content Placeholder 3"/>
          <p:cNvSpPr>
            <a:spLocks noGrp="1"/>
          </p:cNvSpPr>
          <p:nvPr>
            <p:ph idx="1"/>
          </p:nvPr>
        </p:nvSpPr>
        <p:spPr/>
        <p:txBody>
          <a:bodyPr>
            <a:normAutofit/>
          </a:bodyPr>
          <a:lstStyle/>
          <a:p>
            <a:r>
              <a:rPr lang="en-US" dirty="0" smtClean="0"/>
              <a:t>Immunization is the key</a:t>
            </a:r>
          </a:p>
          <a:p>
            <a:r>
              <a:rPr lang="en-US" dirty="0"/>
              <a:t>Immunization prevents illness, disability and death from vaccine-preventable diseases including diphtheria, measles, pertussis, pneumonia, polio, rotavirus </a:t>
            </a:r>
            <a:r>
              <a:rPr lang="en-US" dirty="0" err="1"/>
              <a:t>diarrhoea</a:t>
            </a:r>
            <a:r>
              <a:rPr lang="en-US" dirty="0"/>
              <a:t>, rubella and tetanus.</a:t>
            </a:r>
          </a:p>
          <a:p>
            <a:pPr fontAlgn="base"/>
            <a:r>
              <a:rPr lang="en-US" dirty="0"/>
              <a:t>Immunization </a:t>
            </a:r>
            <a:r>
              <a:rPr lang="en-US" dirty="0" smtClean="0"/>
              <a:t>currently averts </a:t>
            </a:r>
            <a:r>
              <a:rPr lang="en-US" dirty="0"/>
              <a:t>an estimated 2 to 3 million deaths every year.</a:t>
            </a:r>
          </a:p>
          <a:p>
            <a:pPr fontAlgn="base"/>
            <a:r>
              <a:rPr lang="en-US" dirty="0"/>
              <a:t>But an estimated 22.6 million infants worldwide are still missing out on basic vaccines.</a:t>
            </a:r>
          </a:p>
          <a:p>
            <a:endParaRPr lang="en-US" dirty="0"/>
          </a:p>
        </p:txBody>
      </p:sp>
    </p:spTree>
    <p:extLst>
      <p:ext uri="{BB962C8B-B14F-4D97-AF65-F5344CB8AC3E}">
        <p14:creationId xmlns:p14="http://schemas.microsoft.com/office/powerpoint/2010/main" val="3863551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National Immunization Program (NIP) in Nepal</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P1 program of GoN, runs under Child Health Division .</a:t>
            </a:r>
          </a:p>
          <a:p>
            <a:endParaRPr lang="en-US" dirty="0" smtClean="0"/>
          </a:p>
          <a:p>
            <a:r>
              <a:rPr lang="en-US" dirty="0"/>
              <a:t>The accessibility of immunization has reached to the 97%</a:t>
            </a:r>
          </a:p>
          <a:p>
            <a:r>
              <a:rPr lang="en-US" dirty="0"/>
              <a:t>population and serves equally, successfully to the poor and rich, also does not discriminate </a:t>
            </a:r>
            <a:r>
              <a:rPr lang="en-US" dirty="0" smtClean="0"/>
              <a:t>child's sex</a:t>
            </a:r>
            <a:r>
              <a:rPr lang="en-US" dirty="0"/>
              <a:t>. Currently ten antigens (IPV added in RI in 2014, thus </a:t>
            </a:r>
            <a:r>
              <a:rPr lang="en-US" dirty="0" smtClean="0"/>
              <a:t>totaling </a:t>
            </a:r>
            <a:r>
              <a:rPr lang="en-US" dirty="0"/>
              <a:t>11) provided through the </a:t>
            </a:r>
            <a:r>
              <a:rPr lang="en-US" dirty="0" smtClean="0"/>
              <a:t>routine  immunization</a:t>
            </a:r>
            <a:r>
              <a:rPr lang="en-US" dirty="0"/>
              <a:t>. The contribution of immunization in achieving the MDG 4 goal is </a:t>
            </a:r>
            <a:r>
              <a:rPr lang="en-US" dirty="0" smtClean="0"/>
              <a:t>immense.</a:t>
            </a:r>
          </a:p>
          <a:p>
            <a:r>
              <a:rPr lang="en-US" b="1" dirty="0"/>
              <a:t>GOAL: </a:t>
            </a:r>
            <a:r>
              <a:rPr lang="en-US" dirty="0"/>
              <a:t>To reduce child mortality, morbidity and disability associated with </a:t>
            </a:r>
            <a:r>
              <a:rPr lang="en-US" dirty="0" smtClean="0"/>
              <a:t>vaccine-preventable </a:t>
            </a:r>
            <a:r>
              <a:rPr lang="en-US" dirty="0"/>
              <a:t>diseases.</a:t>
            </a:r>
            <a:endParaRPr lang="en-US" dirty="0" smtClean="0"/>
          </a:p>
        </p:txBody>
      </p:sp>
    </p:spTree>
    <p:extLst>
      <p:ext uri="{BB962C8B-B14F-4D97-AF65-F5344CB8AC3E}">
        <p14:creationId xmlns:p14="http://schemas.microsoft.com/office/powerpoint/2010/main" val="14459977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a:bodyPr>
          <a:lstStyle/>
          <a:p>
            <a:r>
              <a:rPr lang="en-US" dirty="0"/>
              <a:t>Nepal has achieved polio free status in 27th March 2014, sustained maternal and neonatal tetanus elimination since 2005, and Japanese encephalitis is in control status and conducting measles case based surveillance to meet the target of elimination by 2019.</a:t>
            </a:r>
          </a:p>
          <a:p>
            <a:r>
              <a:rPr lang="en-US" dirty="0"/>
              <a:t>The national coverage of BCG is the highest of all antigens indicates that almost 99% mother </a:t>
            </a:r>
            <a:r>
              <a:rPr lang="en-US" dirty="0" smtClean="0"/>
              <a:t>have access </a:t>
            </a:r>
            <a:r>
              <a:rPr lang="en-US" dirty="0"/>
              <a:t>in immunization services, while DPT‐</a:t>
            </a:r>
            <a:r>
              <a:rPr lang="en-US" dirty="0" err="1"/>
              <a:t>HepB</a:t>
            </a:r>
            <a:r>
              <a:rPr lang="en-US" dirty="0"/>
              <a:t>‐Hib and OPV‐ 3 coverage are more than 91%. </a:t>
            </a:r>
            <a:endParaRPr lang="en-US" dirty="0" smtClean="0"/>
          </a:p>
          <a:p>
            <a:r>
              <a:rPr lang="en-US" dirty="0" err="1" smtClean="0"/>
              <a:t>Themeasles</a:t>
            </a:r>
            <a:r>
              <a:rPr lang="en-US" dirty="0" smtClean="0"/>
              <a:t>/rubella </a:t>
            </a:r>
            <a:r>
              <a:rPr lang="en-US" dirty="0"/>
              <a:t>vaccine coverage is 88% and </a:t>
            </a:r>
            <a:r>
              <a:rPr lang="en-US" dirty="0" smtClean="0"/>
              <a:t>Td2+ </a:t>
            </a:r>
            <a:r>
              <a:rPr lang="en-US" dirty="0"/>
              <a:t>coverage (Td2 and Td2+) </a:t>
            </a:r>
            <a:r>
              <a:rPr lang="en-US" dirty="0" smtClean="0"/>
              <a:t>coverage is 75%. The </a:t>
            </a:r>
            <a:r>
              <a:rPr lang="en-US" dirty="0"/>
              <a:t>JE</a:t>
            </a:r>
          </a:p>
          <a:p>
            <a:r>
              <a:rPr lang="en-US" dirty="0"/>
              <a:t>coverage (31 districts) is 75%.</a:t>
            </a:r>
          </a:p>
          <a:p>
            <a:endParaRPr lang="en-US" dirty="0"/>
          </a:p>
        </p:txBody>
      </p:sp>
    </p:spTree>
    <p:extLst>
      <p:ext uri="{BB962C8B-B14F-4D97-AF65-F5344CB8AC3E}">
        <p14:creationId xmlns:p14="http://schemas.microsoft.com/office/powerpoint/2010/main" val="392873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382000" cy="5483352"/>
          </a:xfrm>
        </p:spPr>
        <p:txBody>
          <a:bodyPr>
            <a:normAutofit/>
          </a:bodyPr>
          <a:lstStyle/>
          <a:p>
            <a:r>
              <a:rPr lang="en-US" dirty="0"/>
              <a:t>The</a:t>
            </a:r>
            <a:r>
              <a:rPr lang="en-US" b="1" dirty="0"/>
              <a:t> objectives </a:t>
            </a:r>
            <a:r>
              <a:rPr lang="en-US" dirty="0"/>
              <a:t>of NIP are to:</a:t>
            </a:r>
          </a:p>
          <a:p>
            <a:pPr lvl="1"/>
            <a:r>
              <a:rPr lang="en-US" dirty="0"/>
              <a:t>Achieve and maintain at least 90% vaccination coverage for all antigens at national and district level by 2016</a:t>
            </a:r>
          </a:p>
          <a:p>
            <a:pPr lvl="1"/>
            <a:r>
              <a:rPr lang="en-US" dirty="0"/>
              <a:t>Ensure access to vaccines of assured quality and with appropriate waste management</a:t>
            </a:r>
          </a:p>
          <a:p>
            <a:pPr lvl="1"/>
            <a:r>
              <a:rPr lang="en-US" dirty="0"/>
              <a:t>Achieve and maintain polio free status</a:t>
            </a:r>
          </a:p>
          <a:p>
            <a:pPr lvl="1"/>
            <a:r>
              <a:rPr lang="en-US" dirty="0"/>
              <a:t> Maintain maternal and neonatal tetanus elimination status</a:t>
            </a:r>
          </a:p>
          <a:p>
            <a:pPr lvl="1"/>
            <a:r>
              <a:rPr lang="en-US" dirty="0"/>
              <a:t>Achieve measles elimination status by 2016</a:t>
            </a:r>
          </a:p>
          <a:p>
            <a:pPr lvl="1"/>
            <a:r>
              <a:rPr lang="en-US" dirty="0"/>
              <a:t>Accelerate control of vaccine‐preventable diseases through introduction of new and underused vaccines</a:t>
            </a:r>
          </a:p>
          <a:p>
            <a:pPr lvl="1"/>
            <a:r>
              <a:rPr lang="en-US" dirty="0"/>
              <a:t>Strengthen and expand VPD surveillance</a:t>
            </a:r>
          </a:p>
          <a:p>
            <a:pPr lvl="1"/>
            <a:r>
              <a:rPr lang="en-US" dirty="0"/>
              <a:t>Continue to expand immunization beyond infancy</a:t>
            </a:r>
          </a:p>
          <a:p>
            <a:endParaRPr lang="en-US" dirty="0"/>
          </a:p>
        </p:txBody>
      </p:sp>
    </p:spTree>
    <p:extLst>
      <p:ext uri="{BB962C8B-B14F-4D97-AF65-F5344CB8AC3E}">
        <p14:creationId xmlns:p14="http://schemas.microsoft.com/office/powerpoint/2010/main" val="24943106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lstStyle/>
          <a:p>
            <a:r>
              <a:rPr lang="en-US" sz="2800" b="1" dirty="0">
                <a:latin typeface="Calibri-Bold"/>
              </a:rPr>
              <a:t>TARGET POPULATION</a:t>
            </a:r>
          </a:p>
          <a:p>
            <a:r>
              <a:rPr lang="en-US" dirty="0" smtClean="0">
                <a:latin typeface="Calibri" panose="020F0502020204030204" pitchFamily="34" charset="0"/>
              </a:rPr>
              <a:t>1. </a:t>
            </a:r>
            <a:r>
              <a:rPr lang="en-US" dirty="0">
                <a:latin typeface="Calibri" panose="020F0502020204030204" pitchFamily="34" charset="0"/>
              </a:rPr>
              <a:t>Under 1 years of age for BCG, </a:t>
            </a:r>
            <a:r>
              <a:rPr lang="en-US" dirty="0" smtClean="0">
                <a:latin typeface="Calibri" panose="020F0502020204030204" pitchFamily="34" charset="0"/>
              </a:rPr>
              <a:t>DPT-</a:t>
            </a:r>
            <a:r>
              <a:rPr lang="en-US" dirty="0" err="1" smtClean="0">
                <a:latin typeface="Calibri" panose="020F0502020204030204" pitchFamily="34" charset="0"/>
              </a:rPr>
              <a:t>HepB</a:t>
            </a:r>
            <a:r>
              <a:rPr lang="en-US" dirty="0" smtClean="0">
                <a:latin typeface="Calibri" panose="020F0502020204030204" pitchFamily="34" charset="0"/>
              </a:rPr>
              <a:t>-Hib</a:t>
            </a:r>
            <a:r>
              <a:rPr lang="en-US" dirty="0">
                <a:latin typeface="Calibri" panose="020F0502020204030204" pitchFamily="34" charset="0"/>
              </a:rPr>
              <a:t>, OPV, and Measles/ Rubella vaccine.</a:t>
            </a:r>
          </a:p>
          <a:p>
            <a:r>
              <a:rPr lang="en-US" dirty="0" smtClean="0">
                <a:latin typeface="Calibri" panose="020F0502020204030204" pitchFamily="34" charset="0"/>
              </a:rPr>
              <a:t>2 .12-23 </a:t>
            </a:r>
            <a:r>
              <a:rPr lang="en-US" dirty="0">
                <a:latin typeface="Calibri" panose="020F0502020204030204" pitchFamily="34" charset="0"/>
              </a:rPr>
              <a:t>months children for JE vaccine.</a:t>
            </a:r>
          </a:p>
          <a:p>
            <a:r>
              <a:rPr lang="en-US" dirty="0" smtClean="0">
                <a:latin typeface="Calibri" panose="020F0502020204030204" pitchFamily="34" charset="0"/>
              </a:rPr>
              <a:t>3.2 </a:t>
            </a:r>
            <a:r>
              <a:rPr lang="en-US" dirty="0">
                <a:latin typeface="Calibri" panose="020F0502020204030204" pitchFamily="34" charset="0"/>
              </a:rPr>
              <a:t>Pregnant women for Tetanus Toxoid containing (Td) vaccine</a:t>
            </a:r>
            <a:endParaRPr lang="en-US" dirty="0"/>
          </a:p>
        </p:txBody>
      </p:sp>
    </p:spTree>
    <p:extLst>
      <p:ext uri="{BB962C8B-B14F-4D97-AF65-F5344CB8AC3E}">
        <p14:creationId xmlns:p14="http://schemas.microsoft.com/office/powerpoint/2010/main" val="3243515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fontScale="90000"/>
          </a:bodyPr>
          <a:lstStyle/>
          <a:p>
            <a:r>
              <a:rPr lang="en-US" dirty="0" smtClean="0"/>
              <a:t>Immunization schedule of Nepal</a:t>
            </a:r>
            <a:endParaRPr lang="en-US" dirty="0"/>
          </a:p>
        </p:txBody>
      </p:sp>
      <p:pic>
        <p:nvPicPr>
          <p:cNvPr id="1026" name="Picture 2" descr="http://3.bp.blogspot.com/-PBYSQJEPl30/VCTQB_IWgAI/AAAAAAAAAtI/WLNFC4c9Bzc/s1600/immunization%2Bschedule%2Bnepal%2B20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838200"/>
            <a:ext cx="7696200" cy="5610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1910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838200"/>
            <a:ext cx="71485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33225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457200"/>
          </a:xfrm>
        </p:spPr>
        <p:txBody>
          <a:bodyPr>
            <a:normAutofit fontScale="90000"/>
          </a:bodyPr>
          <a:lstStyle/>
          <a:p>
            <a:r>
              <a:rPr lang="en-US" dirty="0" smtClean="0"/>
              <a:t>NIP…Schedule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91440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1099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Let's start by defining several basic terms:</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Immunity: </a:t>
            </a:r>
            <a:r>
              <a:rPr lang="en-US" dirty="0" smtClean="0"/>
              <a:t>Protection </a:t>
            </a:r>
            <a:r>
              <a:rPr lang="en-US" dirty="0"/>
              <a:t>from an infectious disease. If you are </a:t>
            </a:r>
            <a:r>
              <a:rPr lang="en-US" dirty="0" smtClean="0"/>
              <a:t>immune </a:t>
            </a:r>
            <a:r>
              <a:rPr lang="en-US" dirty="0"/>
              <a:t>to a disease, you can be exposed to it without becoming infected.</a:t>
            </a:r>
          </a:p>
          <a:p>
            <a:r>
              <a:rPr lang="en-US" b="1" dirty="0"/>
              <a:t>Vaccine: </a:t>
            </a:r>
            <a:r>
              <a:rPr lang="en-US" dirty="0"/>
              <a:t>A product that stimulates a person’s immune system to produce immunity to a specific disease, protecting the person from that disease. Vaccines are usually administered through needle injections, but can also be administered by mouth or sprayed into the nose. The vaccine is capable of stimulating immune response by the host, who is thus rendered resistant to infection. </a:t>
            </a:r>
          </a:p>
          <a:p>
            <a:r>
              <a:rPr lang="en-US" b="1" dirty="0"/>
              <a:t>Vaccination: </a:t>
            </a:r>
            <a:r>
              <a:rPr lang="en-US" dirty="0"/>
              <a:t>The act of introducing a vaccine into the body to produce immunity to a specific disease.</a:t>
            </a:r>
          </a:p>
          <a:p>
            <a:r>
              <a:rPr lang="en-US" b="1" dirty="0"/>
              <a:t>Immunization</a:t>
            </a:r>
            <a:r>
              <a:rPr lang="en-US" dirty="0"/>
              <a:t>: A process by which a person becomes protected against a disease through vaccination. This term is often used interchangeably with vaccination or inoculation.</a:t>
            </a:r>
          </a:p>
        </p:txBody>
      </p:sp>
    </p:spTree>
    <p:extLst>
      <p:ext uri="{BB962C8B-B14F-4D97-AF65-F5344CB8AC3E}">
        <p14:creationId xmlns:p14="http://schemas.microsoft.com/office/powerpoint/2010/main" val="2282432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dirty="0" smtClean="0"/>
              <a:t>Diseases having goals for eradication or elimination globally and in Nepal</a:t>
            </a:r>
            <a:endParaRPr lang="en-US" dirty="0"/>
          </a:p>
        </p:txBody>
      </p:sp>
      <p:sp>
        <p:nvSpPr>
          <p:cNvPr id="3" name="Content Placeholder 2"/>
          <p:cNvSpPr>
            <a:spLocks noGrp="1"/>
          </p:cNvSpPr>
          <p:nvPr>
            <p:ph idx="1"/>
          </p:nvPr>
        </p:nvSpPr>
        <p:spPr>
          <a:xfrm>
            <a:off x="457200" y="1752600"/>
            <a:ext cx="8229600" cy="4876800"/>
          </a:xfrm>
        </p:spPr>
        <p:txBody>
          <a:bodyPr>
            <a:normAutofit fontScale="92500"/>
          </a:bodyPr>
          <a:lstStyle/>
          <a:p>
            <a:r>
              <a:rPr lang="en-US" dirty="0"/>
              <a:t>Poliomyelitis eradication: Nepal is polio free since August 2010 but officially SEAR (South East Asian Region) member countries were declared polio free in 2014 after 3 years sustenance of polio free in all member countries. </a:t>
            </a:r>
          </a:p>
          <a:p>
            <a:pPr marL="0" indent="0">
              <a:buNone/>
            </a:pPr>
            <a:endParaRPr lang="en-US" dirty="0" smtClean="0"/>
          </a:p>
          <a:p>
            <a:r>
              <a:rPr lang="en-US" dirty="0" smtClean="0"/>
              <a:t>Measles elimination: Achieve </a:t>
            </a:r>
            <a:r>
              <a:rPr lang="en-US" dirty="0"/>
              <a:t>measles </a:t>
            </a:r>
            <a:r>
              <a:rPr lang="en-US" dirty="0" smtClean="0"/>
              <a:t>incidence of </a:t>
            </a:r>
            <a:r>
              <a:rPr lang="en-US" dirty="0"/>
              <a:t>less than one confirmed </a:t>
            </a:r>
            <a:r>
              <a:rPr lang="en-US" dirty="0" smtClean="0"/>
              <a:t>case per </a:t>
            </a:r>
            <a:r>
              <a:rPr lang="en-US" dirty="0"/>
              <a:t>million population per </a:t>
            </a:r>
            <a:r>
              <a:rPr lang="en-US" dirty="0" smtClean="0"/>
              <a:t>year by 2016 in Nepal (Measles incidence </a:t>
            </a:r>
            <a:r>
              <a:rPr lang="en-US" dirty="0"/>
              <a:t>rate was </a:t>
            </a:r>
            <a:r>
              <a:rPr lang="en-US" dirty="0" smtClean="0"/>
              <a:t>0.26/1,000,000 in FY 2070/71)</a:t>
            </a:r>
          </a:p>
          <a:p>
            <a:endParaRPr lang="en-US" dirty="0" smtClean="0"/>
          </a:p>
          <a:p>
            <a:r>
              <a:rPr lang="en-US" dirty="0" smtClean="0"/>
              <a:t>Maternal and neonatal tetanus elimination: Nepal achieved Maternal and Neonatal Tetanus elimination status in 2005. Since then Nepal has sustained MNT elimination status</a:t>
            </a:r>
          </a:p>
        </p:txBody>
      </p:sp>
    </p:spTree>
    <p:extLst>
      <p:ext uri="{BB962C8B-B14F-4D97-AF65-F5344CB8AC3E}">
        <p14:creationId xmlns:p14="http://schemas.microsoft.com/office/powerpoint/2010/main" val="24692043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895600"/>
            <a:ext cx="8229600" cy="990600"/>
          </a:xfrm>
        </p:spPr>
        <p:txBody>
          <a:bodyPr>
            <a:normAutofit fontScale="90000"/>
          </a:bodyPr>
          <a:lstStyle/>
          <a:p>
            <a:r>
              <a:rPr lang="en-US" dirty="0" smtClean="0"/>
              <a:t>Brief overview on Common VPDs in Nepal</a:t>
            </a:r>
            <a:endParaRPr lang="en-US" dirty="0"/>
          </a:p>
        </p:txBody>
      </p:sp>
    </p:spTree>
    <p:extLst>
      <p:ext uri="{BB962C8B-B14F-4D97-AF65-F5344CB8AC3E}">
        <p14:creationId xmlns:p14="http://schemas.microsoft.com/office/powerpoint/2010/main" val="31503544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latin typeface="Times New Roman" pitchFamily="18" charset="0"/>
              </a:rPr>
              <a:t> </a:t>
            </a:r>
            <a:r>
              <a:rPr lang="en-US" b="1" dirty="0" smtClean="0">
                <a:latin typeface="Times New Roman" pitchFamily="18" charset="0"/>
              </a:rPr>
              <a:t>Diphtheria </a:t>
            </a:r>
            <a:endParaRPr lang="en-US" dirty="0" smtClean="0"/>
          </a:p>
        </p:txBody>
      </p:sp>
      <p:sp>
        <p:nvSpPr>
          <p:cNvPr id="13315" name="Content Placeholder 2"/>
          <p:cNvSpPr>
            <a:spLocks noGrp="1"/>
          </p:cNvSpPr>
          <p:nvPr>
            <p:ph idx="1"/>
          </p:nvPr>
        </p:nvSpPr>
        <p:spPr/>
        <p:txBody>
          <a:bodyPr>
            <a:normAutofit/>
          </a:bodyPr>
          <a:lstStyle/>
          <a:p>
            <a:r>
              <a:rPr lang="en-US" sz="3200" dirty="0">
                <a:latin typeface="Times New Roman" pitchFamily="18" charset="0"/>
              </a:rPr>
              <a:t>Infection of the throat causes severe breathing difficulty which may result in asphyxia</a:t>
            </a:r>
            <a:r>
              <a:rPr lang="en-US" sz="3200" dirty="0" smtClean="0">
                <a:latin typeface="Times New Roman" pitchFamily="18" charset="0"/>
              </a:rPr>
              <a:t>.</a:t>
            </a:r>
            <a:endParaRPr lang="en-US" sz="3200" dirty="0">
              <a:latin typeface="Times New Roman" pitchFamily="18" charset="0"/>
            </a:endParaRPr>
          </a:p>
          <a:p>
            <a:r>
              <a:rPr lang="en-US" sz="3200" dirty="0" smtClean="0">
                <a:latin typeface="Times New Roman" pitchFamily="18" charset="0"/>
              </a:rPr>
              <a:t>An acute infectious disease caused by </a:t>
            </a:r>
            <a:r>
              <a:rPr lang="en-US" sz="3200" i="1" dirty="0" err="1"/>
              <a:t>Corynebacterium</a:t>
            </a:r>
            <a:r>
              <a:rPr lang="en-US" sz="3200" i="1" dirty="0"/>
              <a:t> </a:t>
            </a:r>
            <a:r>
              <a:rPr lang="en-US" sz="3200" i="1" dirty="0" err="1" smtClean="0"/>
              <a:t>diphtheriae</a:t>
            </a:r>
            <a:r>
              <a:rPr lang="en-US" sz="3200" i="1" dirty="0" smtClean="0"/>
              <a:t>  </a:t>
            </a:r>
            <a:r>
              <a:rPr lang="en-US" sz="3200" dirty="0" smtClean="0">
                <a:latin typeface="Times New Roman" pitchFamily="18" charset="0"/>
              </a:rPr>
              <a:t>and characterized by in its typical form by the presence of pseudomembrane in the tonsils.</a:t>
            </a:r>
            <a:endParaRPr lang="en-US" sz="3200" dirty="0" smtClean="0"/>
          </a:p>
        </p:txBody>
      </p:sp>
    </p:spTree>
    <p:extLst>
      <p:ext uri="{BB962C8B-B14F-4D97-AF65-F5344CB8AC3E}">
        <p14:creationId xmlns:p14="http://schemas.microsoft.com/office/powerpoint/2010/main" val="6961119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14400" y="304800"/>
            <a:ext cx="8229600" cy="838200"/>
          </a:xfrm>
        </p:spPr>
        <p:txBody>
          <a:bodyPr/>
          <a:lstStyle/>
          <a:p>
            <a:r>
              <a:rPr lang="en-US" b="1" dirty="0" smtClean="0">
                <a:solidFill>
                  <a:schemeClr val="tx1"/>
                </a:solidFill>
                <a:latin typeface="Times New Roman" pitchFamily="18" charset="0"/>
              </a:rPr>
              <a:t>Diphtheria</a:t>
            </a:r>
            <a:endParaRPr lang="en-US" dirty="0" smtClean="0">
              <a:solidFill>
                <a:schemeClr val="tx1"/>
              </a:solidFill>
            </a:endParaRPr>
          </a:p>
        </p:txBody>
      </p:sp>
      <p:sp>
        <p:nvSpPr>
          <p:cNvPr id="14339" name="Content Placeholder 2"/>
          <p:cNvSpPr>
            <a:spLocks noGrp="1"/>
          </p:cNvSpPr>
          <p:nvPr>
            <p:ph idx="1"/>
          </p:nvPr>
        </p:nvSpPr>
        <p:spPr>
          <a:xfrm>
            <a:off x="457200" y="1295400"/>
            <a:ext cx="8229600" cy="4830763"/>
          </a:xfrm>
        </p:spPr>
        <p:txBody>
          <a:bodyPr>
            <a:normAutofit/>
          </a:bodyPr>
          <a:lstStyle/>
          <a:p>
            <a:pPr eaLnBrk="1" hangingPunct="1">
              <a:buFontTx/>
              <a:buNone/>
            </a:pPr>
            <a:r>
              <a:rPr lang="en-US" sz="2800" dirty="0" smtClean="0">
                <a:latin typeface="Times New Roman" pitchFamily="18" charset="0"/>
              </a:rPr>
              <a:t>Occurrence: World wide but now largely controlled in developed  countries.</a:t>
            </a:r>
          </a:p>
          <a:p>
            <a:pPr eaLnBrk="1" hangingPunct="1">
              <a:buFontTx/>
              <a:buNone/>
            </a:pPr>
            <a:r>
              <a:rPr lang="en-US" sz="2800" dirty="0" smtClean="0">
                <a:latin typeface="Times New Roman" pitchFamily="18" charset="0"/>
              </a:rPr>
              <a:t>Organism: </a:t>
            </a:r>
            <a:r>
              <a:rPr lang="en-US" sz="2800" i="1" dirty="0" err="1" smtClean="0">
                <a:latin typeface="Times New Roman" pitchFamily="18" charset="0"/>
              </a:rPr>
              <a:t>Corynebacterium</a:t>
            </a:r>
            <a:r>
              <a:rPr lang="en-US" sz="2800" i="1" dirty="0" smtClean="0">
                <a:latin typeface="Times New Roman" pitchFamily="18" charset="0"/>
              </a:rPr>
              <a:t> </a:t>
            </a:r>
            <a:r>
              <a:rPr lang="en-US" sz="2800" i="1" dirty="0" err="1" smtClean="0">
                <a:latin typeface="Times New Roman" pitchFamily="18" charset="0"/>
              </a:rPr>
              <a:t>diphtheriae</a:t>
            </a:r>
            <a:r>
              <a:rPr lang="en-US" sz="2800" i="1" dirty="0" smtClean="0">
                <a:latin typeface="Times New Roman" pitchFamily="18" charset="0"/>
              </a:rPr>
              <a:t> </a:t>
            </a:r>
          </a:p>
          <a:p>
            <a:pPr eaLnBrk="1" hangingPunct="1">
              <a:buFontTx/>
              <a:buNone/>
            </a:pPr>
            <a:r>
              <a:rPr lang="en-US" sz="2800" dirty="0" smtClean="0">
                <a:latin typeface="Times New Roman" pitchFamily="18" charset="0"/>
              </a:rPr>
              <a:t>Reservoir (Source) : Man, case and carrier.</a:t>
            </a:r>
          </a:p>
          <a:p>
            <a:pPr eaLnBrk="1" hangingPunct="1">
              <a:buFontTx/>
              <a:buNone/>
            </a:pPr>
            <a:r>
              <a:rPr lang="en-US" sz="2800" dirty="0" smtClean="0">
                <a:latin typeface="Times New Roman" pitchFamily="18" charset="0"/>
              </a:rPr>
              <a:t>Mode of transmission: Airborne, contact , </a:t>
            </a:r>
            <a:r>
              <a:rPr lang="en-US" sz="2800" dirty="0" smtClean="0">
                <a:latin typeface="Times New Roman" pitchFamily="18" charset="0"/>
              </a:rPr>
              <a:t>contaminated milk</a:t>
            </a:r>
            <a:r>
              <a:rPr lang="en-US" sz="2800" dirty="0" smtClean="0">
                <a:latin typeface="Times New Roman" pitchFamily="18" charset="0"/>
              </a:rPr>
              <a:t>.</a:t>
            </a:r>
          </a:p>
          <a:p>
            <a:pPr eaLnBrk="1" hangingPunct="1">
              <a:buFontTx/>
              <a:buNone/>
            </a:pPr>
            <a:r>
              <a:rPr lang="en-US" sz="2800" dirty="0" smtClean="0">
                <a:latin typeface="Times New Roman" pitchFamily="18" charset="0"/>
              </a:rPr>
              <a:t>Major Site of involvement: tonsils, pharynx, larynx,</a:t>
            </a:r>
          </a:p>
          <a:p>
            <a:endParaRPr lang="en-US" dirty="0" smtClean="0"/>
          </a:p>
        </p:txBody>
      </p:sp>
    </p:spTree>
    <p:extLst>
      <p:ext uri="{BB962C8B-B14F-4D97-AF65-F5344CB8AC3E}">
        <p14:creationId xmlns:p14="http://schemas.microsoft.com/office/powerpoint/2010/main" val="34310415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a:bodyPr>
          <a:lstStyle/>
          <a:p>
            <a:pPr>
              <a:buNone/>
            </a:pPr>
            <a:r>
              <a:rPr lang="en-US" sz="2800" b="1" dirty="0">
                <a:latin typeface="Times New Roman" pitchFamily="18" charset="0"/>
              </a:rPr>
              <a:t>Sign and symptoms:</a:t>
            </a:r>
            <a:r>
              <a:rPr lang="en-US" dirty="0">
                <a:latin typeface="Times New Roman" pitchFamily="18" charset="0"/>
              </a:rPr>
              <a:t> </a:t>
            </a:r>
            <a:r>
              <a:rPr lang="en-US" dirty="0"/>
              <a:t>I</a:t>
            </a:r>
            <a:r>
              <a:rPr lang="ar-SA" dirty="0" smtClean="0"/>
              <a:t>nitial </a:t>
            </a:r>
            <a:r>
              <a:rPr lang="ar-SA" dirty="0"/>
              <a:t>symptoms are mild and includes </a:t>
            </a:r>
            <a:r>
              <a:rPr lang="en-US" dirty="0"/>
              <a:t>malaise</a:t>
            </a:r>
            <a:r>
              <a:rPr lang="en-US" dirty="0" smtClean="0"/>
              <a:t>, headache </a:t>
            </a:r>
            <a:r>
              <a:rPr lang="en-US" dirty="0"/>
              <a:t>and loss of appetite</a:t>
            </a:r>
            <a:r>
              <a:rPr lang="ar-SA" dirty="0"/>
              <a:t>,</a:t>
            </a:r>
            <a:r>
              <a:rPr lang="en-US" dirty="0"/>
              <a:t>vomiting</a:t>
            </a:r>
            <a:r>
              <a:rPr lang="ar-SA" dirty="0"/>
              <a:t>,</a:t>
            </a:r>
            <a:r>
              <a:rPr lang="en-US" dirty="0"/>
              <a:t> sore throat, anorexia,</a:t>
            </a:r>
            <a:r>
              <a:rPr lang="ar-SA" dirty="0"/>
              <a:t> difficulty in swallowing</a:t>
            </a:r>
            <a:r>
              <a:rPr lang="en-US" dirty="0"/>
              <a:t> and low-grade fever, Within 2-3 days, small patches of white pseudomembrane on the tonsils are found which later becomes large, thick and </a:t>
            </a:r>
            <a:r>
              <a:rPr lang="en-US" dirty="0" smtClean="0"/>
              <a:t>greyish</a:t>
            </a:r>
            <a:r>
              <a:rPr lang="en-US" dirty="0"/>
              <a:t> </a:t>
            </a:r>
            <a:r>
              <a:rPr lang="en-US" dirty="0" smtClean="0"/>
              <a:t>(which may result in respiratory obstruction)</a:t>
            </a:r>
          </a:p>
          <a:p>
            <a:r>
              <a:rPr lang="en-US" dirty="0" smtClean="0"/>
              <a:t>If larynx is affected, hoarseness </a:t>
            </a:r>
            <a:r>
              <a:rPr lang="en-US" dirty="0" smtClean="0"/>
              <a:t> and </a:t>
            </a:r>
            <a:r>
              <a:rPr lang="en-US" dirty="0" smtClean="0"/>
              <a:t>barking cough may occur </a:t>
            </a:r>
            <a:r>
              <a:rPr lang="en-US" dirty="0" smtClean="0"/>
              <a:t>.Neck </a:t>
            </a:r>
            <a:r>
              <a:rPr lang="en-US" dirty="0" smtClean="0"/>
              <a:t>swelling leading </a:t>
            </a:r>
            <a:r>
              <a:rPr lang="en-US" b="1" dirty="0" smtClean="0"/>
              <a:t>to bull neck </a:t>
            </a:r>
            <a:r>
              <a:rPr lang="en-US" b="1" dirty="0" smtClean="0"/>
              <a:t> appearance</a:t>
            </a:r>
            <a:endParaRPr lang="en-US" b="1" dirty="0" smtClean="0"/>
          </a:p>
          <a:p>
            <a:pPr>
              <a:buNone/>
            </a:pPr>
            <a:endParaRPr lang="en-US" dirty="0">
              <a:latin typeface="Times New Roman" pitchFamily="18" charset="0"/>
            </a:endParaRPr>
          </a:p>
          <a:p>
            <a:pPr>
              <a:buNone/>
            </a:pPr>
            <a:r>
              <a:rPr lang="en-US" b="1" dirty="0">
                <a:latin typeface="Times New Roman" pitchFamily="18" charset="0"/>
              </a:rPr>
              <a:t>Control: Active </a:t>
            </a:r>
            <a:r>
              <a:rPr lang="en-US" b="1" dirty="0" smtClean="0">
                <a:latin typeface="Times New Roman" pitchFamily="18" charset="0"/>
              </a:rPr>
              <a:t>immunization</a:t>
            </a:r>
            <a:endParaRPr lang="en-US" dirty="0">
              <a:latin typeface="Times New Roman" pitchFamily="18" charset="0"/>
            </a:endParaRPr>
          </a:p>
        </p:txBody>
      </p:sp>
      <p:pic>
        <p:nvPicPr>
          <p:cNvPr id="4" name="Picture 3"/>
          <p:cNvPicPr/>
          <p:nvPr/>
        </p:nvPicPr>
        <p:blipFill>
          <a:blip r:embed="rId3" cstate="print"/>
          <a:srcRect/>
          <a:stretch>
            <a:fillRect/>
          </a:stretch>
        </p:blipFill>
        <p:spPr bwMode="auto">
          <a:xfrm>
            <a:off x="5181600" y="4191000"/>
            <a:ext cx="3556985" cy="2667000"/>
          </a:xfrm>
          <a:prstGeom prst="rect">
            <a:avLst/>
          </a:prstGeom>
          <a:noFill/>
          <a:ln w="9525">
            <a:noFill/>
            <a:miter lim="800000"/>
            <a:headEnd/>
            <a:tailEnd/>
          </a:ln>
        </p:spPr>
      </p:pic>
    </p:spTree>
    <p:extLst>
      <p:ext uri="{BB962C8B-B14F-4D97-AF65-F5344CB8AC3E}">
        <p14:creationId xmlns:p14="http://schemas.microsoft.com/office/powerpoint/2010/main" val="16905552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33400"/>
          </a:xfrm>
        </p:spPr>
        <p:txBody>
          <a:bodyPr>
            <a:normAutofit fontScale="90000"/>
          </a:bodyPr>
          <a:lstStyle/>
          <a:p>
            <a:r>
              <a:rPr lang="en-US" dirty="0" smtClean="0"/>
              <a:t>Haemophilus influenza type b</a:t>
            </a:r>
            <a:endParaRPr lang="en-US" dirty="0"/>
          </a:p>
        </p:txBody>
      </p:sp>
      <p:sp>
        <p:nvSpPr>
          <p:cNvPr id="3" name="Content Placeholder 2"/>
          <p:cNvSpPr>
            <a:spLocks noGrp="1"/>
          </p:cNvSpPr>
          <p:nvPr>
            <p:ph idx="1"/>
          </p:nvPr>
        </p:nvSpPr>
        <p:spPr>
          <a:xfrm>
            <a:off x="457200" y="1295400"/>
            <a:ext cx="8229600" cy="5181600"/>
          </a:xfrm>
        </p:spPr>
        <p:txBody>
          <a:bodyPr>
            <a:normAutofit/>
          </a:bodyPr>
          <a:lstStyle/>
          <a:p>
            <a:r>
              <a:rPr lang="en-US" dirty="0" smtClean="0"/>
              <a:t>Caused by bacteria </a:t>
            </a:r>
            <a:r>
              <a:rPr lang="en-US" i="1" dirty="0"/>
              <a:t>H. </a:t>
            </a:r>
            <a:r>
              <a:rPr lang="en-US" i="1" dirty="0" smtClean="0"/>
              <a:t>influenzae</a:t>
            </a:r>
            <a:r>
              <a:rPr lang="en-US" i="1" dirty="0"/>
              <a:t> </a:t>
            </a:r>
            <a:r>
              <a:rPr lang="en-US" dirty="0" smtClean="0"/>
              <a:t>type b</a:t>
            </a:r>
          </a:p>
          <a:p>
            <a:endParaRPr lang="en-US" i="1" dirty="0"/>
          </a:p>
          <a:p>
            <a:r>
              <a:rPr lang="en-US" b="1" dirty="0" smtClean="0"/>
              <a:t>An important </a:t>
            </a:r>
            <a:r>
              <a:rPr lang="en-US" b="1" dirty="0"/>
              <a:t>cause of </a:t>
            </a:r>
            <a:r>
              <a:rPr lang="en-US" b="1" dirty="0" smtClean="0"/>
              <a:t>meningitis </a:t>
            </a:r>
            <a:r>
              <a:rPr lang="en-US" b="1" dirty="0"/>
              <a:t>in young children</a:t>
            </a:r>
            <a:r>
              <a:rPr lang="en-US" dirty="0"/>
              <a:t>, and is frequently associated with severe neurological sequelae, even if antibiotics are given promptly. </a:t>
            </a:r>
            <a:endParaRPr lang="en-US" dirty="0" smtClean="0"/>
          </a:p>
          <a:p>
            <a:endParaRPr lang="en-US" dirty="0" smtClean="0"/>
          </a:p>
          <a:p>
            <a:r>
              <a:rPr lang="en-US" i="1" dirty="0" smtClean="0"/>
              <a:t>H</a:t>
            </a:r>
            <a:r>
              <a:rPr lang="en-US" i="1" dirty="0"/>
              <a:t>. influenzae</a:t>
            </a:r>
            <a:r>
              <a:rPr lang="en-US" dirty="0"/>
              <a:t> is also a major cause of pneumonia in children. Other important, but less frequent, manifestations of </a:t>
            </a:r>
            <a:r>
              <a:rPr lang="en-US" i="1" dirty="0"/>
              <a:t>H. influenzae</a:t>
            </a:r>
            <a:r>
              <a:rPr lang="en-US" dirty="0"/>
              <a:t> disease include epiglottitis, osteomyelitis, septic arthritis </a:t>
            </a:r>
            <a:r>
              <a:rPr lang="en-US" dirty="0" smtClean="0"/>
              <a:t> in young children and </a:t>
            </a:r>
            <a:r>
              <a:rPr lang="en-US" dirty="0" err="1"/>
              <a:t>septicaemia</a:t>
            </a:r>
            <a:r>
              <a:rPr lang="en-US" dirty="0" smtClean="0"/>
              <a:t>.</a:t>
            </a:r>
          </a:p>
          <a:p>
            <a:endParaRPr lang="en-US" dirty="0"/>
          </a:p>
          <a:p>
            <a:endParaRPr lang="en-US" dirty="0"/>
          </a:p>
          <a:p>
            <a:endParaRPr lang="en-US" dirty="0"/>
          </a:p>
        </p:txBody>
      </p:sp>
    </p:spTree>
    <p:extLst>
      <p:ext uri="{BB962C8B-B14F-4D97-AF65-F5344CB8AC3E}">
        <p14:creationId xmlns:p14="http://schemas.microsoft.com/office/powerpoint/2010/main" val="11880841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solidFill>
                  <a:srgbClr val="FF0000"/>
                </a:solidFill>
              </a:rPr>
              <a:t>Tuberculosis</a:t>
            </a:r>
          </a:p>
        </p:txBody>
      </p:sp>
      <p:sp>
        <p:nvSpPr>
          <p:cNvPr id="11267" name="Content Placeholder 2"/>
          <p:cNvSpPr>
            <a:spLocks noGrp="1"/>
          </p:cNvSpPr>
          <p:nvPr>
            <p:ph idx="1"/>
          </p:nvPr>
        </p:nvSpPr>
        <p:spPr/>
        <p:txBody>
          <a:bodyPr/>
          <a:lstStyle/>
          <a:p>
            <a:r>
              <a:rPr lang="en-US" dirty="0" smtClean="0"/>
              <a:t>TB is a chronic infectious and communicable disease caused by Mycobacterium tuberculosis, which primarily affects lungs and causes pulmonary tuberculosis.</a:t>
            </a:r>
          </a:p>
          <a:p>
            <a:endParaRPr lang="en-US" dirty="0"/>
          </a:p>
          <a:p>
            <a:pPr>
              <a:buNone/>
            </a:pPr>
            <a:r>
              <a:rPr lang="en-US" dirty="0">
                <a:latin typeface="Times New Roman" pitchFamily="18" charset="0"/>
              </a:rPr>
              <a:t>Occurrence: World wide</a:t>
            </a:r>
          </a:p>
          <a:p>
            <a:pPr>
              <a:buNone/>
            </a:pPr>
            <a:r>
              <a:rPr lang="en-US" dirty="0">
                <a:latin typeface="Times New Roman" pitchFamily="18" charset="0"/>
              </a:rPr>
              <a:t>Organism: </a:t>
            </a:r>
            <a:r>
              <a:rPr lang="en-US" i="1" dirty="0"/>
              <a:t>Mycobacterium tuberculosis</a:t>
            </a:r>
          </a:p>
          <a:p>
            <a:pPr>
              <a:buNone/>
            </a:pPr>
            <a:r>
              <a:rPr lang="en-US" dirty="0">
                <a:latin typeface="Times New Roman" pitchFamily="18" charset="0"/>
              </a:rPr>
              <a:t>Reservoir (Source) : Man, cattle.</a:t>
            </a:r>
          </a:p>
          <a:p>
            <a:pPr>
              <a:buNone/>
            </a:pPr>
            <a:r>
              <a:rPr lang="en-US" dirty="0">
                <a:latin typeface="Times New Roman" pitchFamily="18" charset="0"/>
              </a:rPr>
              <a:t>Mode of transmission: Airborne- droplet, and dust,		    		       Milk.</a:t>
            </a:r>
          </a:p>
          <a:p>
            <a:endParaRPr lang="en-US" dirty="0" smtClean="0"/>
          </a:p>
          <a:p>
            <a:endParaRPr lang="en-US" dirty="0" smtClean="0"/>
          </a:p>
        </p:txBody>
      </p:sp>
    </p:spTree>
    <p:extLst>
      <p:ext uri="{BB962C8B-B14F-4D97-AF65-F5344CB8AC3E}">
        <p14:creationId xmlns:p14="http://schemas.microsoft.com/office/powerpoint/2010/main" val="13044639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7467600" cy="792162"/>
          </a:xfrm>
        </p:spPr>
        <p:txBody>
          <a:bodyPr/>
          <a:lstStyle/>
          <a:p>
            <a:r>
              <a:rPr lang="en-US" dirty="0" smtClean="0"/>
              <a:t>Tuberculosis</a:t>
            </a:r>
          </a:p>
        </p:txBody>
      </p:sp>
      <p:sp>
        <p:nvSpPr>
          <p:cNvPr id="12291" name="Content Placeholder 2"/>
          <p:cNvSpPr>
            <a:spLocks noGrp="1"/>
          </p:cNvSpPr>
          <p:nvPr>
            <p:ph idx="1"/>
          </p:nvPr>
        </p:nvSpPr>
        <p:spPr>
          <a:xfrm>
            <a:off x="457200" y="1219200"/>
            <a:ext cx="8305800" cy="4906963"/>
          </a:xfrm>
        </p:spPr>
        <p:txBody>
          <a:bodyPr>
            <a:normAutofit/>
          </a:bodyPr>
          <a:lstStyle/>
          <a:p>
            <a:pPr>
              <a:buNone/>
            </a:pPr>
            <a:r>
              <a:rPr lang="en-US" sz="2800" dirty="0" smtClean="0">
                <a:latin typeface="Times New Roman" pitchFamily="18" charset="0"/>
              </a:rPr>
              <a:t>Sign and symptoms (pulmonary TB): </a:t>
            </a:r>
            <a:r>
              <a:rPr lang="en-US" sz="2800" dirty="0"/>
              <a:t>chest pain fatigue, malaise, breathlessness, </a:t>
            </a:r>
            <a:r>
              <a:rPr lang="en-US" sz="2800" dirty="0" smtClean="0"/>
              <a:t>weight </a:t>
            </a:r>
            <a:r>
              <a:rPr lang="en-US" sz="2800" dirty="0"/>
              <a:t>loss, loss of appetite and a low-grade </a:t>
            </a:r>
            <a:r>
              <a:rPr lang="en-US" sz="2800" dirty="0" smtClean="0"/>
              <a:t>fever, cough, sputum with blood</a:t>
            </a:r>
          </a:p>
          <a:p>
            <a:pPr>
              <a:buNone/>
            </a:pPr>
            <a:endParaRPr lang="en-US" sz="2800" dirty="0" smtClean="0">
              <a:latin typeface="Times New Roman" pitchFamily="18" charset="0"/>
            </a:endParaRPr>
          </a:p>
          <a:p>
            <a:pPr eaLnBrk="1" hangingPunct="1">
              <a:buFontTx/>
              <a:buNone/>
            </a:pPr>
            <a:r>
              <a:rPr lang="en-US" sz="2800" dirty="0" smtClean="0">
                <a:latin typeface="Times New Roman" pitchFamily="18" charset="0"/>
              </a:rPr>
              <a:t>Control: </a:t>
            </a:r>
          </a:p>
          <a:p>
            <a:pPr eaLnBrk="1" hangingPunct="1">
              <a:buFontTx/>
              <a:buNone/>
            </a:pPr>
            <a:r>
              <a:rPr lang="en-US" sz="2800" dirty="0" smtClean="0">
                <a:latin typeface="Times New Roman" pitchFamily="18" charset="0"/>
              </a:rPr>
              <a:t>	-	General improvement in housing, nutrition and 	personal hygiene.</a:t>
            </a:r>
          </a:p>
          <a:p>
            <a:pPr eaLnBrk="1" hangingPunct="1">
              <a:buFontTx/>
              <a:buNone/>
            </a:pPr>
            <a:r>
              <a:rPr lang="en-US" sz="2800" dirty="0" smtClean="0">
                <a:latin typeface="Times New Roman" pitchFamily="18" charset="0"/>
              </a:rPr>
              <a:t>	-	Active immunization with BCG</a:t>
            </a:r>
          </a:p>
          <a:p>
            <a:pPr eaLnBrk="1" hangingPunct="1">
              <a:buFontTx/>
              <a:buNone/>
            </a:pPr>
            <a:r>
              <a:rPr lang="en-US" sz="2800" dirty="0" smtClean="0">
                <a:latin typeface="Times New Roman" pitchFamily="18" charset="0"/>
              </a:rPr>
              <a:t>	-	Case finding and treatment</a:t>
            </a:r>
          </a:p>
          <a:p>
            <a:endParaRPr lang="en-US" dirty="0" smtClean="0"/>
          </a:p>
        </p:txBody>
      </p:sp>
    </p:spTree>
    <p:extLst>
      <p:ext uri="{BB962C8B-B14F-4D97-AF65-F5344CB8AC3E}">
        <p14:creationId xmlns:p14="http://schemas.microsoft.com/office/powerpoint/2010/main" val="42741008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ormAutofit fontScale="90000"/>
          </a:bodyPr>
          <a:lstStyle/>
          <a:p>
            <a:r>
              <a:rPr lang="en-US" b="1" dirty="0" smtClean="0"/>
              <a:t>Whooping Cough </a:t>
            </a:r>
            <a:r>
              <a:rPr lang="en-US" dirty="0">
                <a:solidFill>
                  <a:schemeClr val="tx1"/>
                </a:solidFill>
              </a:rPr>
              <a:t>(</a:t>
            </a:r>
            <a:r>
              <a:rPr lang="en-US" dirty="0" err="1">
                <a:solidFill>
                  <a:schemeClr val="tx1"/>
                </a:solidFill>
              </a:rPr>
              <a:t>Pertusis</a:t>
            </a:r>
            <a:r>
              <a:rPr lang="en-US" dirty="0" smtClean="0">
                <a:solidFill>
                  <a:schemeClr val="tx1"/>
                </a:solidFill>
              </a:rPr>
              <a:t>) (</a:t>
            </a:r>
            <a:r>
              <a:rPr lang="en-US" dirty="0" err="1" smtClean="0">
                <a:solidFill>
                  <a:schemeClr val="tx1"/>
                </a:solidFill>
              </a:rPr>
              <a:t>Lahare</a:t>
            </a:r>
            <a:r>
              <a:rPr lang="en-US" dirty="0" smtClean="0">
                <a:solidFill>
                  <a:schemeClr val="tx1"/>
                </a:solidFill>
              </a:rPr>
              <a:t> </a:t>
            </a:r>
            <a:r>
              <a:rPr lang="en-US" dirty="0" err="1" smtClean="0">
                <a:solidFill>
                  <a:schemeClr val="tx1"/>
                </a:solidFill>
              </a:rPr>
              <a:t>khoki</a:t>
            </a:r>
            <a:r>
              <a:rPr lang="en-US" dirty="0">
                <a:solidFill>
                  <a:schemeClr val="tx1"/>
                </a:solidFill>
              </a:rPr>
              <a:t> </a:t>
            </a:r>
            <a:r>
              <a:rPr lang="en-US" dirty="0" smtClean="0">
                <a:solidFill>
                  <a:schemeClr val="tx1"/>
                </a:solidFill>
              </a:rPr>
              <a:t>in Nepali)</a:t>
            </a:r>
            <a:endParaRPr lang="en-US" dirty="0" smtClean="0"/>
          </a:p>
        </p:txBody>
      </p:sp>
      <p:sp>
        <p:nvSpPr>
          <p:cNvPr id="15363" name="Content Placeholder 2"/>
          <p:cNvSpPr>
            <a:spLocks noGrp="1"/>
          </p:cNvSpPr>
          <p:nvPr>
            <p:ph idx="1"/>
          </p:nvPr>
        </p:nvSpPr>
        <p:spPr/>
        <p:txBody>
          <a:bodyPr/>
          <a:lstStyle/>
          <a:p>
            <a:r>
              <a:rPr lang="en-US" dirty="0" smtClean="0">
                <a:latin typeface="Times New Roman" pitchFamily="18" charset="0"/>
              </a:rPr>
              <a:t>From Latin: Per- intensive and </a:t>
            </a:r>
            <a:r>
              <a:rPr lang="en-US" dirty="0" err="1" smtClean="0">
                <a:latin typeface="Times New Roman" pitchFamily="18" charset="0"/>
              </a:rPr>
              <a:t>tussic</a:t>
            </a:r>
            <a:r>
              <a:rPr lang="en-US" dirty="0">
                <a:latin typeface="Times New Roman" pitchFamily="18" charset="0"/>
              </a:rPr>
              <a:t>-</a:t>
            </a:r>
            <a:r>
              <a:rPr lang="en-US" dirty="0" smtClean="0">
                <a:latin typeface="Times New Roman" pitchFamily="18" charset="0"/>
              </a:rPr>
              <a:t> cough</a:t>
            </a:r>
          </a:p>
          <a:p>
            <a:r>
              <a:rPr lang="en-US" dirty="0" smtClean="0">
                <a:latin typeface="Times New Roman" pitchFamily="18" charset="0"/>
              </a:rPr>
              <a:t>It is an acute infectious, usually of young children, caused by </a:t>
            </a:r>
            <a:r>
              <a:rPr lang="en-US" i="1" dirty="0" err="1"/>
              <a:t>Bordetella</a:t>
            </a:r>
            <a:r>
              <a:rPr lang="en-US" i="1" dirty="0"/>
              <a:t> </a:t>
            </a:r>
            <a:r>
              <a:rPr lang="en-US" i="1" dirty="0" err="1" smtClean="0"/>
              <a:t>pertusis</a:t>
            </a:r>
            <a:r>
              <a:rPr lang="en-US" dirty="0" smtClean="0">
                <a:latin typeface="Times New Roman" pitchFamily="18" charset="0"/>
              </a:rPr>
              <a:t>. </a:t>
            </a:r>
            <a:endParaRPr lang="en-US" dirty="0">
              <a:latin typeface="Times New Roman" pitchFamily="18" charset="0"/>
            </a:endParaRPr>
          </a:p>
          <a:p>
            <a:r>
              <a:rPr lang="en-US" dirty="0" smtClean="0">
                <a:latin typeface="Times New Roman" pitchFamily="18" charset="0"/>
              </a:rPr>
              <a:t>Sign and symptom:  begins with minor respiratory symptoms (mild fever, sneezing, and an irritating cough) and, gradually becoming violent with the characteristic “whoop”. The spectrum of disease varies from severe illness to atypical and mild illness without whoop. The Chinese call it “hundred day cough”.</a:t>
            </a:r>
            <a:endParaRPr lang="en-US" dirty="0" smtClean="0"/>
          </a:p>
          <a:p>
            <a:pPr>
              <a:buFont typeface="Arial" charset="0"/>
              <a:buNone/>
            </a:pPr>
            <a:endParaRPr lang="en-US" dirty="0" smtClean="0"/>
          </a:p>
        </p:txBody>
      </p:sp>
    </p:spTree>
    <p:extLst>
      <p:ext uri="{BB962C8B-B14F-4D97-AF65-F5344CB8AC3E}">
        <p14:creationId xmlns:p14="http://schemas.microsoft.com/office/powerpoint/2010/main" val="20704919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4800" y="228600"/>
            <a:ext cx="8229600" cy="762000"/>
          </a:xfrm>
        </p:spPr>
        <p:txBody>
          <a:bodyPr/>
          <a:lstStyle/>
          <a:p>
            <a:r>
              <a:rPr lang="en-US" dirty="0" smtClean="0">
                <a:solidFill>
                  <a:schemeClr val="tx1"/>
                </a:solidFill>
              </a:rPr>
              <a:t>Whooping Cough</a:t>
            </a:r>
          </a:p>
        </p:txBody>
      </p:sp>
      <p:sp>
        <p:nvSpPr>
          <p:cNvPr id="16387" name="Content Placeholder 2"/>
          <p:cNvSpPr>
            <a:spLocks noGrp="1"/>
          </p:cNvSpPr>
          <p:nvPr>
            <p:ph idx="1"/>
          </p:nvPr>
        </p:nvSpPr>
        <p:spPr/>
        <p:txBody>
          <a:bodyPr/>
          <a:lstStyle/>
          <a:p>
            <a:pPr marL="0" indent="0" eaLnBrk="1" hangingPunct="1">
              <a:lnSpc>
                <a:spcPct val="80000"/>
              </a:lnSpc>
              <a:buFontTx/>
              <a:buNone/>
            </a:pPr>
            <a:r>
              <a:rPr lang="en-US" sz="2800" dirty="0" smtClean="0">
                <a:latin typeface="Times New Roman" pitchFamily="18" charset="0"/>
              </a:rPr>
              <a:t>Occurrence:- Still worldwide, mainly tropical countries Organism:- </a:t>
            </a:r>
            <a:r>
              <a:rPr lang="en-US" sz="2800" dirty="0" err="1" smtClean="0">
                <a:latin typeface="Times New Roman" pitchFamily="18" charset="0"/>
              </a:rPr>
              <a:t>Bordetella</a:t>
            </a:r>
            <a:r>
              <a:rPr lang="en-US" sz="2800" dirty="0" smtClean="0">
                <a:latin typeface="Times New Roman" pitchFamily="18" charset="0"/>
              </a:rPr>
              <a:t> </a:t>
            </a:r>
            <a:r>
              <a:rPr lang="en-US" sz="2800" dirty="0" err="1" smtClean="0">
                <a:latin typeface="Times New Roman" pitchFamily="18" charset="0"/>
              </a:rPr>
              <a:t>pertusis</a:t>
            </a:r>
            <a:r>
              <a:rPr lang="en-US" sz="2800" dirty="0" smtClean="0">
                <a:latin typeface="Times New Roman" pitchFamily="18" charset="0"/>
              </a:rPr>
              <a:t>- </a:t>
            </a:r>
          </a:p>
          <a:p>
            <a:pPr marL="0" indent="0" eaLnBrk="1" hangingPunct="1">
              <a:lnSpc>
                <a:spcPct val="80000"/>
              </a:lnSpc>
              <a:buFontTx/>
              <a:buNone/>
            </a:pPr>
            <a:r>
              <a:rPr lang="en-US" sz="2800" dirty="0" smtClean="0">
                <a:latin typeface="Times New Roman" pitchFamily="18" charset="0"/>
              </a:rPr>
              <a:t>	        B. </a:t>
            </a:r>
            <a:r>
              <a:rPr lang="en-US" sz="2800" dirty="0" err="1" smtClean="0">
                <a:latin typeface="Times New Roman" pitchFamily="18" charset="0"/>
              </a:rPr>
              <a:t>parapertusis</a:t>
            </a:r>
            <a:r>
              <a:rPr lang="en-US" sz="2800" dirty="0" smtClean="0">
                <a:latin typeface="Times New Roman" pitchFamily="18" charset="0"/>
              </a:rPr>
              <a:t> causes - only &lt;5% </a:t>
            </a:r>
          </a:p>
          <a:p>
            <a:pPr marL="0" indent="0" eaLnBrk="1" hangingPunct="1">
              <a:lnSpc>
                <a:spcPct val="80000"/>
              </a:lnSpc>
              <a:buFontTx/>
              <a:buNone/>
            </a:pPr>
            <a:r>
              <a:rPr lang="en-US" sz="2800" dirty="0" smtClean="0">
                <a:latin typeface="Times New Roman" pitchFamily="18" charset="0"/>
              </a:rPr>
              <a:t>Mode of transmission: Droplet infection</a:t>
            </a:r>
          </a:p>
          <a:p>
            <a:pPr marL="0" indent="0" eaLnBrk="1" hangingPunct="1">
              <a:lnSpc>
                <a:spcPct val="80000"/>
              </a:lnSpc>
              <a:buFontTx/>
              <a:buNone/>
            </a:pPr>
            <a:r>
              <a:rPr lang="en-US" sz="2800" dirty="0" smtClean="0">
                <a:latin typeface="Times New Roman" pitchFamily="18" charset="0"/>
              </a:rPr>
              <a:t>			      Direct contact</a:t>
            </a:r>
          </a:p>
          <a:p>
            <a:pPr marL="0" indent="0" eaLnBrk="1" hangingPunct="1">
              <a:lnSpc>
                <a:spcPct val="80000"/>
              </a:lnSpc>
              <a:buFontTx/>
              <a:buNone/>
            </a:pPr>
            <a:r>
              <a:rPr lang="en-US" sz="2800" dirty="0" smtClean="0">
                <a:latin typeface="Times New Roman" pitchFamily="18" charset="0"/>
              </a:rPr>
              <a:t>Control: </a:t>
            </a:r>
          </a:p>
          <a:p>
            <a:pPr marL="0" indent="0" eaLnBrk="1" hangingPunct="1">
              <a:lnSpc>
                <a:spcPct val="80000"/>
              </a:lnSpc>
              <a:buFontTx/>
              <a:buNone/>
            </a:pPr>
            <a:r>
              <a:rPr lang="en-US" sz="2800" dirty="0" smtClean="0">
                <a:latin typeface="Times New Roman" pitchFamily="18" charset="0"/>
              </a:rPr>
              <a:t>	-  Case- Early diagnosis, isolation and treatment</a:t>
            </a:r>
          </a:p>
          <a:p>
            <a:pPr marL="0" indent="0" eaLnBrk="1" hangingPunct="1">
              <a:lnSpc>
                <a:spcPct val="80000"/>
              </a:lnSpc>
              <a:buFontTx/>
              <a:buNone/>
            </a:pPr>
            <a:r>
              <a:rPr lang="en-US" sz="2800" dirty="0" smtClean="0">
                <a:latin typeface="Times New Roman" pitchFamily="18" charset="0"/>
              </a:rPr>
              <a:t>	-  Contact- Avoid contact</a:t>
            </a:r>
          </a:p>
          <a:p>
            <a:pPr marL="0" indent="0" eaLnBrk="1" hangingPunct="1">
              <a:lnSpc>
                <a:spcPct val="80000"/>
              </a:lnSpc>
              <a:buFontTx/>
              <a:buNone/>
            </a:pPr>
            <a:r>
              <a:rPr lang="en-US" sz="2800" dirty="0" smtClean="0">
                <a:latin typeface="Times New Roman" pitchFamily="18" charset="0"/>
              </a:rPr>
              <a:t>	-  Active immunization- DPT</a:t>
            </a:r>
            <a:endParaRPr lang="en-US" dirty="0" smtClean="0"/>
          </a:p>
        </p:txBody>
      </p:sp>
    </p:spTree>
    <p:extLst>
      <p:ext uri="{BB962C8B-B14F-4D97-AF65-F5344CB8AC3E}">
        <p14:creationId xmlns:p14="http://schemas.microsoft.com/office/powerpoint/2010/main" val="10980177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Vaccines</a:t>
            </a:r>
          </a:p>
        </p:txBody>
      </p:sp>
      <p:sp>
        <p:nvSpPr>
          <p:cNvPr id="3" name="Content Placeholder 2"/>
          <p:cNvSpPr>
            <a:spLocks noGrp="1"/>
          </p:cNvSpPr>
          <p:nvPr>
            <p:ph idx="1"/>
          </p:nvPr>
        </p:nvSpPr>
        <p:spPr/>
        <p:txBody>
          <a:bodyPr/>
          <a:lstStyle/>
          <a:p>
            <a:r>
              <a:rPr lang="en-US" dirty="0"/>
              <a:t>Live, attenuated vaccines</a:t>
            </a:r>
          </a:p>
          <a:p>
            <a:r>
              <a:rPr lang="en-US" dirty="0"/>
              <a:t>Inactivated vaccines</a:t>
            </a:r>
          </a:p>
          <a:p>
            <a:r>
              <a:rPr lang="en-US" dirty="0"/>
              <a:t>Subunit vaccines</a:t>
            </a:r>
          </a:p>
          <a:p>
            <a:r>
              <a:rPr lang="en-US" dirty="0"/>
              <a:t>Toxoid vaccines</a:t>
            </a:r>
          </a:p>
          <a:p>
            <a:r>
              <a:rPr lang="en-US" dirty="0"/>
              <a:t>Conjugate vaccines</a:t>
            </a:r>
          </a:p>
          <a:p>
            <a:r>
              <a:rPr lang="en-US" dirty="0"/>
              <a:t>DNA vaccines</a:t>
            </a:r>
          </a:p>
          <a:p>
            <a:r>
              <a:rPr lang="en-US" dirty="0"/>
              <a:t>Recombinant vector vaccines</a:t>
            </a:r>
          </a:p>
        </p:txBody>
      </p:sp>
    </p:spTree>
    <p:extLst>
      <p:ext uri="{BB962C8B-B14F-4D97-AF65-F5344CB8AC3E}">
        <p14:creationId xmlns:p14="http://schemas.microsoft.com/office/powerpoint/2010/main" val="41241170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solidFill>
                  <a:schemeClr val="tx1"/>
                </a:solidFill>
                <a:latin typeface="Times New Roman" pitchFamily="18" charset="0"/>
              </a:rPr>
              <a:t>Tetanus</a:t>
            </a:r>
            <a:endParaRPr lang="en-US" dirty="0" smtClean="0">
              <a:solidFill>
                <a:schemeClr val="tx1"/>
              </a:solidFill>
            </a:endParaRPr>
          </a:p>
        </p:txBody>
      </p:sp>
      <p:sp>
        <p:nvSpPr>
          <p:cNvPr id="17411" name="Content Placeholder 2"/>
          <p:cNvSpPr>
            <a:spLocks noGrp="1"/>
          </p:cNvSpPr>
          <p:nvPr>
            <p:ph idx="1"/>
          </p:nvPr>
        </p:nvSpPr>
        <p:spPr>
          <a:xfrm>
            <a:off x="457200" y="1295400"/>
            <a:ext cx="8229600" cy="4830763"/>
          </a:xfrm>
        </p:spPr>
        <p:txBody>
          <a:bodyPr>
            <a:normAutofit lnSpcReduction="10000"/>
          </a:bodyPr>
          <a:lstStyle/>
          <a:p>
            <a:r>
              <a:rPr lang="en-US" sz="3200" dirty="0" smtClean="0">
                <a:latin typeface="Times New Roman" pitchFamily="18" charset="0"/>
              </a:rPr>
              <a:t>Tetanus is an acute, often fatal disease caused by an exotoxin produced by </a:t>
            </a:r>
            <a:r>
              <a:rPr lang="en-US" sz="3200" i="1" dirty="0" smtClean="0">
                <a:latin typeface="Times New Roman" pitchFamily="18" charset="0"/>
              </a:rPr>
              <a:t>Clostridium </a:t>
            </a:r>
            <a:r>
              <a:rPr lang="en-US" sz="3200" i="1" dirty="0" err="1" smtClean="0">
                <a:latin typeface="Times New Roman" pitchFamily="18" charset="0"/>
              </a:rPr>
              <a:t>tetani</a:t>
            </a:r>
            <a:r>
              <a:rPr lang="en-US" sz="3200" dirty="0" smtClean="0">
                <a:latin typeface="Times New Roman" pitchFamily="18" charset="0"/>
              </a:rPr>
              <a:t>. </a:t>
            </a:r>
          </a:p>
          <a:p>
            <a:endParaRPr lang="en-US" sz="3200" dirty="0">
              <a:latin typeface="Times New Roman" pitchFamily="18" charset="0"/>
            </a:endParaRPr>
          </a:p>
          <a:p>
            <a:r>
              <a:rPr lang="en-US" sz="3200" dirty="0" smtClean="0">
                <a:latin typeface="Times New Roman" pitchFamily="18" charset="0"/>
              </a:rPr>
              <a:t>It is characterized by muscular rigidity which persists throughout illness punctuated by painful spasm of the voluntary muscles, especially the masseters (</a:t>
            </a:r>
            <a:r>
              <a:rPr lang="en-US" sz="3200" dirty="0" err="1" smtClean="0">
                <a:latin typeface="Times New Roman" pitchFamily="18" charset="0"/>
              </a:rPr>
              <a:t>trismus</a:t>
            </a:r>
            <a:r>
              <a:rPr lang="en-US" sz="3200" dirty="0" smtClean="0">
                <a:latin typeface="Times New Roman" pitchFamily="18" charset="0"/>
              </a:rPr>
              <a:t> or lock jaw), the facial muscles (</a:t>
            </a:r>
            <a:r>
              <a:rPr lang="en-US" sz="3200" dirty="0" err="1" smtClean="0">
                <a:latin typeface="Times New Roman" pitchFamily="18" charset="0"/>
              </a:rPr>
              <a:t>risus</a:t>
            </a:r>
            <a:r>
              <a:rPr lang="en-US" sz="3200" dirty="0" smtClean="0">
                <a:latin typeface="Times New Roman" pitchFamily="18" charset="0"/>
              </a:rPr>
              <a:t> </a:t>
            </a:r>
            <a:r>
              <a:rPr lang="en-US" sz="3200" dirty="0" err="1" smtClean="0">
                <a:latin typeface="Times New Roman" pitchFamily="18" charset="0"/>
              </a:rPr>
              <a:t>sardonicus</a:t>
            </a:r>
            <a:r>
              <a:rPr lang="en-US" sz="3200" dirty="0" smtClean="0">
                <a:latin typeface="Times New Roman" pitchFamily="18" charset="0"/>
              </a:rPr>
              <a:t>),  muscles of the back and neck (</a:t>
            </a:r>
            <a:r>
              <a:rPr lang="en-US" sz="3200" dirty="0" err="1" smtClean="0">
                <a:latin typeface="Times New Roman" pitchFamily="18" charset="0"/>
              </a:rPr>
              <a:t>opisthotonus</a:t>
            </a:r>
            <a:r>
              <a:rPr lang="en-US" sz="3200" dirty="0" smtClean="0">
                <a:latin typeface="Times New Roman" pitchFamily="18" charset="0"/>
              </a:rPr>
              <a:t>), and those of the lower limbs and abdomen. </a:t>
            </a:r>
          </a:p>
          <a:p>
            <a:endParaRPr lang="en-US" dirty="0" smtClean="0"/>
          </a:p>
        </p:txBody>
      </p:sp>
    </p:spTree>
    <p:extLst>
      <p:ext uri="{BB962C8B-B14F-4D97-AF65-F5344CB8AC3E}">
        <p14:creationId xmlns:p14="http://schemas.microsoft.com/office/powerpoint/2010/main" val="35085442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7467600" cy="792162"/>
          </a:xfrm>
        </p:spPr>
        <p:txBody>
          <a:bodyPr/>
          <a:lstStyle/>
          <a:p>
            <a:r>
              <a:rPr lang="en-US" dirty="0" smtClean="0">
                <a:solidFill>
                  <a:schemeClr val="tx1"/>
                </a:solidFill>
                <a:latin typeface="Times New Roman" pitchFamily="18" charset="0"/>
              </a:rPr>
              <a:t>Tetanus</a:t>
            </a:r>
            <a:endParaRPr lang="en-US" dirty="0" smtClean="0">
              <a:solidFill>
                <a:schemeClr val="tx1"/>
              </a:solidFill>
            </a:endParaRPr>
          </a:p>
        </p:txBody>
      </p:sp>
      <p:sp>
        <p:nvSpPr>
          <p:cNvPr id="18435" name="Content Placeholder 2"/>
          <p:cNvSpPr>
            <a:spLocks noGrp="1"/>
          </p:cNvSpPr>
          <p:nvPr>
            <p:ph idx="1"/>
          </p:nvPr>
        </p:nvSpPr>
        <p:spPr>
          <a:xfrm>
            <a:off x="381000" y="1295400"/>
            <a:ext cx="8229600" cy="5257800"/>
          </a:xfrm>
        </p:spPr>
        <p:txBody>
          <a:bodyPr/>
          <a:lstStyle/>
          <a:p>
            <a:pPr>
              <a:buFontTx/>
              <a:buNone/>
            </a:pPr>
            <a:r>
              <a:rPr lang="en-US" sz="2800" dirty="0" smtClean="0">
                <a:latin typeface="Times New Roman" pitchFamily="18" charset="0"/>
              </a:rPr>
              <a:t>Occurrence: World wide</a:t>
            </a:r>
          </a:p>
          <a:p>
            <a:pPr>
              <a:buFontTx/>
              <a:buNone/>
            </a:pPr>
            <a:r>
              <a:rPr lang="en-US" sz="2800" dirty="0" smtClean="0">
                <a:latin typeface="Times New Roman" pitchFamily="18" charset="0"/>
              </a:rPr>
              <a:t>Organism: </a:t>
            </a:r>
            <a:r>
              <a:rPr lang="en-US" sz="2800" i="1" dirty="0" smtClean="0">
                <a:latin typeface="Times New Roman" pitchFamily="18" charset="0"/>
              </a:rPr>
              <a:t>Clostridium </a:t>
            </a:r>
            <a:r>
              <a:rPr lang="en-US" sz="2800" i="1" dirty="0" err="1" smtClean="0">
                <a:latin typeface="Times New Roman" pitchFamily="18" charset="0"/>
              </a:rPr>
              <a:t>tetani</a:t>
            </a:r>
            <a:endParaRPr lang="en-US" sz="2800" i="1" dirty="0" smtClean="0">
              <a:latin typeface="Times New Roman" pitchFamily="18" charset="0"/>
            </a:endParaRPr>
          </a:p>
          <a:p>
            <a:pPr>
              <a:buFontTx/>
              <a:buNone/>
            </a:pPr>
            <a:r>
              <a:rPr lang="en-US" sz="2800" dirty="0" smtClean="0">
                <a:latin typeface="Times New Roman" pitchFamily="18" charset="0"/>
              </a:rPr>
              <a:t>Mode of transmission: are introduced through the punctured wound.</a:t>
            </a:r>
          </a:p>
          <a:p>
            <a:pPr>
              <a:buFontTx/>
              <a:buNone/>
            </a:pPr>
            <a:r>
              <a:rPr lang="en-US" sz="2800" dirty="0" smtClean="0">
                <a:latin typeface="Times New Roman" pitchFamily="18" charset="0"/>
              </a:rPr>
              <a:t>Period of communicability: Tetanus is not a contagious from person to person. Vaccine preventable disease that is infectious, but not contagious.</a:t>
            </a:r>
          </a:p>
          <a:p>
            <a:pPr>
              <a:buFontTx/>
              <a:buNone/>
            </a:pPr>
            <a:r>
              <a:rPr lang="en-US" sz="2800" dirty="0" smtClean="0">
                <a:latin typeface="Times New Roman" pitchFamily="18" charset="0"/>
              </a:rPr>
              <a:t>Control: Immunization, specific treatment, notification.</a:t>
            </a:r>
          </a:p>
          <a:p>
            <a:endParaRPr lang="en-US" dirty="0" smtClean="0"/>
          </a:p>
        </p:txBody>
      </p:sp>
    </p:spTree>
    <p:extLst>
      <p:ext uri="{BB962C8B-B14F-4D97-AF65-F5344CB8AC3E}">
        <p14:creationId xmlns:p14="http://schemas.microsoft.com/office/powerpoint/2010/main" val="4001443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Hepatitis B</a:t>
            </a:r>
          </a:p>
        </p:txBody>
      </p:sp>
      <p:sp>
        <p:nvSpPr>
          <p:cNvPr id="19459" name="Content Placeholder 2"/>
          <p:cNvSpPr>
            <a:spLocks noGrp="1"/>
          </p:cNvSpPr>
          <p:nvPr>
            <p:ph idx="1"/>
          </p:nvPr>
        </p:nvSpPr>
        <p:spPr>
          <a:xfrm>
            <a:off x="457200" y="1371600"/>
            <a:ext cx="8229600" cy="4754563"/>
          </a:xfrm>
        </p:spPr>
        <p:txBody>
          <a:bodyPr/>
          <a:lstStyle/>
          <a:p>
            <a:endParaRPr lang="en-US" dirty="0" smtClean="0"/>
          </a:p>
          <a:p>
            <a:r>
              <a:rPr lang="en-US" dirty="0" smtClean="0"/>
              <a:t>Hepatitis B is an acute systemic infection caused by hepatitis B virus (HBV) which is </a:t>
            </a:r>
            <a:r>
              <a:rPr lang="en-US" dirty="0" err="1" smtClean="0"/>
              <a:t>characterised</a:t>
            </a:r>
            <a:r>
              <a:rPr lang="en-US" dirty="0" smtClean="0"/>
              <a:t> by long incubation period and symptoms similar to that of hepatitis A such as headache, malaise, anorexia, nausea, vomiting and jaundice, but appear to be more severe and life threatening.</a:t>
            </a:r>
          </a:p>
        </p:txBody>
      </p:sp>
    </p:spTree>
    <p:extLst>
      <p:ext uri="{BB962C8B-B14F-4D97-AF65-F5344CB8AC3E}">
        <p14:creationId xmlns:p14="http://schemas.microsoft.com/office/powerpoint/2010/main" val="39992178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228600"/>
            <a:ext cx="8229600" cy="944563"/>
          </a:xfrm>
        </p:spPr>
        <p:txBody>
          <a:bodyPr/>
          <a:lstStyle/>
          <a:p>
            <a:r>
              <a:rPr lang="en-US" dirty="0" smtClean="0">
                <a:solidFill>
                  <a:schemeClr val="tx1"/>
                </a:solidFill>
              </a:rPr>
              <a:t>Hepatitis B</a:t>
            </a:r>
          </a:p>
        </p:txBody>
      </p:sp>
      <p:sp>
        <p:nvSpPr>
          <p:cNvPr id="20483" name="Content Placeholder 2"/>
          <p:cNvSpPr>
            <a:spLocks noGrp="1"/>
          </p:cNvSpPr>
          <p:nvPr>
            <p:ph idx="1"/>
          </p:nvPr>
        </p:nvSpPr>
        <p:spPr>
          <a:xfrm>
            <a:off x="457200" y="1066800"/>
            <a:ext cx="8382000" cy="5486400"/>
          </a:xfrm>
        </p:spPr>
        <p:txBody>
          <a:bodyPr>
            <a:normAutofit/>
          </a:bodyPr>
          <a:lstStyle/>
          <a:p>
            <a:r>
              <a:rPr lang="en-US" sz="2800" dirty="0" smtClean="0">
                <a:latin typeface="Times New Roman" pitchFamily="18" charset="0"/>
              </a:rPr>
              <a:t>Occurrence: World wide</a:t>
            </a:r>
          </a:p>
          <a:p>
            <a:r>
              <a:rPr lang="en-US" sz="2800" dirty="0" smtClean="0">
                <a:latin typeface="Times New Roman" pitchFamily="18" charset="0"/>
              </a:rPr>
              <a:t>Organism: </a:t>
            </a:r>
            <a:r>
              <a:rPr lang="en-US" sz="2800" i="1" dirty="0" smtClean="0">
                <a:latin typeface="Times New Roman" pitchFamily="18" charset="0"/>
              </a:rPr>
              <a:t>Hepatitis B Virus</a:t>
            </a:r>
          </a:p>
          <a:p>
            <a:r>
              <a:rPr lang="en-US" sz="2800" dirty="0" smtClean="0">
                <a:latin typeface="Times New Roman" pitchFamily="18" charset="0"/>
              </a:rPr>
              <a:t>Reservoir (Source) : Human (Patients and carriers).</a:t>
            </a:r>
          </a:p>
          <a:p>
            <a:r>
              <a:rPr lang="en-US" sz="2800" dirty="0" smtClean="0">
                <a:latin typeface="Times New Roman" pitchFamily="18" charset="0"/>
              </a:rPr>
              <a:t>Mode of transmission: Parenteral, infected blood or blood product, sexual contact 			</a:t>
            </a:r>
          </a:p>
          <a:p>
            <a:r>
              <a:rPr lang="en-US" sz="2800" dirty="0" smtClean="0">
                <a:latin typeface="Times New Roman" pitchFamily="18" charset="0"/>
              </a:rPr>
              <a:t>Infective material: Blood and blood product, other body fluids such as saliva, semen and vaginal secretion .</a:t>
            </a:r>
          </a:p>
          <a:p>
            <a:r>
              <a:rPr lang="en-US" sz="2800" dirty="0" smtClean="0">
                <a:latin typeface="Times New Roman" pitchFamily="18" charset="0"/>
              </a:rPr>
              <a:t>Control: 	</a:t>
            </a:r>
          </a:p>
          <a:p>
            <a:pPr eaLnBrk="1" hangingPunct="1">
              <a:buFontTx/>
              <a:buNone/>
            </a:pPr>
            <a:r>
              <a:rPr lang="en-US" sz="2800" dirty="0" smtClean="0">
                <a:latin typeface="Times New Roman" pitchFamily="18" charset="0"/>
              </a:rPr>
              <a:t>		-  Improve hygienic practice</a:t>
            </a:r>
          </a:p>
          <a:p>
            <a:pPr eaLnBrk="1" hangingPunct="1">
              <a:buFontTx/>
              <a:buNone/>
            </a:pPr>
            <a:r>
              <a:rPr lang="en-US" sz="2800" dirty="0" smtClean="0">
                <a:latin typeface="Times New Roman" pitchFamily="18" charset="0"/>
              </a:rPr>
              <a:t>		-  Active immunization</a:t>
            </a:r>
          </a:p>
          <a:p>
            <a:pPr eaLnBrk="1" hangingPunct="1">
              <a:buFontTx/>
              <a:buNone/>
            </a:pPr>
            <a:r>
              <a:rPr lang="en-US" sz="2800" dirty="0" smtClean="0">
                <a:latin typeface="Times New Roman" pitchFamily="18" charset="0"/>
              </a:rPr>
              <a:t>		-  By transfusing screened blood &amp; their product</a:t>
            </a:r>
            <a:endParaRPr lang="en-US" sz="2800" dirty="0" smtClean="0"/>
          </a:p>
        </p:txBody>
      </p:sp>
    </p:spTree>
    <p:extLst>
      <p:ext uri="{BB962C8B-B14F-4D97-AF65-F5344CB8AC3E}">
        <p14:creationId xmlns:p14="http://schemas.microsoft.com/office/powerpoint/2010/main" val="14925078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28600" y="990600"/>
            <a:ext cx="8229600" cy="914400"/>
          </a:xfrm>
        </p:spPr>
        <p:txBody>
          <a:bodyPr>
            <a:normAutofit fontScale="90000"/>
          </a:bodyPr>
          <a:lstStyle/>
          <a:p>
            <a:r>
              <a:rPr lang="en-US" dirty="0" smtClean="0">
                <a:solidFill>
                  <a:schemeClr val="tx1"/>
                </a:solidFill>
              </a:rPr>
              <a:t/>
            </a:r>
            <a:br>
              <a:rPr lang="en-US" dirty="0" smtClean="0">
                <a:solidFill>
                  <a:schemeClr val="tx1"/>
                </a:solidFill>
              </a:rPr>
            </a:br>
            <a:r>
              <a:rPr lang="en-US" dirty="0" smtClean="0">
                <a:solidFill>
                  <a:schemeClr val="tx1"/>
                </a:solidFill>
              </a:rPr>
              <a:t>Poliomyelitis</a:t>
            </a:r>
          </a:p>
        </p:txBody>
      </p:sp>
      <p:sp>
        <p:nvSpPr>
          <p:cNvPr id="16387" name="Content Placeholder 2"/>
          <p:cNvSpPr>
            <a:spLocks noGrp="1"/>
          </p:cNvSpPr>
          <p:nvPr>
            <p:ph idx="1"/>
          </p:nvPr>
        </p:nvSpPr>
        <p:spPr>
          <a:xfrm>
            <a:off x="381000" y="2362200"/>
            <a:ext cx="8229600" cy="3657600"/>
          </a:xfrm>
        </p:spPr>
        <p:txBody>
          <a:bodyPr>
            <a:normAutofit lnSpcReduction="10000"/>
          </a:bodyPr>
          <a:lstStyle/>
          <a:p>
            <a:pPr algn="just">
              <a:lnSpc>
                <a:spcPct val="90000"/>
              </a:lnSpc>
              <a:buFontTx/>
              <a:buNone/>
              <a:defRPr/>
            </a:pPr>
            <a:r>
              <a:rPr lang="en-US" sz="3200" dirty="0" smtClean="0"/>
              <a:t>An acute viral infection caused by an RNA virus  affecting the central nervous system and infrequently resulting in varying degrees of paralysis. </a:t>
            </a:r>
          </a:p>
          <a:p>
            <a:pPr algn="just">
              <a:lnSpc>
                <a:spcPct val="90000"/>
              </a:lnSpc>
              <a:buFontTx/>
              <a:buNone/>
              <a:defRPr/>
            </a:pPr>
            <a:endParaRPr lang="en-US" sz="3200" dirty="0"/>
          </a:p>
          <a:p>
            <a:pPr algn="just">
              <a:lnSpc>
                <a:spcPct val="90000"/>
              </a:lnSpc>
              <a:buFontTx/>
              <a:buNone/>
              <a:defRPr/>
            </a:pPr>
            <a:r>
              <a:rPr lang="en-US" sz="3200" dirty="0" smtClean="0"/>
              <a:t>It is characterized by fever, malaise, headache, stiffness of neck and back and increased cells and protein in the CSF. </a:t>
            </a:r>
          </a:p>
          <a:p>
            <a:pPr>
              <a:buFont typeface="Arial" charset="0"/>
              <a:buNone/>
              <a:defRPr/>
            </a:pPr>
            <a:endParaRPr lang="en-US" dirty="0" smtClean="0"/>
          </a:p>
        </p:txBody>
      </p:sp>
    </p:spTree>
    <p:extLst>
      <p:ext uri="{BB962C8B-B14F-4D97-AF65-F5344CB8AC3E}">
        <p14:creationId xmlns:p14="http://schemas.microsoft.com/office/powerpoint/2010/main" val="31676253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74638"/>
            <a:ext cx="8229600" cy="715962"/>
          </a:xfrm>
        </p:spPr>
        <p:txBody>
          <a:bodyPr>
            <a:normAutofit/>
          </a:bodyPr>
          <a:lstStyle/>
          <a:p>
            <a:r>
              <a:rPr lang="en-US" dirty="0" smtClean="0">
                <a:solidFill>
                  <a:schemeClr val="tx1"/>
                </a:solidFill>
              </a:rPr>
              <a:t>Poliomyelitis</a:t>
            </a:r>
          </a:p>
        </p:txBody>
      </p:sp>
      <p:sp>
        <p:nvSpPr>
          <p:cNvPr id="22531" name="Content Placeholder 2"/>
          <p:cNvSpPr>
            <a:spLocks noGrp="1"/>
          </p:cNvSpPr>
          <p:nvPr>
            <p:ph idx="1"/>
          </p:nvPr>
        </p:nvSpPr>
        <p:spPr>
          <a:xfrm>
            <a:off x="457200" y="914400"/>
            <a:ext cx="8382000" cy="5715000"/>
          </a:xfrm>
        </p:spPr>
        <p:txBody>
          <a:bodyPr>
            <a:normAutofit/>
          </a:bodyPr>
          <a:lstStyle/>
          <a:p>
            <a:r>
              <a:rPr lang="en-US" sz="2800" dirty="0" smtClean="0"/>
              <a:t>Occurrence : 	Worldwide</a:t>
            </a:r>
          </a:p>
          <a:p>
            <a:r>
              <a:rPr lang="en-US" sz="2800" dirty="0" smtClean="0"/>
              <a:t>Organism    : 	Polio virus </a:t>
            </a:r>
          </a:p>
          <a:p>
            <a:r>
              <a:rPr lang="en-US" sz="2800" dirty="0" smtClean="0"/>
              <a:t>Reservoir	   : 	Man</a:t>
            </a:r>
          </a:p>
          <a:p>
            <a:r>
              <a:rPr lang="en-US" sz="2800" dirty="0" smtClean="0"/>
              <a:t>Most vulnerable age- 6 Months to 3 Years.</a:t>
            </a:r>
          </a:p>
          <a:p>
            <a:r>
              <a:rPr lang="en-US" sz="2800" dirty="0" smtClean="0"/>
              <a:t>Period of infectivity: 10 days before and after the 			         onset of symptoms.</a:t>
            </a:r>
          </a:p>
          <a:p>
            <a:r>
              <a:rPr lang="en-US" sz="2800" dirty="0" smtClean="0"/>
              <a:t>Transmission : Food, Water, Droplet. </a:t>
            </a:r>
          </a:p>
          <a:p>
            <a:r>
              <a:rPr lang="en-US" sz="2800" dirty="0" smtClean="0"/>
              <a:t>Control : </a:t>
            </a:r>
          </a:p>
          <a:p>
            <a:r>
              <a:rPr lang="en-US" sz="2800" dirty="0" smtClean="0"/>
              <a:t> 	- Notification.		- Isolation.</a:t>
            </a:r>
          </a:p>
          <a:p>
            <a:r>
              <a:rPr lang="en-US" sz="2800" dirty="0" smtClean="0"/>
              <a:t>	- Safe disposal of </a:t>
            </a:r>
            <a:r>
              <a:rPr lang="en-US" sz="2800" dirty="0" err="1" smtClean="0"/>
              <a:t>faeces</a:t>
            </a:r>
            <a:r>
              <a:rPr lang="en-US" sz="2800" dirty="0" smtClean="0"/>
              <a:t>. – Hygiene.</a:t>
            </a:r>
          </a:p>
          <a:p>
            <a:r>
              <a:rPr lang="en-US" sz="2800" dirty="0" smtClean="0"/>
              <a:t>	- Immunization.</a:t>
            </a:r>
          </a:p>
          <a:p>
            <a:endParaRPr lang="en-US" dirty="0" smtClean="0"/>
          </a:p>
        </p:txBody>
      </p:sp>
    </p:spTree>
    <p:extLst>
      <p:ext uri="{BB962C8B-B14F-4D97-AF65-F5344CB8AC3E}">
        <p14:creationId xmlns:p14="http://schemas.microsoft.com/office/powerpoint/2010/main" val="6045835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7467600" cy="868362"/>
          </a:xfrm>
        </p:spPr>
        <p:txBody>
          <a:bodyPr/>
          <a:lstStyle/>
          <a:p>
            <a:r>
              <a:rPr lang="en-US" dirty="0" smtClean="0">
                <a:solidFill>
                  <a:schemeClr val="tx1"/>
                </a:solidFill>
              </a:rPr>
              <a:t>Measles</a:t>
            </a:r>
          </a:p>
        </p:txBody>
      </p:sp>
      <p:sp>
        <p:nvSpPr>
          <p:cNvPr id="23555" name="Content Placeholder 2"/>
          <p:cNvSpPr>
            <a:spLocks noGrp="1"/>
          </p:cNvSpPr>
          <p:nvPr>
            <p:ph idx="1"/>
          </p:nvPr>
        </p:nvSpPr>
        <p:spPr>
          <a:xfrm>
            <a:off x="457200" y="1295400"/>
            <a:ext cx="8229600" cy="4830763"/>
          </a:xfrm>
        </p:spPr>
        <p:txBody>
          <a:bodyPr>
            <a:normAutofit/>
          </a:bodyPr>
          <a:lstStyle/>
          <a:p>
            <a:pPr algn="just" eaLnBrk="1" hangingPunct="1"/>
            <a:r>
              <a:rPr lang="en-US" dirty="0" smtClean="0"/>
              <a:t>Measles is a serious disease that causes fever, rash, and other complications. Measles is caused by  </a:t>
            </a:r>
            <a:r>
              <a:rPr lang="en-US" dirty="0" err="1" smtClean="0"/>
              <a:t>paramyxovirus</a:t>
            </a:r>
            <a:r>
              <a:rPr lang="en-US" dirty="0" smtClean="0"/>
              <a:t> and spreads very easily from person to person. </a:t>
            </a:r>
          </a:p>
          <a:p>
            <a:pPr algn="just" eaLnBrk="1" hangingPunct="1"/>
            <a:r>
              <a:rPr lang="en-US" dirty="0" smtClean="0"/>
              <a:t>An acute highly infectious disease of childhood </a:t>
            </a:r>
            <a:endParaRPr lang="en-US" dirty="0"/>
          </a:p>
          <a:p>
            <a:pPr algn="just"/>
            <a:r>
              <a:rPr lang="en-US" dirty="0" smtClean="0"/>
              <a:t>The </a:t>
            </a:r>
            <a:r>
              <a:rPr lang="en-US" dirty="0"/>
              <a:t>initial sign of measles is called the </a:t>
            </a:r>
            <a:r>
              <a:rPr lang="en-US" dirty="0" smtClean="0"/>
              <a:t>early or prodromal </a:t>
            </a:r>
            <a:r>
              <a:rPr lang="en-US" dirty="0"/>
              <a:t>symptoms that include high fever, cough, </a:t>
            </a:r>
            <a:r>
              <a:rPr lang="en-US" dirty="0" err="1"/>
              <a:t>coryza</a:t>
            </a:r>
            <a:r>
              <a:rPr lang="en-US" dirty="0"/>
              <a:t> and conjunctivitis (3Cs</a:t>
            </a:r>
            <a:r>
              <a:rPr lang="en-US" dirty="0" smtClean="0"/>
              <a:t>) followed by a typical rash. Usually </a:t>
            </a:r>
            <a:r>
              <a:rPr lang="en-US" dirty="0"/>
              <a:t>bluish-white lesions on the oral </a:t>
            </a:r>
            <a:r>
              <a:rPr lang="en-US" dirty="0" smtClean="0"/>
              <a:t>mucosa (opposite the lower 1</a:t>
            </a:r>
            <a:r>
              <a:rPr lang="en-US" baseline="30000" dirty="0" smtClean="0"/>
              <a:t>st</a:t>
            </a:r>
            <a:r>
              <a:rPr lang="en-US" dirty="0" smtClean="0"/>
              <a:t> and 2</a:t>
            </a:r>
            <a:r>
              <a:rPr lang="en-US" baseline="30000" dirty="0" smtClean="0"/>
              <a:t>nd</a:t>
            </a:r>
            <a:r>
              <a:rPr lang="en-US" dirty="0" smtClean="0"/>
              <a:t> molar) called </a:t>
            </a:r>
            <a:r>
              <a:rPr lang="en-US" dirty="0" err="1" smtClean="0"/>
              <a:t>Koplik’s</a:t>
            </a:r>
            <a:r>
              <a:rPr lang="en-US" dirty="0" smtClean="0"/>
              <a:t> spot manifest 2-3 days before measles rash occur. </a:t>
            </a:r>
            <a:endParaRPr lang="en-US" sz="2000" dirty="0" smtClean="0"/>
          </a:p>
        </p:txBody>
      </p:sp>
      <p:pic>
        <p:nvPicPr>
          <p:cNvPr id="1026" name="Picture 2" descr="http://upload.wikimedia.org/wikipedia/commons/thumb/6/6b/Koplik_spots%2C_measles_6111_lores.jpg/220px-Koplik_spots%2C_measles_6111_lor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5257801"/>
            <a:ext cx="2514600" cy="1680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7311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74638"/>
            <a:ext cx="7467600" cy="944562"/>
          </a:xfrm>
        </p:spPr>
        <p:txBody>
          <a:bodyPr/>
          <a:lstStyle/>
          <a:p>
            <a:r>
              <a:rPr lang="en-US" dirty="0" smtClean="0">
                <a:solidFill>
                  <a:schemeClr val="tx1"/>
                </a:solidFill>
              </a:rPr>
              <a:t>Measles</a:t>
            </a:r>
          </a:p>
        </p:txBody>
      </p:sp>
      <p:sp>
        <p:nvSpPr>
          <p:cNvPr id="24579" name="Content Placeholder 2"/>
          <p:cNvSpPr>
            <a:spLocks noGrp="1"/>
          </p:cNvSpPr>
          <p:nvPr>
            <p:ph idx="1"/>
          </p:nvPr>
        </p:nvSpPr>
        <p:spPr>
          <a:xfrm>
            <a:off x="457200" y="1371600"/>
            <a:ext cx="8229600" cy="4754563"/>
          </a:xfrm>
        </p:spPr>
        <p:txBody>
          <a:bodyPr>
            <a:normAutofit/>
          </a:bodyPr>
          <a:lstStyle/>
          <a:p>
            <a:pPr eaLnBrk="1" hangingPunct="1">
              <a:lnSpc>
                <a:spcPct val="90000"/>
              </a:lnSpc>
              <a:buFontTx/>
              <a:buNone/>
            </a:pPr>
            <a:r>
              <a:rPr lang="en-US" sz="2800" dirty="0" smtClean="0"/>
              <a:t>Occurrence : Worldwide</a:t>
            </a:r>
          </a:p>
          <a:p>
            <a:pPr eaLnBrk="1" hangingPunct="1">
              <a:lnSpc>
                <a:spcPct val="90000"/>
              </a:lnSpc>
              <a:buFontTx/>
              <a:buNone/>
            </a:pPr>
            <a:r>
              <a:rPr lang="en-US" sz="2800" dirty="0" smtClean="0"/>
              <a:t>Organism    : Measles virus (</a:t>
            </a:r>
            <a:r>
              <a:rPr lang="en-US" sz="2800" dirty="0" err="1" smtClean="0"/>
              <a:t>Paramyxovirus</a:t>
            </a:r>
            <a:r>
              <a:rPr lang="en-US" sz="2800" dirty="0" smtClean="0"/>
              <a:t>)</a:t>
            </a:r>
          </a:p>
          <a:p>
            <a:pPr eaLnBrk="1" hangingPunct="1">
              <a:lnSpc>
                <a:spcPct val="90000"/>
              </a:lnSpc>
              <a:buFontTx/>
              <a:buNone/>
            </a:pPr>
            <a:r>
              <a:rPr lang="en-US" sz="2800" dirty="0" smtClean="0"/>
              <a:t>Reservoir	  : Man.</a:t>
            </a:r>
          </a:p>
          <a:p>
            <a:pPr eaLnBrk="1" hangingPunct="1">
              <a:lnSpc>
                <a:spcPct val="90000"/>
              </a:lnSpc>
              <a:buFontTx/>
              <a:buNone/>
            </a:pPr>
            <a:r>
              <a:rPr lang="en-US" sz="2800" dirty="0" smtClean="0"/>
              <a:t>Period of infectivity: From 4 days before until 5 				days after the onset of the 				rash. </a:t>
            </a:r>
          </a:p>
          <a:p>
            <a:pPr eaLnBrk="1" hangingPunct="1">
              <a:lnSpc>
                <a:spcPct val="90000"/>
              </a:lnSpc>
              <a:buFontTx/>
              <a:buNone/>
            </a:pPr>
            <a:r>
              <a:rPr lang="en-US" sz="2800" dirty="0" smtClean="0"/>
              <a:t>Transmission : Droplets, Contact, airborne. </a:t>
            </a:r>
          </a:p>
          <a:p>
            <a:pPr eaLnBrk="1" hangingPunct="1">
              <a:lnSpc>
                <a:spcPct val="90000"/>
              </a:lnSpc>
              <a:buFontTx/>
              <a:buNone/>
            </a:pPr>
            <a:r>
              <a:rPr lang="en-US" sz="2800" dirty="0" smtClean="0"/>
              <a:t>Control : </a:t>
            </a:r>
          </a:p>
          <a:p>
            <a:pPr eaLnBrk="1" hangingPunct="1">
              <a:lnSpc>
                <a:spcPct val="90000"/>
              </a:lnSpc>
              <a:buFontTx/>
              <a:buNone/>
            </a:pPr>
            <a:r>
              <a:rPr lang="en-US" sz="2800" dirty="0" smtClean="0"/>
              <a:t>-	Active Immunization with live attenuated virus.</a:t>
            </a:r>
          </a:p>
          <a:p>
            <a:pPr eaLnBrk="1" hangingPunct="1">
              <a:lnSpc>
                <a:spcPct val="90000"/>
              </a:lnSpc>
              <a:buFontTx/>
              <a:buNone/>
            </a:pPr>
            <a:r>
              <a:rPr lang="en-US" sz="2800" dirty="0" smtClean="0"/>
              <a:t>-	Improvement of the nutrition of the children.</a:t>
            </a:r>
          </a:p>
        </p:txBody>
      </p:sp>
    </p:spTree>
    <p:extLst>
      <p:ext uri="{BB962C8B-B14F-4D97-AF65-F5344CB8AC3E}">
        <p14:creationId xmlns:p14="http://schemas.microsoft.com/office/powerpoint/2010/main" val="15260558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Common VPDs in Nepal and the burden </a:t>
            </a:r>
            <a:endParaRPr lang="en-US" dirty="0"/>
          </a:p>
        </p:txBody>
      </p:sp>
      <p:sp>
        <p:nvSpPr>
          <p:cNvPr id="3" name="Content Placeholder 2"/>
          <p:cNvSpPr>
            <a:spLocks noGrp="1"/>
          </p:cNvSpPr>
          <p:nvPr>
            <p:ph idx="1"/>
          </p:nvPr>
        </p:nvSpPr>
        <p:spPr/>
        <p:txBody>
          <a:bodyPr>
            <a:normAutofit/>
          </a:bodyPr>
          <a:lstStyle/>
          <a:p>
            <a:r>
              <a:rPr lang="en-US" sz="2800" dirty="0" smtClean="0"/>
              <a:t>According to global burden of disease 2008 as of March 2012, 1.5 </a:t>
            </a:r>
            <a:r>
              <a:rPr lang="en-US" sz="2800" dirty="0"/>
              <a:t>million of deaths among children under 5 years were due to diseases that could have been prevented by routine vaccination. </a:t>
            </a:r>
            <a:endParaRPr lang="en-US" sz="2800" dirty="0" smtClean="0"/>
          </a:p>
          <a:p>
            <a:pPr marL="274320" lvl="1" indent="0">
              <a:buNone/>
            </a:pPr>
            <a:endParaRPr lang="en-US" sz="2400" dirty="0" smtClean="0"/>
          </a:p>
          <a:p>
            <a:pPr lvl="1"/>
            <a:r>
              <a:rPr lang="en-US" sz="2400" dirty="0" smtClean="0"/>
              <a:t>representing 17% of global total mortality in children 0-59 months of age</a:t>
            </a:r>
          </a:p>
          <a:p>
            <a:endParaRPr lang="en-US" sz="2800" dirty="0"/>
          </a:p>
        </p:txBody>
      </p:sp>
      <p:sp>
        <p:nvSpPr>
          <p:cNvPr id="4" name="Footer Placeholder 3"/>
          <p:cNvSpPr>
            <a:spLocks noGrp="1"/>
          </p:cNvSpPr>
          <p:nvPr>
            <p:ph type="ftr" sz="quarter" idx="11"/>
          </p:nvPr>
        </p:nvSpPr>
        <p:spPr>
          <a:xfrm>
            <a:off x="609600" y="6248206"/>
            <a:ext cx="8001000" cy="365125"/>
          </a:xfrm>
        </p:spPr>
        <p:txBody>
          <a:bodyPr/>
          <a:lstStyle/>
          <a:p>
            <a:r>
              <a:rPr lang="en-US" sz="2400" dirty="0" smtClean="0"/>
              <a:t>http://www.who.int/immunization_monitoring/diseases/en/</a:t>
            </a:r>
            <a:endParaRPr lang="en-US" sz="2400" dirty="0"/>
          </a:p>
        </p:txBody>
      </p:sp>
    </p:spTree>
    <p:extLst>
      <p:ext uri="{BB962C8B-B14F-4D97-AF65-F5344CB8AC3E}">
        <p14:creationId xmlns:p14="http://schemas.microsoft.com/office/powerpoint/2010/main" val="27268176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t>Global burden of VPDs</a:t>
            </a:r>
            <a:endParaRPr lang="en-US" dirty="0"/>
          </a:p>
        </p:txBody>
      </p:sp>
      <p:sp>
        <p:nvSpPr>
          <p:cNvPr id="3" name="Content Placeholder 2"/>
          <p:cNvSpPr>
            <a:spLocks noGrp="1"/>
          </p:cNvSpPr>
          <p:nvPr>
            <p:ph idx="1"/>
          </p:nvPr>
        </p:nvSpPr>
        <p:spPr>
          <a:xfrm>
            <a:off x="612648" y="1219200"/>
            <a:ext cx="8153400" cy="5486400"/>
          </a:xfrm>
        </p:spPr>
        <p:txBody>
          <a:bodyPr>
            <a:normAutofit/>
          </a:bodyPr>
          <a:lstStyle/>
          <a:p>
            <a:pPr marL="0" indent="0">
              <a:buNone/>
            </a:pPr>
            <a:r>
              <a:rPr lang="en-US" sz="3200" dirty="0" smtClean="0"/>
              <a:t>Polio: </a:t>
            </a:r>
          </a:p>
          <a:p>
            <a:endParaRPr lang="en-US" dirty="0"/>
          </a:p>
          <a:p>
            <a:r>
              <a:rPr lang="en-US" dirty="0" smtClean="0"/>
              <a:t>Polio cases have decreased by over 99% since 1988, from an  estimated 350 000 cases then, to 223 reported cases in 2012. </a:t>
            </a:r>
          </a:p>
          <a:p>
            <a:pPr marL="0" indent="0">
              <a:buNone/>
            </a:pPr>
            <a:endParaRPr lang="en-US" dirty="0"/>
          </a:p>
          <a:p>
            <a:r>
              <a:rPr lang="en-US" dirty="0"/>
              <a:t>Nepal is polio free since August 2010 but officially SEAR (South East Asian Region) member countries were declared polio free in 2014 after 3 years sustenance of polio free in all member countries.</a:t>
            </a:r>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6172200"/>
          </a:xfrm>
        </p:spPr>
        <p:txBody>
          <a:bodyPr>
            <a:normAutofit lnSpcReduction="10000"/>
          </a:bodyPr>
          <a:lstStyle/>
          <a:p>
            <a:r>
              <a:rPr lang="en-US" sz="2800" b="1" dirty="0" smtClean="0"/>
              <a:t>LIVE, ATTENUATED VACCINES:</a:t>
            </a:r>
          </a:p>
          <a:p>
            <a:pPr>
              <a:buFont typeface="Courier New" panose="02070309020205020404" pitchFamily="49" charset="0"/>
              <a:buChar char="o"/>
            </a:pPr>
            <a:r>
              <a:rPr lang="en-US" dirty="0" smtClean="0"/>
              <a:t> </a:t>
            </a:r>
            <a:r>
              <a:rPr lang="en-US" sz="2000" i="1" dirty="0"/>
              <a:t>contain a version of the living microbe that has been weakened in the lab so it can’t cause disease</a:t>
            </a:r>
            <a:r>
              <a:rPr lang="en-US" sz="2000" dirty="0"/>
              <a:t>. </a:t>
            </a:r>
            <a:endParaRPr lang="en-US" sz="2000" dirty="0" smtClean="0"/>
          </a:p>
          <a:p>
            <a:pPr>
              <a:buFont typeface="Courier New" panose="02070309020205020404" pitchFamily="49" charset="0"/>
              <a:buChar char="o"/>
            </a:pPr>
            <a:r>
              <a:rPr lang="en-US" sz="2000" i="1" dirty="0"/>
              <a:t>Live, attenuated vaccines are relatively easy to create for certain viruses. Vaccines against measles, mumps, and chickenpox, for example, are made by this method.</a:t>
            </a:r>
          </a:p>
          <a:p>
            <a:pPr>
              <a:buFont typeface="Courier New" panose="02070309020205020404" pitchFamily="49" charset="0"/>
              <a:buChar char="o"/>
            </a:pPr>
            <a:r>
              <a:rPr lang="en-US" sz="2000" i="1" dirty="0" smtClean="0"/>
              <a:t>Viruses </a:t>
            </a:r>
            <a:r>
              <a:rPr lang="en-US" sz="2000" i="1" dirty="0"/>
              <a:t>are simple microbes containing a small number of genes, and scientists can therefore more readily control their </a:t>
            </a:r>
            <a:r>
              <a:rPr lang="en-US" sz="2000" i="1" dirty="0" smtClean="0"/>
              <a:t>characteristics. </a:t>
            </a:r>
            <a:r>
              <a:rPr lang="en-US" sz="2000" dirty="0" smtClean="0"/>
              <a:t>Live</a:t>
            </a:r>
            <a:r>
              <a:rPr lang="en-US" sz="2000" dirty="0"/>
              <a:t>, attenuated vaccines are more difficult to create for bacteria. Bacteria have thousands of genes and </a:t>
            </a:r>
            <a:r>
              <a:rPr lang="en-US" sz="2000" dirty="0" smtClean="0"/>
              <a:t>thus </a:t>
            </a:r>
            <a:r>
              <a:rPr lang="en-US" sz="2000" dirty="0"/>
              <a:t>are much harder to </a:t>
            </a:r>
            <a:r>
              <a:rPr lang="en-US" sz="2000" dirty="0" smtClean="0"/>
              <a:t>control</a:t>
            </a:r>
          </a:p>
          <a:p>
            <a:pPr>
              <a:buFont typeface="Courier New" panose="02070309020205020404" pitchFamily="49" charset="0"/>
              <a:buChar char="o"/>
            </a:pPr>
            <a:r>
              <a:rPr lang="en-US" sz="2000" dirty="0" smtClean="0"/>
              <a:t>Fragile </a:t>
            </a:r>
            <a:r>
              <a:rPr lang="en-US" sz="2000" dirty="0"/>
              <a:t>– must be stored </a:t>
            </a:r>
            <a:r>
              <a:rPr lang="en-US" sz="2000" dirty="0" smtClean="0"/>
              <a:t>and handled carefully</a:t>
            </a:r>
          </a:p>
          <a:p>
            <a:r>
              <a:rPr lang="en-US" b="1" dirty="0"/>
              <a:t>INACTIVATED </a:t>
            </a:r>
            <a:r>
              <a:rPr lang="en-US" b="1" dirty="0" smtClean="0"/>
              <a:t>VACCINES(killed antigens)</a:t>
            </a:r>
          </a:p>
          <a:p>
            <a:r>
              <a:rPr lang="en-US" sz="2000" i="1" dirty="0"/>
              <a:t>Inactivated vaccines are not alive and cannot replicate. These vaccines are produced by growing the bacteria or virus in culture media, then inactivating it with heat and/or chemicals (usually formalin).</a:t>
            </a:r>
          </a:p>
          <a:p>
            <a:r>
              <a:rPr lang="en-US" sz="2000" i="1" dirty="0"/>
              <a:t>The entire dose of antigen is administered in the injection</a:t>
            </a:r>
            <a:r>
              <a:rPr lang="en-US" sz="2000" dirty="0"/>
              <a:t>. are made from a protein or other small pieces taken from a virus or bacteria. The flu vaccine is an example.</a:t>
            </a:r>
          </a:p>
        </p:txBody>
      </p:sp>
    </p:spTree>
    <p:extLst>
      <p:ext uri="{BB962C8B-B14F-4D97-AF65-F5344CB8AC3E}">
        <p14:creationId xmlns:p14="http://schemas.microsoft.com/office/powerpoint/2010/main" val="38605312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3200" dirty="0"/>
              <a:t>Measles: </a:t>
            </a:r>
            <a:endParaRPr lang="en-US" sz="3200" dirty="0" smtClean="0"/>
          </a:p>
          <a:p>
            <a:endParaRPr lang="en-US" dirty="0"/>
          </a:p>
          <a:p>
            <a:r>
              <a:rPr lang="en-US" dirty="0" smtClean="0"/>
              <a:t>While </a:t>
            </a:r>
            <a:r>
              <a:rPr lang="en-US" dirty="0"/>
              <a:t>global measles deaths have decreased by 78 percent </a:t>
            </a:r>
            <a:r>
              <a:rPr lang="en-US" dirty="0" smtClean="0"/>
              <a:t>worldwide </a:t>
            </a:r>
            <a:r>
              <a:rPr lang="en-US" dirty="0"/>
              <a:t>— from 562 000 deaths in 2000 to 122 000 in 2012 — measles is still common in many developing countries, particularly in parts of Africa and Asia.</a:t>
            </a:r>
          </a:p>
          <a:p>
            <a:endParaRPr lang="en-US" dirty="0"/>
          </a:p>
        </p:txBody>
      </p:sp>
    </p:spTree>
    <p:extLst>
      <p:ext uri="{BB962C8B-B14F-4D97-AF65-F5344CB8AC3E}">
        <p14:creationId xmlns:p14="http://schemas.microsoft.com/office/powerpoint/2010/main" val="6586158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486400"/>
          </a:xfrm>
        </p:spPr>
        <p:txBody>
          <a:bodyPr>
            <a:normAutofit/>
          </a:bodyPr>
          <a:lstStyle/>
          <a:p>
            <a:r>
              <a:rPr lang="en-US" dirty="0" err="1" smtClean="0"/>
              <a:t>Diptheria</a:t>
            </a:r>
            <a:r>
              <a:rPr lang="en-US" dirty="0"/>
              <a:t>: </a:t>
            </a:r>
            <a:r>
              <a:rPr lang="en-US" dirty="0" smtClean="0"/>
              <a:t>In the year 2000</a:t>
            </a:r>
            <a:r>
              <a:rPr lang="en-US" dirty="0"/>
              <a:t>, 30 000 cases and 3000 deaths of diphtheria were reported worldwide</a:t>
            </a:r>
          </a:p>
          <a:p>
            <a:endParaRPr lang="en-US" dirty="0" smtClean="0"/>
          </a:p>
          <a:p>
            <a:r>
              <a:rPr lang="en-US" dirty="0" err="1"/>
              <a:t>Pertusis</a:t>
            </a:r>
            <a:r>
              <a:rPr lang="en-US" dirty="0"/>
              <a:t>: WHO estimated that in 2008, about 16 million cases of pertussis occurred worldwide, 95% of which were in developing countries, and that some 195 000 patients died from this disease.</a:t>
            </a:r>
          </a:p>
          <a:p>
            <a:pPr marL="0" indent="0">
              <a:buNone/>
            </a:pPr>
            <a:endParaRPr lang="en-US" dirty="0"/>
          </a:p>
          <a:p>
            <a:r>
              <a:rPr lang="en-US" dirty="0"/>
              <a:t>Tetanus: </a:t>
            </a:r>
            <a:r>
              <a:rPr lang="en-US" dirty="0" smtClean="0"/>
              <a:t>Maternal and Neonatal Tetanus (MNT) 2012 </a:t>
            </a:r>
            <a:r>
              <a:rPr lang="en-US" dirty="0"/>
              <a:t>global figure show that 10’011 cases of tetanus and 4’649 cases of neonatal tetanus were reported. </a:t>
            </a:r>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210838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Hepatitis B: An estimated two billion people worldwide have been infected with hepatitis B virus and more than 360 million have chronic (long-term) liver infections. About 620 000 people die every year as a result of hepatitis B virus infection. </a:t>
            </a:r>
          </a:p>
          <a:p>
            <a:endParaRPr lang="en-US" dirty="0" smtClean="0"/>
          </a:p>
          <a:p>
            <a:r>
              <a:rPr lang="en-US" dirty="0" smtClean="0"/>
              <a:t>Tuberculosis: According to WHO in 2013 up </a:t>
            </a:r>
            <a:r>
              <a:rPr lang="en-US" dirty="0"/>
              <a:t>to 80 000 children die from TB each year and children account for over half a million new cases annually. </a:t>
            </a:r>
            <a:r>
              <a:rPr lang="en-US" dirty="0" smtClean="0"/>
              <a:t>The actual </a:t>
            </a:r>
            <a:r>
              <a:rPr lang="en-US" dirty="0"/>
              <a:t>burden of TB in children is likely higher, especially given the challenge in diagnosing childhood TB</a:t>
            </a:r>
            <a:r>
              <a:rPr lang="en-US" dirty="0" smtClean="0"/>
              <a:t>.</a:t>
            </a:r>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35066198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a:t>Nepal </a:t>
            </a:r>
            <a:r>
              <a:rPr lang="en-US" dirty="0" smtClean="0"/>
              <a:t>is one </a:t>
            </a:r>
            <a:r>
              <a:rPr lang="en-US" dirty="0"/>
              <a:t>of the countries recognized for the well functioning immunization system. The accessibility </a:t>
            </a:r>
            <a:r>
              <a:rPr lang="en-US" dirty="0" smtClean="0"/>
              <a:t>of immunization </a:t>
            </a:r>
            <a:r>
              <a:rPr lang="en-US" dirty="0"/>
              <a:t>has reached to the 97% population and serves equally, successfully to the poor and</a:t>
            </a:r>
          </a:p>
          <a:p>
            <a:r>
              <a:rPr lang="en-US" dirty="0" smtClean="0"/>
              <a:t>rich</a:t>
            </a:r>
            <a:r>
              <a:rPr lang="en-US" dirty="0"/>
              <a:t>, also does not discriminate child's sex. </a:t>
            </a:r>
            <a:endParaRPr lang="en-US" dirty="0" smtClean="0"/>
          </a:p>
          <a:p>
            <a:r>
              <a:rPr lang="en-US" dirty="0" smtClean="0"/>
              <a:t>The </a:t>
            </a:r>
            <a:r>
              <a:rPr lang="en-US" dirty="0"/>
              <a:t>contribution of immunization in achieving the MDG 4</a:t>
            </a:r>
          </a:p>
          <a:p>
            <a:r>
              <a:rPr lang="en-US" dirty="0"/>
              <a:t>goal is immense. </a:t>
            </a:r>
          </a:p>
        </p:txBody>
      </p:sp>
    </p:spTree>
    <p:extLst>
      <p:ext uri="{BB962C8B-B14F-4D97-AF65-F5344CB8AC3E}">
        <p14:creationId xmlns:p14="http://schemas.microsoft.com/office/powerpoint/2010/main" val="24285392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0"/>
            <a:ext cx="8229600" cy="990600"/>
          </a:xfrm>
        </p:spPr>
        <p:txBody>
          <a:bodyPr/>
          <a:lstStyle/>
          <a:p>
            <a:r>
              <a:rPr lang="en-US" dirty="0" smtClean="0"/>
              <a:t>Thank You</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6200773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67400"/>
          </a:xfrm>
        </p:spPr>
        <p:txBody>
          <a:bodyPr>
            <a:normAutofit/>
          </a:bodyPr>
          <a:lstStyle/>
          <a:p>
            <a:r>
              <a:rPr lang="en-US" b="1" dirty="0"/>
              <a:t>SUBUNIT </a:t>
            </a:r>
            <a:r>
              <a:rPr lang="en-US" b="1" dirty="0" smtClean="0"/>
              <a:t>VACCINES(purified antigens)</a:t>
            </a:r>
            <a:r>
              <a:rPr lang="en-US" dirty="0" smtClean="0"/>
              <a:t>: Instead </a:t>
            </a:r>
            <a:r>
              <a:rPr lang="en-US" i="1" dirty="0"/>
              <a:t>of the entire microbe, subunit vaccines include only the antigens that best stimulate the immune system</a:t>
            </a:r>
            <a:r>
              <a:rPr lang="en-US" dirty="0"/>
              <a:t>. </a:t>
            </a:r>
            <a:endParaRPr lang="en-US" dirty="0" smtClean="0"/>
          </a:p>
          <a:p>
            <a:r>
              <a:rPr lang="en-US" b="1" dirty="0" smtClean="0"/>
              <a:t>TOXOID VACCINES(inactivated toxins) :</a:t>
            </a:r>
            <a:r>
              <a:rPr lang="en-US" dirty="0" err="1" smtClean="0"/>
              <a:t>Scentists</a:t>
            </a:r>
            <a:r>
              <a:rPr lang="en-US" dirty="0" smtClean="0"/>
              <a:t> </a:t>
            </a:r>
            <a:r>
              <a:rPr lang="en-US" dirty="0"/>
              <a:t>have found that they can inactivate toxins by treating them with formalin, a solution of formaldehyde and sterilized water. Such “detoxified” toxins, called toxoids, are safe for use in vaccines</a:t>
            </a:r>
            <a:r>
              <a:rPr lang="en-US" dirty="0" smtClean="0"/>
              <a:t>.</a:t>
            </a:r>
            <a:endParaRPr lang="en-US" dirty="0"/>
          </a:p>
          <a:p>
            <a:r>
              <a:rPr lang="en-US" dirty="0"/>
              <a:t>When the immune system receives a vaccine containing a harmless toxoid, it learns how to fight off the natural toxin. The immune system produces antibodies that lock onto and block the toxin. Vaccines against diphtheria and tetanus are examples of toxoid vaccines.</a:t>
            </a:r>
          </a:p>
        </p:txBody>
      </p:sp>
    </p:spTree>
    <p:extLst>
      <p:ext uri="{BB962C8B-B14F-4D97-AF65-F5344CB8AC3E}">
        <p14:creationId xmlns:p14="http://schemas.microsoft.com/office/powerpoint/2010/main" val="1364600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858000"/>
          </a:xfrm>
        </p:spPr>
        <p:txBody>
          <a:bodyPr>
            <a:normAutofit lnSpcReduction="10000"/>
          </a:bodyPr>
          <a:lstStyle/>
          <a:p>
            <a:endParaRPr lang="en-US" b="1" dirty="0" smtClean="0"/>
          </a:p>
          <a:p>
            <a:r>
              <a:rPr lang="en-US" b="1" dirty="0" smtClean="0"/>
              <a:t>CONJUGATE VACCINES</a:t>
            </a:r>
            <a:r>
              <a:rPr lang="en-US" dirty="0" smtClean="0"/>
              <a:t/>
            </a:r>
            <a:br>
              <a:rPr lang="en-US" dirty="0" smtClean="0"/>
            </a:br>
            <a:r>
              <a:rPr lang="en-US" dirty="0" smtClean="0"/>
              <a:t>If a bacterium possesses an outer coating of sugar molecules called polysaccharides, as many harmful bacteria do, researchers may try making a conjugate vaccine for it. When making a conjugate vaccine, scientists link antigens or toxoids from a microbe that an infant’s immune system can recognize to the polysaccharides. The linkage helps the immature immune system react to polysaccharide coatings and defend against the disease-causing bacterium.</a:t>
            </a:r>
          </a:p>
          <a:p>
            <a:r>
              <a:rPr lang="en-US" dirty="0" smtClean="0"/>
              <a:t>The vaccine that protects against </a:t>
            </a:r>
            <a:r>
              <a:rPr lang="en-US" dirty="0" err="1" smtClean="0"/>
              <a:t>Haemophilus</a:t>
            </a:r>
            <a:r>
              <a:rPr lang="en-US" dirty="0" smtClean="0"/>
              <a:t> </a:t>
            </a:r>
            <a:r>
              <a:rPr lang="en-US" dirty="0" err="1" smtClean="0"/>
              <a:t>influenzae</a:t>
            </a:r>
            <a:r>
              <a:rPr lang="en-US" dirty="0" smtClean="0"/>
              <a:t> type B (</a:t>
            </a:r>
            <a:r>
              <a:rPr lang="en-US" dirty="0" err="1" smtClean="0"/>
              <a:t>Hib</a:t>
            </a:r>
            <a:r>
              <a:rPr lang="en-US" dirty="0" smtClean="0"/>
              <a:t>) is a conjugate vaccine.</a:t>
            </a:r>
          </a:p>
          <a:p>
            <a:r>
              <a:rPr lang="en-US" b="1" dirty="0" smtClean="0"/>
              <a:t>DNA VACCINES</a:t>
            </a:r>
          </a:p>
          <a:p>
            <a:r>
              <a:rPr lang="en-US" dirty="0"/>
              <a:t>Once the genes from a microbe have been analyzed, scientists could attempt to create a DNA vaccine against it. </a:t>
            </a:r>
            <a:r>
              <a:rPr lang="en-US" dirty="0" smtClean="0"/>
              <a:t>these </a:t>
            </a:r>
            <a:r>
              <a:rPr lang="en-US" dirty="0"/>
              <a:t>vaccines can be administered with a needle and syringe or with a needle-less </a:t>
            </a:r>
            <a:r>
              <a:rPr lang="en-US" dirty="0" err="1"/>
              <a:t>devic</a:t>
            </a:r>
            <a:endParaRPr lang="en-US" dirty="0" smtClean="0"/>
          </a:p>
          <a:p>
            <a:endParaRPr lang="en-US" dirty="0" smtClean="0"/>
          </a:p>
          <a:p>
            <a:endParaRPr lang="en-US" dirty="0"/>
          </a:p>
        </p:txBody>
      </p:sp>
    </p:spTree>
    <p:extLst>
      <p:ext uri="{BB962C8B-B14F-4D97-AF65-F5344CB8AC3E}">
        <p14:creationId xmlns:p14="http://schemas.microsoft.com/office/powerpoint/2010/main" val="632550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b="1" smtClean="0"/>
              <a:t>Vaccine Preventable Diseases</a:t>
            </a:r>
            <a:endParaRPr lang="en-US" smtClean="0"/>
          </a:p>
        </p:txBody>
      </p:sp>
      <p:sp>
        <p:nvSpPr>
          <p:cNvPr id="3075" name="Content Placeholder 2"/>
          <p:cNvSpPr>
            <a:spLocks noGrp="1"/>
          </p:cNvSpPr>
          <p:nvPr>
            <p:ph idx="1"/>
          </p:nvPr>
        </p:nvSpPr>
        <p:spPr>
          <a:xfrm>
            <a:off x="304800" y="1600200"/>
            <a:ext cx="8153400" cy="4267200"/>
          </a:xfrm>
        </p:spPr>
        <p:txBody>
          <a:bodyPr>
            <a:normAutofit/>
          </a:bodyPr>
          <a:lstStyle/>
          <a:p>
            <a:pPr algn="just">
              <a:buFont typeface="Arial" charset="0"/>
              <a:buNone/>
            </a:pPr>
            <a:r>
              <a:rPr lang="en-US" sz="4000" b="1" baseline="-25000" dirty="0" smtClean="0"/>
              <a:t>    </a:t>
            </a:r>
          </a:p>
          <a:p>
            <a:pPr algn="just">
              <a:buFont typeface="Arial" charset="0"/>
              <a:buNone/>
            </a:pPr>
            <a:r>
              <a:rPr lang="en-US" sz="4800" baseline="-25000" dirty="0" smtClean="0"/>
              <a:t>   Any</a:t>
            </a:r>
            <a:r>
              <a:rPr lang="en-US" sz="4800" dirty="0" smtClean="0"/>
              <a:t> </a:t>
            </a:r>
            <a:r>
              <a:rPr lang="en-US" sz="4800" baseline="-25000" dirty="0" smtClean="0"/>
              <a:t>diseases that is prevented by administering the vaccine either injectable or oral </a:t>
            </a:r>
            <a:r>
              <a:rPr lang="en-US" sz="4800" baseline="-25000" dirty="0" smtClean="0"/>
              <a:t>route.</a:t>
            </a:r>
            <a:endParaRPr lang="en-US" sz="4000" baseline="-25000" dirty="0" smtClean="0"/>
          </a:p>
        </p:txBody>
      </p:sp>
    </p:spTree>
    <p:extLst>
      <p:ext uri="{BB962C8B-B14F-4D97-AF65-F5344CB8AC3E}">
        <p14:creationId xmlns:p14="http://schemas.microsoft.com/office/powerpoint/2010/main" val="1448415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74638"/>
            <a:ext cx="8229600" cy="792162"/>
          </a:xfrm>
        </p:spPr>
        <p:txBody>
          <a:bodyPr>
            <a:normAutofit/>
          </a:bodyPr>
          <a:lstStyle/>
          <a:p>
            <a:pPr eaLnBrk="1" hangingPunct="1"/>
            <a:r>
              <a:rPr lang="en-US" sz="3600" b="1" smtClean="0"/>
              <a:t>List of Vaccine-Preventable Diseases</a:t>
            </a:r>
            <a:endParaRPr lang="en-US" sz="3600" smtClean="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05751905"/>
              </p:ext>
            </p:extLst>
          </p:nvPr>
        </p:nvGraphicFramePr>
        <p:xfrm>
          <a:off x="228600" y="1295400"/>
          <a:ext cx="8686800" cy="4907280"/>
        </p:xfrm>
        <a:graphic>
          <a:graphicData uri="http://schemas.openxmlformats.org/drawingml/2006/table">
            <a:tbl>
              <a:tblPr firstRow="1" bandRow="1">
                <a:tableStyleId>{5C22544A-7EE6-4342-B048-85BDC9FD1C3A}</a:tableStyleId>
              </a:tblPr>
              <a:tblGrid>
                <a:gridCol w="4953000"/>
                <a:gridCol w="3733800"/>
              </a:tblGrid>
              <a:tr h="4419600">
                <a:tc>
                  <a:txBody>
                    <a:bodyPr/>
                    <a:lstStyle/>
                    <a:p>
                      <a:r>
                        <a:rPr lang="en-US" sz="2000" b="1" u="none" kern="1200" dirty="0" smtClean="0">
                          <a:solidFill>
                            <a:schemeClr val="tx1"/>
                          </a:solidFill>
                          <a:latin typeface="+mn-lt"/>
                          <a:ea typeface="+mn-ea"/>
                          <a:cs typeface="+mn-cs"/>
                        </a:rPr>
                        <a:t>Anthrax</a:t>
                      </a:r>
                    </a:p>
                    <a:p>
                      <a:r>
                        <a:rPr lang="en-US" sz="2000" b="1" u="none" kern="1200" dirty="0" smtClean="0">
                          <a:solidFill>
                            <a:schemeClr val="tx1"/>
                          </a:solidFill>
                          <a:latin typeface="+mn-lt"/>
                          <a:ea typeface="+mn-ea"/>
                          <a:cs typeface="+mn-cs"/>
                        </a:rPr>
                        <a:t>Human papilloma virus</a:t>
                      </a:r>
                    </a:p>
                    <a:p>
                      <a:r>
                        <a:rPr lang="en-US" sz="2000" b="1" u="none" kern="1200" dirty="0" smtClean="0">
                          <a:solidFill>
                            <a:schemeClr val="tx1"/>
                          </a:solidFill>
                          <a:latin typeface="+mn-lt"/>
                          <a:ea typeface="+mn-ea"/>
                          <a:cs typeface="+mn-cs"/>
                        </a:rPr>
                        <a:t>Cervical cancer (Human</a:t>
                      </a:r>
                      <a:r>
                        <a:rPr lang="en-US" sz="2000" b="1" u="none" kern="1200" baseline="0" dirty="0" smtClean="0">
                          <a:solidFill>
                            <a:schemeClr val="tx1"/>
                          </a:solidFill>
                          <a:latin typeface="+mn-lt"/>
                          <a:ea typeface="+mn-ea"/>
                          <a:cs typeface="+mn-cs"/>
                        </a:rPr>
                        <a:t> papilloma  virus)</a:t>
                      </a:r>
                      <a:endParaRPr lang="en-US" sz="2000" b="1" u="none" kern="1200" dirty="0" smtClean="0">
                        <a:solidFill>
                          <a:schemeClr val="tx1"/>
                        </a:solidFill>
                        <a:latin typeface="+mn-lt"/>
                        <a:ea typeface="+mn-ea"/>
                        <a:cs typeface="+mn-cs"/>
                      </a:endParaRPr>
                    </a:p>
                    <a:p>
                      <a:r>
                        <a:rPr lang="en-US" sz="2000" b="1" u="none" kern="1200" dirty="0" smtClean="0">
                          <a:solidFill>
                            <a:schemeClr val="tx1"/>
                          </a:solidFill>
                          <a:latin typeface="+mn-lt"/>
                          <a:ea typeface="+mn-ea"/>
                          <a:cs typeface="+mn-cs"/>
                        </a:rPr>
                        <a:t>Diphtheria</a:t>
                      </a:r>
                    </a:p>
                    <a:p>
                      <a:r>
                        <a:rPr lang="en-US" sz="2000" b="1" u="none" kern="1200" dirty="0" smtClean="0">
                          <a:solidFill>
                            <a:schemeClr val="tx1"/>
                          </a:solidFill>
                          <a:latin typeface="+mn-lt"/>
                          <a:ea typeface="+mn-ea"/>
                          <a:cs typeface="+mn-cs"/>
                        </a:rPr>
                        <a:t>Hepatitis A</a:t>
                      </a:r>
                    </a:p>
                    <a:p>
                      <a:r>
                        <a:rPr lang="en-US" sz="2000" b="1" u="none" kern="1200" dirty="0" smtClean="0">
                          <a:solidFill>
                            <a:schemeClr val="tx1"/>
                          </a:solidFill>
                          <a:latin typeface="+mn-lt"/>
                          <a:ea typeface="+mn-ea"/>
                          <a:cs typeface="+mn-cs"/>
                        </a:rPr>
                        <a:t>Hepatitis B</a:t>
                      </a:r>
                    </a:p>
                    <a:p>
                      <a:r>
                        <a:rPr lang="en-US" sz="2000" b="1" u="none" kern="1200" dirty="0" smtClean="0">
                          <a:solidFill>
                            <a:schemeClr val="tx1"/>
                          </a:solidFill>
                          <a:latin typeface="+mn-lt"/>
                          <a:ea typeface="+mn-ea"/>
                          <a:cs typeface="+mn-cs"/>
                        </a:rPr>
                        <a:t>Haemophilus influenza type b</a:t>
                      </a:r>
                      <a:r>
                        <a:rPr lang="en-US" sz="2000" b="1" u="none" kern="1200" baseline="0" dirty="0" smtClean="0">
                          <a:solidFill>
                            <a:schemeClr val="tx1"/>
                          </a:solidFill>
                          <a:latin typeface="+mn-lt"/>
                          <a:ea typeface="+mn-ea"/>
                          <a:cs typeface="+mn-cs"/>
                        </a:rPr>
                        <a:t> </a:t>
                      </a:r>
                      <a:r>
                        <a:rPr lang="en-US" sz="2000" b="1" u="none" kern="1200" dirty="0" smtClean="0">
                          <a:solidFill>
                            <a:schemeClr val="tx1"/>
                          </a:solidFill>
                          <a:latin typeface="+mn-lt"/>
                          <a:ea typeface="+mn-ea"/>
                          <a:cs typeface="+mn-cs"/>
                        </a:rPr>
                        <a:t>(</a:t>
                      </a:r>
                      <a:r>
                        <a:rPr lang="en-US" sz="2000" b="1" u="none" kern="1200" dirty="0" err="1" smtClean="0">
                          <a:solidFill>
                            <a:schemeClr val="tx1"/>
                          </a:solidFill>
                          <a:latin typeface="+mn-lt"/>
                          <a:ea typeface="+mn-ea"/>
                          <a:cs typeface="+mn-cs"/>
                        </a:rPr>
                        <a:t>Hib</a:t>
                      </a:r>
                      <a:r>
                        <a:rPr lang="en-US" sz="2000" b="1" u="none" kern="1200" dirty="0" smtClean="0">
                          <a:solidFill>
                            <a:schemeClr val="tx1"/>
                          </a:solidFill>
                          <a:latin typeface="+mn-lt"/>
                          <a:ea typeface="+mn-ea"/>
                          <a:cs typeface="+mn-cs"/>
                        </a:rPr>
                        <a:t>)</a:t>
                      </a:r>
                    </a:p>
                    <a:p>
                      <a:r>
                        <a:rPr lang="en-US" sz="2000" b="1" u="none" kern="1200" dirty="0" smtClean="0">
                          <a:solidFill>
                            <a:schemeClr val="tx1"/>
                          </a:solidFill>
                          <a:latin typeface="+mn-lt"/>
                          <a:ea typeface="+mn-ea"/>
                          <a:cs typeface="+mn-cs"/>
                        </a:rPr>
                        <a:t>Influenza</a:t>
                      </a:r>
                    </a:p>
                    <a:p>
                      <a:r>
                        <a:rPr lang="en-US" sz="2000" b="1" u="none" kern="1200" dirty="0" smtClean="0">
                          <a:solidFill>
                            <a:schemeClr val="tx1"/>
                          </a:solidFill>
                          <a:latin typeface="+mn-lt"/>
                          <a:ea typeface="+mn-ea"/>
                          <a:cs typeface="+mn-cs"/>
                        </a:rPr>
                        <a:t>Japanese Encephalitis</a:t>
                      </a:r>
                    </a:p>
                    <a:p>
                      <a:r>
                        <a:rPr lang="en-US" sz="2000" b="1" u="none" kern="1200" dirty="0" smtClean="0">
                          <a:solidFill>
                            <a:schemeClr val="tx1"/>
                          </a:solidFill>
                          <a:latin typeface="+mn-lt"/>
                          <a:ea typeface="+mn-ea"/>
                          <a:cs typeface="+mn-cs"/>
                        </a:rPr>
                        <a:t>Lyme Disease</a:t>
                      </a:r>
                    </a:p>
                    <a:p>
                      <a:r>
                        <a:rPr lang="en-US" sz="2000" b="1" u="none" kern="1200" dirty="0" smtClean="0">
                          <a:solidFill>
                            <a:schemeClr val="tx1"/>
                          </a:solidFill>
                          <a:latin typeface="+mn-lt"/>
                          <a:ea typeface="+mn-ea"/>
                          <a:cs typeface="+mn-cs"/>
                        </a:rPr>
                        <a:t>Measles</a:t>
                      </a:r>
                    </a:p>
                    <a:p>
                      <a:r>
                        <a:rPr lang="en-US" sz="2000" b="1" u="none" kern="1200" dirty="0" smtClean="0">
                          <a:solidFill>
                            <a:schemeClr val="tx1"/>
                          </a:solidFill>
                          <a:latin typeface="+mn-lt"/>
                          <a:ea typeface="+mn-ea"/>
                          <a:cs typeface="+mn-cs"/>
                        </a:rPr>
                        <a:t>Pneumococcal pneumonia</a:t>
                      </a:r>
                    </a:p>
                    <a:p>
                      <a:r>
                        <a:rPr lang="en-US" sz="2000" b="1" i="1" u="none" kern="1200" dirty="0" smtClean="0">
                          <a:solidFill>
                            <a:schemeClr val="tx1"/>
                          </a:solidFill>
                          <a:latin typeface="+mn-lt"/>
                          <a:ea typeface="+mn-ea"/>
                          <a:cs typeface="+mn-cs"/>
                        </a:rPr>
                        <a:t>Poliomyelitis</a:t>
                      </a:r>
                    </a:p>
                    <a:p>
                      <a:endParaRPr lang="en-US" sz="2000" b="1" u="none" kern="1200" dirty="0" smtClean="0">
                        <a:solidFill>
                          <a:schemeClr val="tx1"/>
                        </a:solidFill>
                        <a:latin typeface="+mn-lt"/>
                        <a:ea typeface="+mn-ea"/>
                        <a:cs typeface="+mn-cs"/>
                      </a:endParaRPr>
                    </a:p>
                    <a:p>
                      <a:endParaRPr lang="en-US" sz="1600" u="none" dirty="0">
                        <a:solidFill>
                          <a:schemeClr val="tx1"/>
                        </a:solidFill>
                      </a:endParaRPr>
                    </a:p>
                  </a:txBody>
                  <a:tcPr>
                    <a:solidFill>
                      <a:schemeClr val="accent5">
                        <a:lumMod val="40000"/>
                        <a:lumOff val="60000"/>
                      </a:schemeClr>
                    </a:solidFill>
                  </a:tcPr>
                </a:tc>
                <a:tc>
                  <a:txBody>
                    <a:bodyPr/>
                    <a:lstStyle/>
                    <a:p>
                      <a:r>
                        <a:rPr lang="en-US" sz="2000" b="1" i="1" u="none" kern="1200" dirty="0" smtClean="0">
                          <a:solidFill>
                            <a:schemeClr val="tx1"/>
                          </a:solidFill>
                          <a:latin typeface="+mn-lt"/>
                          <a:ea typeface="+mn-ea"/>
                          <a:cs typeface="+mn-cs"/>
                        </a:rPr>
                        <a:t>Rabies</a:t>
                      </a:r>
                    </a:p>
                    <a:p>
                      <a:r>
                        <a:rPr lang="en-US" sz="2000" b="1" u="none" kern="1200" dirty="0" smtClean="0">
                          <a:solidFill>
                            <a:schemeClr val="tx1"/>
                          </a:solidFill>
                          <a:latin typeface="+mn-lt"/>
                          <a:ea typeface="+mn-ea"/>
                          <a:cs typeface="+mn-cs"/>
                        </a:rPr>
                        <a:t>Rotavirus</a:t>
                      </a:r>
                    </a:p>
                    <a:p>
                      <a:r>
                        <a:rPr lang="en-US" sz="2000" b="1" i="1" u="none" kern="1200" dirty="0" smtClean="0">
                          <a:solidFill>
                            <a:schemeClr val="tx1"/>
                          </a:solidFill>
                          <a:latin typeface="+mn-lt"/>
                          <a:ea typeface="+mn-ea"/>
                          <a:cs typeface="+mn-cs"/>
                        </a:rPr>
                        <a:t>Rubella (German measles)</a:t>
                      </a:r>
                    </a:p>
                    <a:p>
                      <a:r>
                        <a:rPr lang="en-US" sz="2000" b="1" u="none" kern="1200" dirty="0" smtClean="0">
                          <a:solidFill>
                            <a:schemeClr val="tx1"/>
                          </a:solidFill>
                          <a:latin typeface="+mn-lt"/>
                          <a:ea typeface="+mn-ea"/>
                          <a:cs typeface="+mn-cs"/>
                        </a:rPr>
                        <a:t>Shingles (Herpes zoster)</a:t>
                      </a:r>
                    </a:p>
                    <a:p>
                      <a:r>
                        <a:rPr lang="en-US" sz="2000" b="1" u="none" kern="1200" dirty="0" smtClean="0">
                          <a:solidFill>
                            <a:schemeClr val="tx1"/>
                          </a:solidFill>
                          <a:latin typeface="+mn-lt"/>
                          <a:ea typeface="+mn-ea"/>
                          <a:cs typeface="+mn-cs"/>
                        </a:rPr>
                        <a:t>Smallpox</a:t>
                      </a:r>
                    </a:p>
                    <a:p>
                      <a:r>
                        <a:rPr lang="en-US" sz="2000" b="1" u="none" kern="1200" dirty="0" smtClean="0">
                          <a:solidFill>
                            <a:schemeClr val="tx1"/>
                          </a:solidFill>
                          <a:latin typeface="+mn-lt"/>
                          <a:ea typeface="+mn-ea"/>
                          <a:cs typeface="+mn-cs"/>
                        </a:rPr>
                        <a:t>Tetanus</a:t>
                      </a:r>
                    </a:p>
                    <a:p>
                      <a:r>
                        <a:rPr lang="en-US" sz="2000" b="1" i="1" u="none" kern="1200" dirty="0" smtClean="0">
                          <a:solidFill>
                            <a:schemeClr val="tx1"/>
                          </a:solidFill>
                          <a:latin typeface="+mn-lt"/>
                          <a:ea typeface="+mn-ea"/>
                          <a:cs typeface="+mn-cs"/>
                        </a:rPr>
                        <a:t>Tuberculosis</a:t>
                      </a:r>
                    </a:p>
                    <a:p>
                      <a:r>
                        <a:rPr lang="en-US" sz="2000" b="1" i="1" u="none" kern="1200" dirty="0" smtClean="0">
                          <a:solidFill>
                            <a:schemeClr val="tx1"/>
                          </a:solidFill>
                          <a:latin typeface="+mn-lt"/>
                          <a:ea typeface="+mn-ea"/>
                          <a:cs typeface="+mn-cs"/>
                        </a:rPr>
                        <a:t>Typhoid fever</a:t>
                      </a:r>
                    </a:p>
                    <a:p>
                      <a:r>
                        <a:rPr lang="en-US" sz="2000" b="1" u="none" kern="1200" dirty="0" err="1" smtClean="0">
                          <a:solidFill>
                            <a:schemeClr val="tx1"/>
                          </a:solidFill>
                          <a:latin typeface="+mn-lt"/>
                          <a:ea typeface="+mn-ea"/>
                          <a:cs typeface="+mn-cs"/>
                        </a:rPr>
                        <a:t>Varicella</a:t>
                      </a:r>
                      <a:r>
                        <a:rPr lang="en-US" sz="2000" b="1" u="none" kern="1200" dirty="0" smtClean="0">
                          <a:solidFill>
                            <a:schemeClr val="tx1"/>
                          </a:solidFill>
                          <a:latin typeface="+mn-lt"/>
                          <a:ea typeface="+mn-ea"/>
                          <a:cs typeface="+mn-cs"/>
                        </a:rPr>
                        <a:t> (chickenpox)</a:t>
                      </a:r>
                    </a:p>
                    <a:p>
                      <a:r>
                        <a:rPr lang="en-US" sz="2000" b="1" u="none" kern="1200" dirty="0" smtClean="0">
                          <a:solidFill>
                            <a:schemeClr val="tx1"/>
                          </a:solidFill>
                          <a:latin typeface="+mn-lt"/>
                          <a:ea typeface="+mn-ea"/>
                          <a:cs typeface="+mn-cs"/>
                        </a:rPr>
                        <a:t>Yellow fever</a:t>
                      </a:r>
                    </a:p>
                    <a:p>
                      <a:endParaRPr lang="en-US" sz="1600" u="none" dirty="0">
                        <a:solidFill>
                          <a:schemeClr val="tx1"/>
                        </a:solidFill>
                      </a:endParaRPr>
                    </a:p>
                  </a:txBody>
                  <a:tcPr>
                    <a:solidFill>
                      <a:schemeClr val="accent5">
                        <a:lumMod val="40000"/>
                        <a:lumOff val="60000"/>
                      </a:schemeClr>
                    </a:solidFill>
                  </a:tcPr>
                </a:tc>
              </a:tr>
            </a:tbl>
          </a:graphicData>
        </a:graphic>
      </p:graphicFrame>
    </p:spTree>
    <p:extLst>
      <p:ext uri="{BB962C8B-B14F-4D97-AF65-F5344CB8AC3E}">
        <p14:creationId xmlns:p14="http://schemas.microsoft.com/office/powerpoint/2010/main" val="3983870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52400"/>
          </a:xfrm>
        </p:spPr>
        <p:txBody>
          <a:bodyPr>
            <a:normAutofit fontScale="90000"/>
          </a:bodyPr>
          <a:lstStyle/>
          <a:p>
            <a:r>
              <a:rPr lang="en-US" dirty="0"/>
              <a:t>How Do Vaccines Prevent Disease?</a:t>
            </a:r>
          </a:p>
        </p:txBody>
      </p:sp>
      <p:sp>
        <p:nvSpPr>
          <p:cNvPr id="3" name="Content Placeholder 2"/>
          <p:cNvSpPr>
            <a:spLocks noGrp="1"/>
          </p:cNvSpPr>
          <p:nvPr>
            <p:ph idx="1"/>
          </p:nvPr>
        </p:nvSpPr>
        <p:spPr>
          <a:xfrm>
            <a:off x="429490" y="838200"/>
            <a:ext cx="8714509" cy="6019800"/>
          </a:xfrm>
        </p:spPr>
        <p:txBody>
          <a:bodyPr/>
          <a:lstStyle/>
          <a:p>
            <a:r>
              <a:rPr lang="en-US" dirty="0"/>
              <a:t>Vaccines protect you by preparing your immune system to recognize and fight serious, and sometimes deadly, diseases</a:t>
            </a:r>
            <a:r>
              <a:rPr lang="en-US" dirty="0" smtClean="0"/>
              <a:t>.</a:t>
            </a:r>
          </a:p>
          <a:p>
            <a:r>
              <a:rPr lang="en-US" dirty="0" smtClean="0"/>
              <a:t>Vaccines </a:t>
            </a:r>
            <a:r>
              <a:rPr lang="en-US" dirty="0"/>
              <a:t>contain the same antigens (or parts of antigens) that cause diseases. For example, measles vaccine contains measles virus. But the antigens in vaccines are either killed, or weakened to the point that they don’t cause disease. However, they are strong enough to make the immune system produce antibodies that lead to immunity</a:t>
            </a:r>
          </a:p>
        </p:txBody>
      </p:sp>
      <p:pic>
        <p:nvPicPr>
          <p:cNvPr id="4" name="Picture 3"/>
          <p:cNvPicPr>
            <a:picLocks noChangeAspect="1"/>
          </p:cNvPicPr>
          <p:nvPr/>
        </p:nvPicPr>
        <p:blipFill>
          <a:blip r:embed="rId2"/>
          <a:stretch>
            <a:fillRect/>
          </a:stretch>
        </p:blipFill>
        <p:spPr>
          <a:xfrm>
            <a:off x="4648200" y="3886200"/>
            <a:ext cx="4343400" cy="2971800"/>
          </a:xfrm>
          <a:prstGeom prst="rect">
            <a:avLst/>
          </a:prstGeom>
        </p:spPr>
      </p:pic>
    </p:spTree>
    <p:extLst>
      <p:ext uri="{BB962C8B-B14F-4D97-AF65-F5344CB8AC3E}">
        <p14:creationId xmlns:p14="http://schemas.microsoft.com/office/powerpoint/2010/main" val="26837431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1056</TotalTime>
  <Words>2535</Words>
  <Application>Microsoft Office PowerPoint</Application>
  <PresentationFormat>On-screen Show (4:3)</PresentationFormat>
  <Paragraphs>291</Paragraphs>
  <Slides>44</Slides>
  <Notes>11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Clarity</vt:lpstr>
      <vt:lpstr>Public Health Problems in Nepal: Vaccine preventable diseases</vt:lpstr>
      <vt:lpstr>Let's start by defining several basic terms: </vt:lpstr>
      <vt:lpstr>Types of Vaccines</vt:lpstr>
      <vt:lpstr>PowerPoint Presentation</vt:lpstr>
      <vt:lpstr>PowerPoint Presentation</vt:lpstr>
      <vt:lpstr>PowerPoint Presentation</vt:lpstr>
      <vt:lpstr>Vaccine Preventable Diseases</vt:lpstr>
      <vt:lpstr>List of Vaccine-Preventable Diseases</vt:lpstr>
      <vt:lpstr>How Do Vaccines Prevent Disease?</vt:lpstr>
      <vt:lpstr>PowerPoint Presentation</vt:lpstr>
      <vt:lpstr>Burden of VPDs in Nepal</vt:lpstr>
      <vt:lpstr>Prevention of VPDs </vt:lpstr>
      <vt:lpstr>National Immunization Program (NIP) in Nepal</vt:lpstr>
      <vt:lpstr>PowerPoint Presentation</vt:lpstr>
      <vt:lpstr>PowerPoint Presentation</vt:lpstr>
      <vt:lpstr>PowerPoint Presentation</vt:lpstr>
      <vt:lpstr>Immunization schedule of Nepal</vt:lpstr>
      <vt:lpstr>PowerPoint Presentation</vt:lpstr>
      <vt:lpstr>NIP…Schedule</vt:lpstr>
      <vt:lpstr>Diseases having goals for eradication or elimination globally and in Nepal</vt:lpstr>
      <vt:lpstr>Brief overview on Common VPDs in Nepal</vt:lpstr>
      <vt:lpstr> Diphtheria </vt:lpstr>
      <vt:lpstr>Diphtheria</vt:lpstr>
      <vt:lpstr>PowerPoint Presentation</vt:lpstr>
      <vt:lpstr>Haemophilus influenza type b</vt:lpstr>
      <vt:lpstr>Tuberculosis</vt:lpstr>
      <vt:lpstr>Tuberculosis</vt:lpstr>
      <vt:lpstr>Whooping Cough (Pertusis) (Lahare khoki in Nepali)</vt:lpstr>
      <vt:lpstr>Whooping Cough</vt:lpstr>
      <vt:lpstr>Tetanus</vt:lpstr>
      <vt:lpstr>Tetanus</vt:lpstr>
      <vt:lpstr>Hepatitis B</vt:lpstr>
      <vt:lpstr>Hepatitis B</vt:lpstr>
      <vt:lpstr> Poliomyelitis</vt:lpstr>
      <vt:lpstr>Poliomyelitis</vt:lpstr>
      <vt:lpstr>Measles</vt:lpstr>
      <vt:lpstr>Measles</vt:lpstr>
      <vt:lpstr>Common VPDs in Nepal and the burden </vt:lpstr>
      <vt:lpstr>Global burden of VPDs</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Health Problems</dc:title>
  <dc:creator>Sushma Dahal</dc:creator>
  <cp:lastModifiedBy>sanam</cp:lastModifiedBy>
  <cp:revision>187</cp:revision>
  <cp:lastPrinted>2015-05-31T06:56:41Z</cp:lastPrinted>
  <dcterms:created xsi:type="dcterms:W3CDTF">2013-02-20T13:38:54Z</dcterms:created>
  <dcterms:modified xsi:type="dcterms:W3CDTF">2016-03-30T16:39:41Z</dcterms:modified>
</cp:coreProperties>
</file>