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3" r:id="rId35"/>
    <p:sldId id="290" r:id="rId36"/>
    <p:sldId id="291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330" y="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17E6-C0BD-4FE5-ACBC-46B1AA3767DF}" type="datetimeFigureOut">
              <a:rPr lang="en-US" smtClean="0"/>
              <a:pPr/>
              <a:t>12/28/2013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A0E54-B38B-43C1-B19D-A99E4EC596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Variety Labels of English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v. Difference in pronunciation: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vi. Use  of article difference:</a:t>
            </a:r>
          </a:p>
          <a:p>
            <a:pPr>
              <a:buNone/>
            </a:pPr>
            <a:r>
              <a:rPr lang="en-US" dirty="0" smtClean="0"/>
              <a:t>I am working in the university. &lt; </a:t>
            </a:r>
            <a:r>
              <a:rPr lang="en-US" dirty="0" err="1" smtClean="0"/>
              <a:t>AmE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I am working at University. &lt; </a:t>
            </a:r>
            <a:r>
              <a:rPr lang="en-US" dirty="0" err="1" smtClean="0"/>
              <a:t>BrE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Spoken &amp; written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Um… your name? ( spoken)</a:t>
            </a:r>
          </a:p>
          <a:p>
            <a:r>
              <a:rPr lang="en-US" dirty="0" smtClean="0"/>
              <a:t>What is your name? ( written)</a:t>
            </a:r>
          </a:p>
          <a:p>
            <a:r>
              <a:rPr lang="en-US" dirty="0" smtClean="0"/>
              <a:t>Hesitation fillers like um.., </a:t>
            </a:r>
            <a:r>
              <a:rPr lang="en-US" dirty="0" err="1" smtClean="0"/>
              <a:t>er</a:t>
            </a:r>
            <a:r>
              <a:rPr lang="en-US" dirty="0" smtClean="0"/>
              <a:t>…, well, mind it, you see, ok etc are used in spoken language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Formal &amp; informal English: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Language used  in formal situations has a serious purpose in business letters, proposals, reports, rules and regulations, meetings, offices, institutions, projects etc.</a:t>
            </a:r>
          </a:p>
          <a:p>
            <a:r>
              <a:rPr lang="en-US" dirty="0" smtClean="0"/>
              <a:t>On the contrary informal language is used as relaxed conversation/private conversation, advertisements and popular newspapers.</a:t>
            </a:r>
          </a:p>
          <a:p>
            <a:pPr lvl="1"/>
            <a:r>
              <a:rPr lang="en-US" dirty="0" smtClean="0"/>
              <a:t>Avoiding the relative pronoun, use of contractions, wrong beginnings, natural soundings are some important features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LcPeriod"/>
            </a:pPr>
            <a:r>
              <a:rPr lang="en-US" dirty="0" smtClean="0"/>
              <a:t>Phrasal &amp; prepositional differences:</a:t>
            </a:r>
          </a:p>
          <a:p>
            <a:pPr marL="571500" indent="-571500">
              <a:buNone/>
            </a:pPr>
            <a:r>
              <a:rPr lang="en-US" dirty="0"/>
              <a:t>	</a:t>
            </a:r>
            <a:r>
              <a:rPr lang="en-US" dirty="0" smtClean="0"/>
              <a:t>encounter, support, introduce, nourish, recollect, execute, oppose, extinguish, die, discover,   surrender etc….( formal)</a:t>
            </a:r>
          </a:p>
          <a:p>
            <a:pPr marL="571500" indent="-571500">
              <a:buNone/>
            </a:pPr>
            <a:r>
              <a:rPr lang="en-US" dirty="0"/>
              <a:t>	</a:t>
            </a:r>
            <a:r>
              <a:rPr lang="en-US" dirty="0" smtClean="0"/>
              <a:t>come across, back up, bring about, long up, call up, carry out, go against, put out, pass away/ kick the bucket, find out, give up etc… informal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ii. Vocabulary differences:</a:t>
            </a:r>
          </a:p>
          <a:p>
            <a:pPr>
              <a:buNone/>
            </a:pPr>
            <a:r>
              <a:rPr lang="en-US" dirty="0" smtClean="0"/>
              <a:t>Commence, continue, conclude….formal</a:t>
            </a:r>
          </a:p>
          <a:p>
            <a:pPr>
              <a:buNone/>
            </a:pPr>
            <a:r>
              <a:rPr lang="en-US" dirty="0" smtClean="0"/>
              <a:t>Begin, keep up, end… informal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iii. Use of who/ whom with the placing of preposition beginning or end:</a:t>
            </a:r>
          </a:p>
          <a:p>
            <a:pPr>
              <a:buNone/>
            </a:pPr>
            <a:r>
              <a:rPr lang="en-US" dirty="0" smtClean="0"/>
              <a:t>In which country  were you born?... Formal</a:t>
            </a:r>
          </a:p>
          <a:p>
            <a:pPr>
              <a:buNone/>
            </a:pPr>
            <a:r>
              <a:rPr lang="en-US" dirty="0" smtClean="0"/>
              <a:t>Which country  were you born in?... Informal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I know the person to whom you spoke.</a:t>
            </a:r>
          </a:p>
          <a:p>
            <a:pPr>
              <a:buNone/>
            </a:pPr>
            <a:r>
              <a:rPr lang="en-US" dirty="0" smtClean="0"/>
              <a:t>I know the person who you spoke to.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iv. Omission of the relative pronoun:</a:t>
            </a:r>
          </a:p>
          <a:p>
            <a:pPr>
              <a:buNone/>
            </a:pPr>
            <a:r>
              <a:rPr lang="en-US" dirty="0" smtClean="0"/>
              <a:t>This is the present which I wanted to give you.</a:t>
            </a:r>
          </a:p>
          <a:p>
            <a:pPr>
              <a:buNone/>
            </a:pPr>
            <a:r>
              <a:rPr lang="en-US" dirty="0" smtClean="0"/>
              <a:t>This is the present I wanted to give you.( informal) </a:t>
            </a:r>
          </a:p>
          <a:p>
            <a:pPr>
              <a:buNone/>
            </a:pPr>
            <a:r>
              <a:rPr lang="en-US" dirty="0" smtClean="0"/>
              <a:t>In conclusion: formal… involves words of honor like Dr. Mr. St. Ms. </a:t>
            </a:r>
            <a:r>
              <a:rPr lang="en-US" dirty="0" err="1" smtClean="0"/>
              <a:t>Er</a:t>
            </a:r>
            <a:r>
              <a:rPr lang="en-US" dirty="0" smtClean="0"/>
              <a:t>. Prof. etc, focuses on grammatical rules and complete sentences…but informal… uses phrases, idioms, slang etc…focuses on communication not on rules, uses </a:t>
            </a:r>
            <a:r>
              <a:rPr lang="en-US" dirty="0" err="1" smtClean="0"/>
              <a:t>sms</a:t>
            </a:r>
            <a:r>
              <a:rPr lang="en-US" dirty="0" smtClean="0"/>
              <a:t> language and language  of advertisement.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iv. Omission of the relative pronoun:</a:t>
            </a:r>
          </a:p>
          <a:p>
            <a:pPr>
              <a:buNone/>
            </a:pPr>
            <a:r>
              <a:rPr lang="en-US" dirty="0" smtClean="0"/>
              <a:t>This is the present which I wanted to give you.</a:t>
            </a:r>
          </a:p>
          <a:p>
            <a:pPr>
              <a:buNone/>
            </a:pPr>
            <a:r>
              <a:rPr lang="en-US" dirty="0" smtClean="0"/>
              <a:t>This is the present I wanted to give you.( informal) </a:t>
            </a:r>
          </a:p>
          <a:p>
            <a:pPr>
              <a:buNone/>
            </a:pPr>
            <a:r>
              <a:rPr lang="en-US" dirty="0" smtClean="0"/>
              <a:t>In conclusion: formal… involves words of honor like Dr. Mr. St. Ms. </a:t>
            </a:r>
            <a:r>
              <a:rPr lang="en-US" dirty="0" err="1" smtClean="0"/>
              <a:t>Er</a:t>
            </a:r>
            <a:r>
              <a:rPr lang="en-US" dirty="0" smtClean="0"/>
              <a:t>. Prof. etc, focuses on grammatical rules and complete sentences…but informal… uses phrases, idioms, slang etc…focuses on communication not on rules, uses </a:t>
            </a:r>
            <a:r>
              <a:rPr lang="en-US" dirty="0" err="1" smtClean="0"/>
              <a:t>sms</a:t>
            </a:r>
            <a:r>
              <a:rPr lang="en-US" dirty="0" smtClean="0"/>
              <a:t> language and language  of advertisement.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Personal &amp; impersonal use of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Here we will avoid all the way the 1</a:t>
            </a:r>
            <a:r>
              <a:rPr lang="en-US" baseline="30000" dirty="0" smtClean="0"/>
              <a:t>st</a:t>
            </a:r>
            <a:r>
              <a:rPr lang="en-US" dirty="0" smtClean="0"/>
              <a:t> person, 2</a:t>
            </a:r>
            <a:r>
              <a:rPr lang="en-US" baseline="30000" dirty="0" smtClean="0"/>
              <a:t>nd</a:t>
            </a:r>
            <a:r>
              <a:rPr lang="en-US" dirty="0" smtClean="0"/>
              <a:t> person pronoun and 3</a:t>
            </a:r>
            <a:r>
              <a:rPr lang="en-US" baseline="30000" dirty="0" smtClean="0"/>
              <a:t>rd </a:t>
            </a:r>
            <a:r>
              <a:rPr lang="en-US" dirty="0" smtClean="0"/>
              <a:t> person pronoun.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will discuss this agenda in the next meeting.</a:t>
            </a:r>
          </a:p>
          <a:p>
            <a:pPr>
              <a:buNone/>
            </a:pPr>
            <a:r>
              <a:rPr lang="en-US" dirty="0" smtClean="0"/>
              <a:t>This agenda will be discussed in the next meeting. </a:t>
            </a:r>
          </a:p>
          <a:p>
            <a:pPr>
              <a:buNone/>
            </a:pPr>
            <a:r>
              <a:rPr lang="en-US" dirty="0" smtClean="0"/>
              <a:t>You had better see a doctor.</a:t>
            </a:r>
          </a:p>
          <a:p>
            <a:pPr>
              <a:buNone/>
            </a:pPr>
            <a:r>
              <a:rPr lang="en-US" dirty="0" smtClean="0"/>
              <a:t>It is better to see a doctor.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Polite and familiar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do not know somebody well, we tend to use polite language.</a:t>
            </a:r>
          </a:p>
          <a:p>
            <a:r>
              <a:rPr lang="en-US" dirty="0" smtClean="0"/>
              <a:t>Polite is close  to formal and familiar is close to informal.</a:t>
            </a:r>
          </a:p>
          <a:p>
            <a:pPr>
              <a:buNone/>
            </a:pPr>
            <a:r>
              <a:rPr lang="en-US" dirty="0" smtClean="0"/>
              <a:t>Polite: would you please…, could you please…, use of please, kindly, may I … etc</a:t>
            </a:r>
          </a:p>
          <a:p>
            <a:pPr>
              <a:buNone/>
            </a:pPr>
            <a:r>
              <a:rPr lang="en-US" dirty="0" smtClean="0"/>
              <a:t>Familiar: </a:t>
            </a:r>
            <a:r>
              <a:rPr lang="en-US" dirty="0"/>
              <a:t> </a:t>
            </a:r>
            <a:r>
              <a:rPr lang="en-US" dirty="0" smtClean="0"/>
              <a:t>direct command or order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of English means in what circumstances it would be possible to use the variety labels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Variety labels are the reminders of English that English is not a language complete in itself but differs the same language in a particular situation.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Polite has two parts:</a:t>
            </a:r>
          </a:p>
          <a:p>
            <a:pPr marL="571500" indent="-571500">
              <a:buAutoNum type="romanLcPeriod"/>
            </a:pPr>
            <a:r>
              <a:rPr lang="en-US" dirty="0" smtClean="0"/>
              <a:t>Tactful &amp; tentative</a:t>
            </a:r>
          </a:p>
          <a:p>
            <a:pPr marL="571500" indent="-571500">
              <a:buNone/>
            </a:pPr>
            <a:r>
              <a:rPr lang="en-US" dirty="0"/>
              <a:t> </a:t>
            </a:r>
            <a:r>
              <a:rPr lang="en-US" dirty="0" smtClean="0"/>
              <a:t>tactful: politeness connected with tact &amp; diplomacy</a:t>
            </a:r>
          </a:p>
          <a:p>
            <a:pPr marL="571500" indent="-571500">
              <a:buNone/>
            </a:pPr>
            <a:r>
              <a:rPr lang="en-US" dirty="0" smtClean="0"/>
              <a:t>To be tactful means to avoid causing offense or distress</a:t>
            </a:r>
          </a:p>
          <a:p>
            <a:pPr marL="571500" indent="-571500">
              <a:buNone/>
            </a:pPr>
            <a:r>
              <a:rPr lang="en-US" dirty="0" smtClean="0"/>
              <a:t>Sometimes tact means covering up the truth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Example: I suggest that we postpone the meeting until tomorrow.</a:t>
            </a:r>
          </a:p>
          <a:p>
            <a:r>
              <a:rPr lang="en-US" dirty="0" smtClean="0"/>
              <a:t>May I suggest that we postpone the meeting until tomorrow?</a:t>
            </a:r>
          </a:p>
          <a:p>
            <a:r>
              <a:rPr lang="en-US" dirty="0" smtClean="0"/>
              <a:t>Request for permission:</a:t>
            </a:r>
          </a:p>
          <a:p>
            <a:pPr>
              <a:buNone/>
            </a:pPr>
            <a:r>
              <a:rPr lang="en-US" dirty="0" smtClean="0"/>
              <a:t>Would you mind if… ?</a:t>
            </a:r>
          </a:p>
          <a:p>
            <a:pPr>
              <a:buNone/>
            </a:pPr>
            <a:r>
              <a:rPr lang="en-US" dirty="0" smtClean="0"/>
              <a:t>Would it be alright if…?</a:t>
            </a:r>
          </a:p>
          <a:p>
            <a:pPr>
              <a:buNone/>
            </a:pPr>
            <a:r>
              <a:rPr lang="en-US" dirty="0" smtClean="0"/>
              <a:t>I am sorry to hear that…</a:t>
            </a:r>
          </a:p>
          <a:p>
            <a:pPr>
              <a:buNone/>
            </a:pPr>
            <a:r>
              <a:rPr lang="en-US" dirty="0" smtClean="0"/>
              <a:t>I would be grateful to you if you… I would be indebted to you...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tentative the speaker is not sure or in dilemma… so he uses the degree of possibility like </a:t>
            </a:r>
            <a:r>
              <a:rPr lang="en-US" b="1" dirty="0" smtClean="0"/>
              <a:t>may, might, could</a:t>
            </a:r>
          </a:p>
          <a:p>
            <a:r>
              <a:rPr lang="en-US" dirty="0" smtClean="0"/>
              <a:t>It rains in the evening.</a:t>
            </a:r>
          </a:p>
          <a:p>
            <a:r>
              <a:rPr lang="en-US" dirty="0" smtClean="0"/>
              <a:t>It might rain in the evening.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Common core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used in common people in common case… it  is neither formal nor informal…expressed in common structure…</a:t>
            </a:r>
          </a:p>
          <a:p>
            <a:r>
              <a:rPr lang="en-US" dirty="0" smtClean="0"/>
              <a:t>To have secured the distinction, john could admit the engineering college…formal</a:t>
            </a:r>
          </a:p>
          <a:p>
            <a:r>
              <a:rPr lang="en-US" dirty="0" smtClean="0"/>
              <a:t>John enrolled engineering college because he had secured  the distinction.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the decease of her mother, she had to manage everything by herself. (Formal)</a:t>
            </a:r>
          </a:p>
          <a:p>
            <a:r>
              <a:rPr lang="en-US" dirty="0" smtClean="0"/>
              <a:t>After the death of her… (common core)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Formal: offspring, spouse, madam, sir, luncheon, his/ her Majesty,  antagonist</a:t>
            </a:r>
          </a:p>
          <a:p>
            <a:r>
              <a:rPr lang="en-US" dirty="0" smtClean="0"/>
              <a:t>Common core: children/ babies, husband/ wife, Mrs./Ms. / Miss, Mr. Lunch, the king/ queen of…,  villain</a:t>
            </a:r>
          </a:p>
          <a:p>
            <a:r>
              <a:rPr lang="en-US" dirty="0" smtClean="0"/>
              <a:t>Informal:  kids, life partner, hi </a:t>
            </a:r>
            <a:r>
              <a:rPr lang="en-US" dirty="0"/>
              <a:t>S</a:t>
            </a:r>
            <a:r>
              <a:rPr lang="en-US" dirty="0" smtClean="0"/>
              <a:t>uva, hi John, food/ stuff, king/ queen, baddy/ baddie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Slang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informal use of language expression which is more common in spoken language, used by a particular group like children, criminals, soldiers, teenagers…so difficult for others to understand… sometimes it may be vulgar also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core: attractive, boy, biscuit, drink, drug addict, enjoyable, effect of heavy drinking, first class, failure, ok, negro, policeman, stomach, cigarette, party for women</a:t>
            </a:r>
          </a:p>
          <a:p>
            <a:r>
              <a:rPr lang="en-US" dirty="0" smtClean="0"/>
              <a:t>Slang: yummy, lad, cookie, booze, junkie, bonanza, hangover, A- one, flop, </a:t>
            </a:r>
            <a:r>
              <a:rPr lang="en-US" dirty="0" err="1" smtClean="0"/>
              <a:t>okey</a:t>
            </a:r>
            <a:r>
              <a:rPr lang="en-US" dirty="0" smtClean="0"/>
              <a:t> </a:t>
            </a:r>
            <a:r>
              <a:rPr lang="en-US" dirty="0" err="1" smtClean="0"/>
              <a:t>dokey</a:t>
            </a:r>
            <a:r>
              <a:rPr lang="en-US" dirty="0" smtClean="0"/>
              <a:t>, nigger, cops, tummy, </a:t>
            </a:r>
            <a:r>
              <a:rPr lang="en-US" dirty="0" err="1" smtClean="0"/>
              <a:t>ciggy</a:t>
            </a:r>
            <a:r>
              <a:rPr lang="en-US" dirty="0" smtClean="0"/>
              <a:t> fag, kitty party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End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Have you got the tickets for the match</a:t>
            </a:r>
            <a:r>
              <a:rPr lang="en-US" dirty="0" smtClean="0"/>
              <a:t>? ( </a:t>
            </a:r>
            <a:r>
              <a:rPr lang="en-US" dirty="0" err="1" smtClean="0"/>
              <a:t>A</a:t>
            </a:r>
            <a:r>
              <a:rPr lang="en-US" dirty="0" err="1" smtClean="0"/>
              <a:t>mE</a:t>
            </a:r>
            <a:r>
              <a:rPr lang="en-US" dirty="0" smtClean="0"/>
              <a:t>)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One will not be selected unless one gets through the exam.( </a:t>
            </a:r>
            <a:r>
              <a:rPr lang="en-US" dirty="0" err="1" smtClean="0"/>
              <a:t>AmE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Their problem is different from ours.(</a:t>
            </a:r>
            <a:r>
              <a:rPr lang="en-US" dirty="0" err="1" smtClean="0"/>
              <a:t>AmE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They suggested that Smith be dropped from the team.( </a:t>
            </a:r>
            <a:r>
              <a:rPr lang="en-US" dirty="0" err="1" smtClean="0"/>
              <a:t>BrE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Well… I can meet you after sometime. (Written)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we distinguish the variety labels showing some differentiation between British &amp; American language</a:t>
            </a:r>
          </a:p>
          <a:p>
            <a:pPr marL="514350" indent="-514350">
              <a:buAutoNum type="arabicPeriod"/>
            </a:pPr>
            <a:r>
              <a:rPr lang="en-US" dirty="0" smtClean="0"/>
              <a:t>American &lt; </a:t>
            </a:r>
            <a:r>
              <a:rPr lang="en-US" dirty="0" err="1" smtClean="0"/>
              <a:t>AmE</a:t>
            </a:r>
            <a:r>
              <a:rPr lang="en-US" dirty="0" smtClean="0"/>
              <a:t>&gt;</a:t>
            </a:r>
          </a:p>
          <a:p>
            <a:pPr marL="514350" indent="-514350">
              <a:buAutoNum type="arabicPeriod"/>
            </a:pPr>
            <a:r>
              <a:rPr lang="en-US" dirty="0" smtClean="0"/>
              <a:t>British &lt; </a:t>
            </a:r>
            <a:r>
              <a:rPr lang="en-US" dirty="0" err="1" smtClean="0"/>
              <a:t>BrE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6. The </a:t>
            </a:r>
            <a:r>
              <a:rPr lang="en-US" dirty="0" err="1" smtClean="0"/>
              <a:t>cheque</a:t>
            </a:r>
            <a:r>
              <a:rPr lang="en-US" dirty="0" smtClean="0"/>
              <a:t> she issued was disqualified.(</a:t>
            </a:r>
            <a:r>
              <a:rPr lang="en-US" dirty="0" err="1" smtClean="0"/>
              <a:t>AmE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7. The meeting will commence at 4 pm. (informal)</a:t>
            </a:r>
          </a:p>
          <a:p>
            <a:pPr>
              <a:buNone/>
            </a:pPr>
            <a:r>
              <a:rPr lang="en-US" dirty="0" smtClean="0"/>
              <a:t>8. The Govt. is continuing its struggle against inflation.( informal)</a:t>
            </a:r>
          </a:p>
          <a:p>
            <a:pPr>
              <a:buNone/>
            </a:pPr>
            <a:r>
              <a:rPr lang="en-US" dirty="0" smtClean="0"/>
              <a:t>9. They ended the concert with </a:t>
            </a:r>
            <a:r>
              <a:rPr lang="en-US" dirty="0" err="1" smtClean="0"/>
              <a:t>Beetoven’s</a:t>
            </a:r>
            <a:r>
              <a:rPr lang="en-US" dirty="0" smtClean="0"/>
              <a:t> Symphony.( formal)</a:t>
            </a:r>
          </a:p>
          <a:p>
            <a:pPr>
              <a:buNone/>
            </a:pPr>
            <a:r>
              <a:rPr lang="en-US" dirty="0" smtClean="0"/>
              <a:t>10. They found out that democracy is the largely </a:t>
            </a:r>
            <a:r>
              <a:rPr lang="en-US" dirty="0" err="1" smtClean="0"/>
              <a:t>paractised</a:t>
            </a:r>
            <a:r>
              <a:rPr lang="en-US" dirty="0" smtClean="0"/>
              <a:t> in the world.( formal)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She longed for a friend in whom she could be lost. ( formal)</a:t>
            </a:r>
          </a:p>
          <a:p>
            <a:pPr>
              <a:buNone/>
            </a:pPr>
            <a:r>
              <a:rPr lang="en-US" dirty="0" smtClean="0"/>
              <a:t>12. You will be given the first priority if you come first.( impersonal)</a:t>
            </a:r>
          </a:p>
          <a:p>
            <a:pPr>
              <a:buNone/>
            </a:pPr>
            <a:r>
              <a:rPr lang="en-US" dirty="0" smtClean="0"/>
              <a:t>13. Mr. Brown has settled his mind now.( familiar)</a:t>
            </a:r>
          </a:p>
          <a:p>
            <a:pPr>
              <a:buNone/>
            </a:pPr>
            <a:r>
              <a:rPr lang="en-US" dirty="0" smtClean="0"/>
              <a:t>14. Please open the windows.( familiar)</a:t>
            </a:r>
          </a:p>
          <a:p>
            <a:pPr>
              <a:buNone/>
            </a:pPr>
            <a:r>
              <a:rPr lang="en-US" dirty="0" smtClean="0"/>
              <a:t>15. Help me in need. ( polite)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Peter’s father has died. ( tactful)</a:t>
            </a:r>
          </a:p>
          <a:p>
            <a:pPr>
              <a:buNone/>
            </a:pPr>
            <a:r>
              <a:rPr lang="en-US" dirty="0" smtClean="0"/>
              <a:t>18. Feeling tired, he could not attend the meeting. ( common core)</a:t>
            </a:r>
          </a:p>
          <a:p>
            <a:pPr>
              <a:buNone/>
            </a:pPr>
            <a:r>
              <a:rPr lang="en-US" dirty="0" smtClean="0"/>
              <a:t>19. Type this letter for me.( tactful)</a:t>
            </a:r>
          </a:p>
          <a:p>
            <a:pPr>
              <a:buNone/>
            </a:pPr>
            <a:r>
              <a:rPr lang="en-US" dirty="0" smtClean="0"/>
              <a:t>20. Somebody has made a mistake. ( tentative)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We have just had a first class lunch.( slang)</a:t>
            </a:r>
          </a:p>
          <a:p>
            <a:pPr>
              <a:buNone/>
            </a:pPr>
            <a:r>
              <a:rPr lang="en-US" dirty="0" smtClean="0"/>
              <a:t>22. This is the truth which I would like to tell you.( informal)</a:t>
            </a:r>
          </a:p>
          <a:p>
            <a:pPr>
              <a:buNone/>
            </a:pPr>
            <a:r>
              <a:rPr lang="en-US" dirty="0" smtClean="0"/>
              <a:t>23. Her stomach is very big. ( slang)</a:t>
            </a:r>
          </a:p>
          <a:p>
            <a:pPr>
              <a:buNone/>
            </a:pPr>
            <a:r>
              <a:rPr lang="en-US" dirty="0" smtClean="0"/>
              <a:t>24. Professor </a:t>
            </a:r>
            <a:r>
              <a:rPr lang="en-US" dirty="0" err="1" smtClean="0"/>
              <a:t>Lohani</a:t>
            </a:r>
            <a:r>
              <a:rPr lang="en-US" dirty="0" smtClean="0"/>
              <a:t> is far and wide in Nepal. (formal)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27. Let me have a seat. ( tactful)</a:t>
            </a:r>
          </a:p>
          <a:p>
            <a:pPr>
              <a:buNone/>
            </a:pPr>
            <a:r>
              <a:rPr lang="en-US" dirty="0" smtClean="0"/>
              <a:t>28. Would you mind switching off the fan? (familiar)</a:t>
            </a:r>
          </a:p>
          <a:p>
            <a:pPr>
              <a:buNone/>
            </a:pPr>
            <a:r>
              <a:rPr lang="en-US" dirty="0" smtClean="0"/>
              <a:t>29. He died last week because he was suffering from fever. ( common core)</a:t>
            </a:r>
          </a:p>
          <a:p>
            <a:pPr>
              <a:buNone/>
            </a:pPr>
            <a:r>
              <a:rPr lang="en-US" dirty="0" smtClean="0"/>
              <a:t>30. The congress insisted that the present law be implemented.( </a:t>
            </a:r>
            <a:r>
              <a:rPr lang="en-US" dirty="0" err="1" smtClean="0"/>
              <a:t>BrE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31. Love is all you need as it heals everything.     ( common core)</a:t>
            </a:r>
          </a:p>
          <a:p>
            <a:pPr>
              <a:buNone/>
            </a:pPr>
            <a:r>
              <a:rPr lang="en-US" dirty="0" smtClean="0"/>
              <a:t>32. I ask you to write a letter for me.( tactful)</a:t>
            </a:r>
          </a:p>
          <a:p>
            <a:pPr>
              <a:buNone/>
            </a:pPr>
            <a:r>
              <a:rPr lang="en-US" dirty="0" smtClean="0"/>
              <a:t>33. Would you please let me get a copy of your assignment? ( familiar)</a:t>
            </a:r>
          </a:p>
          <a:p>
            <a:pPr>
              <a:buNone/>
            </a:pPr>
            <a:r>
              <a:rPr lang="en-US" dirty="0" smtClean="0"/>
              <a:t>34. They are not supposed to enter no entry zone.( impersonal style)</a:t>
            </a:r>
          </a:p>
          <a:p>
            <a:pPr>
              <a:buNone/>
            </a:pPr>
            <a:r>
              <a:rPr lang="en-US" dirty="0" smtClean="0"/>
              <a:t>35. After his parents kicked the bucket, he plunged to India. ( formal)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36. The price of gasoline has gone up. ( </a:t>
            </a:r>
            <a:r>
              <a:rPr lang="en-US" dirty="0" err="1" smtClean="0"/>
              <a:t>BrE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37. Hey guy, bring me a dose of food. ( tactful)</a:t>
            </a:r>
          </a:p>
          <a:p>
            <a:pPr>
              <a:buNone/>
            </a:pPr>
            <a:r>
              <a:rPr lang="en-US" dirty="0" smtClean="0"/>
              <a:t>38. One should always be loyal to one’s country. ( </a:t>
            </a:r>
            <a:r>
              <a:rPr lang="en-US" dirty="0" err="1" smtClean="0"/>
              <a:t>AmE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39. </a:t>
            </a:r>
            <a:r>
              <a:rPr lang="en-US" dirty="0" err="1" smtClean="0"/>
              <a:t>Er</a:t>
            </a:r>
            <a:r>
              <a:rPr lang="en-US" dirty="0" smtClean="0"/>
              <a:t>… you’d better not take a risk. ( written)</a:t>
            </a:r>
          </a:p>
          <a:p>
            <a:pPr>
              <a:buNone/>
            </a:pPr>
            <a:r>
              <a:rPr lang="en-US" dirty="0" smtClean="0"/>
              <a:t>40. Suva, don’t cry. I help you. ( polite)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Geographical Differences: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AutoNum type="romanLcPeriod"/>
            </a:pPr>
            <a:r>
              <a:rPr lang="en-US" dirty="0" smtClean="0"/>
              <a:t>Difference in spellings:</a:t>
            </a:r>
          </a:p>
          <a:p>
            <a:pPr marL="571500" indent="-571500">
              <a:buNone/>
            </a:pPr>
            <a:r>
              <a:rPr lang="en-US" dirty="0" smtClean="0"/>
              <a:t>British: </a:t>
            </a:r>
            <a:r>
              <a:rPr lang="en-US" dirty="0" err="1" smtClean="0"/>
              <a:t>Diarrhoea</a:t>
            </a:r>
            <a:r>
              <a:rPr lang="en-US" dirty="0" smtClean="0"/>
              <a:t>, </a:t>
            </a:r>
            <a:r>
              <a:rPr lang="en-US" dirty="0" err="1" smtClean="0"/>
              <a:t>neighbour</a:t>
            </a:r>
            <a:r>
              <a:rPr lang="en-US" dirty="0" smtClean="0"/>
              <a:t>, </a:t>
            </a:r>
            <a:r>
              <a:rPr lang="en-US" dirty="0" err="1" smtClean="0"/>
              <a:t>anaemia</a:t>
            </a:r>
            <a:r>
              <a:rPr lang="en-US" dirty="0" smtClean="0"/>
              <a:t>, centre, </a:t>
            </a:r>
            <a:r>
              <a:rPr lang="en-US" dirty="0" err="1" smtClean="0"/>
              <a:t>colour</a:t>
            </a:r>
            <a:r>
              <a:rPr lang="en-US" dirty="0" smtClean="0"/>
              <a:t>, dialogue, </a:t>
            </a:r>
            <a:r>
              <a:rPr lang="en-US" dirty="0" err="1" smtClean="0"/>
              <a:t>honour</a:t>
            </a:r>
            <a:r>
              <a:rPr lang="en-US" dirty="0" smtClean="0"/>
              <a:t>,  </a:t>
            </a:r>
            <a:r>
              <a:rPr lang="en-US" dirty="0" err="1" smtClean="0"/>
              <a:t>programme</a:t>
            </a:r>
            <a:r>
              <a:rPr lang="en-US" dirty="0" smtClean="0"/>
              <a:t>, theatre, </a:t>
            </a:r>
            <a:r>
              <a:rPr lang="en-US" dirty="0" err="1" smtClean="0"/>
              <a:t>traveller</a:t>
            </a:r>
            <a:r>
              <a:rPr lang="en-US" dirty="0" smtClean="0"/>
              <a:t>, technique, </a:t>
            </a:r>
            <a:r>
              <a:rPr lang="en-US" dirty="0" err="1" smtClean="0"/>
              <a:t>cheque</a:t>
            </a:r>
            <a:r>
              <a:rPr lang="en-US" dirty="0" smtClean="0"/>
              <a:t>, </a:t>
            </a:r>
            <a:r>
              <a:rPr lang="en-US" dirty="0" err="1" smtClean="0"/>
              <a:t>prioritise</a:t>
            </a:r>
            <a:endParaRPr lang="en-US" dirty="0" smtClean="0"/>
          </a:p>
          <a:p>
            <a:pPr marL="571500" indent="-571500">
              <a:buNone/>
            </a:pPr>
            <a:r>
              <a:rPr lang="en-US" dirty="0" smtClean="0"/>
              <a:t>American: Diarrhea, neighbor, anemia, center, color, dialog, honor,  program, theater, traveler, </a:t>
            </a:r>
            <a:r>
              <a:rPr lang="en-US" dirty="0" err="1" smtClean="0"/>
              <a:t>technic</a:t>
            </a:r>
            <a:r>
              <a:rPr lang="en-US" dirty="0" smtClean="0"/>
              <a:t>, check, prioritize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2. Difference in meanings of words:</a:t>
            </a:r>
          </a:p>
          <a:p>
            <a:pPr>
              <a:buNone/>
            </a:pPr>
            <a:r>
              <a:rPr lang="en-US" dirty="0" smtClean="0"/>
              <a:t>British: bank note, lorry, petrol, shop, goods train, share holder, government, number engaged, letter of complaint, apartment block, exercise book, chairman, advertising agency, railway station, cash on delivery, autumn</a:t>
            </a:r>
          </a:p>
          <a:p>
            <a:pPr>
              <a:buNone/>
            </a:pPr>
            <a:r>
              <a:rPr lang="en-US" dirty="0" smtClean="0"/>
              <a:t>American: bill, truck, gas/gasoline, store, freight train, stock holder, line busy, claim letter, apartment building, note book, president, advertising bureau, railroad depot, collect on delivery, fall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3. Difference in grammar: </a:t>
            </a:r>
          </a:p>
          <a:p>
            <a:pPr marL="571500" indent="-571500">
              <a:buAutoNum type="romanLcPeriod"/>
            </a:pPr>
            <a:r>
              <a:rPr lang="en-US" dirty="0" smtClean="0"/>
              <a:t>Irregular verbs:  dreamt, got, spoilt, smelt, learnt &lt;</a:t>
            </a:r>
            <a:r>
              <a:rPr lang="en-US" dirty="0" err="1" smtClean="0"/>
              <a:t>BrE</a:t>
            </a:r>
            <a:r>
              <a:rPr lang="en-US" dirty="0" smtClean="0"/>
              <a:t>&gt;, dreamed, gotten, spoiled, smelled, learned &lt; </a:t>
            </a:r>
            <a:r>
              <a:rPr lang="en-US" dirty="0" err="1" smtClean="0"/>
              <a:t>AmE</a:t>
            </a:r>
            <a:r>
              <a:rPr lang="en-US" dirty="0" smtClean="0"/>
              <a:t>&gt;</a:t>
            </a:r>
          </a:p>
          <a:p>
            <a:pPr marL="571500" indent="-571500">
              <a:buAutoNum type="romanLcPeriod"/>
            </a:pPr>
            <a:r>
              <a:rPr lang="en-US" dirty="0" smtClean="0"/>
              <a:t>The use of repeated subject or pronoun:</a:t>
            </a:r>
          </a:p>
          <a:p>
            <a:pPr marL="571500" indent="-571500">
              <a:buNone/>
            </a:pPr>
            <a:r>
              <a:rPr lang="en-US" dirty="0"/>
              <a:t>	</a:t>
            </a:r>
            <a:r>
              <a:rPr lang="en-US" dirty="0" smtClean="0"/>
              <a:t>one secures good marks if one studies hard &lt;</a:t>
            </a:r>
            <a:r>
              <a:rPr lang="en-US" dirty="0" err="1" smtClean="0"/>
              <a:t>BrE</a:t>
            </a:r>
            <a:r>
              <a:rPr lang="en-US" dirty="0" smtClean="0"/>
              <a:t>&gt;</a:t>
            </a:r>
          </a:p>
          <a:p>
            <a:pPr marL="571500" indent="-571500">
              <a:buNone/>
            </a:pPr>
            <a:r>
              <a:rPr lang="en-US" dirty="0"/>
              <a:t>	</a:t>
            </a:r>
            <a:r>
              <a:rPr lang="en-US" dirty="0" smtClean="0"/>
              <a:t>one secures good marks if he studies hard. &lt;</a:t>
            </a:r>
            <a:r>
              <a:rPr lang="en-US" dirty="0" err="1" smtClean="0"/>
              <a:t>AmE</a:t>
            </a:r>
            <a:r>
              <a:rPr lang="en-US" dirty="0" smtClean="0"/>
              <a:t>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iii. Normal compliment after different: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Their opinion with regard to the development is different from ours. &lt; </a:t>
            </a:r>
            <a:r>
              <a:rPr lang="en-US" dirty="0" err="1" smtClean="0"/>
              <a:t>BrE</a:t>
            </a:r>
            <a:r>
              <a:rPr lang="en-US" dirty="0" smtClean="0"/>
              <a:t> &gt;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Their opinion with regard to the development is different than ours. &lt; </a:t>
            </a:r>
            <a:r>
              <a:rPr lang="en-US" dirty="0" err="1" smtClean="0"/>
              <a:t>AmE</a:t>
            </a:r>
            <a:r>
              <a:rPr lang="en-US" dirty="0" smtClean="0"/>
              <a:t> 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iv. Difference in subjunctive mood: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In subjunctive mood, the simple form of the verb when used after certain verbs, indicating that one person wants another person to do something. Such sentence is often followed by </a:t>
            </a:r>
            <a:r>
              <a:rPr lang="en-US" b="1" dirty="0" smtClean="0"/>
              <a:t>that clause…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verbs: advise, ask, command, decree, demand, insist, order, prefer, propose, recommend, request, require, stipulate, suggest, urge, explain 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 + verb(any tense)+ obj. + that + s+ verb in simple form…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The English teacher suggested that  Suva should be taught separately. &lt; </a:t>
            </a:r>
            <a:r>
              <a:rPr lang="en-US" dirty="0" err="1" smtClean="0"/>
              <a:t>BrE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… be taught separately. &lt; </a:t>
            </a:r>
            <a:r>
              <a:rPr lang="en-US" dirty="0" err="1" smtClean="0"/>
              <a:t>AmE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Sita</a:t>
            </a:r>
            <a:r>
              <a:rPr lang="en-US" dirty="0" smtClean="0"/>
              <a:t> insisted that Ram should dance.</a:t>
            </a:r>
          </a:p>
          <a:p>
            <a:pPr>
              <a:buNone/>
            </a:pPr>
            <a:r>
              <a:rPr lang="en-US" dirty="0" smtClean="0"/>
              <a:t>…Ram dance.</a:t>
            </a:r>
          </a:p>
          <a:p>
            <a:pPr>
              <a:buNone/>
            </a:pPr>
            <a:r>
              <a:rPr lang="en-US" dirty="0" smtClean="0"/>
              <a:t>3. We proposed that </a:t>
            </a:r>
            <a:r>
              <a:rPr lang="en-US" dirty="0" err="1" smtClean="0"/>
              <a:t>Puspa</a:t>
            </a:r>
            <a:r>
              <a:rPr lang="en-US" dirty="0" smtClean="0"/>
              <a:t> should take a vacation.</a:t>
            </a:r>
          </a:p>
          <a:p>
            <a:pPr>
              <a:buNone/>
            </a:pPr>
            <a:r>
              <a:rPr lang="en-US" dirty="0" smtClean="0"/>
              <a:t>… </a:t>
            </a:r>
            <a:r>
              <a:rPr lang="en-US" dirty="0" err="1" smtClean="0"/>
              <a:t>Puspa</a:t>
            </a:r>
            <a:r>
              <a:rPr lang="en-US" dirty="0" smtClean="0"/>
              <a:t> take a vacation.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1762</Words>
  <Application>Microsoft Office PowerPoint</Application>
  <PresentationFormat>On-screen Show (4:3)</PresentationFormat>
  <Paragraphs>148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Variety Labels of English</vt:lpstr>
      <vt:lpstr>Slide 2</vt:lpstr>
      <vt:lpstr>Slide 3</vt:lpstr>
      <vt:lpstr>1. Geographical Differences:</vt:lpstr>
      <vt:lpstr>Slide 5</vt:lpstr>
      <vt:lpstr>Slide 6</vt:lpstr>
      <vt:lpstr>Slide 7</vt:lpstr>
      <vt:lpstr>Slide 8</vt:lpstr>
      <vt:lpstr>Sub + verb(any tense)+ obj. + that + s+ verb in simple form…</vt:lpstr>
      <vt:lpstr>Slide 10</vt:lpstr>
      <vt:lpstr>2. Spoken &amp; written differences</vt:lpstr>
      <vt:lpstr>3. Formal &amp; informal English:</vt:lpstr>
      <vt:lpstr>Slide 13</vt:lpstr>
      <vt:lpstr>Slide 14</vt:lpstr>
      <vt:lpstr>Slide 15</vt:lpstr>
      <vt:lpstr>Slide 16</vt:lpstr>
      <vt:lpstr>Slide 17</vt:lpstr>
      <vt:lpstr>4. Personal &amp; impersonal use of language</vt:lpstr>
      <vt:lpstr>5. Polite and familiar</vt:lpstr>
      <vt:lpstr>Slide 20</vt:lpstr>
      <vt:lpstr>Slide 21</vt:lpstr>
      <vt:lpstr>Slide 22</vt:lpstr>
      <vt:lpstr>6. Common core</vt:lpstr>
      <vt:lpstr>Slide 24</vt:lpstr>
      <vt:lpstr>Slide 25</vt:lpstr>
      <vt:lpstr>7. Slang </vt:lpstr>
      <vt:lpstr>Slide 27</vt:lpstr>
      <vt:lpstr>The End</vt:lpstr>
      <vt:lpstr>Exercise:</vt:lpstr>
      <vt:lpstr>Slide 30</vt:lpstr>
      <vt:lpstr>Slide 31</vt:lpstr>
      <vt:lpstr>Slide 32</vt:lpstr>
      <vt:lpstr>=</vt:lpstr>
      <vt:lpstr>Slide 34</vt:lpstr>
      <vt:lpstr>Slide 35</vt:lpstr>
      <vt:lpstr>Slide 36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Variety Labels of English</dc:title>
  <dc:creator>user</dc:creator>
  <cp:lastModifiedBy>user</cp:lastModifiedBy>
  <cp:revision>29</cp:revision>
  <dcterms:created xsi:type="dcterms:W3CDTF">2012-09-20T03:34:30Z</dcterms:created>
  <dcterms:modified xsi:type="dcterms:W3CDTF">2013-12-29T05:23:39Z</dcterms:modified>
</cp:coreProperties>
</file>