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90" r:id="rId20"/>
    <p:sldId id="291" r:id="rId21"/>
    <p:sldId id="286" r:id="rId22"/>
    <p:sldId id="287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presProps" Target="pres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F864C-000F-4367-A0A0-622CA1D24C53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8260-8501-46AE-86AD-165FD7362B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F864C-000F-4367-A0A0-622CA1D24C53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8260-8501-46AE-86AD-165FD7362B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F864C-000F-4367-A0A0-622CA1D24C53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8260-8501-46AE-86AD-165FD7362B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42925" y="393701"/>
            <a:ext cx="7972425" cy="57832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Low 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A7150-76C8-4B14-AAC5-EE890BDF1053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59E81-8DD2-422A-BEAD-8757AF92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7367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42925" y="393701"/>
            <a:ext cx="7972425" cy="57832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Low 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A7150-76C8-4B14-AAC5-EE890BDF1053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59E81-8DD2-422A-BEAD-8757AF92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9220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42925" y="393701"/>
            <a:ext cx="7972425" cy="57832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Low 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A7150-76C8-4B14-AAC5-EE890BDF1053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59E81-8DD2-422A-BEAD-8757AF92C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973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F864C-000F-4367-A0A0-622CA1D24C53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8260-8501-46AE-86AD-165FD7362B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F864C-000F-4367-A0A0-622CA1D24C53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8260-8501-46AE-86AD-165FD7362B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F864C-000F-4367-A0A0-622CA1D24C53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8260-8501-46AE-86AD-165FD7362B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F864C-000F-4367-A0A0-622CA1D24C53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8260-8501-46AE-86AD-165FD7362B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F864C-000F-4367-A0A0-622CA1D24C53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8260-8501-46AE-86AD-165FD7362B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F864C-000F-4367-A0A0-622CA1D24C53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8260-8501-46AE-86AD-165FD7362B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F864C-000F-4367-A0A0-622CA1D24C53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8260-8501-46AE-86AD-165FD7362B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F864C-000F-4367-A0A0-622CA1D24C53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8260-8501-46AE-86AD-165FD7362B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theme" Target="../theme/theme1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F864C-000F-4367-A0A0-622CA1D24C53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68260-8501-46AE-86AD-165FD7362B5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1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86238-A25A-4C46-A2BA-EA98BD62F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8EE51-95C2-48D2-B730-6D950EA52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684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In malnourished children, chest size may be significantly smaller than head circumference because growth of brain is less affected by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undernutrition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Therefore there will be considerable delay before chest circumference overtakes head circumference.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KIDD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1295400"/>
            <a:ext cx="7105445" cy="48768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PROCEDURES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Wash your hands and explain the procedure to the child and parent. </a:t>
            </a:r>
          </a:p>
          <a:p>
            <a:r>
              <a:rPr lang="en-US" dirty="0"/>
              <a:t>Whilst the child is standing, feel for the </a:t>
            </a:r>
            <a:r>
              <a:rPr lang="en-US" dirty="0" err="1"/>
              <a:t>xiphisternum</a:t>
            </a:r>
            <a:r>
              <a:rPr lang="en-US" dirty="0"/>
              <a:t> and mark with a short horizontal line. </a:t>
            </a:r>
          </a:p>
          <a:p>
            <a:r>
              <a:rPr lang="en-US" dirty="0"/>
              <a:t>Pass the tape around so that the mark is at the upper border of the tape. </a:t>
            </a:r>
          </a:p>
          <a:p>
            <a:r>
              <a:rPr lang="en-US" dirty="0"/>
              <a:t>Make sure the tape is level. It should rest on the skin but not indenting it/not pulled too tight. </a:t>
            </a:r>
          </a:p>
          <a:p>
            <a:r>
              <a:rPr lang="en-US" dirty="0"/>
              <a:t>Take the reading at the end of expiration. </a:t>
            </a:r>
          </a:p>
          <a:p>
            <a:r>
              <a:rPr lang="en-US" dirty="0"/>
              <a:t>Make three measurements of chest circumference. </a:t>
            </a:r>
          </a:p>
          <a:p>
            <a:r>
              <a:rPr lang="en-US" dirty="0"/>
              <a:t>Record the individual measurement and the mean (average) by adding the values together and dividing by three.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8302" y="1040774"/>
            <a:ext cx="7006107" cy="878982"/>
          </a:xfrm>
        </p:spPr>
        <p:txBody>
          <a:bodyPr>
            <a:normAutofit/>
          </a:bodyPr>
          <a:lstStyle/>
          <a:p>
            <a:pPr algn="l"/>
            <a:r>
              <a:rPr lang="en-US" sz="3300" dirty="0">
                <a:solidFill>
                  <a:srgbClr val="FF0000"/>
                </a:solidFill>
              </a:rPr>
              <a:t>Measurement procedure for arm: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8303" y="2122600"/>
            <a:ext cx="7006106" cy="3197180"/>
          </a:xfrm>
        </p:spPr>
        <p:txBody>
          <a:bodyPr>
            <a:normAutofit/>
          </a:bodyPr>
          <a:lstStyle/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sz="2400" dirty="0"/>
              <a:t>Measurement of arm also called as mid upper arm circumference(</a:t>
            </a:r>
            <a:r>
              <a:rPr lang="en-US" sz="2400" dirty="0" err="1"/>
              <a:t>MUAC</a:t>
            </a:r>
            <a:r>
              <a:rPr lang="en-US" sz="2400" dirty="0"/>
              <a:t>).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sz="2400" dirty="0" err="1"/>
              <a:t>MUAC</a:t>
            </a:r>
            <a:r>
              <a:rPr lang="en-US" sz="2400" dirty="0"/>
              <a:t> is the circumference of the left upper </a:t>
            </a:r>
            <a:r>
              <a:rPr lang="en-US" sz="2400" dirty="0" err="1"/>
              <a:t>arm,measured</a:t>
            </a:r>
            <a:r>
              <a:rPr lang="en-US" sz="2400" dirty="0"/>
              <a:t> at the   mid-point between the tip of the shoulder and the tip of the elbow (olecranon process and the </a:t>
            </a:r>
            <a:r>
              <a:rPr lang="en-US" sz="2400" dirty="0" err="1"/>
              <a:t>acromium</a:t>
            </a:r>
            <a:r>
              <a:rPr lang="en-US" sz="2400" dirty="0"/>
              <a:t>).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sz="2400" dirty="0"/>
              <a:t>It is used for the assessment of nutritional status.</a:t>
            </a:r>
          </a:p>
        </p:txBody>
      </p:sp>
    </p:spTree>
    <p:extLst>
      <p:ext uri="{BB962C8B-B14F-4D97-AF65-F5344CB8AC3E}">
        <p14:creationId xmlns:p14="http://schemas.microsoft.com/office/powerpoint/2010/main" val="852349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03901" y="1031260"/>
            <a:ext cx="7886700" cy="54249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Contd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01" y="1767012"/>
            <a:ext cx="7974771" cy="4685127"/>
          </a:xfrm>
        </p:spPr>
        <p:txBody>
          <a:bodyPr/>
          <a:lstStyle/>
          <a:p>
            <a:r>
              <a:rPr lang="en-US" sz="2400" dirty="0"/>
              <a:t>Low weight for height reflects child is suffering from malnutrition.                           </a:t>
            </a:r>
          </a:p>
          <a:p>
            <a:pPr marL="0" indent="0">
              <a:buNone/>
            </a:pPr>
            <a:r>
              <a:rPr lang="en-US" sz="2400" dirty="0"/>
              <a:t>    </a:t>
            </a:r>
            <a:r>
              <a:rPr lang="en-US" dirty="0"/>
              <a:t>-</a:t>
            </a:r>
            <a:r>
              <a:rPr lang="en-US" sz="2400" dirty="0"/>
              <a:t>represents the gain in muscle mass.</a:t>
            </a:r>
          </a:p>
          <a:p>
            <a:r>
              <a:rPr lang="en-US" sz="2400" dirty="0" err="1"/>
              <a:t>MUAC</a:t>
            </a:r>
            <a:r>
              <a:rPr lang="en-US" sz="2400" dirty="0"/>
              <a:t> cannot be used before the age of 1 year {hardly varies between the age of 1 year and 5 years (16-17.7 cm between age of 1 year and 5 years)}.</a:t>
            </a:r>
          </a:p>
          <a:p>
            <a:r>
              <a:rPr lang="en-US" sz="2400" dirty="0"/>
              <a:t>Useful indicator to be used for assessment of nutritional status of communities where accurate age of children &lt;5 years may not be known.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578486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3441" y="1369041"/>
            <a:ext cx="7931909" cy="412093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700" b="1" dirty="0"/>
              <a:t>Procedure :</a:t>
            </a:r>
          </a:p>
          <a:p>
            <a:pPr marL="0" indent="0">
              <a:buNone/>
            </a:pPr>
            <a:r>
              <a:rPr lang="en-US" sz="2700" dirty="0"/>
              <a:t>    </a:t>
            </a:r>
            <a:r>
              <a:rPr lang="en-US" sz="3000" dirty="0"/>
              <a:t>-Bend the left </a:t>
            </a:r>
            <a:r>
              <a:rPr lang="en-US" sz="3000" dirty="0" err="1"/>
              <a:t>arm,find</a:t>
            </a:r>
            <a:r>
              <a:rPr lang="en-US" sz="3000" dirty="0"/>
              <a:t> and mark with a pen the </a:t>
            </a:r>
          </a:p>
          <a:p>
            <a:pPr marL="0" indent="0">
              <a:buNone/>
            </a:pPr>
            <a:r>
              <a:rPr lang="en-US" sz="3000" dirty="0"/>
              <a:t>      olecranon process and </a:t>
            </a:r>
            <a:r>
              <a:rPr lang="en-US" sz="3000" dirty="0" err="1"/>
              <a:t>acromium</a:t>
            </a:r>
            <a:r>
              <a:rPr lang="en-US" sz="3000" dirty="0"/>
              <a:t>.</a:t>
            </a:r>
          </a:p>
          <a:p>
            <a:pPr marL="0" indent="0">
              <a:buNone/>
            </a:pPr>
            <a:r>
              <a:rPr lang="en-US" sz="3000" dirty="0"/>
              <a:t>    -Mark the midpoint between these two marks.</a:t>
            </a:r>
          </a:p>
          <a:p>
            <a:pPr marL="0" indent="0">
              <a:buNone/>
            </a:pPr>
            <a:r>
              <a:rPr lang="en-US" sz="3000" dirty="0"/>
              <a:t>    -With the arm hanging  straight </a:t>
            </a:r>
            <a:r>
              <a:rPr lang="en-US" sz="3000" dirty="0" err="1"/>
              <a:t>down,wrap</a:t>
            </a:r>
            <a:r>
              <a:rPr lang="en-US" sz="3000" dirty="0"/>
              <a:t> a</a:t>
            </a:r>
          </a:p>
          <a:p>
            <a:pPr marL="0" indent="0">
              <a:buNone/>
            </a:pPr>
            <a:r>
              <a:rPr lang="en-US" sz="3000" dirty="0"/>
              <a:t>      around the arm at the midpoint mark.</a:t>
            </a:r>
          </a:p>
          <a:p>
            <a:pPr marL="0" indent="0">
              <a:buNone/>
            </a:pPr>
            <a:r>
              <a:rPr lang="en-US" sz="3000" dirty="0"/>
              <a:t>    -Measure to the nearest </a:t>
            </a:r>
            <a:r>
              <a:rPr lang="en-US" sz="3000" dirty="0" err="1"/>
              <a:t>1mm</a:t>
            </a:r>
            <a:r>
              <a:rPr lang="en-US" sz="3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0429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Interpretation of </a:t>
            </a:r>
            <a:r>
              <a:rPr lang="en-US" dirty="0" err="1"/>
              <a:t>MUAC</a:t>
            </a:r>
            <a:r>
              <a:rPr lang="en-US" dirty="0"/>
              <a:t>: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829101" y="1826903"/>
          <a:ext cx="6064156" cy="2459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8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49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02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4837">
                <a:tc>
                  <a:txBody>
                    <a:bodyPr/>
                    <a:lstStyle/>
                    <a:p>
                      <a:r>
                        <a:rPr lang="en-US" sz="2700" dirty="0" err="1"/>
                        <a:t>MUAC</a:t>
                      </a:r>
                      <a:endParaRPr lang="en-US" sz="27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Status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Color</a:t>
                      </a:r>
                      <a:r>
                        <a:rPr lang="en-US" sz="1800" baseline="0" dirty="0"/>
                        <a:t> in </a:t>
                      </a:r>
                      <a:r>
                        <a:rPr lang="en-US" sz="1800" baseline="0" dirty="0" err="1"/>
                        <a:t>shakir</a:t>
                      </a:r>
                      <a:r>
                        <a:rPr lang="en-US" sz="1800" baseline="0" dirty="0"/>
                        <a:t> tape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837">
                <a:tc>
                  <a:txBody>
                    <a:bodyPr/>
                    <a:lstStyle/>
                    <a:p>
                      <a:r>
                        <a:rPr lang="en-US" sz="1800" dirty="0"/>
                        <a:t>&gt;</a:t>
                      </a:r>
                      <a:r>
                        <a:rPr lang="en-US" sz="1800" dirty="0" err="1"/>
                        <a:t>13.5cm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Well</a:t>
                      </a:r>
                      <a:r>
                        <a:rPr lang="en-US" sz="1800" baseline="0" dirty="0"/>
                        <a:t> nourished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B050"/>
                          </a:solidFill>
                        </a:rPr>
                        <a:t>Green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837">
                <a:tc>
                  <a:txBody>
                    <a:bodyPr/>
                    <a:lstStyle/>
                    <a:p>
                      <a:r>
                        <a:rPr lang="en-US" sz="1800" dirty="0"/>
                        <a:t>&gt;12.5-</a:t>
                      </a:r>
                      <a:r>
                        <a:rPr lang="en-US" sz="1800" dirty="0" err="1"/>
                        <a:t>13.5cm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Moderately nourished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FFFF00"/>
                          </a:solidFill>
                        </a:rPr>
                        <a:t>Yellow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4837">
                <a:tc>
                  <a:txBody>
                    <a:bodyPr/>
                    <a:lstStyle/>
                    <a:p>
                      <a:r>
                        <a:rPr lang="en-US" sz="1800" dirty="0"/>
                        <a:t>&lt;</a:t>
                      </a:r>
                      <a:r>
                        <a:rPr lang="en-US" sz="1800" dirty="0" err="1"/>
                        <a:t>12.5cm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Severly</a:t>
                      </a:r>
                      <a:r>
                        <a:rPr lang="en-US" sz="1800" dirty="0"/>
                        <a:t> undernourished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Red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25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883EE-C5CE-4DB7-8E33-1D8538EA78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2" y="1131097"/>
            <a:ext cx="7886700" cy="994169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C8A6D0C8-379F-42FD-9B27-CD36EF7D54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8987731" cy="514350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ECE8A-B28D-4E4A-A49C-99A151EE143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2" y="1699021"/>
            <a:ext cx="6858000" cy="1790699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34969E-5A04-49AE-B14D-0C9C902FAF7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2" y="3558781"/>
            <a:ext cx="6858000" cy="1241819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1985C20-680A-4DE5-BE78-FBC68FF961F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2322" y="857250"/>
            <a:ext cx="9143997" cy="51435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973BB-C878-8D40-9F1B-04D1CA03D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E918920-901F-BD43-921B-2F46388607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638"/>
            <a:ext cx="8229600" cy="585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245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Measurement Procedure for Head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 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22F03-2291-9D4F-BBDB-9138A1A1B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FF0000"/>
                </a:solidFill>
              </a:rPr>
              <a:t>Measurement by infantometer</a:t>
            </a:r>
            <a:endParaRPr lang="en-US">
              <a:solidFill>
                <a:srgbClr val="FF0000"/>
              </a:solidFill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10A1D63-0DFB-114D-B8F5-7E4AC19FB1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2213" r="-2083" b="14486"/>
          <a:stretch/>
        </p:blipFill>
        <p:spPr>
          <a:xfrm>
            <a:off x="457199" y="1417638"/>
            <a:ext cx="8401051" cy="529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212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95780-D431-1342-A53C-E9F16D1C5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D9CF2B3-9017-6C4E-9A1E-E515C43EA0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638"/>
            <a:ext cx="8229600" cy="630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711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0209F-DE35-8F45-BCC8-925DF8B4A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F9829C0-CFD8-3C4E-875B-0353065258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34" b="35482"/>
          <a:stretch/>
        </p:blipFill>
        <p:spPr>
          <a:xfrm>
            <a:off x="231321" y="0"/>
            <a:ext cx="92120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586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0"/>
            <a:ext cx="8305800" cy="121919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Measurement procedure for Weight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219200"/>
            <a:ext cx="8534400" cy="54864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rgbClr val="FF0000"/>
                </a:solidFill>
              </a:rPr>
              <a:t>Introduction:</a:t>
            </a:r>
          </a:p>
          <a:p>
            <a:pPr algn="l"/>
            <a:r>
              <a:rPr lang="en-US" sz="3600" dirty="0"/>
              <a:t>Repeated measurement of weight at intervals ,ideally monthly from birth to one year, every 2 months during second and every 3 months thereafter </a:t>
            </a:r>
            <a:r>
              <a:rPr lang="en-US" sz="3600" dirty="0" err="1"/>
              <a:t>upto</a:t>
            </a:r>
            <a:r>
              <a:rPr lang="en-US" sz="3600" dirty="0"/>
              <a:t> 5 years of age indicates birth trend of weight gain . Healthy babies on an average double their weight by 5-6 months, triple by end of first year and </a:t>
            </a:r>
            <a:r>
              <a:rPr lang="en-US" sz="3600" dirty="0" err="1"/>
              <a:t>quadriple</a:t>
            </a:r>
            <a:r>
              <a:rPr lang="en-US" sz="3600" dirty="0"/>
              <a:t> by the age of 2 year.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800" dirty="0">
                <a:solidFill>
                  <a:srgbClr val="FF0000"/>
                </a:solidFill>
              </a:rPr>
              <a:t>Indication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AGE                                WEIGHT INCREASE</a:t>
            </a:r>
          </a:p>
          <a:p>
            <a:pPr>
              <a:buNone/>
            </a:pPr>
            <a:r>
              <a:rPr lang="en-US" dirty="0"/>
              <a:t>    0-5 months                   </a:t>
            </a:r>
            <a:r>
              <a:rPr lang="en-US" dirty="0" err="1"/>
              <a:t>20gm</a:t>
            </a:r>
            <a:r>
              <a:rPr lang="en-US" dirty="0"/>
              <a:t>/day</a:t>
            </a:r>
          </a:p>
          <a:p>
            <a:pPr>
              <a:buNone/>
            </a:pPr>
            <a:r>
              <a:rPr lang="en-US" dirty="0"/>
              <a:t>     6-12 months                </a:t>
            </a:r>
            <a:r>
              <a:rPr lang="en-US" dirty="0" err="1"/>
              <a:t>15gm</a:t>
            </a:r>
            <a:r>
              <a:rPr lang="en-US" dirty="0"/>
              <a:t>/day</a:t>
            </a:r>
          </a:p>
          <a:p>
            <a:pPr>
              <a:buNone/>
            </a:pPr>
            <a:r>
              <a:rPr lang="en-US" dirty="0"/>
              <a:t>     </a:t>
            </a:r>
            <a:r>
              <a:rPr lang="en-US" dirty="0" err="1"/>
              <a:t>upto</a:t>
            </a:r>
            <a:r>
              <a:rPr lang="en-US" dirty="0"/>
              <a:t> 2 years                 </a:t>
            </a:r>
            <a:r>
              <a:rPr lang="en-US" dirty="0" err="1"/>
              <a:t>2.5kg</a:t>
            </a:r>
            <a:r>
              <a:rPr lang="en-US" dirty="0"/>
              <a:t>/year</a:t>
            </a:r>
          </a:p>
          <a:p>
            <a:pPr>
              <a:buNone/>
            </a:pPr>
            <a:r>
              <a:rPr lang="en-US" dirty="0"/>
              <a:t>      3-5 years                       </a:t>
            </a:r>
            <a:r>
              <a:rPr lang="en-US" dirty="0" err="1"/>
              <a:t>2kg</a:t>
            </a:r>
            <a:r>
              <a:rPr lang="en-US" dirty="0"/>
              <a:t>/year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229600" cy="6400800"/>
          </a:xfrm>
        </p:spPr>
        <p:txBody>
          <a:bodyPr/>
          <a:lstStyle/>
          <a:p>
            <a:pPr>
              <a:buNone/>
            </a:pPr>
            <a:r>
              <a:rPr lang="en-US" dirty="0"/>
              <a:t> Digital scale is used to measure weight.</a:t>
            </a:r>
          </a:p>
          <a:p>
            <a:pPr>
              <a:buNone/>
            </a:pPr>
            <a:r>
              <a:rPr lang="en-US" dirty="0"/>
              <a:t>Weight is measured in pound or kilogram.</a:t>
            </a:r>
          </a:p>
          <a:p>
            <a:r>
              <a:rPr lang="en-US" dirty="0"/>
              <a:t>Recommended Equipments: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Scales</a:t>
            </a:r>
          </a:p>
          <a:p>
            <a:pPr marL="514350" indent="-514350">
              <a:buNone/>
            </a:pPr>
            <a:r>
              <a:rPr lang="en-US" dirty="0"/>
              <a:t>  .</a:t>
            </a:r>
            <a:r>
              <a:rPr lang="en-US" dirty="0" err="1"/>
              <a:t>Tanita</a:t>
            </a:r>
            <a:r>
              <a:rPr lang="en-US" dirty="0"/>
              <a:t> HD-314 scale</a:t>
            </a:r>
          </a:p>
          <a:p>
            <a:pPr marL="514350" indent="-514350">
              <a:buNone/>
            </a:pPr>
            <a:r>
              <a:rPr lang="en-US" dirty="0"/>
              <a:t>   .</a:t>
            </a:r>
            <a:r>
              <a:rPr lang="en-US" dirty="0" err="1"/>
              <a:t>Tanita</a:t>
            </a:r>
            <a:r>
              <a:rPr lang="en-US" dirty="0"/>
              <a:t> HD-351 scale</a:t>
            </a:r>
          </a:p>
          <a:p>
            <a:pPr marL="514350" indent="-514350">
              <a:buNone/>
            </a:pPr>
            <a:r>
              <a:rPr lang="en-US" dirty="0"/>
              <a:t> 2. Standard weight for checking accuracy</a:t>
            </a:r>
          </a:p>
          <a:p>
            <a:pPr marL="514350" indent="-514350">
              <a:buNone/>
            </a:pPr>
            <a:r>
              <a:rPr lang="en-US" dirty="0"/>
              <a:t> 3. Name tags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Ramm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990600"/>
            <a:ext cx="3048000" cy="3352800"/>
          </a:xfrm>
        </p:spPr>
      </p:pic>
      <p:pic>
        <p:nvPicPr>
          <p:cNvPr id="1026" name="Picture 2" descr="C:\Users\Dell\Downloads\Ramma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1143000"/>
            <a:ext cx="4495800" cy="33528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181600" y="4343400"/>
            <a:ext cx="310503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Tanita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HD 314 scale</a:t>
            </a:r>
            <a:endParaRPr lang="en-U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4419600"/>
            <a:ext cx="328455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0" cap="none" spc="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Tanita</a:t>
            </a:r>
            <a:r>
              <a:rPr lang="en-US" sz="2400" b="0" cap="none" spc="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HD 351 scale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Dell\Desktop\58419b41dc2a1d4b519245d3815a7b87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00"/>
            <a:ext cx="8229600" cy="59435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8686800" cy="6248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Weight measurement Procedure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scale</a:t>
            </a:r>
            <a:endParaRPr lang="en-US" sz="4000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4000" dirty="0"/>
              <a:t>1. </a:t>
            </a:r>
            <a:r>
              <a:rPr lang="en-US" sz="3600" dirty="0"/>
              <a:t>Turn on the scale to “zero” the scale.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0" y="1600200"/>
            <a:ext cx="84582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3600" dirty="0"/>
              <a:t>2. Place standard weight on the scale  to ensure accuracy of the scale.</a:t>
            </a:r>
          </a:p>
          <a:p>
            <a:pPr marL="514350" indent="-514350"/>
            <a:r>
              <a:rPr lang="en-US" sz="3600" dirty="0"/>
              <a:t>3. If the readout is more than one-half pound off the standard weight change the </a:t>
            </a:r>
            <a:r>
              <a:rPr lang="en-US" sz="3600" dirty="0" err="1"/>
              <a:t>battries</a:t>
            </a:r>
            <a:r>
              <a:rPr lang="en-US" sz="3600" dirty="0"/>
              <a:t>. Then place the standard weight on the scale again. If it is still off by more than a half-pound, </a:t>
            </a:r>
            <a:r>
              <a:rPr lang="en-US" sz="3600" dirty="0" err="1"/>
              <a:t>donot</a:t>
            </a:r>
            <a:r>
              <a:rPr lang="en-US" sz="3600" dirty="0"/>
              <a:t> use this scale</a:t>
            </a:r>
            <a:r>
              <a:rPr lang="en-US" dirty="0"/>
              <a:t>.</a:t>
            </a:r>
          </a:p>
          <a:p>
            <a:pPr marL="514350" indent="-514350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5867400"/>
            <a:ext cx="830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 4. If the scale is accurate being assessments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229600" cy="6858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600" dirty="0"/>
              <a:t>5. Ask the child to remove extra layers of clothing, jewelry and any items in his/her pockets.</a:t>
            </a:r>
          </a:p>
          <a:p>
            <a:pPr>
              <a:buNone/>
            </a:pPr>
            <a:r>
              <a:rPr lang="en-US" sz="3600" dirty="0"/>
              <a:t>6. Ask the child to step on the scale backwards .</a:t>
            </a:r>
          </a:p>
          <a:p>
            <a:pPr>
              <a:buNone/>
            </a:pPr>
            <a:r>
              <a:rPr lang="en-US" sz="3600" dirty="0"/>
              <a:t>7. Ensure that the body weight is evenly distributed between both feet.</a:t>
            </a:r>
          </a:p>
          <a:p>
            <a:pPr>
              <a:buNone/>
            </a:pPr>
            <a:r>
              <a:rPr lang="en-US" sz="3600" dirty="0"/>
              <a:t>8. Arms hang freely by the sides of the body, </a:t>
            </a:r>
            <a:r>
              <a:rPr lang="en-US" sz="3600" dirty="0" err="1"/>
              <a:t>pams</a:t>
            </a:r>
            <a:r>
              <a:rPr lang="en-US" sz="3600" dirty="0"/>
              <a:t> towards thighs.</a:t>
            </a:r>
          </a:p>
          <a:p>
            <a:pPr>
              <a:buNone/>
            </a:pPr>
            <a:r>
              <a:rPr lang="en-US" sz="3600" dirty="0"/>
              <a:t>9. Head is up and facing straight ahead.</a:t>
            </a:r>
          </a:p>
          <a:p>
            <a:pPr>
              <a:buNone/>
            </a:pPr>
            <a:r>
              <a:rPr lang="en-US" sz="3600" dirty="0"/>
              <a:t>10. Weight is recorded to nearest 0.2 pounds(or appropriate unit for the scale).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"/>
            <a:ext cx="8610600" cy="6430962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sz="3000" dirty="0"/>
              <a:t>To measure the baby’s head, the doctor or nurse places a flexible measuring tape where the baby’s head has the largest circumference - just above the eyebrows and ears and around the back where it slopes up prominently from the neck.</a:t>
            </a:r>
          </a:p>
          <a:p>
            <a:pPr>
              <a:buFont typeface="Wingdings" pitchFamily="2" charset="2"/>
              <a:buChar char="Ø"/>
            </a:pPr>
            <a:endParaRPr lang="en-US" sz="3000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 The head is the upper portion of the human body which supports the face and is maintained by skull which itself encloses the brain.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The baby’s head is usually between 19-21 inches long, with the circumference of 13.5 inches.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ell\Desktop\BabyLength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629294" cy="670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/>
              <a:t>For the measurement of circumference of head, the device that cant be stretched such as flexible metal tape is used.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It is measured from the most prominent part of forehead(1-2 fingers above the eyebrow) around the widest part of back of head.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Brain growth takes place 70% during fetal life, 15% during infancy and 10% during pre-school years.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Steps for measurement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/>
              <a:t>First, start with a measuring tape that cannot be stretched.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Securely wrap the tape around the widest possible circumference of the head and its usually 1-2 widths above eyebrows.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It is recommended to reposition the tape and repeat the measurements 3 times.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Table showing the measurements</a:t>
            </a:r>
          </a:p>
        </p:txBody>
      </p:sp>
      <p:pic>
        <p:nvPicPr>
          <p:cNvPr id="4" name="Content Placeholder 3" descr="head measur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47800"/>
            <a:ext cx="9144000" cy="54102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CHEST CIRCUMFERENCE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It is usually measured at the level of nipples, preferably in mid inspiration.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Xiphisternum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-lowest part of the sternum (where the ribs meet the sternum)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In children 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&lt;= 5years - lying down position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&gt; 5 years - standing position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RELATIONSHIP BETWEEN HEAD SIZE AND CHEST CIRCUMFERENCE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467600" cy="4754563"/>
          </a:xfrm>
        </p:spPr>
        <p:txBody>
          <a:bodyPr/>
          <a:lstStyle/>
          <a:p>
            <a:pPr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At birth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head circumference &gt; chest circumference by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upto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cms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At around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9 months to 1 year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of age: head circumference = chest circumference,</a:t>
            </a:r>
          </a:p>
          <a:p>
            <a:pP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but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thereafter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chest grows more rapidly compared to the brain.</a:t>
            </a:r>
          </a:p>
          <a:p>
            <a:endParaRPr lang="en-US" dirty="0"/>
          </a:p>
        </p:txBody>
      </p:sp>
      <p:pic>
        <p:nvPicPr>
          <p:cNvPr id="4" name="Picture 3" descr="IM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4419600"/>
            <a:ext cx="5529072" cy="22006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993</Words>
  <Application>Microsoft Office PowerPoint</Application>
  <PresentationFormat>On-screen Show (4:3)</PresentationFormat>
  <Paragraphs>96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PowerPoint Presentation</vt:lpstr>
      <vt:lpstr>Measurement Procedure for Head</vt:lpstr>
      <vt:lpstr> </vt:lpstr>
      <vt:lpstr>PowerPoint Presentation</vt:lpstr>
      <vt:lpstr>Steps for measurement</vt:lpstr>
      <vt:lpstr>Table showing the measurements</vt:lpstr>
      <vt:lpstr>PowerPoint Presentation</vt:lpstr>
      <vt:lpstr>CHEST CIRCUMFERENCE </vt:lpstr>
      <vt:lpstr>RELATIONSHIP BETWEEN HEAD SIZE AND CHEST CIRCUMFERENCE </vt:lpstr>
      <vt:lpstr>PowerPoint Presentation</vt:lpstr>
      <vt:lpstr>PowerPoint Presentation</vt:lpstr>
      <vt:lpstr>PROCEDURES</vt:lpstr>
      <vt:lpstr>Measurement procedure for arm:</vt:lpstr>
      <vt:lpstr>Contd…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Measurement by infantometer</vt:lpstr>
      <vt:lpstr>PowerPoint Presentation</vt:lpstr>
      <vt:lpstr>PowerPoint Presentation</vt:lpstr>
      <vt:lpstr>Measurement procedure for Weight</vt:lpstr>
      <vt:lpstr>Indication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Deftones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Measurement procedure for Head</dc:title>
  <dc:creator>Dell</dc:creator>
  <cp:lastModifiedBy>Kushal K C</cp:lastModifiedBy>
  <cp:revision>8</cp:revision>
  <dcterms:created xsi:type="dcterms:W3CDTF">2018-07-21T07:05:24Z</dcterms:created>
  <dcterms:modified xsi:type="dcterms:W3CDTF">2018-08-01T02:28:05Z</dcterms:modified>
</cp:coreProperties>
</file>