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FDF9C8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125" dirty="0"/>
              <a:t>‹#›</a:t>
            </a:fld>
            <a:endParaRPr spc="-1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FDF9C8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125" dirty="0"/>
              <a:t>‹#›</a:t>
            </a:fld>
            <a:endParaRPr spc="-1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FDF9C8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125" dirty="0"/>
              <a:t>‹#›</a:t>
            </a:fld>
            <a:endParaRPr spc="-1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FDF9C8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125" dirty="0"/>
              <a:t>‹#›</a:t>
            </a:fld>
            <a:endParaRPr spc="-1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FDF9C8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125" dirty="0"/>
              <a:t>‹#›</a:t>
            </a:fld>
            <a:endParaRPr spc="-1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9892" y="1224533"/>
            <a:ext cx="2905125" cy="376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7133" y="1572920"/>
            <a:ext cx="8025130" cy="2844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91677" y="6315131"/>
            <a:ext cx="25019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FDF9C8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125" dirty="0"/>
              <a:t>‹#›</a:t>
            </a:fld>
            <a:endParaRPr spc="-1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9511" y="3509771"/>
            <a:ext cx="3039110" cy="82550"/>
            <a:chOff x="1429511" y="3509771"/>
            <a:chExt cx="3039110" cy="82550"/>
          </a:xfrm>
        </p:grpSpPr>
        <p:sp>
          <p:nvSpPr>
            <p:cNvPr id="3" name="object 3"/>
            <p:cNvSpPr/>
            <p:nvPr/>
          </p:nvSpPr>
          <p:spPr>
            <a:xfrm>
              <a:off x="1429511" y="3509771"/>
              <a:ext cx="3038856" cy="822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3674" y="3550157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524"/>
                  </a:lnTo>
                </a:path>
              </a:pathLst>
            </a:custGeom>
            <a:ln w="12700">
              <a:solidFill>
                <a:srgbClr val="E9E9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488179" y="3473196"/>
            <a:ext cx="3226435" cy="151130"/>
            <a:chOff x="4488179" y="3473196"/>
            <a:chExt cx="3226435" cy="151130"/>
          </a:xfrm>
        </p:grpSpPr>
        <p:sp>
          <p:nvSpPr>
            <p:cNvPr id="6" name="object 6"/>
            <p:cNvSpPr/>
            <p:nvPr/>
          </p:nvSpPr>
          <p:spPr>
            <a:xfrm>
              <a:off x="4675631" y="3509772"/>
              <a:ext cx="3038856" cy="822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08524" y="355015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524"/>
                  </a:lnTo>
                </a:path>
              </a:pathLst>
            </a:custGeom>
            <a:ln w="12700">
              <a:solidFill>
                <a:srgbClr val="E9E9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88179" y="3473196"/>
              <a:ext cx="150875" cy="150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21326" y="3507232"/>
              <a:ext cx="83820" cy="83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93776" y="2110739"/>
            <a:ext cx="8229600" cy="1260475"/>
            <a:chOff x="493776" y="2110739"/>
            <a:chExt cx="8229600" cy="1260475"/>
          </a:xfrm>
        </p:grpSpPr>
        <p:sp>
          <p:nvSpPr>
            <p:cNvPr id="12" name="object 12"/>
            <p:cNvSpPr/>
            <p:nvPr/>
          </p:nvSpPr>
          <p:spPr>
            <a:xfrm>
              <a:off x="1037882" y="2529966"/>
              <a:ext cx="7182573" cy="81864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3776" y="2110739"/>
              <a:ext cx="8229600" cy="12603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623681" y="6315131"/>
            <a:ext cx="1841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z="1600" spc="45" dirty="0">
                <a:solidFill>
                  <a:srgbClr val="FDF9C8"/>
                </a:solidFill>
                <a:latin typeface="Times New Roman"/>
                <a:cs typeface="Times New Roman"/>
              </a:rPr>
              <a:t>1</a:t>
            </a:fld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0652"/>
            <a:ext cx="2637155" cy="324447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80" dirty="0">
                <a:solidFill>
                  <a:srgbClr val="FFFFFF"/>
                </a:solidFill>
                <a:latin typeface="Times New Roman"/>
                <a:cs typeface="Times New Roman"/>
              </a:rPr>
              <a:t>Performance</a:t>
            </a:r>
            <a:endParaRPr sz="25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55" dirty="0">
                <a:solidFill>
                  <a:srgbClr val="FFFFFF"/>
                </a:solidFill>
                <a:latin typeface="Times New Roman"/>
                <a:cs typeface="Times New Roman"/>
              </a:rPr>
              <a:t>Exposure</a:t>
            </a:r>
            <a:endParaRPr sz="25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75" dirty="0">
                <a:solidFill>
                  <a:srgbClr val="FFFFFF"/>
                </a:solidFill>
                <a:latin typeface="Times New Roman"/>
                <a:cs typeface="Times New Roman"/>
              </a:rPr>
              <a:t>Networking</a:t>
            </a:r>
            <a:endParaRPr sz="25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Leveraging</a:t>
            </a:r>
            <a:endParaRPr sz="25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95" dirty="0">
                <a:solidFill>
                  <a:srgbClr val="FFFFFF"/>
                </a:solidFill>
                <a:latin typeface="Times New Roman"/>
                <a:cs typeface="Times New Roman"/>
              </a:rPr>
              <a:t>Mentors</a:t>
            </a:r>
            <a:endParaRPr sz="25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-60" dirty="0">
                <a:solidFill>
                  <a:srgbClr val="FFFFFF"/>
                </a:solidFill>
                <a:latin typeface="Times New Roman"/>
                <a:cs typeface="Times New Roman"/>
              </a:rPr>
              <a:t>Key</a:t>
            </a:r>
            <a:r>
              <a:rPr sz="25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70" dirty="0">
                <a:solidFill>
                  <a:srgbClr val="FFFFFF"/>
                </a:solidFill>
                <a:latin typeface="Times New Roman"/>
                <a:cs typeface="Times New Roman"/>
              </a:rPr>
              <a:t>subordinates</a:t>
            </a:r>
            <a:endParaRPr sz="25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65" dirty="0">
                <a:solidFill>
                  <a:srgbClr val="FFFFFF"/>
                </a:solidFill>
                <a:latin typeface="Times New Roman"/>
                <a:cs typeface="Times New Roman"/>
              </a:rPr>
              <a:t>Expandability</a:t>
            </a:r>
            <a:endParaRPr sz="25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7075" y="524255"/>
            <a:ext cx="7513320" cy="803275"/>
            <a:chOff x="227075" y="524255"/>
            <a:chExt cx="7513320" cy="803275"/>
          </a:xfrm>
        </p:grpSpPr>
        <p:sp>
          <p:nvSpPr>
            <p:cNvPr id="4" name="object 4"/>
            <p:cNvSpPr/>
            <p:nvPr/>
          </p:nvSpPr>
          <p:spPr>
            <a:xfrm>
              <a:off x="572642" y="791590"/>
              <a:ext cx="6852411" cy="5222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7075" y="524255"/>
              <a:ext cx="7513320" cy="8031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125" dirty="0"/>
              <a:t>10</a:t>
            </a:fld>
            <a:endParaRPr spc="-1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0652"/>
            <a:ext cx="4860290" cy="23120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Self</a:t>
            </a:r>
            <a:r>
              <a:rPr sz="25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100" dirty="0">
                <a:solidFill>
                  <a:srgbClr val="FFFFFF"/>
                </a:solidFill>
                <a:latin typeface="Times New Roman"/>
                <a:cs typeface="Times New Roman"/>
              </a:rPr>
              <a:t>assessment</a:t>
            </a:r>
            <a:endParaRPr sz="2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75" dirty="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70" dirty="0">
                <a:solidFill>
                  <a:srgbClr val="FFFFFF"/>
                </a:solidFill>
                <a:latin typeface="Times New Roman"/>
                <a:cs typeface="Times New Roman"/>
              </a:rPr>
              <a:t>counselling</a:t>
            </a:r>
            <a:endParaRPr sz="2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10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25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45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endParaRPr sz="2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45" dirty="0">
                <a:solidFill>
                  <a:srgbClr val="FFFFFF"/>
                </a:solidFill>
                <a:latin typeface="Times New Roman"/>
                <a:cs typeface="Times New Roman"/>
              </a:rPr>
              <a:t>Employee </a:t>
            </a:r>
            <a:r>
              <a:rPr sz="2500" spc="100" dirty="0">
                <a:solidFill>
                  <a:srgbClr val="FFFFFF"/>
                </a:solidFill>
                <a:latin typeface="Times New Roman"/>
                <a:cs typeface="Times New Roman"/>
              </a:rPr>
              <a:t>assessment</a:t>
            </a:r>
            <a:r>
              <a:rPr sz="2500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95" dirty="0">
                <a:solidFill>
                  <a:srgbClr val="FFFFFF"/>
                </a:solidFill>
                <a:latin typeface="Times New Roman"/>
                <a:cs typeface="Times New Roman"/>
              </a:rPr>
              <a:t>programs</a:t>
            </a:r>
            <a:endParaRPr sz="2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45" dirty="0">
                <a:solidFill>
                  <a:srgbClr val="FFFFFF"/>
                </a:solidFill>
                <a:latin typeface="Times New Roman"/>
                <a:cs typeface="Times New Roman"/>
              </a:rPr>
              <a:t>Employee </a:t>
            </a:r>
            <a:r>
              <a:rPr sz="2500" spc="100" dirty="0">
                <a:solidFill>
                  <a:srgbClr val="FFFFFF"/>
                </a:solidFill>
                <a:latin typeface="Times New Roman"/>
                <a:cs typeface="Times New Roman"/>
              </a:rPr>
              <a:t>development</a:t>
            </a:r>
            <a:r>
              <a:rPr sz="250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55" dirty="0">
                <a:solidFill>
                  <a:srgbClr val="FFFFFF"/>
                </a:solidFill>
                <a:latin typeface="Times New Roman"/>
                <a:cs typeface="Times New Roman"/>
              </a:rPr>
              <a:t>programs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7075" y="524255"/>
            <a:ext cx="8574405" cy="803275"/>
            <a:chOff x="227075" y="524255"/>
            <a:chExt cx="8574405" cy="803275"/>
          </a:xfrm>
        </p:grpSpPr>
        <p:sp>
          <p:nvSpPr>
            <p:cNvPr id="4" name="object 4"/>
            <p:cNvSpPr/>
            <p:nvPr/>
          </p:nvSpPr>
          <p:spPr>
            <a:xfrm>
              <a:off x="573163" y="791590"/>
              <a:ext cx="7911071" cy="5260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7075" y="524255"/>
              <a:ext cx="8574024" cy="8031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125" dirty="0"/>
              <a:t>11</a:t>
            </a:fld>
            <a:endParaRPr spc="-1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917615"/>
            <a:ext cx="5965825" cy="28606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600" u="heavy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Servicing</a:t>
            </a:r>
            <a:r>
              <a:rPr sz="2600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1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600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Career</a:t>
            </a:r>
            <a:r>
              <a:rPr sz="2600" u="heavy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Development</a:t>
            </a:r>
            <a:r>
              <a:rPr sz="2600" u="heavy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Needs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Career </a:t>
            </a:r>
            <a:r>
              <a:rPr sz="2600" spc="100" dirty="0">
                <a:solidFill>
                  <a:srgbClr val="FFFFFF"/>
                </a:solidFill>
                <a:latin typeface="Times New Roman"/>
                <a:cs typeface="Times New Roman"/>
              </a:rPr>
              <a:t>Planning</a:t>
            </a:r>
            <a:r>
              <a:rPr sz="26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FFFFFF"/>
                </a:solidFill>
                <a:latin typeface="Times New Roman"/>
                <a:cs typeface="Times New Roman"/>
              </a:rPr>
              <a:t>Workshops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Career </a:t>
            </a:r>
            <a:r>
              <a:rPr sz="2600" spc="100" dirty="0">
                <a:solidFill>
                  <a:srgbClr val="FFFFFF"/>
                </a:solidFill>
                <a:latin typeface="Times New Roman"/>
                <a:cs typeface="Times New Roman"/>
              </a:rPr>
              <a:t>Planning</a:t>
            </a:r>
            <a:r>
              <a:rPr sz="26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Workbooks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Career</a:t>
            </a:r>
            <a:r>
              <a:rPr sz="26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Counseling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sz="2600" spc="100" dirty="0">
                <a:solidFill>
                  <a:srgbClr val="FFFFFF"/>
                </a:solidFill>
                <a:latin typeface="Times New Roman"/>
                <a:cs typeface="Times New Roman"/>
              </a:rPr>
              <a:t>Development 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Testing for</a:t>
            </a:r>
            <a:r>
              <a:rPr sz="26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Employees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sz="2600" spc="35" dirty="0">
                <a:solidFill>
                  <a:srgbClr val="FFFFFF"/>
                </a:solidFill>
                <a:latin typeface="Times New Roman"/>
                <a:cs typeface="Times New Roman"/>
              </a:rPr>
              <a:t>Extensive 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Web-Based</a:t>
            </a:r>
            <a:r>
              <a:rPr sz="26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Products/Services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7556" y="400811"/>
            <a:ext cx="7566659" cy="1308100"/>
            <a:chOff x="257556" y="400811"/>
            <a:chExt cx="7566659" cy="1308100"/>
          </a:xfrm>
        </p:grpSpPr>
        <p:sp>
          <p:nvSpPr>
            <p:cNvPr id="4" name="object 4"/>
            <p:cNvSpPr/>
            <p:nvPr/>
          </p:nvSpPr>
          <p:spPr>
            <a:xfrm>
              <a:off x="570230" y="642746"/>
              <a:ext cx="6878955" cy="4767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7556" y="400811"/>
              <a:ext cx="7566659" cy="728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4337" y="1221867"/>
              <a:ext cx="1213916" cy="3651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7556" y="979931"/>
              <a:ext cx="1807464" cy="7284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125" dirty="0"/>
              <a:t>12</a:t>
            </a:fld>
            <a:endParaRPr spc="-1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075" y="524255"/>
            <a:ext cx="6917690" cy="803275"/>
            <a:chOff x="227075" y="524255"/>
            <a:chExt cx="6917690" cy="803275"/>
          </a:xfrm>
        </p:grpSpPr>
        <p:sp>
          <p:nvSpPr>
            <p:cNvPr id="3" name="object 3"/>
            <p:cNvSpPr/>
            <p:nvPr/>
          </p:nvSpPr>
          <p:spPr>
            <a:xfrm>
              <a:off x="572896" y="791590"/>
              <a:ext cx="6252336" cy="5222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7075" y="524255"/>
              <a:ext cx="6917435" cy="8031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42466" y="1954426"/>
            <a:ext cx="6283960" cy="23120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700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45" dirty="0">
                <a:solidFill>
                  <a:srgbClr val="FFFFFF"/>
                </a:solidFill>
                <a:latin typeface="Times New Roman"/>
                <a:cs typeface="Times New Roman"/>
              </a:rPr>
              <a:t>Transfers</a:t>
            </a:r>
            <a:endParaRPr sz="25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020" algn="l"/>
                <a:tab pos="2035175" algn="l"/>
              </a:tabLst>
            </a:pPr>
            <a:r>
              <a:rPr sz="2500" spc="105" dirty="0">
                <a:solidFill>
                  <a:srgbClr val="FFFFFF"/>
                </a:solidFill>
                <a:latin typeface="Times New Roman"/>
                <a:cs typeface="Times New Roman"/>
              </a:rPr>
              <a:t>Promotions	</a:t>
            </a:r>
            <a:r>
              <a:rPr sz="2500" spc="15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105" dirty="0">
                <a:solidFill>
                  <a:srgbClr val="FFFFFF"/>
                </a:solidFill>
                <a:latin typeface="Times New Roman"/>
                <a:cs typeface="Times New Roman"/>
              </a:rPr>
              <a:t>Demotions/Termination</a:t>
            </a:r>
            <a:endParaRPr sz="25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65" dirty="0">
                <a:solidFill>
                  <a:srgbClr val="FFFFFF"/>
                </a:solidFill>
                <a:latin typeface="Times New Roman"/>
                <a:cs typeface="Times New Roman"/>
              </a:rPr>
              <a:t>Relocation</a:t>
            </a:r>
            <a:r>
              <a:rPr sz="25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25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endParaRPr sz="25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125" dirty="0">
                <a:solidFill>
                  <a:srgbClr val="FFFFFF"/>
                </a:solidFill>
                <a:latin typeface="Times New Roman"/>
                <a:cs typeface="Times New Roman"/>
              </a:rPr>
              <a:t>Outplacement</a:t>
            </a:r>
            <a:r>
              <a:rPr sz="25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25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endParaRPr sz="25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95" dirty="0">
                <a:solidFill>
                  <a:srgbClr val="FFFFFF"/>
                </a:solidFill>
                <a:latin typeface="Times New Roman"/>
                <a:cs typeface="Times New Roman"/>
              </a:rPr>
              <a:t>Development </a:t>
            </a:r>
            <a:r>
              <a:rPr sz="2500" spc="125" dirty="0">
                <a:solidFill>
                  <a:srgbClr val="FFFFFF"/>
                </a:solidFill>
                <a:latin typeface="Times New Roman"/>
                <a:cs typeface="Times New Roman"/>
              </a:rPr>
              <a:t>Opportunity</a:t>
            </a:r>
            <a:r>
              <a:rPr sz="2500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95" dirty="0">
                <a:solidFill>
                  <a:srgbClr val="FFFFFF"/>
                </a:solidFill>
                <a:latin typeface="Times New Roman"/>
                <a:cs typeface="Times New Roman"/>
              </a:rPr>
              <a:t>Announcements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125" dirty="0"/>
              <a:t>13</a:t>
            </a:fld>
            <a:endParaRPr spc="-1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1" y="161544"/>
            <a:ext cx="7188834" cy="803275"/>
            <a:chOff x="12191" y="161544"/>
            <a:chExt cx="7188834" cy="803275"/>
          </a:xfrm>
        </p:grpSpPr>
        <p:sp>
          <p:nvSpPr>
            <p:cNvPr id="3" name="object 3"/>
            <p:cNvSpPr/>
            <p:nvPr/>
          </p:nvSpPr>
          <p:spPr>
            <a:xfrm>
              <a:off x="355815" y="428625"/>
              <a:ext cx="6529870" cy="5260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91" y="161544"/>
              <a:ext cx="7188708" cy="8031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9892" y="1224533"/>
            <a:ext cx="419671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93520" algn="l"/>
              </a:tabLst>
            </a:pPr>
            <a:r>
              <a:rPr dirty="0"/>
              <a:t>STAGE</a:t>
            </a:r>
            <a:r>
              <a:rPr spc="-20" dirty="0"/>
              <a:t> </a:t>
            </a:r>
            <a:r>
              <a:rPr spc="-5" dirty="0"/>
              <a:t>1:</a:t>
            </a:r>
            <a:r>
              <a:rPr u="none" spc="-5" dirty="0"/>
              <a:t>	</a:t>
            </a:r>
            <a:r>
              <a:rPr dirty="0"/>
              <a:t>Preparation for</a:t>
            </a:r>
            <a:r>
              <a:rPr spc="-140" dirty="0"/>
              <a:t> </a:t>
            </a:r>
            <a:r>
              <a:rPr dirty="0"/>
              <a:t>Work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7133" y="1572920"/>
            <a:ext cx="8132445" cy="461454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2286000" algn="l"/>
              </a:tabLst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Typical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Range:	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0-25</a:t>
            </a:r>
            <a:endParaRPr sz="1900">
              <a:latin typeface="Arial"/>
              <a:cs typeface="Arial"/>
            </a:endParaRPr>
          </a:p>
          <a:p>
            <a:pPr marL="2286000" marR="275590" indent="-1550035">
              <a:lnSpc>
                <a:spcPct val="100000"/>
              </a:lnSpc>
              <a:spcBef>
                <a:spcPts val="680"/>
              </a:spcBef>
              <a:tabLst>
                <a:tab pos="2286000" algn="l"/>
              </a:tabLst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Tasks:	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Develop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occupational self-image,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assess alternative  occupations, develop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initial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occupational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choice,  pursue necessary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education.</a:t>
            </a:r>
            <a:endParaRPr sz="1900">
              <a:latin typeface="Arial"/>
              <a:cs typeface="Arial"/>
            </a:endParaRPr>
          </a:p>
          <a:p>
            <a:pPr marL="805180">
              <a:lnSpc>
                <a:spcPct val="100000"/>
              </a:lnSpc>
              <a:spcBef>
                <a:spcPts val="760"/>
              </a:spcBef>
              <a:tabLst>
                <a:tab pos="2286000" algn="l"/>
              </a:tabLst>
            </a:pPr>
            <a:r>
              <a:rPr sz="23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STAGE</a:t>
            </a:r>
            <a:r>
              <a:rPr sz="23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2:</a:t>
            </a:r>
            <a:r>
              <a:rPr sz="2300" dirty="0">
                <a:latin typeface="Arial"/>
                <a:cs typeface="Arial"/>
              </a:rPr>
              <a:t>	</a:t>
            </a:r>
            <a:r>
              <a:rPr sz="23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Organizational</a:t>
            </a:r>
            <a:r>
              <a:rPr sz="23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Entry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2286000" algn="l"/>
              </a:tabLst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Typical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Range:	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18-25</a:t>
            </a:r>
            <a:endParaRPr sz="1900">
              <a:latin typeface="Arial"/>
              <a:cs typeface="Arial"/>
            </a:endParaRPr>
          </a:p>
          <a:p>
            <a:pPr marL="2286000" marR="60960" indent="-1550035">
              <a:lnSpc>
                <a:spcPct val="100000"/>
              </a:lnSpc>
              <a:spcBef>
                <a:spcPts val="690"/>
              </a:spcBef>
              <a:tabLst>
                <a:tab pos="2286000" algn="l"/>
              </a:tabLst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Tasks:	Obtain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job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offer(s) from desired organization(s), select  appropriate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job based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on accurate</a:t>
            </a:r>
            <a:r>
              <a:rPr sz="19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info.</a:t>
            </a:r>
            <a:endParaRPr sz="1900">
              <a:latin typeface="Arial"/>
              <a:cs typeface="Arial"/>
            </a:endParaRPr>
          </a:p>
          <a:p>
            <a:pPr marL="805180">
              <a:lnSpc>
                <a:spcPct val="100000"/>
              </a:lnSpc>
              <a:spcBef>
                <a:spcPts val="705"/>
              </a:spcBef>
              <a:tabLst>
                <a:tab pos="2286000" algn="l"/>
              </a:tabLst>
            </a:pPr>
            <a:r>
              <a:rPr sz="23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STAGE</a:t>
            </a:r>
            <a:r>
              <a:rPr sz="23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3:</a:t>
            </a:r>
            <a:r>
              <a:rPr sz="2300" spc="-5" dirty="0">
                <a:latin typeface="Arial"/>
                <a:cs typeface="Arial"/>
              </a:rPr>
              <a:t>	</a:t>
            </a:r>
            <a:r>
              <a:rPr sz="23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Early</a:t>
            </a:r>
            <a:r>
              <a:rPr sz="23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Career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  <a:tabLst>
                <a:tab pos="2286000" algn="l"/>
              </a:tabLst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Typical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Range:	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25-40</a:t>
            </a:r>
            <a:endParaRPr sz="1900">
              <a:latin typeface="Arial"/>
              <a:cs typeface="Arial"/>
            </a:endParaRPr>
          </a:p>
          <a:p>
            <a:pPr marL="2286000" marR="5080" indent="-1550035">
              <a:lnSpc>
                <a:spcPct val="100000"/>
              </a:lnSpc>
              <a:spcBef>
                <a:spcPts val="685"/>
              </a:spcBef>
              <a:tabLst>
                <a:tab pos="2286000" algn="l"/>
              </a:tabLst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Tasks:	Learn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job,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learn organizational rules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norms, fit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into 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chosen occupation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organization,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increase 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competence, pursue</a:t>
            </a:r>
            <a:r>
              <a:rPr sz="19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goals.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1" y="161544"/>
            <a:ext cx="7188834" cy="803275"/>
            <a:chOff x="12191" y="161544"/>
            <a:chExt cx="7188834" cy="803275"/>
          </a:xfrm>
        </p:grpSpPr>
        <p:sp>
          <p:nvSpPr>
            <p:cNvPr id="3" name="object 3"/>
            <p:cNvSpPr/>
            <p:nvPr/>
          </p:nvSpPr>
          <p:spPr>
            <a:xfrm>
              <a:off x="355815" y="428625"/>
              <a:ext cx="6529870" cy="5260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91" y="161544"/>
              <a:ext cx="7188708" cy="8031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93520" algn="l"/>
              </a:tabLst>
            </a:pPr>
            <a:r>
              <a:rPr dirty="0"/>
              <a:t>STAGE</a:t>
            </a:r>
            <a:r>
              <a:rPr spc="-20" dirty="0"/>
              <a:t> </a:t>
            </a:r>
            <a:r>
              <a:rPr spc="-5" dirty="0"/>
              <a:t>4:</a:t>
            </a:r>
            <a:r>
              <a:rPr u="none" spc="-5" dirty="0"/>
              <a:t>	</a:t>
            </a:r>
            <a:r>
              <a:rPr spc="-5" dirty="0"/>
              <a:t>Mid-career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2286000" algn="l"/>
              </a:tabLst>
            </a:pPr>
            <a:r>
              <a:rPr spc="-5" dirty="0"/>
              <a:t>Typical</a:t>
            </a:r>
            <a:r>
              <a:rPr spc="15" dirty="0"/>
              <a:t> </a:t>
            </a:r>
            <a:r>
              <a:rPr spc="-5" dirty="0"/>
              <a:t>Age</a:t>
            </a:r>
            <a:r>
              <a:rPr spc="15" dirty="0"/>
              <a:t> </a:t>
            </a:r>
            <a:r>
              <a:rPr spc="-10" dirty="0"/>
              <a:t>Range:	</a:t>
            </a:r>
            <a:r>
              <a:rPr spc="-5" dirty="0"/>
              <a:t>40-55</a:t>
            </a:r>
          </a:p>
          <a:p>
            <a:pPr marL="2286000" marR="5080" indent="-1550035">
              <a:lnSpc>
                <a:spcPct val="100000"/>
              </a:lnSpc>
              <a:spcBef>
                <a:spcPts val="680"/>
              </a:spcBef>
              <a:tabLst>
                <a:tab pos="2286000" algn="l"/>
              </a:tabLst>
            </a:pPr>
            <a:r>
              <a:rPr spc="-5" dirty="0"/>
              <a:t>Major</a:t>
            </a:r>
            <a:r>
              <a:rPr spc="20" dirty="0"/>
              <a:t> </a:t>
            </a:r>
            <a:r>
              <a:rPr spc="-5" dirty="0"/>
              <a:t>Tasks:	</a:t>
            </a:r>
            <a:r>
              <a:rPr spc="-10" dirty="0"/>
              <a:t>Reappraise </a:t>
            </a:r>
            <a:r>
              <a:rPr spc="-5" dirty="0"/>
              <a:t>early career </a:t>
            </a:r>
            <a:r>
              <a:rPr spc="-10" dirty="0"/>
              <a:t>and </a:t>
            </a:r>
            <a:r>
              <a:rPr spc="-5" dirty="0"/>
              <a:t>early </a:t>
            </a:r>
            <a:r>
              <a:rPr spc="-10" dirty="0"/>
              <a:t>adulthood, </a:t>
            </a:r>
            <a:r>
              <a:rPr spc="-5" dirty="0"/>
              <a:t>reaffirm  or modify goals, make choices appropriate to middle  </a:t>
            </a:r>
            <a:r>
              <a:rPr spc="-10" dirty="0"/>
              <a:t>adult </a:t>
            </a:r>
            <a:r>
              <a:rPr spc="-5" dirty="0"/>
              <a:t>years, remain </a:t>
            </a:r>
            <a:r>
              <a:rPr spc="-10" dirty="0"/>
              <a:t>productive </a:t>
            </a:r>
            <a:r>
              <a:rPr spc="-5" dirty="0"/>
              <a:t>in</a:t>
            </a:r>
            <a:r>
              <a:rPr spc="110" dirty="0"/>
              <a:t> </a:t>
            </a:r>
            <a:r>
              <a:rPr spc="-10" dirty="0"/>
              <a:t>work.</a:t>
            </a:r>
          </a:p>
          <a:p>
            <a:pPr marL="805180">
              <a:lnSpc>
                <a:spcPct val="100000"/>
              </a:lnSpc>
              <a:spcBef>
                <a:spcPts val="760"/>
              </a:spcBef>
              <a:tabLst>
                <a:tab pos="2286000" algn="l"/>
              </a:tabLst>
            </a:pPr>
            <a:r>
              <a:rPr sz="23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STAGE</a:t>
            </a:r>
            <a:r>
              <a:rPr sz="2300" u="heavy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3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5:</a:t>
            </a:r>
            <a:r>
              <a:rPr sz="2300" dirty="0">
                <a:solidFill>
                  <a:srgbClr val="000000"/>
                </a:solidFill>
              </a:rPr>
              <a:t>	</a:t>
            </a:r>
            <a:r>
              <a:rPr sz="23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Late</a:t>
            </a:r>
            <a:r>
              <a:rPr sz="2300" u="heavy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3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Career</a:t>
            </a:r>
            <a:endParaRPr sz="2300"/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2286000" algn="l"/>
              </a:tabLst>
            </a:pPr>
            <a:r>
              <a:rPr spc="-5" dirty="0"/>
              <a:t>Typical</a:t>
            </a:r>
            <a:r>
              <a:rPr spc="15" dirty="0"/>
              <a:t> </a:t>
            </a:r>
            <a:r>
              <a:rPr spc="-5" dirty="0"/>
              <a:t>Age</a:t>
            </a:r>
            <a:r>
              <a:rPr spc="15" dirty="0"/>
              <a:t> </a:t>
            </a:r>
            <a:r>
              <a:rPr spc="-10" dirty="0"/>
              <a:t>Range:	</a:t>
            </a:r>
            <a:r>
              <a:rPr spc="-5" dirty="0"/>
              <a:t>55-retirement</a:t>
            </a:r>
          </a:p>
          <a:p>
            <a:pPr marL="2286000" marR="450850" indent="-1550035">
              <a:lnSpc>
                <a:spcPct val="100000"/>
              </a:lnSpc>
              <a:spcBef>
                <a:spcPts val="690"/>
              </a:spcBef>
              <a:tabLst>
                <a:tab pos="2286000" algn="l"/>
              </a:tabLst>
            </a:pPr>
            <a:r>
              <a:rPr spc="-5" dirty="0"/>
              <a:t>Major</a:t>
            </a:r>
            <a:r>
              <a:rPr spc="20" dirty="0"/>
              <a:t> </a:t>
            </a:r>
            <a:r>
              <a:rPr spc="-5" dirty="0"/>
              <a:t>Tasks:	Remain </a:t>
            </a:r>
            <a:r>
              <a:rPr spc="-10" dirty="0"/>
              <a:t>productive </a:t>
            </a:r>
            <a:r>
              <a:rPr spc="-5" dirty="0"/>
              <a:t>in work, maintain self-esteem,  prepare for effective</a:t>
            </a:r>
            <a:r>
              <a:rPr spc="40" dirty="0"/>
              <a:t> </a:t>
            </a:r>
            <a:r>
              <a:rPr spc="-5" dirty="0"/>
              <a:t>retirement.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556" y="751331"/>
            <a:ext cx="8179434" cy="728980"/>
            <a:chOff x="257556" y="751331"/>
            <a:chExt cx="8179434" cy="728980"/>
          </a:xfrm>
        </p:grpSpPr>
        <p:sp>
          <p:nvSpPr>
            <p:cNvPr id="3" name="object 3"/>
            <p:cNvSpPr/>
            <p:nvPr/>
          </p:nvSpPr>
          <p:spPr>
            <a:xfrm>
              <a:off x="568350" y="993266"/>
              <a:ext cx="7581747" cy="4732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7556" y="751331"/>
              <a:ext cx="8179308" cy="728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5940" y="1766061"/>
            <a:ext cx="2716530" cy="17938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3A346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Career</a:t>
            </a:r>
            <a:r>
              <a:rPr sz="24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Counseling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Career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Pathing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Inventory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Skills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45" dirty="0">
                <a:solidFill>
                  <a:srgbClr val="FFFFFF"/>
                </a:solidFill>
                <a:latin typeface="Times New Roman"/>
                <a:cs typeface="Times New Roman"/>
              </a:rPr>
              <a:t>Transfers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91677" y="6315131"/>
            <a:ext cx="2508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z="1600" spc="-120" dirty="0">
                <a:solidFill>
                  <a:srgbClr val="FDF9C8"/>
                </a:solidFill>
                <a:latin typeface="Times New Roman"/>
                <a:cs typeface="Times New Roman"/>
              </a:rPr>
              <a:t>16</a:t>
            </a:fld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7575" y="1766061"/>
            <a:ext cx="3066415" cy="17938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3A346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Training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Job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Posting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Promoting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Lateral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Development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03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7572" y="2086355"/>
            <a:ext cx="7000240" cy="1831975"/>
            <a:chOff x="1147572" y="2086355"/>
            <a:chExt cx="7000240" cy="1831975"/>
          </a:xfrm>
        </p:grpSpPr>
        <p:sp>
          <p:nvSpPr>
            <p:cNvPr id="3" name="object 3"/>
            <p:cNvSpPr/>
            <p:nvPr/>
          </p:nvSpPr>
          <p:spPr>
            <a:xfrm>
              <a:off x="1892808" y="2696463"/>
              <a:ext cx="5508625" cy="9168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7572" y="2086355"/>
              <a:ext cx="6999732" cy="18318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591677" y="6315131"/>
            <a:ext cx="2508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z="1600" spc="-120" dirty="0">
                <a:solidFill>
                  <a:srgbClr val="FDF9C8"/>
                </a:solidFill>
                <a:latin typeface="Times New Roman"/>
                <a:cs typeface="Times New Roman"/>
              </a:rPr>
              <a:t>18</a:t>
            </a:fld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45081"/>
            <a:ext cx="8035925" cy="266255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86385" marR="609600" indent="-274320">
              <a:lnSpc>
                <a:spcPts val="3300"/>
              </a:lnSpc>
              <a:spcBef>
                <a:spcPts val="254"/>
              </a:spcBef>
              <a:buClr>
                <a:srgbClr val="F3A346"/>
              </a:buClr>
              <a:buSzPct val="83928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Progress or general course of action of a person in  some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profession.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3A346"/>
              </a:buClr>
              <a:buFont typeface="Wingdings"/>
              <a:buChar char=""/>
            </a:pPr>
            <a:endParaRPr sz="34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5"/>
              </a:spcBef>
              <a:buClr>
                <a:srgbClr val="F3A346"/>
              </a:buClr>
              <a:buSzPct val="83928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Specific jobs that a person performs,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kinds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  responsibilities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activities that comprise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those jobs,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movements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transitions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jobs.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9915" y="181355"/>
            <a:ext cx="2875915" cy="1146175"/>
            <a:chOff x="89915" y="181355"/>
            <a:chExt cx="2875915" cy="1146175"/>
          </a:xfrm>
        </p:grpSpPr>
        <p:sp>
          <p:nvSpPr>
            <p:cNvPr id="4" name="object 4"/>
            <p:cNvSpPr/>
            <p:nvPr/>
          </p:nvSpPr>
          <p:spPr>
            <a:xfrm>
              <a:off x="574649" y="630047"/>
              <a:ext cx="1950110" cy="5306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915" y="181355"/>
              <a:ext cx="2875788" cy="11460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623681" y="6315131"/>
            <a:ext cx="1841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z="1600" spc="45" dirty="0">
                <a:solidFill>
                  <a:srgbClr val="FDF9C8"/>
                </a:solidFill>
                <a:latin typeface="Times New Roman"/>
                <a:cs typeface="Times New Roman"/>
              </a:rPr>
              <a:t>2</a:t>
            </a:fld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59737"/>
            <a:ext cx="7840980" cy="368935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86385" marR="5080" indent="-274320">
              <a:lnSpc>
                <a:spcPct val="80000"/>
              </a:lnSpc>
              <a:spcBef>
                <a:spcPts val="765"/>
              </a:spcBef>
              <a:buClr>
                <a:srgbClr val="F3A346"/>
              </a:buClr>
              <a:buSzPct val="83928"/>
              <a:buFont typeface="Arial"/>
              <a:buChar char=""/>
              <a:tabLst>
                <a:tab pos="287020" algn="l"/>
                <a:tab pos="314579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 formal approach used by the firms to ensure that  people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proper	qualifications and experience are  available when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needed.</a:t>
            </a:r>
            <a:endParaRPr sz="2800">
              <a:latin typeface="Times New Roman"/>
              <a:cs typeface="Times New Roman"/>
            </a:endParaRPr>
          </a:p>
          <a:p>
            <a:pPr marL="286385" marR="57150" indent="-274320">
              <a:lnSpc>
                <a:spcPct val="80000"/>
              </a:lnSpc>
              <a:spcBef>
                <a:spcPts val="2620"/>
              </a:spcBef>
              <a:buClr>
                <a:srgbClr val="F3A346"/>
              </a:buClr>
              <a:buSzPct val="83928"/>
              <a:buFont typeface="Arial"/>
              <a:buChar char=""/>
              <a:tabLst>
                <a:tab pos="2870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Career development benefits both employees as </a:t>
            </a:r>
            <a:r>
              <a:rPr sz="2800" spc="-120" dirty="0">
                <a:solidFill>
                  <a:srgbClr val="FFFFFF"/>
                </a:solidFill>
                <a:latin typeface="Times New Roman"/>
                <a:cs typeface="Times New Roman"/>
              </a:rPr>
              <a:t>well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organizations.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3A346"/>
              </a:buClr>
              <a:buFont typeface="Arial"/>
              <a:buChar char=""/>
            </a:pPr>
            <a:endParaRPr sz="3500">
              <a:latin typeface="Times New Roman"/>
              <a:cs typeface="Times New Roman"/>
            </a:endParaRPr>
          </a:p>
          <a:p>
            <a:pPr marL="286385" marR="793115" indent="-274320" algn="just">
              <a:lnSpc>
                <a:spcPct val="80000"/>
              </a:lnSpc>
              <a:buClr>
                <a:srgbClr val="F3A346"/>
              </a:buClr>
              <a:buSzPct val="83928"/>
              <a:buFont typeface="Arial"/>
              <a:buChar char=""/>
              <a:tabLst>
                <a:tab pos="28702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Organization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needs to have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career 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development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programme and integrate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function with HR  activities.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9915" y="181355"/>
            <a:ext cx="7018020" cy="1146175"/>
            <a:chOff x="89915" y="181355"/>
            <a:chExt cx="7018020" cy="1146175"/>
          </a:xfrm>
        </p:grpSpPr>
        <p:sp>
          <p:nvSpPr>
            <p:cNvPr id="4" name="object 4"/>
            <p:cNvSpPr/>
            <p:nvPr/>
          </p:nvSpPr>
          <p:spPr>
            <a:xfrm>
              <a:off x="574649" y="616965"/>
              <a:ext cx="6090818" cy="6950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915" y="181355"/>
              <a:ext cx="7018020" cy="11460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623681" y="6315131"/>
            <a:ext cx="1841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z="1600" spc="45" dirty="0">
                <a:solidFill>
                  <a:srgbClr val="FDF9C8"/>
                </a:solidFill>
                <a:latin typeface="Times New Roman"/>
                <a:cs typeface="Times New Roman"/>
              </a:rPr>
              <a:t>3</a:t>
            </a:fld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8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78610"/>
            <a:ext cx="6409055" cy="475361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86385" marR="5080" indent="-274320">
              <a:lnSpc>
                <a:spcPts val="3030"/>
              </a:lnSpc>
              <a:spcBef>
                <a:spcPts val="470"/>
              </a:spcBef>
              <a:buClr>
                <a:srgbClr val="F3A346"/>
              </a:buClr>
              <a:buSzPct val="83928"/>
              <a:buFont typeface="Arial"/>
              <a:buChar char=""/>
              <a:tabLst>
                <a:tab pos="2870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Roles of two parties are crucial in in 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career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development: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employer,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employee.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3A346"/>
              </a:buClr>
              <a:buFont typeface="Arial"/>
              <a:buChar char=""/>
            </a:pP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F3A346"/>
              </a:buClr>
              <a:buSzPct val="83928"/>
              <a:buFont typeface="Arial"/>
              <a:buChar char=""/>
              <a:tabLst>
                <a:tab pos="28702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Employer’s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Role-</a:t>
            </a:r>
            <a:endParaRPr sz="2800">
              <a:latin typeface="Times New Roman"/>
              <a:cs typeface="Times New Roman"/>
            </a:endParaRPr>
          </a:p>
          <a:p>
            <a:pPr marL="669925" lvl="1" indent="-384175">
              <a:lnSpc>
                <a:spcPct val="100000"/>
              </a:lnSpc>
              <a:spcBef>
                <a:spcPts val="2690"/>
              </a:spcBef>
              <a:buAutoNum type="arabicParenR"/>
              <a:tabLst>
                <a:tab pos="67056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Proactive</a:t>
            </a:r>
            <a:endParaRPr sz="2800">
              <a:latin typeface="Times New Roman"/>
              <a:cs typeface="Times New Roman"/>
            </a:endParaRPr>
          </a:p>
          <a:p>
            <a:pPr marL="670560" lvl="1" indent="-384810">
              <a:lnSpc>
                <a:spcPct val="100000"/>
              </a:lnSpc>
              <a:spcBef>
                <a:spcPts val="2690"/>
              </a:spcBef>
              <a:buAutoNum type="arabicParenR"/>
              <a:tabLst>
                <a:tab pos="67119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Encourage</a:t>
            </a:r>
            <a:endParaRPr sz="2800">
              <a:latin typeface="Times New Roman"/>
              <a:cs typeface="Times New Roman"/>
            </a:endParaRPr>
          </a:p>
          <a:p>
            <a:pPr marL="669925" lvl="1" indent="-384175">
              <a:lnSpc>
                <a:spcPct val="100000"/>
              </a:lnSpc>
              <a:spcBef>
                <a:spcPts val="2690"/>
              </a:spcBef>
              <a:buAutoNum type="arabicParenR"/>
              <a:tabLst>
                <a:tab pos="67056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Reward</a:t>
            </a:r>
            <a:endParaRPr sz="2800">
              <a:latin typeface="Times New Roman"/>
              <a:cs typeface="Times New Roman"/>
            </a:endParaRPr>
          </a:p>
          <a:p>
            <a:pPr marL="670560" lvl="1" indent="-384810">
              <a:lnSpc>
                <a:spcPct val="100000"/>
              </a:lnSpc>
              <a:spcBef>
                <a:spcPts val="2685"/>
              </a:spcBef>
              <a:buAutoNum type="arabicParenR"/>
              <a:tabLst>
                <a:tab pos="67119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Enlighten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5636" y="295656"/>
            <a:ext cx="8659495" cy="1031875"/>
            <a:chOff x="135636" y="295656"/>
            <a:chExt cx="8659495" cy="1031875"/>
          </a:xfrm>
        </p:grpSpPr>
        <p:sp>
          <p:nvSpPr>
            <p:cNvPr id="4" name="object 4"/>
            <p:cNvSpPr/>
            <p:nvPr/>
          </p:nvSpPr>
          <p:spPr>
            <a:xfrm>
              <a:off x="558838" y="688213"/>
              <a:ext cx="7837893" cy="625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636" y="295656"/>
              <a:ext cx="8659368" cy="10317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623681" y="6315131"/>
            <a:ext cx="1841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z="1600" spc="45" dirty="0">
                <a:solidFill>
                  <a:srgbClr val="FDF9C8"/>
                </a:solidFill>
                <a:latin typeface="Times New Roman"/>
                <a:cs typeface="Times New Roman"/>
              </a:rPr>
              <a:t>5</a:t>
            </a:fld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59" y="1420113"/>
            <a:ext cx="7764780" cy="454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Employee’s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Role</a:t>
            </a:r>
            <a:endParaRPr sz="2800">
              <a:latin typeface="Times New Roman"/>
              <a:cs typeface="Times New Roman"/>
            </a:endParaRPr>
          </a:p>
          <a:p>
            <a:pPr marL="466090" indent="-454025">
              <a:lnSpc>
                <a:spcPct val="100000"/>
              </a:lnSpc>
              <a:spcBef>
                <a:spcPts val="2020"/>
              </a:spcBef>
              <a:buAutoNum type="arabicParenR"/>
              <a:tabLst>
                <a:tab pos="466090" algn="l"/>
                <a:tab pos="46672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Assessing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one’s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own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KSA’s.</a:t>
            </a:r>
            <a:endParaRPr sz="2800">
              <a:latin typeface="Times New Roman"/>
              <a:cs typeface="Times New Roman"/>
            </a:endParaRPr>
          </a:p>
          <a:p>
            <a:pPr marL="396240" indent="-384175">
              <a:lnSpc>
                <a:spcPct val="100000"/>
              </a:lnSpc>
              <a:spcBef>
                <a:spcPts val="2014"/>
              </a:spcBef>
              <a:buAutoNum type="arabicParenR"/>
              <a:tabLst>
                <a:tab pos="39687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Seek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out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information about career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options.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ts val="2690"/>
              </a:lnSpc>
              <a:spcBef>
                <a:spcPts val="2665"/>
              </a:spcBef>
              <a:buAutoNum type="arabicParenR"/>
              <a:tabLst>
                <a:tab pos="39624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Make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use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 development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opportunities provided</a:t>
            </a:r>
            <a:r>
              <a:rPr sz="2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organization</a:t>
            </a:r>
            <a:endParaRPr sz="2800">
              <a:latin typeface="Times New Roman"/>
              <a:cs typeface="Times New Roman"/>
            </a:endParaRPr>
          </a:p>
          <a:p>
            <a:pPr marL="309245" indent="-297180">
              <a:lnSpc>
                <a:spcPct val="100000"/>
              </a:lnSpc>
              <a:spcBef>
                <a:spcPts val="2035"/>
              </a:spcBef>
              <a:buAutoNum type="arabicParenR"/>
              <a:tabLst>
                <a:tab pos="30988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Establish goals and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plans.</a:t>
            </a:r>
            <a:endParaRPr sz="2800">
              <a:latin typeface="Times New Roman"/>
              <a:cs typeface="Times New Roman"/>
            </a:endParaRPr>
          </a:p>
          <a:p>
            <a:pPr marL="12700" marR="145415">
              <a:lnSpc>
                <a:spcPct val="80000"/>
              </a:lnSpc>
              <a:spcBef>
                <a:spcPts val="2695"/>
              </a:spcBef>
              <a:buAutoNum type="arabicParenR"/>
              <a:tabLst>
                <a:tab pos="37719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Accepts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 career planning and developments are 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one’s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own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responsibility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5636" y="295656"/>
            <a:ext cx="8659495" cy="1031875"/>
            <a:chOff x="135636" y="295656"/>
            <a:chExt cx="8659495" cy="1031875"/>
          </a:xfrm>
        </p:grpSpPr>
        <p:sp>
          <p:nvSpPr>
            <p:cNvPr id="4" name="object 4"/>
            <p:cNvSpPr/>
            <p:nvPr/>
          </p:nvSpPr>
          <p:spPr>
            <a:xfrm>
              <a:off x="558838" y="688213"/>
              <a:ext cx="7837893" cy="625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636" y="295656"/>
              <a:ext cx="8659368" cy="10317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623681" y="6315131"/>
            <a:ext cx="1841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z="1600" spc="45" dirty="0">
                <a:solidFill>
                  <a:srgbClr val="FDF9C8"/>
                </a:solidFill>
                <a:latin typeface="Times New Roman"/>
                <a:cs typeface="Times New Roman"/>
              </a:rPr>
              <a:t>6</a:t>
            </a:fld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468881"/>
            <a:ext cx="4269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50" u="none" spc="-595" dirty="0">
                <a:solidFill>
                  <a:srgbClr val="F3A346"/>
                </a:solidFill>
              </a:rPr>
              <a:t></a:t>
            </a:r>
            <a:r>
              <a:rPr sz="2350" u="none" spc="-540" dirty="0">
                <a:solidFill>
                  <a:srgbClr val="F3A346"/>
                </a:solidFill>
              </a:rPr>
              <a:t> </a:t>
            </a:r>
            <a:r>
              <a:rPr sz="2800" u="none" spc="-5" dirty="0">
                <a:solidFill>
                  <a:srgbClr val="FFFFFF"/>
                </a:solidFill>
                <a:latin typeface="Times New Roman"/>
                <a:cs typeface="Times New Roman"/>
              </a:rPr>
              <a:t>Career Planning</a:t>
            </a:r>
            <a:r>
              <a:rPr sz="2800" u="none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u="none" spc="-70" dirty="0">
                <a:solidFill>
                  <a:srgbClr val="FFFFFF"/>
                </a:solidFill>
                <a:latin typeface="Times New Roman"/>
                <a:cs typeface="Times New Roman"/>
              </a:rPr>
              <a:t>Workshops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398902"/>
            <a:ext cx="4362450" cy="33438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F3A346"/>
              </a:buClr>
              <a:buSzPct val="83928"/>
              <a:buFont typeface="Arial"/>
              <a:buChar char=""/>
              <a:tabLst>
                <a:tab pos="287020" algn="l"/>
                <a:tab pos="140906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Career	Counselling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3A346"/>
              </a:buClr>
              <a:buFont typeface="Arial"/>
              <a:buChar char=""/>
            </a:pPr>
            <a:endParaRPr sz="3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F3A346"/>
              </a:buClr>
              <a:buSzPct val="83928"/>
              <a:buFont typeface="Arial"/>
              <a:buChar char=""/>
              <a:tabLst>
                <a:tab pos="2870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Mentoring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3A346"/>
              </a:buClr>
              <a:buFont typeface="Arial"/>
              <a:buChar char=""/>
            </a:pPr>
            <a:endParaRPr sz="3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F3A346"/>
              </a:buClr>
              <a:buSzPct val="83928"/>
              <a:buFont typeface="Arial"/>
              <a:buChar char=""/>
              <a:tabLst>
                <a:tab pos="287020" algn="l"/>
              </a:tabLst>
            </a:pPr>
            <a:r>
              <a:rPr sz="2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Leave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3A346"/>
              </a:buClr>
              <a:buFont typeface="Arial"/>
              <a:buChar char=""/>
            </a:pPr>
            <a:endParaRPr sz="3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F3A346"/>
              </a:buClr>
              <a:buSzPct val="83928"/>
              <a:buFont typeface="Arial"/>
              <a:buChar char=""/>
              <a:tabLst>
                <a:tab pos="2870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Personal Development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plans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118047"/>
            <a:ext cx="2914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50" spc="-595" dirty="0">
                <a:solidFill>
                  <a:srgbClr val="F3A346"/>
                </a:solidFill>
                <a:latin typeface="Arial"/>
                <a:cs typeface="Arial"/>
              </a:rPr>
              <a:t></a:t>
            </a:r>
            <a:r>
              <a:rPr sz="2350" spc="-540" dirty="0">
                <a:solidFill>
                  <a:srgbClr val="F3A346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Career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workbooks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1355" y="409955"/>
            <a:ext cx="8006080" cy="917575"/>
            <a:chOff x="181355" y="409955"/>
            <a:chExt cx="8006080" cy="917575"/>
          </a:xfrm>
        </p:grpSpPr>
        <p:sp>
          <p:nvSpPr>
            <p:cNvPr id="6" name="object 6"/>
            <p:cNvSpPr/>
            <p:nvPr/>
          </p:nvSpPr>
          <p:spPr>
            <a:xfrm>
              <a:off x="569137" y="757808"/>
              <a:ext cx="7242251" cy="5567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1355" y="409955"/>
              <a:ext cx="8005572" cy="917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649081" y="6264655"/>
            <a:ext cx="135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60" dirty="0">
                <a:solidFill>
                  <a:srgbClr val="FDF9C8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1727961"/>
            <a:ext cx="39573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u="none" spc="-535" dirty="0">
                <a:solidFill>
                  <a:srgbClr val="F3A346"/>
                </a:solidFill>
              </a:rPr>
              <a:t> </a:t>
            </a:r>
            <a:r>
              <a:rPr sz="2500" u="none" spc="110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r>
              <a:rPr sz="2500" u="none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u="none" spc="65" dirty="0">
                <a:solidFill>
                  <a:srgbClr val="FFFFFF"/>
                </a:solidFill>
                <a:latin typeface="Times New Roman"/>
                <a:cs typeface="Times New Roman"/>
              </a:rPr>
              <a:t>Participation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2116658"/>
            <a:ext cx="7036434" cy="3959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2780" indent="-274955">
              <a:lnSpc>
                <a:spcPct val="100000"/>
              </a:lnSpc>
              <a:spcBef>
                <a:spcPts val="95"/>
              </a:spcBef>
              <a:buClr>
                <a:srgbClr val="D5903C"/>
              </a:buClr>
              <a:buSzPct val="84090"/>
              <a:buFont typeface="Arial"/>
              <a:buChar char=""/>
              <a:tabLst>
                <a:tab pos="652780" algn="l"/>
                <a:tab pos="653415" algn="l"/>
              </a:tabLst>
            </a:pPr>
            <a:r>
              <a:rPr sz="2200" spc="50" dirty="0">
                <a:solidFill>
                  <a:srgbClr val="FDF9C8"/>
                </a:solidFill>
                <a:latin typeface="Times New Roman"/>
                <a:cs typeface="Times New Roman"/>
              </a:rPr>
              <a:t>Provide </a:t>
            </a:r>
            <a:r>
              <a:rPr sz="2200" spc="114" dirty="0">
                <a:solidFill>
                  <a:srgbClr val="FDF9C8"/>
                </a:solidFill>
                <a:latin typeface="Times New Roman"/>
                <a:cs typeface="Times New Roman"/>
              </a:rPr>
              <a:t>top management</a:t>
            </a:r>
            <a:r>
              <a:rPr sz="2200" spc="-405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110" dirty="0">
                <a:solidFill>
                  <a:srgbClr val="FDF9C8"/>
                </a:solidFill>
                <a:latin typeface="Times New Roman"/>
                <a:cs typeface="Times New Roman"/>
              </a:rPr>
              <a:t>support</a:t>
            </a:r>
            <a:endParaRPr sz="2200">
              <a:latin typeface="Times New Roman"/>
              <a:cs typeface="Times New Roman"/>
            </a:endParaRPr>
          </a:p>
          <a:p>
            <a:pPr marL="652780" marR="5080" indent="-274320">
              <a:lnSpc>
                <a:spcPts val="2380"/>
              </a:lnSpc>
              <a:spcBef>
                <a:spcPts val="335"/>
              </a:spcBef>
              <a:buClr>
                <a:srgbClr val="D5903C"/>
              </a:buClr>
              <a:buSzPct val="84090"/>
              <a:buFont typeface="Arial"/>
              <a:buChar char=""/>
              <a:tabLst>
                <a:tab pos="652780" algn="l"/>
                <a:tab pos="653415" algn="l"/>
              </a:tabLst>
            </a:pPr>
            <a:r>
              <a:rPr sz="2200" spc="50" dirty="0">
                <a:solidFill>
                  <a:srgbClr val="FDF9C8"/>
                </a:solidFill>
                <a:latin typeface="Times New Roman"/>
                <a:cs typeface="Times New Roman"/>
              </a:rPr>
              <a:t>Provide</a:t>
            </a:r>
            <a:r>
              <a:rPr sz="2200" spc="-105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70" dirty="0">
                <a:solidFill>
                  <a:srgbClr val="FDF9C8"/>
                </a:solidFill>
                <a:latin typeface="Times New Roman"/>
                <a:cs typeface="Times New Roman"/>
              </a:rPr>
              <a:t>collaboration</a:t>
            </a:r>
            <a:r>
              <a:rPr sz="2200" spc="-50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95" dirty="0">
                <a:solidFill>
                  <a:srgbClr val="FDF9C8"/>
                </a:solidFill>
                <a:latin typeface="Times New Roman"/>
                <a:cs typeface="Times New Roman"/>
              </a:rPr>
              <a:t>between</a:t>
            </a:r>
            <a:r>
              <a:rPr sz="2200" spc="-60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65" dirty="0">
                <a:solidFill>
                  <a:srgbClr val="FDF9C8"/>
                </a:solidFill>
                <a:latin typeface="Times New Roman"/>
                <a:cs typeface="Times New Roman"/>
              </a:rPr>
              <a:t>line</a:t>
            </a:r>
            <a:r>
              <a:rPr sz="2200" spc="-60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90" dirty="0">
                <a:solidFill>
                  <a:srgbClr val="FDF9C8"/>
                </a:solidFill>
                <a:latin typeface="Times New Roman"/>
                <a:cs typeface="Times New Roman"/>
              </a:rPr>
              <a:t>managers</a:t>
            </a:r>
            <a:r>
              <a:rPr sz="2200" spc="-145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135" dirty="0">
                <a:solidFill>
                  <a:srgbClr val="FDF9C8"/>
                </a:solidFill>
                <a:latin typeface="Times New Roman"/>
                <a:cs typeface="Times New Roman"/>
              </a:rPr>
              <a:t>and</a:t>
            </a:r>
            <a:r>
              <a:rPr sz="2200" spc="-5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30" dirty="0">
                <a:solidFill>
                  <a:srgbClr val="FDF9C8"/>
                </a:solidFill>
                <a:latin typeface="Times New Roman"/>
                <a:cs typeface="Times New Roman"/>
              </a:rPr>
              <a:t>HR  </a:t>
            </a:r>
            <a:r>
              <a:rPr sz="2200" spc="90" dirty="0">
                <a:solidFill>
                  <a:srgbClr val="FDF9C8"/>
                </a:solidFill>
                <a:latin typeface="Times New Roman"/>
                <a:cs typeface="Times New Roman"/>
              </a:rPr>
              <a:t>managers</a:t>
            </a:r>
            <a:endParaRPr sz="2200">
              <a:latin typeface="Times New Roman"/>
              <a:cs typeface="Times New Roman"/>
            </a:endParaRPr>
          </a:p>
          <a:p>
            <a:pPr marL="652780" indent="-274955">
              <a:lnSpc>
                <a:spcPts val="2635"/>
              </a:lnSpc>
              <a:buClr>
                <a:srgbClr val="D5903C"/>
              </a:buClr>
              <a:buSzPct val="84090"/>
              <a:buFont typeface="Arial"/>
              <a:buChar char=""/>
              <a:tabLst>
                <a:tab pos="652780" algn="l"/>
                <a:tab pos="653415" algn="l"/>
              </a:tabLst>
            </a:pPr>
            <a:r>
              <a:rPr sz="2200" spc="40" dirty="0">
                <a:solidFill>
                  <a:srgbClr val="FDF9C8"/>
                </a:solidFill>
                <a:latin typeface="Times New Roman"/>
                <a:cs typeface="Times New Roman"/>
              </a:rPr>
              <a:t>Train </a:t>
            </a:r>
            <a:r>
              <a:rPr sz="2200" spc="75" dirty="0">
                <a:solidFill>
                  <a:srgbClr val="FDF9C8"/>
                </a:solidFill>
                <a:latin typeface="Times New Roman"/>
                <a:cs typeface="Times New Roman"/>
              </a:rPr>
              <a:t>managerial</a:t>
            </a:r>
            <a:r>
              <a:rPr sz="2200" spc="-185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95" dirty="0">
                <a:solidFill>
                  <a:srgbClr val="FDF9C8"/>
                </a:solidFill>
                <a:latin typeface="Times New Roman"/>
                <a:cs typeface="Times New Roman"/>
              </a:rPr>
              <a:t>personnel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75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655" algn="l"/>
              </a:tabLst>
            </a:pPr>
            <a:r>
              <a:rPr sz="2500" spc="70" dirty="0">
                <a:solidFill>
                  <a:srgbClr val="FFFFFF"/>
                </a:solidFill>
                <a:latin typeface="Times New Roman"/>
                <a:cs typeface="Times New Roman"/>
              </a:rPr>
              <a:t>Setting</a:t>
            </a:r>
            <a:r>
              <a:rPr sz="25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30" dirty="0">
                <a:solidFill>
                  <a:srgbClr val="FFFFFF"/>
                </a:solidFill>
                <a:latin typeface="Times New Roman"/>
                <a:cs typeface="Times New Roman"/>
              </a:rPr>
              <a:t>Goals</a:t>
            </a:r>
            <a:endParaRPr sz="2500">
              <a:latin typeface="Times New Roman"/>
              <a:cs typeface="Times New Roman"/>
            </a:endParaRPr>
          </a:p>
          <a:p>
            <a:pPr marL="652780" lvl="1" indent="-274955">
              <a:lnSpc>
                <a:spcPct val="100000"/>
              </a:lnSpc>
              <a:spcBef>
                <a:spcPts val="60"/>
              </a:spcBef>
              <a:buClr>
                <a:srgbClr val="D5903C"/>
              </a:buClr>
              <a:buSzPct val="84090"/>
              <a:buFont typeface="Arial"/>
              <a:buChar char=""/>
              <a:tabLst>
                <a:tab pos="652780" algn="l"/>
                <a:tab pos="653415" algn="l"/>
              </a:tabLst>
            </a:pPr>
            <a:r>
              <a:rPr sz="2200" spc="75" dirty="0">
                <a:solidFill>
                  <a:srgbClr val="FDF9C8"/>
                </a:solidFill>
                <a:latin typeface="Times New Roman"/>
                <a:cs typeface="Times New Roman"/>
              </a:rPr>
              <a:t>Plan </a:t>
            </a:r>
            <a:r>
              <a:rPr sz="2200" spc="150" dirty="0">
                <a:solidFill>
                  <a:srgbClr val="FDF9C8"/>
                </a:solidFill>
                <a:latin typeface="Times New Roman"/>
                <a:cs typeface="Times New Roman"/>
              </a:rPr>
              <a:t>human</a:t>
            </a:r>
            <a:r>
              <a:rPr sz="2200" spc="-340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60" dirty="0">
                <a:solidFill>
                  <a:srgbClr val="FDF9C8"/>
                </a:solidFill>
                <a:latin typeface="Times New Roman"/>
                <a:cs typeface="Times New Roman"/>
              </a:rPr>
              <a:t>resources </a:t>
            </a:r>
            <a:r>
              <a:rPr sz="2200" spc="70" dirty="0">
                <a:solidFill>
                  <a:srgbClr val="FDF9C8"/>
                </a:solidFill>
                <a:latin typeface="Times New Roman"/>
                <a:cs typeface="Times New Roman"/>
              </a:rPr>
              <a:t>strategy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80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655" algn="l"/>
              </a:tabLst>
            </a:pPr>
            <a:r>
              <a:rPr sz="2500" spc="80" dirty="0">
                <a:solidFill>
                  <a:srgbClr val="FFFFFF"/>
                </a:solidFill>
                <a:latin typeface="Times New Roman"/>
                <a:cs typeface="Times New Roman"/>
              </a:rPr>
              <a:t>Changing </a:t>
            </a:r>
            <a:r>
              <a:rPr sz="2500" spc="35" dirty="0">
                <a:solidFill>
                  <a:srgbClr val="FFFFFF"/>
                </a:solidFill>
                <a:latin typeface="Times New Roman"/>
                <a:cs typeface="Times New Roman"/>
              </a:rPr>
              <a:t>HR</a:t>
            </a:r>
            <a:r>
              <a:rPr sz="25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30" dirty="0">
                <a:solidFill>
                  <a:srgbClr val="FFFFFF"/>
                </a:solidFill>
                <a:latin typeface="Times New Roman"/>
                <a:cs typeface="Times New Roman"/>
              </a:rPr>
              <a:t>Policies</a:t>
            </a:r>
            <a:endParaRPr sz="2500">
              <a:latin typeface="Times New Roman"/>
              <a:cs typeface="Times New Roman"/>
            </a:endParaRPr>
          </a:p>
          <a:p>
            <a:pPr marL="652780" lvl="1" indent="-274955">
              <a:lnSpc>
                <a:spcPct val="100000"/>
              </a:lnSpc>
              <a:spcBef>
                <a:spcPts val="60"/>
              </a:spcBef>
              <a:buClr>
                <a:srgbClr val="D5903C"/>
              </a:buClr>
              <a:buSzPct val="84090"/>
              <a:buFont typeface="Arial"/>
              <a:buChar char=""/>
              <a:tabLst>
                <a:tab pos="652780" algn="l"/>
                <a:tab pos="653415" algn="l"/>
              </a:tabLst>
            </a:pPr>
            <a:r>
              <a:rPr sz="2200" spc="50" dirty="0">
                <a:solidFill>
                  <a:srgbClr val="FDF9C8"/>
                </a:solidFill>
                <a:latin typeface="Times New Roman"/>
                <a:cs typeface="Times New Roman"/>
              </a:rPr>
              <a:t>Provide </a:t>
            </a:r>
            <a:r>
              <a:rPr sz="2200" spc="40" dirty="0">
                <a:solidFill>
                  <a:srgbClr val="FDF9C8"/>
                </a:solidFill>
                <a:latin typeface="Times New Roman"/>
                <a:cs typeface="Times New Roman"/>
              </a:rPr>
              <a:t>for </a:t>
            </a:r>
            <a:r>
              <a:rPr sz="2200" spc="60" dirty="0">
                <a:solidFill>
                  <a:srgbClr val="FDF9C8"/>
                </a:solidFill>
                <a:latin typeface="Times New Roman"/>
                <a:cs typeface="Times New Roman"/>
              </a:rPr>
              <a:t>job</a:t>
            </a:r>
            <a:r>
              <a:rPr sz="2200" spc="-330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100" dirty="0">
                <a:solidFill>
                  <a:srgbClr val="FDF9C8"/>
                </a:solidFill>
                <a:latin typeface="Times New Roman"/>
                <a:cs typeface="Times New Roman"/>
              </a:rPr>
              <a:t>rotation</a:t>
            </a:r>
            <a:endParaRPr sz="2200">
              <a:latin typeface="Times New Roman"/>
              <a:cs typeface="Times New Roman"/>
            </a:endParaRPr>
          </a:p>
          <a:p>
            <a:pPr marL="652780" lvl="1" indent="-274955">
              <a:lnSpc>
                <a:spcPct val="100000"/>
              </a:lnSpc>
              <a:spcBef>
                <a:spcPts val="35"/>
              </a:spcBef>
              <a:buClr>
                <a:srgbClr val="D5903C"/>
              </a:buClr>
              <a:buSzPct val="84090"/>
              <a:buFont typeface="Arial"/>
              <a:buChar char=""/>
              <a:tabLst>
                <a:tab pos="652780" algn="l"/>
                <a:tab pos="653415" algn="l"/>
              </a:tabLst>
            </a:pPr>
            <a:r>
              <a:rPr sz="2200" spc="50" dirty="0">
                <a:solidFill>
                  <a:srgbClr val="FDF9C8"/>
                </a:solidFill>
                <a:latin typeface="Times New Roman"/>
                <a:cs typeface="Times New Roman"/>
              </a:rPr>
              <a:t>Provide </a:t>
            </a:r>
            <a:r>
              <a:rPr sz="2200" spc="105" dirty="0">
                <a:solidFill>
                  <a:srgbClr val="FDF9C8"/>
                </a:solidFill>
                <a:latin typeface="Times New Roman"/>
                <a:cs typeface="Times New Roman"/>
              </a:rPr>
              <a:t>outplacement</a:t>
            </a:r>
            <a:r>
              <a:rPr sz="2200" spc="-285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40" dirty="0">
                <a:solidFill>
                  <a:srgbClr val="FDF9C8"/>
                </a:solidFill>
                <a:latin typeface="Times New Roman"/>
                <a:cs typeface="Times New Roman"/>
              </a:rPr>
              <a:t>service</a:t>
            </a:r>
            <a:endParaRPr sz="2200">
              <a:latin typeface="Times New Roman"/>
              <a:cs typeface="Times New Roman"/>
            </a:endParaRPr>
          </a:p>
          <a:p>
            <a:pPr marL="287020" marR="3780790" indent="-287655" algn="r">
              <a:lnSpc>
                <a:spcPct val="100000"/>
              </a:lnSpc>
              <a:spcBef>
                <a:spcPts val="280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655" algn="l"/>
              </a:tabLst>
            </a:pPr>
            <a:r>
              <a:rPr sz="2500" spc="95" dirty="0">
                <a:solidFill>
                  <a:srgbClr val="FFFFFF"/>
                </a:solidFill>
                <a:latin typeface="Times New Roman"/>
                <a:cs typeface="Times New Roman"/>
              </a:rPr>
              <a:t>Announcing</a:t>
            </a:r>
            <a:r>
              <a:rPr sz="25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5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endParaRPr sz="2500">
              <a:latin typeface="Times New Roman"/>
              <a:cs typeface="Times New Roman"/>
            </a:endParaRPr>
          </a:p>
          <a:p>
            <a:pPr marL="273685" marR="3719829" lvl="1" indent="-273685" algn="r">
              <a:lnSpc>
                <a:spcPct val="100000"/>
              </a:lnSpc>
              <a:spcBef>
                <a:spcPts val="60"/>
              </a:spcBef>
              <a:buClr>
                <a:srgbClr val="D5903C"/>
              </a:buClr>
              <a:buSzPct val="84090"/>
              <a:buFont typeface="Arial"/>
              <a:buChar char=""/>
              <a:tabLst>
                <a:tab pos="273685" algn="l"/>
                <a:tab pos="274320" algn="l"/>
              </a:tabLst>
            </a:pPr>
            <a:r>
              <a:rPr sz="2200" spc="35" dirty="0">
                <a:solidFill>
                  <a:srgbClr val="FDF9C8"/>
                </a:solidFill>
                <a:latin typeface="Times New Roman"/>
                <a:cs typeface="Times New Roman"/>
              </a:rPr>
              <a:t>Explain </a:t>
            </a:r>
            <a:r>
              <a:rPr sz="2200" spc="65" dirty="0">
                <a:solidFill>
                  <a:srgbClr val="FDF9C8"/>
                </a:solidFill>
                <a:latin typeface="Times New Roman"/>
                <a:cs typeface="Times New Roman"/>
              </a:rPr>
              <a:t>its</a:t>
            </a:r>
            <a:r>
              <a:rPr sz="2200" spc="-204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70" dirty="0">
                <a:solidFill>
                  <a:srgbClr val="FDF9C8"/>
                </a:solidFill>
                <a:latin typeface="Times New Roman"/>
                <a:cs typeface="Times New Roman"/>
              </a:rPr>
              <a:t>philosophy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6408" y="195071"/>
            <a:ext cx="8650605" cy="1308100"/>
            <a:chOff x="216408" y="195071"/>
            <a:chExt cx="8650605" cy="1308100"/>
          </a:xfrm>
        </p:grpSpPr>
        <p:sp>
          <p:nvSpPr>
            <p:cNvPr id="5" name="object 5"/>
            <p:cNvSpPr/>
            <p:nvPr/>
          </p:nvSpPr>
          <p:spPr>
            <a:xfrm>
              <a:off x="528904" y="436498"/>
              <a:ext cx="7961934" cy="4767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6408" y="195071"/>
              <a:ext cx="8650224" cy="728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8675" y="1015619"/>
              <a:ext cx="2663596" cy="4732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6408" y="774191"/>
              <a:ext cx="3259836" cy="7284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125" dirty="0"/>
              <a:t>8</a:t>
            </a:fld>
            <a:endParaRPr spc="-1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842261"/>
            <a:ext cx="41503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u="none" spc="-535" dirty="0">
                <a:solidFill>
                  <a:srgbClr val="F3A346"/>
                </a:solidFill>
              </a:rPr>
              <a:t> </a:t>
            </a:r>
            <a:r>
              <a:rPr sz="2500" u="none" spc="70" dirty="0">
                <a:solidFill>
                  <a:srgbClr val="FFFFFF"/>
                </a:solidFill>
                <a:latin typeface="Times New Roman"/>
                <a:cs typeface="Times New Roman"/>
              </a:rPr>
              <a:t>Career </a:t>
            </a:r>
            <a:r>
              <a:rPr sz="2500" u="none" spc="95" dirty="0">
                <a:solidFill>
                  <a:srgbClr val="FFFFFF"/>
                </a:solidFill>
                <a:latin typeface="Times New Roman"/>
                <a:cs typeface="Times New Roman"/>
              </a:rPr>
              <a:t>Planning</a:t>
            </a:r>
            <a:r>
              <a:rPr sz="2500" u="none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u="none" spc="40" dirty="0">
                <a:solidFill>
                  <a:srgbClr val="FFFFFF"/>
                </a:solidFill>
                <a:latin typeface="Times New Roman"/>
                <a:cs typeface="Times New Roman"/>
              </a:rPr>
              <a:t>Workbooks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2264486"/>
            <a:ext cx="7341234" cy="3187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95"/>
              </a:spcBef>
              <a:tabLst>
                <a:tab pos="652780" algn="l"/>
              </a:tabLst>
            </a:pPr>
            <a:r>
              <a:rPr sz="1850" spc="-465" dirty="0">
                <a:solidFill>
                  <a:srgbClr val="D5903C"/>
                </a:solidFill>
                <a:latin typeface="Arial"/>
                <a:cs typeface="Arial"/>
              </a:rPr>
              <a:t>	</a:t>
            </a:r>
            <a:r>
              <a:rPr sz="2200" spc="75" dirty="0">
                <a:solidFill>
                  <a:srgbClr val="FDF9C8"/>
                </a:solidFill>
                <a:latin typeface="Times New Roman"/>
                <a:cs typeface="Times New Roman"/>
              </a:rPr>
              <a:t>Stimulate</a:t>
            </a:r>
            <a:r>
              <a:rPr sz="2200" spc="-105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95" dirty="0">
                <a:solidFill>
                  <a:srgbClr val="FDF9C8"/>
                </a:solidFill>
                <a:latin typeface="Times New Roman"/>
                <a:cs typeface="Times New Roman"/>
              </a:rPr>
              <a:t>thinking</a:t>
            </a:r>
            <a:r>
              <a:rPr sz="2200" spc="-65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120" dirty="0">
                <a:solidFill>
                  <a:srgbClr val="FDF9C8"/>
                </a:solidFill>
                <a:latin typeface="Times New Roman"/>
                <a:cs typeface="Times New Roman"/>
              </a:rPr>
              <a:t>about</a:t>
            </a:r>
            <a:r>
              <a:rPr sz="2200" spc="-114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55" dirty="0">
                <a:solidFill>
                  <a:srgbClr val="FDF9C8"/>
                </a:solidFill>
                <a:latin typeface="Times New Roman"/>
                <a:cs typeface="Times New Roman"/>
              </a:rPr>
              <a:t>careers,</a:t>
            </a:r>
            <a:r>
              <a:rPr sz="2200" spc="-60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95" dirty="0">
                <a:solidFill>
                  <a:srgbClr val="FDF9C8"/>
                </a:solidFill>
                <a:latin typeface="Times New Roman"/>
                <a:cs typeface="Times New Roman"/>
              </a:rPr>
              <a:t>strengths/limitations,</a:t>
            </a:r>
            <a:endParaRPr sz="2200">
              <a:latin typeface="Times New Roman"/>
              <a:cs typeface="Times New Roman"/>
            </a:endParaRPr>
          </a:p>
          <a:p>
            <a:pPr marL="652780">
              <a:lnSpc>
                <a:spcPct val="100000"/>
              </a:lnSpc>
            </a:pPr>
            <a:r>
              <a:rPr sz="2200" spc="90" dirty="0">
                <a:solidFill>
                  <a:srgbClr val="FDF9C8"/>
                </a:solidFill>
                <a:latin typeface="Times New Roman"/>
                <a:cs typeface="Times New Roman"/>
              </a:rPr>
              <a:t>development</a:t>
            </a:r>
            <a:r>
              <a:rPr sz="2200" spc="-105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100" dirty="0">
                <a:solidFill>
                  <a:srgbClr val="FDF9C8"/>
                </a:solidFill>
                <a:latin typeface="Times New Roman"/>
                <a:cs typeface="Times New Roman"/>
              </a:rPr>
              <a:t>needs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70" dirty="0">
                <a:solidFill>
                  <a:srgbClr val="FFFFFF"/>
                </a:solidFill>
                <a:latin typeface="Times New Roman"/>
                <a:cs typeface="Times New Roman"/>
              </a:rPr>
              <a:t>Career </a:t>
            </a:r>
            <a:r>
              <a:rPr sz="2500" spc="95" dirty="0">
                <a:solidFill>
                  <a:srgbClr val="FFFFFF"/>
                </a:solidFill>
                <a:latin typeface="Times New Roman"/>
                <a:cs typeface="Times New Roman"/>
              </a:rPr>
              <a:t>Planning</a:t>
            </a:r>
            <a:r>
              <a:rPr sz="25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85" dirty="0">
                <a:solidFill>
                  <a:srgbClr val="FFFFFF"/>
                </a:solidFill>
                <a:latin typeface="Times New Roman"/>
                <a:cs typeface="Times New Roman"/>
              </a:rPr>
              <a:t>Workshops</a:t>
            </a:r>
            <a:endParaRPr sz="2500">
              <a:latin typeface="Times New Roman"/>
              <a:cs typeface="Times New Roman"/>
            </a:endParaRPr>
          </a:p>
          <a:p>
            <a:pPr marL="652780" lvl="1" indent="-275590">
              <a:lnSpc>
                <a:spcPct val="100000"/>
              </a:lnSpc>
              <a:spcBef>
                <a:spcPts val="320"/>
              </a:spcBef>
              <a:buClr>
                <a:srgbClr val="D5903C"/>
              </a:buClr>
              <a:buSzPct val="84090"/>
              <a:buFont typeface="Arial"/>
              <a:buChar char=""/>
              <a:tabLst>
                <a:tab pos="652780" algn="l"/>
                <a:tab pos="653415" algn="l"/>
              </a:tabLst>
            </a:pPr>
            <a:r>
              <a:rPr sz="2200" spc="45" dirty="0">
                <a:solidFill>
                  <a:srgbClr val="FDF9C8"/>
                </a:solidFill>
                <a:latin typeface="Times New Roman"/>
                <a:cs typeface="Times New Roman"/>
              </a:rPr>
              <a:t>Discuss</a:t>
            </a:r>
            <a:r>
              <a:rPr sz="2200" spc="-100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135" dirty="0">
                <a:solidFill>
                  <a:srgbClr val="FDF9C8"/>
                </a:solidFill>
                <a:latin typeface="Times New Roman"/>
                <a:cs typeface="Times New Roman"/>
              </a:rPr>
              <a:t>and</a:t>
            </a:r>
            <a:r>
              <a:rPr sz="2200" spc="-70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85" dirty="0">
                <a:solidFill>
                  <a:srgbClr val="FDF9C8"/>
                </a:solidFill>
                <a:latin typeface="Times New Roman"/>
                <a:cs typeface="Times New Roman"/>
              </a:rPr>
              <a:t>compare</a:t>
            </a:r>
            <a:r>
              <a:rPr sz="2200" spc="-114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90" dirty="0">
                <a:solidFill>
                  <a:srgbClr val="FDF9C8"/>
                </a:solidFill>
                <a:latin typeface="Times New Roman"/>
                <a:cs typeface="Times New Roman"/>
              </a:rPr>
              <a:t>attitudes,</a:t>
            </a:r>
            <a:r>
              <a:rPr sz="2200" spc="-70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65" dirty="0">
                <a:solidFill>
                  <a:srgbClr val="FDF9C8"/>
                </a:solidFill>
                <a:latin typeface="Times New Roman"/>
                <a:cs typeface="Times New Roman"/>
              </a:rPr>
              <a:t>concerns,</a:t>
            </a:r>
            <a:r>
              <a:rPr sz="2200" spc="-35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80" dirty="0">
                <a:solidFill>
                  <a:srgbClr val="FDF9C8"/>
                </a:solidFill>
                <a:latin typeface="Times New Roman"/>
                <a:cs typeface="Times New Roman"/>
              </a:rPr>
              <a:t>plans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70" dirty="0">
                <a:solidFill>
                  <a:srgbClr val="FFFFFF"/>
                </a:solidFill>
                <a:latin typeface="Times New Roman"/>
                <a:cs typeface="Times New Roman"/>
              </a:rPr>
              <a:t>Career</a:t>
            </a:r>
            <a:r>
              <a:rPr sz="25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70" dirty="0">
                <a:solidFill>
                  <a:srgbClr val="FFFFFF"/>
                </a:solidFill>
                <a:latin typeface="Times New Roman"/>
                <a:cs typeface="Times New Roman"/>
              </a:rPr>
              <a:t>Counseling</a:t>
            </a:r>
            <a:endParaRPr sz="2500">
              <a:latin typeface="Times New Roman"/>
              <a:cs typeface="Times New Roman"/>
            </a:endParaRPr>
          </a:p>
          <a:p>
            <a:pPr marL="274320" marR="2625090" lvl="1" indent="-274320" algn="r">
              <a:lnSpc>
                <a:spcPct val="100000"/>
              </a:lnSpc>
              <a:spcBef>
                <a:spcPts val="325"/>
              </a:spcBef>
              <a:buClr>
                <a:srgbClr val="D5903C"/>
              </a:buClr>
              <a:buSzPct val="84090"/>
              <a:buFont typeface="Arial"/>
              <a:buChar char=""/>
              <a:tabLst>
                <a:tab pos="274320" algn="l"/>
                <a:tab pos="274955" algn="l"/>
              </a:tabLst>
            </a:pPr>
            <a:r>
              <a:rPr sz="2200" spc="45" dirty="0">
                <a:solidFill>
                  <a:srgbClr val="FDF9C8"/>
                </a:solidFill>
                <a:latin typeface="Times New Roman"/>
                <a:cs typeface="Times New Roman"/>
              </a:rPr>
              <a:t>Discuss</a:t>
            </a:r>
            <a:r>
              <a:rPr sz="2200" spc="-70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35" dirty="0">
                <a:solidFill>
                  <a:srgbClr val="FDF9C8"/>
                </a:solidFill>
                <a:latin typeface="Times New Roman"/>
                <a:cs typeface="Times New Roman"/>
              </a:rPr>
              <a:t>job,</a:t>
            </a:r>
            <a:r>
              <a:rPr sz="2200" spc="-70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70" dirty="0">
                <a:solidFill>
                  <a:srgbClr val="FDF9C8"/>
                </a:solidFill>
                <a:latin typeface="Times New Roman"/>
                <a:cs typeface="Times New Roman"/>
              </a:rPr>
              <a:t>career</a:t>
            </a:r>
            <a:r>
              <a:rPr sz="2200" spc="-105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75" dirty="0">
                <a:solidFill>
                  <a:srgbClr val="FDF9C8"/>
                </a:solidFill>
                <a:latin typeface="Times New Roman"/>
                <a:cs typeface="Times New Roman"/>
              </a:rPr>
              <a:t>interests,</a:t>
            </a:r>
            <a:r>
              <a:rPr sz="2200" spc="-80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30" dirty="0">
                <a:solidFill>
                  <a:srgbClr val="FDF9C8"/>
                </a:solidFill>
                <a:latin typeface="Times New Roman"/>
                <a:cs typeface="Times New Roman"/>
              </a:rPr>
              <a:t>goals</a:t>
            </a:r>
            <a:endParaRPr sz="2200">
              <a:latin typeface="Times New Roman"/>
              <a:cs typeface="Times New Roman"/>
            </a:endParaRPr>
          </a:p>
          <a:p>
            <a:pPr marL="287020" marR="2618105" indent="-287020" algn="r">
              <a:lnSpc>
                <a:spcPct val="100000"/>
              </a:lnSpc>
              <a:spcBef>
                <a:spcPts val="575"/>
              </a:spcBef>
              <a:buClr>
                <a:srgbClr val="F3A346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85" dirty="0">
                <a:solidFill>
                  <a:srgbClr val="FFFFFF"/>
                </a:solidFill>
                <a:latin typeface="Times New Roman"/>
                <a:cs typeface="Times New Roman"/>
              </a:rPr>
              <a:t>Web-based </a:t>
            </a:r>
            <a:r>
              <a:rPr sz="2500" spc="70" dirty="0">
                <a:solidFill>
                  <a:srgbClr val="FFFFFF"/>
                </a:solidFill>
                <a:latin typeface="Times New Roman"/>
                <a:cs typeface="Times New Roman"/>
              </a:rPr>
              <a:t>Career</a:t>
            </a:r>
            <a:r>
              <a:rPr sz="2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65" dirty="0">
                <a:solidFill>
                  <a:srgbClr val="FFFFFF"/>
                </a:solidFill>
                <a:latin typeface="Times New Roman"/>
                <a:cs typeface="Times New Roman"/>
              </a:rPr>
              <a:t>Development</a:t>
            </a:r>
            <a:endParaRPr sz="2500">
              <a:latin typeface="Times New Roman"/>
              <a:cs typeface="Times New Roman"/>
            </a:endParaRPr>
          </a:p>
          <a:p>
            <a:pPr marL="652780" lvl="1" indent="-275590">
              <a:lnSpc>
                <a:spcPct val="100000"/>
              </a:lnSpc>
              <a:spcBef>
                <a:spcPts val="325"/>
              </a:spcBef>
              <a:buClr>
                <a:srgbClr val="D5903C"/>
              </a:buClr>
              <a:buSzPct val="84090"/>
              <a:buFont typeface="Arial"/>
              <a:buChar char=""/>
              <a:tabLst>
                <a:tab pos="652780" algn="l"/>
                <a:tab pos="653415" algn="l"/>
              </a:tabLst>
            </a:pPr>
            <a:r>
              <a:rPr sz="2200" spc="80" dirty="0">
                <a:solidFill>
                  <a:srgbClr val="FDF9C8"/>
                </a:solidFill>
                <a:latin typeface="Times New Roman"/>
                <a:cs typeface="Times New Roman"/>
              </a:rPr>
              <a:t>Products, </a:t>
            </a:r>
            <a:r>
              <a:rPr sz="2200" spc="30" dirty="0">
                <a:solidFill>
                  <a:srgbClr val="FDF9C8"/>
                </a:solidFill>
                <a:latin typeface="Times New Roman"/>
                <a:cs typeface="Times New Roman"/>
              </a:rPr>
              <a:t>services, </a:t>
            </a:r>
            <a:r>
              <a:rPr sz="2200" spc="135" dirty="0">
                <a:solidFill>
                  <a:srgbClr val="FDF9C8"/>
                </a:solidFill>
                <a:latin typeface="Times New Roman"/>
                <a:cs typeface="Times New Roman"/>
              </a:rPr>
              <a:t>and</a:t>
            </a:r>
            <a:r>
              <a:rPr sz="2200" spc="-290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65" dirty="0">
                <a:solidFill>
                  <a:srgbClr val="FDF9C8"/>
                </a:solidFill>
                <a:latin typeface="Times New Roman"/>
                <a:cs typeface="Times New Roman"/>
              </a:rPr>
              <a:t>confidentiality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5928" y="699516"/>
            <a:ext cx="7339965" cy="803275"/>
            <a:chOff x="185928" y="699516"/>
            <a:chExt cx="7339965" cy="803275"/>
          </a:xfrm>
        </p:grpSpPr>
        <p:sp>
          <p:nvSpPr>
            <p:cNvPr id="5" name="object 5"/>
            <p:cNvSpPr/>
            <p:nvPr/>
          </p:nvSpPr>
          <p:spPr>
            <a:xfrm>
              <a:off x="531075" y="966470"/>
              <a:ext cx="6674523" cy="5233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5928" y="699516"/>
              <a:ext cx="7339583" cy="8031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125" dirty="0"/>
              <a:t>9</a:t>
            </a:fld>
            <a:endParaRPr spc="-1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243</Words>
  <Application>Microsoft Office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 Career Planning Workshops</vt:lpstr>
      <vt:lpstr> Management Participation</vt:lpstr>
      <vt:lpstr> Career Planning Workbooks</vt:lpstr>
      <vt:lpstr>PowerPoint Presentation</vt:lpstr>
      <vt:lpstr>PowerPoint Presentation</vt:lpstr>
      <vt:lpstr>PowerPoint Presentation</vt:lpstr>
      <vt:lpstr>PowerPoint Presentation</vt:lpstr>
      <vt:lpstr>STAGE 1: Preparation for Work</vt:lpstr>
      <vt:lpstr>STAGE 4: Mid-career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hp</cp:lastModifiedBy>
  <cp:revision>3</cp:revision>
  <dcterms:created xsi:type="dcterms:W3CDTF">2019-12-24T15:17:32Z</dcterms:created>
  <dcterms:modified xsi:type="dcterms:W3CDTF">2019-12-26T04:44:42Z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2013-12-03T00:00:00Z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2019-12-24T00:00:00Z</vt:filetime>
  </property>
</Properties>
</file>