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84" r:id="rId2"/>
    <p:sldId id="287" r:id="rId3"/>
    <p:sldId id="286" r:id="rId4"/>
    <p:sldId id="258" r:id="rId5"/>
    <p:sldId id="259" r:id="rId6"/>
    <p:sldId id="260" r:id="rId7"/>
    <p:sldId id="261" r:id="rId8"/>
    <p:sldId id="262" r:id="rId9"/>
    <p:sldId id="263" r:id="rId10"/>
    <p:sldId id="264" r:id="rId11"/>
    <p:sldId id="265" r:id="rId12"/>
    <p:sldId id="266" r:id="rId13"/>
    <p:sldId id="267" r:id="rId14"/>
    <p:sldId id="268" r:id="rId15"/>
    <p:sldId id="288" r:id="rId16"/>
    <p:sldId id="289" r:id="rId17"/>
    <p:sldId id="290" r:id="rId18"/>
    <p:sldId id="291"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2" d="100"/>
          <a:sy n="72" d="100"/>
        </p:scale>
        <p:origin x="-110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76"/>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1D8BD707-D9CF-40AE-B4C6-C98DA3205C09}" type="datetimeFigureOut">
              <a:rPr lang="en-US" smtClean="0"/>
              <a:pPr/>
              <a:t>6/25/2017</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07ACDF6C-8B69-40F0-A64A-148DC628ECD0}" type="slidenum">
              <a:rPr lang="en-US"/>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6/25/2017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6/25/2017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6/25/2017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6/25/2017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6/25/2017</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en.wikipedia.org/wiki/United_States_Department_of_Agriculture" TargetMode="External"/><Relationship Id="rId2" Type="http://schemas.openxmlformats.org/officeDocument/2006/relationships/hyperlink" Target="http://en.wikipedia.org/wiki/Food_group" TargetMode="External"/><Relationship Id="rId1" Type="http://schemas.openxmlformats.org/officeDocument/2006/relationships/slideLayout" Target="../slideLayouts/slideLayout2.xml"/><Relationship Id="rId4" Type="http://schemas.openxmlformats.org/officeDocument/2006/relationships/hyperlink" Target="http://en.wikipedia.org/wiki/MyPlat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Unit IV: Balanced Diet</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49"/>
          <p:cNvSpPr>
            <a:spLocks noGrp="1" noChangeArrowheads="1"/>
          </p:cNvSpPr>
          <p:nvPr>
            <p:ph type="title"/>
          </p:nvPr>
        </p:nvSpPr>
        <p:spPr>
          <a:xfrm>
            <a:off x="990600" y="685800"/>
            <a:ext cx="8229600" cy="609600"/>
          </a:xfrm>
        </p:spPr>
        <p:txBody>
          <a:bodyPr>
            <a:normAutofit/>
          </a:bodyPr>
          <a:lstStyle/>
          <a:p>
            <a:pPr eaLnBrk="1" hangingPunct="1"/>
            <a:r>
              <a:rPr lang="en-US" sz="2800" b="1" dirty="0" smtClean="0">
                <a:latin typeface="Times New Roman" pitchFamily="18" charset="0"/>
              </a:rPr>
              <a:t>Nutrient contribution of five food group </a:t>
            </a:r>
            <a:r>
              <a:rPr lang="en-US" sz="1200" b="1" dirty="0" smtClean="0">
                <a:latin typeface="Times New Roman" pitchFamily="18" charset="0"/>
              </a:rPr>
              <a:t>(ICMR 1991)</a:t>
            </a:r>
            <a:r>
              <a:rPr lang="en-US" sz="2800" b="1" dirty="0" smtClean="0">
                <a:latin typeface="Times New Roman" pitchFamily="18" charset="0"/>
              </a:rPr>
              <a:t> </a:t>
            </a:r>
          </a:p>
        </p:txBody>
      </p:sp>
      <p:graphicFrame>
        <p:nvGraphicFramePr>
          <p:cNvPr id="69780" name="Group 148"/>
          <p:cNvGraphicFramePr>
            <a:graphicFrameLocks noGrp="1"/>
          </p:cNvGraphicFramePr>
          <p:nvPr>
            <p:ph type="tbl" idx="1"/>
          </p:nvPr>
        </p:nvGraphicFramePr>
        <p:xfrm>
          <a:off x="609599" y="1524000"/>
          <a:ext cx="8077201" cy="4953002"/>
        </p:xfrm>
        <a:graphic>
          <a:graphicData uri="http://schemas.openxmlformats.org/drawingml/2006/table">
            <a:tbl>
              <a:tblPr>
                <a:tableStyleId>{3C2FFA5D-87B4-456A-9821-1D502468CF0F}</a:tableStyleId>
              </a:tblPr>
              <a:tblGrid>
                <a:gridCol w="2013068"/>
                <a:gridCol w="2580217"/>
                <a:gridCol w="3483916"/>
              </a:tblGrid>
              <a:tr h="385832">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Food group</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Foods included</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Main nutrients</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r>
              <a:tr h="66698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Cereal and their products</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Rice, wheat, maize, millets etc.</a:t>
                      </a:r>
                      <a:endParaRPr kumimoji="0" lang="en-US" sz="1600" b="0"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Energy, protein, iron, thiamin, niacin, fibre</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9496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Protein foods</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Legumes, pulses, meat fish, egg, poultry</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Protein, energy, calcium, iron, B-complex vitamin, fibre, invisible fat, essential amino acids</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385832">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Protective fruits and vegetables</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h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 </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666980">
                <a:tc rowSpan="2">
                  <a:txBody>
                    <a:bodyPr/>
                    <a:lstStyle/>
                    <a:p>
                      <a:pPr marL="342900" marR="0" lvl="0" indent="-342900" algn="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 Vitamin A rich products</a:t>
                      </a:r>
                    </a:p>
                    <a:p>
                      <a:pPr marL="342900" marR="0" lvl="0" indent="-342900" algn="r"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smtClean="0">
                          <a:ln>
                            <a:noFill/>
                          </a:ln>
                          <a:effectLst/>
                        </a:rPr>
                        <a:t>Vitamin C rich products</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All green leafy vegetables, yellow fruits</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Carotenoids, iron, calcium, fibre</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563793">
                <a:tc v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Citrus fruits, vegetables</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Vitamin C, fibre, </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66698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Other fruits and vegetables</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Gourds, beans, potatoes, other fruits.</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Vitamins, minerals, fibre</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r>
              <a:tr h="66698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Oil, Fat and Sugar</a:t>
                      </a:r>
                      <a:endParaRPr kumimoji="0" lang="en-US" sz="16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Oils, ghee, butter, sugar, syrup, </a:t>
                      </a:r>
                      <a:endParaRPr kumimoji="0" lang="en-US" sz="16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Calorie, fat, essential fatty acids</a:t>
                      </a:r>
                      <a:endParaRPr kumimoji="0" lang="en-US" sz="1600" b="0" i="0" u="none" strike="noStrike" cap="none" normalizeH="0" baseline="0" dirty="0" smtClean="0">
                        <a:ln>
                          <a:noFill/>
                        </a:ln>
                        <a:solidFill>
                          <a:schemeClr val="tx1"/>
                        </a:solidFill>
                        <a:effectLst/>
                        <a:latin typeface="Times New Roman" pitchFamily="18" charset="0"/>
                      </a:endParaRPr>
                    </a:p>
                  </a:txBody>
                  <a:tcPr horzOverflow="overflow"/>
                </a:tc>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74"/>
          <p:cNvSpPr>
            <a:spLocks noGrp="1" noChangeArrowheads="1"/>
          </p:cNvSpPr>
          <p:nvPr>
            <p:ph type="title"/>
          </p:nvPr>
        </p:nvSpPr>
        <p:spPr>
          <a:xfrm>
            <a:off x="1295400" y="731838"/>
            <a:ext cx="8229600" cy="563562"/>
          </a:xfrm>
        </p:spPr>
        <p:txBody>
          <a:bodyPr>
            <a:normAutofit/>
          </a:bodyPr>
          <a:lstStyle/>
          <a:p>
            <a:pPr eaLnBrk="1" hangingPunct="1"/>
            <a:r>
              <a:rPr lang="en-US" sz="2800" b="1" dirty="0" smtClean="0">
                <a:latin typeface="Times New Roman" pitchFamily="18" charset="0"/>
              </a:rPr>
              <a:t>Food guide for balanced diet </a:t>
            </a:r>
            <a:r>
              <a:rPr lang="en-US" sz="1800" b="1" dirty="0" smtClean="0">
                <a:latin typeface="Times New Roman" pitchFamily="18" charset="0"/>
              </a:rPr>
              <a:t>(ICMR 1991)</a:t>
            </a:r>
          </a:p>
        </p:txBody>
      </p:sp>
      <p:graphicFrame>
        <p:nvGraphicFramePr>
          <p:cNvPr id="72990" name="Group 286"/>
          <p:cNvGraphicFramePr>
            <a:graphicFrameLocks noGrp="1"/>
          </p:cNvGraphicFramePr>
          <p:nvPr>
            <p:ph type="tbl" idx="1"/>
          </p:nvPr>
        </p:nvGraphicFramePr>
        <p:xfrm>
          <a:off x="457200" y="1383909"/>
          <a:ext cx="8229600" cy="5268671"/>
        </p:xfrm>
        <a:graphic>
          <a:graphicData uri="http://schemas.openxmlformats.org/drawingml/2006/table">
            <a:tbl>
              <a:tblPr>
                <a:tableStyleId>{3C2FFA5D-87B4-456A-9821-1D502468CF0F}</a:tableStyleId>
              </a:tblPr>
              <a:tblGrid>
                <a:gridCol w="1858963"/>
                <a:gridCol w="2840037"/>
                <a:gridCol w="1900238"/>
                <a:gridCol w="1630362"/>
              </a:tblGrid>
              <a:tr h="659349">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Food group</a:t>
                      </a:r>
                      <a:endParaRPr kumimoji="0" lang="en-US" sz="1800" b="0"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Foods included</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Size of serving</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Suggested</a:t>
                      </a:r>
                      <a:endParaRPr kumimoji="0" lang="en-US" sz="1000" b="1" u="none" strike="noStrike" cap="none" normalizeH="0" baseline="0" dirty="0" smtClean="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600" b="1" u="none" strike="noStrike" cap="none" normalizeH="0" baseline="0" dirty="0" smtClean="0">
                          <a:ln>
                            <a:noFill/>
                          </a:ln>
                          <a:effectLst/>
                        </a:rPr>
                        <a:t>No. of serving</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r>
              <a:tr h="58085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Cereal and their products</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Staple foods, rice wheat, maize and their products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9-16</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558190">
                <a:tc rowSpan="4">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Protein foods</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Dal, legumes, nuts and oilseeds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rowSpan="4">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3-5</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335384">
                <a:tc v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Milk and milk products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150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vMerge="1">
                  <a:txBody>
                    <a:bodyPr/>
                    <a:lstStyle/>
                    <a:p>
                      <a:endParaRPr lang="en-US"/>
                    </a:p>
                  </a:txBody>
                  <a:tcPr/>
                </a:tc>
              </a:tr>
              <a:tr h="323163">
                <a:tc v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Eggs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 No</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vMerge="1">
                  <a:txBody>
                    <a:bodyPr/>
                    <a:lstStyle/>
                    <a:p>
                      <a:endParaRPr lang="en-US"/>
                    </a:p>
                  </a:txBody>
                  <a:tcPr/>
                </a:tc>
              </a:tr>
              <a:tr h="323163">
                <a:tc v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Fish, poultry, meat</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30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vMerge="1">
                  <a:txBody>
                    <a:bodyPr/>
                    <a:lstStyle/>
                    <a:p>
                      <a:endParaRPr lang="en-US"/>
                    </a:p>
                  </a:txBody>
                  <a:tcPr/>
                </a:tc>
              </a:tr>
              <a:tr h="499433">
                <a:tc grid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Protective Fruits and Vegetables</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h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 </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Times New Roman" pitchFamily="18" charset="0"/>
                      </a:endParaRPr>
                    </a:p>
                  </a:txBody>
                  <a:tcPr horzOverflow="overflow"/>
                </a:tc>
              </a:tr>
              <a:tr h="335384">
                <a:tc rowSpan="2">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 </a:t>
                      </a:r>
                      <a:endParaRPr kumimoji="0" lang="en-US" sz="1000" u="none" strike="noStrike" cap="none" normalizeH="0" baseline="0" smtClean="0">
                        <a:ln>
                          <a:noFill/>
                        </a:ln>
                        <a:effectLst/>
                      </a:endParaRPr>
                    </a:p>
                    <a:p>
                      <a:pPr marL="342900" marR="0" lvl="0" indent="-342900" algn="l" defTabSz="914400" rtl="0" eaLnBrk="0" fontAlgn="base" latinLnBrk="0" hangingPunct="0">
                        <a:lnSpc>
                          <a:spcPct val="100000"/>
                        </a:lnSpc>
                        <a:spcBef>
                          <a:spcPct val="0"/>
                        </a:spcBef>
                        <a:spcAft>
                          <a:spcPct val="0"/>
                        </a:spcAft>
                        <a:buClrTx/>
                        <a:buSzTx/>
                        <a:buFontTx/>
                        <a:buNone/>
                        <a:tabLst/>
                      </a:pPr>
                      <a:r>
                        <a:rPr kumimoji="0" lang="en-US" sz="1600" u="none" strike="noStrike" cap="none" normalizeH="0" baseline="0" smtClean="0">
                          <a:ln>
                            <a:noFill/>
                          </a:ln>
                          <a:effectLst/>
                        </a:rPr>
                        <a:t> </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Vitamin A rich products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50-75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1-2</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336810">
                <a:tc vMerge="1">
                  <a:txBody>
                    <a:bodyPr/>
                    <a:lstStyle/>
                    <a:p>
                      <a:endParaRPr lang="en-US"/>
                    </a:p>
                  </a:txBody>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Vitamin C rich products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50-75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1-2</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58085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Other fruits and vegetables</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All remaining fruits and vegetables</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50-75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3 or more</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33681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b="1" u="none" strike="noStrike" cap="none" normalizeH="0" baseline="0" dirty="0" smtClean="0">
                          <a:ln>
                            <a:noFill/>
                          </a:ln>
                          <a:effectLst/>
                        </a:rPr>
                        <a:t>Oil, fat and sugar</a:t>
                      </a:r>
                      <a:endParaRPr kumimoji="0" lang="en-US" sz="1800" b="1"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Oils, ghee, butter</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2 or more</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r>
              <a:tr h="33538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 </a:t>
                      </a:r>
                      <a:endParaRPr kumimoji="0" lang="en-US" sz="1800" b="0" i="0" u="none" strike="noStrike" cap="none" normalizeH="0" baseline="0" dirty="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Sugar, jaggary, syrup</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smtClean="0">
                          <a:ln>
                            <a:noFill/>
                          </a:ln>
                          <a:effectLst/>
                        </a:rPr>
                        <a:t>5 gm</a:t>
                      </a:r>
                      <a:endParaRPr kumimoji="0" lang="en-US" sz="1800" b="0" i="0" u="none" strike="noStrike" cap="none" normalizeH="0" baseline="0" smtClean="0">
                        <a:ln>
                          <a:noFill/>
                        </a:ln>
                        <a:solidFill>
                          <a:schemeClr val="tx1"/>
                        </a:solidFill>
                        <a:effectLst/>
                        <a:latin typeface="Times New Roman" pitchFamily="18" charset="0"/>
                      </a:endParaRPr>
                    </a:p>
                  </a:txBody>
                  <a:tcPr horzOverflow="overflow"/>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600" u="none" strike="noStrike" cap="none" normalizeH="0" baseline="0" dirty="0" smtClean="0">
                          <a:ln>
                            <a:noFill/>
                          </a:ln>
                          <a:effectLst/>
                        </a:rPr>
                        <a:t>-</a:t>
                      </a:r>
                      <a:endParaRPr kumimoji="0" lang="en-US" sz="1800" b="0" i="0" u="none" strike="noStrike" cap="none" normalizeH="0" baseline="0" dirty="0" smtClean="0">
                        <a:ln>
                          <a:noFill/>
                        </a:ln>
                        <a:solidFill>
                          <a:schemeClr val="tx1"/>
                        </a:solidFill>
                        <a:effectLst/>
                        <a:latin typeface="Times New Roman" pitchFamily="18" charset="0"/>
                      </a:endParaRPr>
                    </a:p>
                  </a:txBody>
                  <a:tcPr horzOverflow="overflow"/>
                </a:tc>
              </a:tr>
            </a:tbl>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685800" y="960438"/>
            <a:ext cx="8229600" cy="792162"/>
          </a:xfrm>
        </p:spPr>
        <p:txBody>
          <a:bodyPr/>
          <a:lstStyle/>
          <a:p>
            <a:pPr eaLnBrk="1" hangingPunct="1"/>
            <a:r>
              <a:rPr lang="en-US" sz="3200" dirty="0" smtClean="0">
                <a:latin typeface="Times New Roman" pitchFamily="18" charset="0"/>
              </a:rPr>
              <a:t>Guidelines for use of food groups</a:t>
            </a:r>
          </a:p>
        </p:txBody>
      </p:sp>
      <p:sp>
        <p:nvSpPr>
          <p:cNvPr id="11267" name="Rectangle 3"/>
          <p:cNvSpPr>
            <a:spLocks noGrp="1" noChangeArrowheads="1"/>
          </p:cNvSpPr>
          <p:nvPr>
            <p:ph idx="1"/>
          </p:nvPr>
        </p:nvSpPr>
        <p:spPr>
          <a:xfrm>
            <a:off x="457200" y="1905000"/>
            <a:ext cx="8229600" cy="4114800"/>
          </a:xfrm>
        </p:spPr>
        <p:txBody>
          <a:bodyPr>
            <a:normAutofit lnSpcReduction="10000"/>
          </a:bodyPr>
          <a:lstStyle/>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Select food from each of the five food groups</a:t>
            </a:r>
          </a:p>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Select at least minimum number of serving from each group</a:t>
            </a:r>
          </a:p>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Make choice within each group</a:t>
            </a:r>
          </a:p>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Try to include at least one food from group 2 in each meal</a:t>
            </a:r>
          </a:p>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Use seasonal fruits and vegetables</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2400" smtClean="0">
                <a:latin typeface="Times New Roman" pitchFamily="18" charset="0"/>
              </a:rPr>
              <a:t>Dietary score card</a:t>
            </a:r>
          </a:p>
        </p:txBody>
      </p:sp>
      <p:graphicFrame>
        <p:nvGraphicFramePr>
          <p:cNvPr id="50411" name="Group 235"/>
          <p:cNvGraphicFramePr>
            <a:graphicFrameLocks noGrp="1"/>
          </p:cNvGraphicFramePr>
          <p:nvPr>
            <p:ph type="tbl" idx="1"/>
          </p:nvPr>
        </p:nvGraphicFramePr>
        <p:xfrm>
          <a:off x="457200" y="2225357"/>
          <a:ext cx="8229600" cy="3870643"/>
        </p:xfrm>
        <a:graphic>
          <a:graphicData uri="http://schemas.openxmlformats.org/drawingml/2006/table">
            <a:tbl>
              <a:tblPr>
                <a:tableStyleId>{3C2FFA5D-87B4-456A-9821-1D502468CF0F}</a:tableStyleId>
              </a:tblPr>
              <a:tblGrid>
                <a:gridCol w="1073150"/>
                <a:gridCol w="3221038"/>
                <a:gridCol w="1855787"/>
                <a:gridCol w="2079625"/>
              </a:tblGrid>
              <a:tr h="392113">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SN</a:t>
                      </a:r>
                      <a:endParaRPr kumimoji="0" lang="en-US" sz="2400" b="0" i="0" u="none" strike="noStrike" cap="none" normalizeH="0" baseline="0" dirty="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Food group</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Points per serving</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Maximum score</a:t>
                      </a:r>
                      <a:endParaRPr kumimoji="0" lang="en-US" sz="2400" b="0" i="0" u="none" strike="noStrike" cap="none" normalizeH="0" baseline="0" smtClean="0">
                        <a:ln>
                          <a:noFill/>
                        </a:ln>
                        <a:solidFill>
                          <a:schemeClr val="tx1"/>
                        </a:solidFill>
                        <a:effectLst/>
                        <a:latin typeface="Arial" charset="0"/>
                      </a:endParaRPr>
                    </a:p>
                  </a:txBody>
                  <a:tcPr horzOverflow="overflow"/>
                </a:tc>
              </a:tr>
              <a:tr h="261938">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Cereals and products</a:t>
                      </a:r>
                      <a:endParaRPr kumimoji="0" lang="en-US" sz="2400" b="0" i="0" u="none" strike="noStrike" cap="none" normalizeH="0" baseline="0" dirty="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45</a:t>
                      </a:r>
                      <a:endParaRPr kumimoji="0" lang="en-US" sz="2400" b="0" i="0" u="none" strike="noStrike" cap="none" normalizeH="0" baseline="0" smtClean="0">
                        <a:ln>
                          <a:noFill/>
                        </a:ln>
                        <a:solidFill>
                          <a:schemeClr val="tx1"/>
                        </a:solidFill>
                        <a:effectLst/>
                        <a:latin typeface="Arial" charset="0"/>
                      </a:endParaRPr>
                    </a:p>
                  </a:txBody>
                  <a:tcPr horzOverflow="overflow"/>
                </a:tc>
              </a:tr>
              <a:tr h="261938">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Protein foods</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15</a:t>
                      </a:r>
                      <a:endParaRPr kumimoji="0" lang="en-US" sz="2400" b="0" i="0" u="none" strike="noStrike" cap="none" normalizeH="0" baseline="0" smtClean="0">
                        <a:ln>
                          <a:noFill/>
                        </a:ln>
                        <a:solidFill>
                          <a:schemeClr val="tx1"/>
                        </a:solidFill>
                        <a:effectLst/>
                        <a:latin typeface="Arial" charset="0"/>
                      </a:endParaRPr>
                    </a:p>
                  </a:txBody>
                  <a:tcPr horzOverflow="overflow"/>
                </a:tc>
              </a:tr>
              <a:tr h="392113">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3</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Protective fruits and vegetables</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10</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20</a:t>
                      </a:r>
                      <a:endParaRPr kumimoji="0" lang="en-US" sz="2400" b="0" i="0" u="none" strike="noStrike" cap="none" normalizeH="0" baseline="0" smtClean="0">
                        <a:ln>
                          <a:noFill/>
                        </a:ln>
                        <a:solidFill>
                          <a:schemeClr val="tx1"/>
                        </a:solidFill>
                        <a:effectLst/>
                        <a:latin typeface="Arial" charset="0"/>
                      </a:endParaRPr>
                    </a:p>
                  </a:txBody>
                  <a:tcPr horzOverflow="overflow"/>
                </a:tc>
              </a:tr>
              <a:tr h="261938">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4</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Other fruits and vegetables</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10</a:t>
                      </a:r>
                      <a:endParaRPr kumimoji="0" lang="en-US" sz="2400" b="0" i="0" u="none" strike="noStrike" cap="none" normalizeH="0" baseline="0" smtClean="0">
                        <a:ln>
                          <a:noFill/>
                        </a:ln>
                        <a:solidFill>
                          <a:schemeClr val="tx1"/>
                        </a:solidFill>
                        <a:effectLst/>
                        <a:latin typeface="Arial" charset="0"/>
                      </a:endParaRPr>
                    </a:p>
                  </a:txBody>
                  <a:tcPr horzOverflow="overflow"/>
                </a:tc>
              </a:tr>
              <a:tr h="487363">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l"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Fats, oil and sugar</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smtClean="0">
                          <a:ln>
                            <a:noFill/>
                          </a:ln>
                          <a:effectLst/>
                        </a:rPr>
                        <a:t>5</a:t>
                      </a:r>
                      <a:endParaRPr kumimoji="0" lang="en-US" sz="2400" b="0" i="0" u="none" strike="noStrike" cap="none" normalizeH="0" baseline="0" smtClean="0">
                        <a:ln>
                          <a:noFill/>
                        </a:ln>
                        <a:solidFill>
                          <a:schemeClr val="tx1"/>
                        </a:solidFill>
                        <a:effectLst/>
                        <a:latin typeface="Arial" charset="0"/>
                      </a:endParaRPr>
                    </a:p>
                  </a:txBody>
                  <a:tcPr horzOverflow="overflow"/>
                </a:tc>
                <a:tc>
                  <a:txBody>
                    <a:bodyPr/>
                    <a:lstStyle/>
                    <a:p>
                      <a:pPr marL="342900" marR="0" lvl="0" indent="-342900" algn="ctr" defTabSz="914400" rtl="0" eaLnBrk="1" fontAlgn="t" latinLnBrk="0" hangingPunct="1">
                        <a:lnSpc>
                          <a:spcPct val="100000"/>
                        </a:lnSpc>
                        <a:spcBef>
                          <a:spcPct val="0"/>
                        </a:spcBef>
                        <a:spcAft>
                          <a:spcPct val="0"/>
                        </a:spcAft>
                        <a:buClrTx/>
                        <a:buSzTx/>
                        <a:buFontTx/>
                        <a:buNone/>
                        <a:tabLst/>
                      </a:pPr>
                      <a:r>
                        <a:rPr kumimoji="0" lang="en-US" sz="2400" u="none" strike="noStrike" cap="none" normalizeH="0" baseline="0" dirty="0" smtClean="0">
                          <a:ln>
                            <a:noFill/>
                          </a:ln>
                          <a:effectLst/>
                        </a:rPr>
                        <a:t>10</a:t>
                      </a:r>
                      <a:endParaRPr kumimoji="0" lang="en-US" sz="2400" b="0" i="0" u="none" strike="noStrike" cap="none" normalizeH="0" baseline="0" dirty="0" smtClean="0">
                        <a:ln>
                          <a:noFill/>
                        </a:ln>
                        <a:solidFill>
                          <a:schemeClr val="tx1"/>
                        </a:solidFill>
                        <a:effectLst/>
                        <a:latin typeface="Arial" charset="0"/>
                      </a:endParaRPr>
                    </a:p>
                  </a:txBody>
                  <a:tcPr horzOverflow="overflow"/>
                </a:tc>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304800"/>
            <a:ext cx="8229600" cy="1143000"/>
          </a:xfrm>
        </p:spPr>
        <p:txBody>
          <a:bodyPr/>
          <a:lstStyle/>
          <a:p>
            <a:pPr eaLnBrk="1" hangingPunct="1"/>
            <a:r>
              <a:rPr lang="en-US" sz="3200" dirty="0" smtClean="0">
                <a:latin typeface="Times New Roman" pitchFamily="18" charset="0"/>
              </a:rPr>
              <a:t>Calculation of dietary score card:</a:t>
            </a:r>
          </a:p>
        </p:txBody>
      </p:sp>
      <p:sp>
        <p:nvSpPr>
          <p:cNvPr id="13315" name="Rectangle 3"/>
          <p:cNvSpPr>
            <a:spLocks noGrp="1" noChangeArrowheads="1"/>
          </p:cNvSpPr>
          <p:nvPr>
            <p:ph idx="1"/>
          </p:nvPr>
        </p:nvSpPr>
        <p:spPr/>
        <p:txBody>
          <a:bodyPr>
            <a:noAutofit/>
          </a:bodyPr>
          <a:lstStyle/>
          <a:p>
            <a:pPr eaLnBrk="1" hangingPunct="1"/>
            <a:r>
              <a:rPr lang="en-US" sz="2400" dirty="0" smtClean="0">
                <a:latin typeface="Times New Roman" pitchFamily="18" charset="0"/>
              </a:rPr>
              <a:t>Check if all five groups are included in the meal.</a:t>
            </a:r>
          </a:p>
          <a:p>
            <a:pPr eaLnBrk="1" hangingPunct="1"/>
            <a:r>
              <a:rPr lang="en-US" sz="2400" dirty="0" smtClean="0">
                <a:latin typeface="Times New Roman" pitchFamily="18" charset="0"/>
              </a:rPr>
              <a:t>Add up the score for each group.</a:t>
            </a:r>
          </a:p>
          <a:p>
            <a:pPr eaLnBrk="1" hangingPunct="1"/>
            <a:r>
              <a:rPr lang="en-US" sz="2400" dirty="0" smtClean="0">
                <a:latin typeface="Times New Roman" pitchFamily="18" charset="0"/>
              </a:rPr>
              <a:t>If the total score for any group is higher than the maximum permissible score, count only the maximum score for that group.</a:t>
            </a:r>
          </a:p>
          <a:p>
            <a:pPr eaLnBrk="1" hangingPunct="1"/>
            <a:r>
              <a:rPr lang="en-US" sz="2400" dirty="0" smtClean="0">
                <a:latin typeface="Times New Roman" pitchFamily="18" charset="0"/>
              </a:rPr>
              <a:t>Add the total score and evaluate as follows:</a:t>
            </a:r>
          </a:p>
          <a:p>
            <a:pPr lvl="2" eaLnBrk="1" hangingPunct="1"/>
            <a:r>
              <a:rPr lang="en-US" sz="2400" dirty="0" smtClean="0">
                <a:latin typeface="Times New Roman" pitchFamily="18" charset="0"/>
              </a:rPr>
              <a:t>100…….. excellent      </a:t>
            </a:r>
          </a:p>
          <a:p>
            <a:pPr lvl="2" eaLnBrk="1" hangingPunct="1"/>
            <a:r>
              <a:rPr lang="en-US" sz="2400" dirty="0" smtClean="0">
                <a:latin typeface="Times New Roman" pitchFamily="18" charset="0"/>
              </a:rPr>
              <a:t>90………..Good</a:t>
            </a:r>
          </a:p>
          <a:p>
            <a:pPr lvl="2" eaLnBrk="1" hangingPunct="1"/>
            <a:r>
              <a:rPr lang="en-US" sz="2400" dirty="0" smtClean="0">
                <a:latin typeface="Times New Roman" pitchFamily="18" charset="0"/>
              </a:rPr>
              <a:t>Less than 90 Need to include the missing group.</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Food Pyramid</a:t>
            </a:r>
            <a:endParaRPr lang="en-US" b="1" dirty="0"/>
          </a:p>
        </p:txBody>
      </p:sp>
      <p:sp>
        <p:nvSpPr>
          <p:cNvPr id="3" name="Content Placeholder 2"/>
          <p:cNvSpPr>
            <a:spLocks noGrp="1"/>
          </p:cNvSpPr>
          <p:nvPr>
            <p:ph idx="1"/>
          </p:nvPr>
        </p:nvSpPr>
        <p:spPr/>
        <p:txBody>
          <a:bodyPr/>
          <a:lstStyle/>
          <a:p>
            <a:r>
              <a:rPr lang="en-US" dirty="0" smtClean="0"/>
              <a:t>Food pyramid ??</a:t>
            </a:r>
          </a:p>
          <a:p>
            <a:r>
              <a:rPr lang="en-US" dirty="0" smtClean="0"/>
              <a:t>Uses ??</a:t>
            </a:r>
          </a:p>
          <a:p>
            <a:r>
              <a:rPr lang="en-US" dirty="0" smtClean="0"/>
              <a:t>Properties/features of food pyramid</a:t>
            </a:r>
          </a:p>
          <a:p>
            <a:r>
              <a:rPr lang="en-US" dirty="0" smtClean="0"/>
              <a:t>Example of food pyramid Nepal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Food pyramid ??</a:t>
            </a:r>
            <a:endParaRPr lang="en-US" dirty="0"/>
          </a:p>
        </p:txBody>
      </p:sp>
      <p:sp>
        <p:nvSpPr>
          <p:cNvPr id="3" name="Content Placeholder 2"/>
          <p:cNvSpPr>
            <a:spLocks noGrp="1"/>
          </p:cNvSpPr>
          <p:nvPr>
            <p:ph idx="1"/>
          </p:nvPr>
        </p:nvSpPr>
        <p:spPr>
          <a:xfrm>
            <a:off x="457200" y="1143000"/>
            <a:ext cx="8229600" cy="5410200"/>
          </a:xfrm>
        </p:spPr>
        <p:txBody>
          <a:bodyPr>
            <a:normAutofit fontScale="92500"/>
          </a:bodyPr>
          <a:lstStyle/>
          <a:p>
            <a:endParaRPr lang="en-US" dirty="0" smtClean="0"/>
          </a:p>
          <a:p>
            <a:endParaRPr lang="en-US" dirty="0" smtClean="0"/>
          </a:p>
          <a:p>
            <a:r>
              <a:rPr lang="en-US" dirty="0" smtClean="0"/>
              <a:t>A </a:t>
            </a:r>
            <a:r>
              <a:rPr lang="en-US" b="1" dirty="0" smtClean="0"/>
              <a:t>food guide pyramid</a:t>
            </a:r>
            <a:r>
              <a:rPr lang="en-US" dirty="0" smtClean="0"/>
              <a:t> is a pyramid shaped guide of healthy foods divided into sections to show the recommended intake for each </a:t>
            </a:r>
            <a:r>
              <a:rPr lang="en-US" dirty="0" smtClean="0">
                <a:hlinkClick r:id="rId2" tooltip="Food group"/>
              </a:rPr>
              <a:t>food group</a:t>
            </a:r>
            <a:r>
              <a:rPr lang="en-US" dirty="0" smtClean="0"/>
              <a:t>. </a:t>
            </a:r>
          </a:p>
          <a:p>
            <a:r>
              <a:rPr lang="en-US" dirty="0" smtClean="0"/>
              <a:t>Represent it as a table rather than a "pyramid".</a:t>
            </a:r>
          </a:p>
          <a:p>
            <a:r>
              <a:rPr lang="en-US" dirty="0" smtClean="0"/>
              <a:t>The first food pyramid was published in Sweden in 1974. </a:t>
            </a:r>
          </a:p>
          <a:p>
            <a:r>
              <a:rPr lang="en-US" dirty="0" smtClean="0"/>
              <a:t>The most widely known food pyramid was introduced by the </a:t>
            </a:r>
            <a:r>
              <a:rPr lang="en-US" u="sng" dirty="0" smtClean="0">
                <a:hlinkClick r:id="rId3" tooltip="United States Department of Agriculture"/>
              </a:rPr>
              <a:t>United States Department of Agriculture</a:t>
            </a:r>
            <a:r>
              <a:rPr lang="en-US" dirty="0" smtClean="0"/>
              <a:t> in the year 1992, was updated in 2005, and then </a:t>
            </a:r>
            <a:r>
              <a:rPr lang="en-US" dirty="0" smtClean="0">
                <a:hlinkClick r:id="rId4" tooltip="MyPlate"/>
              </a:rPr>
              <a:t>replaced in 2011</a:t>
            </a:r>
            <a:r>
              <a:rPr lang="en-US" dirty="0" smtClean="0"/>
              <a:t>.</a:t>
            </a:r>
          </a:p>
          <a:p>
            <a:r>
              <a:rPr lang="en-US" dirty="0" smtClean="0"/>
              <a:t>Over 25 other countries and </a:t>
            </a:r>
            <a:r>
              <a:rPr lang="en-US" dirty="0" err="1" smtClean="0"/>
              <a:t>organisations</a:t>
            </a:r>
            <a:r>
              <a:rPr lang="en-US" dirty="0" smtClean="0"/>
              <a:t> have also published food pyramids.</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Features of food pyramid</a:t>
            </a:r>
            <a:endParaRPr lang="en-US" dirty="0"/>
          </a:p>
        </p:txBody>
      </p:sp>
      <p:sp>
        <p:nvSpPr>
          <p:cNvPr id="3" name="Content Placeholder 2"/>
          <p:cNvSpPr>
            <a:spLocks noGrp="1"/>
          </p:cNvSpPr>
          <p:nvPr>
            <p:ph idx="1"/>
          </p:nvPr>
        </p:nvSpPr>
        <p:spPr/>
        <p:txBody>
          <a:bodyPr/>
          <a:lstStyle/>
          <a:p>
            <a:r>
              <a:rPr lang="en-US" dirty="0" smtClean="0"/>
              <a:t>Food pyramid contains food pictures in a pyramid shape.(than tabular or other structures) </a:t>
            </a:r>
          </a:p>
          <a:p>
            <a:r>
              <a:rPr lang="en-US" dirty="0" smtClean="0"/>
              <a:t>Food pyramids are mostly developed in local and simple languages, availability of food.</a:t>
            </a:r>
          </a:p>
          <a:p>
            <a:r>
              <a:rPr lang="en-US" dirty="0" smtClean="0"/>
              <a:t>Foods included at the top  of pyramid should be consumed the least, whereas pyramid at the bottom should be consumed the most.</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Uses of food pyramid</a:t>
            </a:r>
            <a:endParaRPr lang="en-US" dirty="0"/>
          </a:p>
        </p:txBody>
      </p:sp>
      <p:sp>
        <p:nvSpPr>
          <p:cNvPr id="3" name="Content Placeholder 2"/>
          <p:cNvSpPr>
            <a:spLocks noGrp="1"/>
          </p:cNvSpPr>
          <p:nvPr>
            <p:ph idx="1"/>
          </p:nvPr>
        </p:nvSpPr>
        <p:spPr/>
        <p:txBody>
          <a:bodyPr/>
          <a:lstStyle/>
          <a:p>
            <a:pPr>
              <a:buNone/>
            </a:pPr>
            <a:r>
              <a:rPr lang="en-US" dirty="0" smtClean="0"/>
              <a:t>The important uses of food pyramids are</a:t>
            </a:r>
          </a:p>
          <a:p>
            <a:r>
              <a:rPr lang="en-US" dirty="0" smtClean="0"/>
              <a:t>Nutrition education </a:t>
            </a:r>
          </a:p>
          <a:p>
            <a:pPr lvl="1"/>
            <a:r>
              <a:rPr lang="en-US" dirty="0" smtClean="0"/>
              <a:t>Effective nutrition education due to pictorial presentation, local languages</a:t>
            </a:r>
          </a:p>
          <a:p>
            <a:r>
              <a:rPr lang="en-US" dirty="0" smtClean="0"/>
              <a:t>Promotes food based dietary guidelines</a:t>
            </a: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411162"/>
          </a:xfrm>
        </p:spPr>
        <p:txBody>
          <a:bodyPr>
            <a:normAutofit fontScale="90000"/>
          </a:bodyPr>
          <a:lstStyle/>
          <a:p>
            <a:pPr eaLnBrk="1" hangingPunct="1"/>
            <a:r>
              <a:rPr lang="en-US" sz="2400" smtClean="0"/>
              <a:t>Food Pyramid (DFTQC)</a:t>
            </a:r>
          </a:p>
        </p:txBody>
      </p:sp>
      <p:pic>
        <p:nvPicPr>
          <p:cNvPr id="14339" name="Picture 3" descr="goodnurt2"/>
          <p:cNvPicPr>
            <a:picLocks noGrp="1" noChangeAspect="1" noChangeArrowheads="1"/>
          </p:cNvPicPr>
          <p:nvPr>
            <p:ph idx="1"/>
          </p:nvPr>
        </p:nvPicPr>
        <p:blipFill>
          <a:blip r:embed="rId2" cstate="print"/>
          <a:srcRect/>
          <a:stretch>
            <a:fillRect/>
          </a:stretch>
        </p:blipFill>
        <p:spPr>
          <a:xfrm>
            <a:off x="1295400" y="914400"/>
            <a:ext cx="7315200" cy="4953000"/>
          </a:xfrm>
          <a:noFill/>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 Introduction </a:t>
            </a:r>
          </a:p>
          <a:p>
            <a:r>
              <a:rPr lang="en-US" dirty="0" smtClean="0"/>
              <a:t>Importance</a:t>
            </a:r>
          </a:p>
          <a:p>
            <a:r>
              <a:rPr lang="en-US" dirty="0" smtClean="0"/>
              <a:t>Food group and food pyramid</a:t>
            </a:r>
          </a:p>
          <a:p>
            <a:r>
              <a:rPr lang="en-US" dirty="0" smtClean="0"/>
              <a:t>Uses of food group and pyramid</a:t>
            </a:r>
          </a:p>
          <a:p>
            <a:r>
              <a:rPr lang="en-US" dirty="0" smtClean="0"/>
              <a:t>Balanced diet for different age group</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7200" y="274638"/>
            <a:ext cx="8229600" cy="868362"/>
          </a:xfrm>
        </p:spPr>
        <p:txBody>
          <a:bodyPr/>
          <a:lstStyle/>
          <a:p>
            <a:pPr eaLnBrk="1" hangingPunct="1"/>
            <a:r>
              <a:rPr lang="en-US" sz="3200" b="1" dirty="0" smtClean="0">
                <a:latin typeface="Times New Roman" pitchFamily="18" charset="0"/>
              </a:rPr>
              <a:t>Food Exchange List:</a:t>
            </a:r>
            <a:endParaRPr lang="en-US" sz="3200" dirty="0" smtClean="0">
              <a:latin typeface="Times New Roman" pitchFamily="18" charset="0"/>
            </a:endParaRPr>
          </a:p>
        </p:txBody>
      </p:sp>
      <p:sp>
        <p:nvSpPr>
          <p:cNvPr id="15363" name="Rectangle 3"/>
          <p:cNvSpPr>
            <a:spLocks noGrp="1" noChangeArrowheads="1"/>
          </p:cNvSpPr>
          <p:nvPr>
            <p:ph idx="1"/>
          </p:nvPr>
        </p:nvSpPr>
        <p:spPr>
          <a:xfrm>
            <a:off x="457200" y="1295400"/>
            <a:ext cx="8229600" cy="4830763"/>
          </a:xfrm>
        </p:spPr>
        <p:txBody>
          <a:bodyPr/>
          <a:lstStyle/>
          <a:p>
            <a:pPr algn="just" eaLnBrk="1" hangingPunct="1"/>
            <a:r>
              <a:rPr lang="en-US" sz="2800" dirty="0" smtClean="0">
                <a:latin typeface="Times New Roman" pitchFamily="18" charset="0"/>
              </a:rPr>
              <a:t>It is a systematic listing of foods in a group having approximately equal amount of carbohydrate, protein and fat in a specific amount of the foods.</a:t>
            </a:r>
          </a:p>
          <a:p>
            <a:pPr algn="just" eaLnBrk="1" hangingPunct="1"/>
            <a:endParaRPr lang="en-US" sz="2800" dirty="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74638"/>
            <a:ext cx="8229600" cy="868362"/>
          </a:xfrm>
        </p:spPr>
        <p:txBody>
          <a:bodyPr/>
          <a:lstStyle/>
          <a:p>
            <a:pPr eaLnBrk="1" hangingPunct="1"/>
            <a:r>
              <a:rPr lang="en-US" sz="3200" smtClean="0">
                <a:latin typeface="Times New Roman" pitchFamily="18" charset="0"/>
              </a:rPr>
              <a:t>Importance of F.E.L.</a:t>
            </a:r>
          </a:p>
        </p:txBody>
      </p:sp>
      <p:sp>
        <p:nvSpPr>
          <p:cNvPr id="16387" name="Rectangle 3"/>
          <p:cNvSpPr>
            <a:spLocks noGrp="1" noChangeArrowheads="1"/>
          </p:cNvSpPr>
          <p:nvPr>
            <p:ph idx="1"/>
          </p:nvPr>
        </p:nvSpPr>
        <p:spPr/>
        <p:txBody>
          <a:bodyPr/>
          <a:lstStyle/>
          <a:p>
            <a:pPr algn="just" eaLnBrk="1" hangingPunct="1"/>
            <a:r>
              <a:rPr lang="en-US" sz="2800" smtClean="0">
                <a:latin typeface="Times New Roman" pitchFamily="18" charset="0"/>
              </a:rPr>
              <a:t>Food exchange list plays an important role in diet planning. </a:t>
            </a:r>
          </a:p>
          <a:p>
            <a:pPr algn="just" eaLnBrk="1" hangingPunct="1"/>
            <a:r>
              <a:rPr lang="en-US" sz="2800" smtClean="0">
                <a:latin typeface="Times New Roman" pitchFamily="18" charset="0"/>
              </a:rPr>
              <a:t>These list are used in diet planning to make a quick and fairly accurate estimation of nutritive value of diets.</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868362"/>
          </a:xfrm>
        </p:spPr>
        <p:txBody>
          <a:bodyPr/>
          <a:lstStyle/>
          <a:p>
            <a:pPr eaLnBrk="1" hangingPunct="1"/>
            <a:r>
              <a:rPr lang="en-US" sz="3200" smtClean="0">
                <a:latin typeface="Times New Roman" pitchFamily="18" charset="0"/>
              </a:rPr>
              <a:t>Food group in food exchange list</a:t>
            </a:r>
          </a:p>
        </p:txBody>
      </p:sp>
      <p:sp>
        <p:nvSpPr>
          <p:cNvPr id="17411" name="Rectangle 3"/>
          <p:cNvSpPr>
            <a:spLocks noGrp="1" noChangeArrowheads="1"/>
          </p:cNvSpPr>
          <p:nvPr>
            <p:ph idx="1"/>
          </p:nvPr>
        </p:nvSpPr>
        <p:spPr/>
        <p:txBody>
          <a:bodyPr/>
          <a:lstStyle/>
          <a:p>
            <a:pPr eaLnBrk="1" hangingPunct="1">
              <a:lnSpc>
                <a:spcPct val="90000"/>
              </a:lnSpc>
            </a:pPr>
            <a:r>
              <a:rPr lang="en-US" sz="2800" smtClean="0">
                <a:latin typeface="Times New Roman" pitchFamily="18" charset="0"/>
              </a:rPr>
              <a:t>Milk exchange</a:t>
            </a:r>
          </a:p>
          <a:p>
            <a:pPr eaLnBrk="1" hangingPunct="1">
              <a:lnSpc>
                <a:spcPct val="90000"/>
              </a:lnSpc>
            </a:pPr>
            <a:r>
              <a:rPr lang="en-US" sz="2800" smtClean="0">
                <a:latin typeface="Times New Roman" pitchFamily="18" charset="0"/>
              </a:rPr>
              <a:t>Legumes and pulses exchange</a:t>
            </a:r>
          </a:p>
          <a:p>
            <a:pPr eaLnBrk="1" hangingPunct="1">
              <a:lnSpc>
                <a:spcPct val="90000"/>
              </a:lnSpc>
            </a:pPr>
            <a:r>
              <a:rPr lang="en-US" sz="2800" smtClean="0">
                <a:latin typeface="Times New Roman" pitchFamily="18" charset="0"/>
              </a:rPr>
              <a:t>Flesh foods or meat exchange</a:t>
            </a:r>
          </a:p>
          <a:p>
            <a:pPr eaLnBrk="1" hangingPunct="1">
              <a:lnSpc>
                <a:spcPct val="90000"/>
              </a:lnSpc>
            </a:pPr>
            <a:r>
              <a:rPr lang="en-US" sz="2800" smtClean="0">
                <a:latin typeface="Times New Roman" pitchFamily="18" charset="0"/>
              </a:rPr>
              <a:t>Vegetables A exchange</a:t>
            </a:r>
          </a:p>
          <a:p>
            <a:pPr eaLnBrk="1" hangingPunct="1">
              <a:lnSpc>
                <a:spcPct val="90000"/>
              </a:lnSpc>
            </a:pPr>
            <a:r>
              <a:rPr lang="en-US" sz="2800" smtClean="0">
                <a:latin typeface="Times New Roman" pitchFamily="18" charset="0"/>
              </a:rPr>
              <a:t>Vegetables B exchange</a:t>
            </a:r>
          </a:p>
          <a:p>
            <a:pPr eaLnBrk="1" hangingPunct="1">
              <a:lnSpc>
                <a:spcPct val="90000"/>
              </a:lnSpc>
            </a:pPr>
            <a:r>
              <a:rPr lang="en-US" sz="2800" smtClean="0">
                <a:latin typeface="Times New Roman" pitchFamily="18" charset="0"/>
              </a:rPr>
              <a:t>Fruit exchange</a:t>
            </a:r>
          </a:p>
          <a:p>
            <a:pPr eaLnBrk="1" hangingPunct="1">
              <a:lnSpc>
                <a:spcPct val="90000"/>
              </a:lnSpc>
            </a:pPr>
            <a:r>
              <a:rPr lang="en-US" sz="2800" smtClean="0">
                <a:latin typeface="Times New Roman" pitchFamily="18" charset="0"/>
              </a:rPr>
              <a:t>Cereal exchange</a:t>
            </a:r>
          </a:p>
          <a:p>
            <a:pPr eaLnBrk="1" hangingPunct="1">
              <a:lnSpc>
                <a:spcPct val="90000"/>
              </a:lnSpc>
            </a:pPr>
            <a:r>
              <a:rPr lang="en-US" sz="2800" smtClean="0">
                <a:latin typeface="Times New Roman" pitchFamily="18" charset="0"/>
              </a:rPr>
              <a:t>Fat exchange.</a:t>
            </a:r>
          </a:p>
          <a:p>
            <a:pPr eaLnBrk="1" hangingPunct="1">
              <a:lnSpc>
                <a:spcPct val="90000"/>
              </a:lnSpc>
            </a:pPr>
            <a:endParaRPr lang="en-US" sz="280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359"/>
          <p:cNvSpPr>
            <a:spLocks noGrp="1" noChangeArrowheads="1"/>
          </p:cNvSpPr>
          <p:nvPr>
            <p:ph type="title"/>
          </p:nvPr>
        </p:nvSpPr>
        <p:spPr>
          <a:xfrm>
            <a:off x="457200" y="274638"/>
            <a:ext cx="8229600" cy="715962"/>
          </a:xfrm>
        </p:spPr>
        <p:txBody>
          <a:bodyPr/>
          <a:lstStyle/>
          <a:p>
            <a:pPr eaLnBrk="1" hangingPunct="1"/>
            <a:r>
              <a:rPr lang="en-US" sz="3200" smtClean="0">
                <a:latin typeface="Times New Roman" pitchFamily="18" charset="0"/>
              </a:rPr>
              <a:t>Composition of food exchange list</a:t>
            </a:r>
          </a:p>
        </p:txBody>
      </p:sp>
      <p:graphicFrame>
        <p:nvGraphicFramePr>
          <p:cNvPr id="92525" name="Group 365"/>
          <p:cNvGraphicFramePr>
            <a:graphicFrameLocks noGrp="1"/>
          </p:cNvGraphicFramePr>
          <p:nvPr>
            <p:ph type="tbl" idx="1"/>
          </p:nvPr>
        </p:nvGraphicFramePr>
        <p:xfrm>
          <a:off x="457200" y="1066800"/>
          <a:ext cx="8229600" cy="5234944"/>
        </p:xfrm>
        <a:graphic>
          <a:graphicData uri="http://schemas.openxmlformats.org/drawingml/2006/table">
            <a:tbl>
              <a:tblPr/>
              <a:tblGrid>
                <a:gridCol w="1895475"/>
                <a:gridCol w="1152525"/>
                <a:gridCol w="1600200"/>
                <a:gridCol w="817563"/>
                <a:gridCol w="1168400"/>
                <a:gridCol w="1595437"/>
              </a:tblGrid>
              <a:tr h="855663">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Food group</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Weight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(ml/gm)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Carbohydrate (gm)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Fat</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(gm)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Protein</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(gm)</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Energy</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(Kcal)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Milk</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Legume and </a:t>
                      </a:r>
                    </a:p>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pulses</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15</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6</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Meat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40 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70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Vegetables A</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Vegetable B</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50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Fruit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50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Cereal</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30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20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2</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546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Fat</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11</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 </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ea typeface="Times New Roman" pitchFamily="18" charset="0"/>
                          <a:cs typeface="Arial" charset="0"/>
                        </a:rPr>
                        <a:t>100</a:t>
                      </a: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960438"/>
            <a:ext cx="8229600" cy="715962"/>
          </a:xfrm>
        </p:spPr>
        <p:txBody>
          <a:bodyPr/>
          <a:lstStyle/>
          <a:p>
            <a:pPr eaLnBrk="1" hangingPunct="1"/>
            <a:r>
              <a:rPr lang="en-US" sz="3200" dirty="0" smtClean="0">
                <a:latin typeface="Times New Roman" pitchFamily="18" charset="0"/>
              </a:rPr>
              <a:t>Guidelines for the use of exchange list </a:t>
            </a:r>
          </a:p>
        </p:txBody>
      </p:sp>
      <p:sp>
        <p:nvSpPr>
          <p:cNvPr id="19459" name="Rectangle 3"/>
          <p:cNvSpPr>
            <a:spLocks noGrp="1" noChangeArrowheads="1"/>
          </p:cNvSpPr>
          <p:nvPr>
            <p:ph idx="1"/>
          </p:nvPr>
        </p:nvSpPr>
        <p:spPr>
          <a:xfrm>
            <a:off x="457200" y="2286000"/>
            <a:ext cx="8229600" cy="4419600"/>
          </a:xfrm>
        </p:spPr>
        <p:txBody>
          <a:bodyPr/>
          <a:lstStyle/>
          <a:p>
            <a:pPr algn="just" eaLnBrk="1" hangingPunct="1">
              <a:lnSpc>
                <a:spcPct val="90000"/>
              </a:lnSpc>
            </a:pPr>
            <a:r>
              <a:rPr lang="en-US" sz="2800" dirty="0" smtClean="0">
                <a:latin typeface="Times New Roman" pitchFamily="18" charset="0"/>
              </a:rPr>
              <a:t>Milk exchange: at lease 2 exchange</a:t>
            </a:r>
          </a:p>
          <a:p>
            <a:pPr algn="just" eaLnBrk="1" hangingPunct="1">
              <a:lnSpc>
                <a:spcPct val="90000"/>
              </a:lnSpc>
            </a:pPr>
            <a:r>
              <a:rPr lang="en-US" sz="2800" dirty="0" smtClean="0">
                <a:latin typeface="Times New Roman" pitchFamily="18" charset="0"/>
              </a:rPr>
              <a:t>Legumes and pulse exchange: at least 2 exchange</a:t>
            </a:r>
          </a:p>
          <a:p>
            <a:pPr algn="just" eaLnBrk="1" hangingPunct="1">
              <a:lnSpc>
                <a:spcPct val="90000"/>
              </a:lnSpc>
            </a:pPr>
            <a:r>
              <a:rPr lang="en-US" sz="2800" dirty="0" smtClean="0">
                <a:latin typeface="Times New Roman" pitchFamily="18" charset="0"/>
              </a:rPr>
              <a:t>Meat exchange: at least 1 exchange</a:t>
            </a:r>
          </a:p>
          <a:p>
            <a:pPr algn="just" eaLnBrk="1" hangingPunct="1">
              <a:lnSpc>
                <a:spcPct val="90000"/>
              </a:lnSpc>
            </a:pPr>
            <a:r>
              <a:rPr lang="en-US" sz="2800" dirty="0" smtClean="0">
                <a:latin typeface="Times New Roman" pitchFamily="18" charset="0"/>
              </a:rPr>
              <a:t>Vegetable A exchange: at least 2 exchange.</a:t>
            </a:r>
          </a:p>
          <a:p>
            <a:pPr algn="just" eaLnBrk="1" hangingPunct="1">
              <a:lnSpc>
                <a:spcPct val="90000"/>
              </a:lnSpc>
            </a:pPr>
            <a:r>
              <a:rPr lang="en-US" sz="2800" dirty="0" smtClean="0">
                <a:latin typeface="Times New Roman" pitchFamily="18" charset="0"/>
              </a:rPr>
              <a:t>Vegetable B exchange:  at least 2 exchange.</a:t>
            </a:r>
          </a:p>
          <a:p>
            <a:pPr algn="just" eaLnBrk="1" hangingPunct="1">
              <a:lnSpc>
                <a:spcPct val="90000"/>
              </a:lnSpc>
            </a:pPr>
            <a:r>
              <a:rPr lang="en-US" sz="2800" dirty="0" smtClean="0">
                <a:latin typeface="Times New Roman" pitchFamily="18" charset="0"/>
              </a:rPr>
              <a:t>Fruit exchange: at least 2 exchange</a:t>
            </a:r>
          </a:p>
          <a:p>
            <a:pPr algn="just" eaLnBrk="1" hangingPunct="1">
              <a:lnSpc>
                <a:spcPct val="90000"/>
              </a:lnSpc>
            </a:pPr>
            <a:r>
              <a:rPr lang="en-US" sz="2800" dirty="0" smtClean="0">
                <a:latin typeface="Times New Roman" pitchFamily="18" charset="0"/>
              </a:rPr>
              <a:t>Cereal exchange: at least 6-12 exchange</a:t>
            </a:r>
          </a:p>
          <a:p>
            <a:pPr algn="just" eaLnBrk="1" hangingPunct="1">
              <a:lnSpc>
                <a:spcPct val="90000"/>
              </a:lnSpc>
            </a:pPr>
            <a:r>
              <a:rPr lang="en-US" sz="2800" dirty="0" smtClean="0">
                <a:latin typeface="Times New Roman" pitchFamily="18" charset="0"/>
              </a:rPr>
              <a:t>Fat exchange: 3-4 exchange.</a:t>
            </a:r>
          </a:p>
          <a:p>
            <a:pPr algn="just" eaLnBrk="1" hangingPunct="1">
              <a:lnSpc>
                <a:spcPct val="90000"/>
              </a:lnSpc>
            </a:pPr>
            <a:endParaRPr lang="en-US" sz="2800" dirty="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639762"/>
          </a:xfrm>
        </p:spPr>
        <p:txBody>
          <a:bodyPr/>
          <a:lstStyle/>
          <a:p>
            <a:pPr eaLnBrk="1" hangingPunct="1"/>
            <a:r>
              <a:rPr lang="en-US" sz="3200" smtClean="0">
                <a:latin typeface="Times New Roman" pitchFamily="18" charset="0"/>
              </a:rPr>
              <a:t>Dietary Guidelines</a:t>
            </a:r>
            <a:endParaRPr lang="en-US" sz="1600" smtClean="0">
              <a:latin typeface="Times New Roman" pitchFamily="18" charset="0"/>
            </a:endParaRPr>
          </a:p>
        </p:txBody>
      </p:sp>
      <p:sp>
        <p:nvSpPr>
          <p:cNvPr id="20483" name="Rectangle 3"/>
          <p:cNvSpPr>
            <a:spLocks noGrp="1" noChangeArrowheads="1"/>
          </p:cNvSpPr>
          <p:nvPr>
            <p:ph idx="1"/>
          </p:nvPr>
        </p:nvSpPr>
        <p:spPr>
          <a:xfrm>
            <a:off x="457200" y="1219200"/>
            <a:ext cx="8229600" cy="5334000"/>
          </a:xfrm>
        </p:spPr>
        <p:txBody>
          <a:bodyPr/>
          <a:lstStyle/>
          <a:p>
            <a:pPr algn="just" eaLnBrk="1" hangingPunct="1">
              <a:lnSpc>
                <a:spcPct val="90000"/>
              </a:lnSpc>
            </a:pPr>
            <a:r>
              <a:rPr lang="en-US" sz="2800" dirty="0" smtClean="0">
                <a:latin typeface="Times New Roman" pitchFamily="18" charset="0"/>
              </a:rPr>
              <a:t>A nutritionally adequate diet should be consumed through a wise choice from a variety of foods.</a:t>
            </a:r>
          </a:p>
          <a:p>
            <a:pPr algn="just" eaLnBrk="1" hangingPunct="1">
              <a:lnSpc>
                <a:spcPct val="90000"/>
              </a:lnSpc>
            </a:pPr>
            <a:r>
              <a:rPr lang="en-US" sz="2800" dirty="0" smtClean="0">
                <a:latin typeface="Times New Roman" pitchFamily="18" charset="0"/>
              </a:rPr>
              <a:t>Additional food and extra care be required during pregnancy and lactation.</a:t>
            </a:r>
          </a:p>
          <a:p>
            <a:pPr algn="just" eaLnBrk="1" hangingPunct="1">
              <a:lnSpc>
                <a:spcPct val="90000"/>
              </a:lnSpc>
            </a:pPr>
            <a:r>
              <a:rPr lang="en-US" sz="2800" dirty="0" smtClean="0">
                <a:latin typeface="Times New Roman" pitchFamily="18" charset="0"/>
              </a:rPr>
              <a:t>Exclusive breast-feeding should be practiced for up to six months. Breast-feeding can be continued up to two years.</a:t>
            </a:r>
          </a:p>
          <a:p>
            <a:pPr algn="just" eaLnBrk="1" hangingPunct="1">
              <a:lnSpc>
                <a:spcPct val="90000"/>
              </a:lnSpc>
            </a:pPr>
            <a:r>
              <a:rPr lang="en-US" sz="2800" dirty="0" smtClean="0">
                <a:latin typeface="Times New Roman" pitchFamily="18" charset="0"/>
              </a:rPr>
              <a:t>Food supplements should be introduced to infants after six months.  </a:t>
            </a:r>
          </a:p>
          <a:p>
            <a:pPr algn="just" eaLnBrk="1" hangingPunct="1">
              <a:lnSpc>
                <a:spcPct val="90000"/>
              </a:lnSpc>
            </a:pPr>
            <a:r>
              <a:rPr lang="en-US" sz="2800" dirty="0" smtClean="0">
                <a:latin typeface="Times New Roman" pitchFamily="18" charset="0"/>
              </a:rPr>
              <a:t>Adequate and appropriate diet should be taken by children and adolescents, both in health and disease.</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274638"/>
            <a:ext cx="8229600" cy="639762"/>
          </a:xfrm>
        </p:spPr>
        <p:txBody>
          <a:bodyPr/>
          <a:lstStyle/>
          <a:p>
            <a:pPr eaLnBrk="1" hangingPunct="1"/>
            <a:r>
              <a:rPr lang="en-US" sz="3200" smtClean="0">
                <a:latin typeface="Times New Roman" pitchFamily="18" charset="0"/>
              </a:rPr>
              <a:t>Dietary Guidelines</a:t>
            </a:r>
          </a:p>
        </p:txBody>
      </p:sp>
      <p:sp>
        <p:nvSpPr>
          <p:cNvPr id="21507" name="Rectangle 3"/>
          <p:cNvSpPr>
            <a:spLocks noGrp="1" noChangeArrowheads="1"/>
          </p:cNvSpPr>
          <p:nvPr>
            <p:ph idx="1"/>
          </p:nvPr>
        </p:nvSpPr>
        <p:spPr>
          <a:xfrm>
            <a:off x="457200" y="914400"/>
            <a:ext cx="8229600" cy="5486400"/>
          </a:xfrm>
        </p:spPr>
        <p:txBody>
          <a:bodyPr/>
          <a:lstStyle/>
          <a:p>
            <a:pPr algn="just" eaLnBrk="1" hangingPunct="1">
              <a:lnSpc>
                <a:spcPct val="80000"/>
              </a:lnSpc>
            </a:pPr>
            <a:r>
              <a:rPr lang="en-US" sz="2800" smtClean="0">
                <a:latin typeface="Times New Roman" pitchFamily="18" charset="0"/>
              </a:rPr>
              <a:t>Green leafy vegetables, other vegetables and fruits should be used in plenty.</a:t>
            </a:r>
          </a:p>
          <a:p>
            <a:pPr algn="just" eaLnBrk="1" hangingPunct="1">
              <a:lnSpc>
                <a:spcPct val="80000"/>
              </a:lnSpc>
            </a:pPr>
            <a:r>
              <a:rPr lang="en-US" sz="2800" smtClean="0">
                <a:latin typeface="Times New Roman" pitchFamily="18" charset="0"/>
              </a:rPr>
              <a:t>Cooking oils and animal foods should be used in moderation, and vanaspati/ghee/butter should be used only sparingly.</a:t>
            </a:r>
          </a:p>
          <a:p>
            <a:pPr algn="just" eaLnBrk="1" hangingPunct="1">
              <a:lnSpc>
                <a:spcPct val="80000"/>
              </a:lnSpc>
            </a:pPr>
            <a:r>
              <a:rPr lang="en-US" sz="2800" smtClean="0">
                <a:latin typeface="Times New Roman" pitchFamily="18" charset="0"/>
              </a:rPr>
              <a:t>Over-eating should be avoided to prevent over-weight and obesity. Proper physical activity is essential to maintain desirable body weight.</a:t>
            </a:r>
          </a:p>
          <a:p>
            <a:pPr algn="just" eaLnBrk="1" hangingPunct="1">
              <a:lnSpc>
                <a:spcPct val="80000"/>
              </a:lnSpc>
            </a:pPr>
            <a:r>
              <a:rPr lang="en-US" sz="2800" smtClean="0">
                <a:latin typeface="Times New Roman" pitchFamily="18" charset="0"/>
              </a:rPr>
              <a:t>Salt should be used in moderation.</a:t>
            </a:r>
          </a:p>
          <a:p>
            <a:pPr algn="just" eaLnBrk="1" hangingPunct="1">
              <a:lnSpc>
                <a:spcPct val="80000"/>
              </a:lnSpc>
            </a:pPr>
            <a:r>
              <a:rPr lang="en-US" sz="2800" smtClean="0">
                <a:latin typeface="Times New Roman" pitchFamily="18" charset="0"/>
              </a:rPr>
              <a:t>Foods consumed should be safe and clean.</a:t>
            </a:r>
          </a:p>
          <a:p>
            <a:pPr algn="just" eaLnBrk="1" hangingPunct="1">
              <a:lnSpc>
                <a:spcPct val="80000"/>
              </a:lnSpc>
            </a:pPr>
            <a:r>
              <a:rPr lang="en-US" sz="2800" smtClean="0">
                <a:latin typeface="Times New Roman" pitchFamily="18" charset="0"/>
              </a:rPr>
              <a:t>Water should be taken in adequate amounts and beverages should be consumed in moderation.</a:t>
            </a:r>
          </a:p>
          <a:p>
            <a:pPr algn="just" eaLnBrk="1" hangingPunct="1">
              <a:lnSpc>
                <a:spcPct val="80000"/>
              </a:lnSpc>
            </a:pPr>
            <a:r>
              <a:rPr lang="en-US" sz="2800" smtClean="0">
                <a:latin typeface="Times New Roman" pitchFamily="18" charset="0"/>
              </a:rPr>
              <a:t>Processed and ready-to-eat foods should be used judiciously. Sugar should be used sparingly.</a:t>
            </a:r>
          </a:p>
          <a:p>
            <a:pPr algn="just" eaLnBrk="1" hangingPunct="1">
              <a:lnSpc>
                <a:spcPct val="80000"/>
              </a:lnSpc>
            </a:pPr>
            <a:endParaRPr lang="en-US" sz="280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z="3600" smtClean="0">
                <a:latin typeface="Times New Roman" pitchFamily="18" charset="0"/>
              </a:rPr>
              <a:t>Dietary Guidelines</a:t>
            </a:r>
          </a:p>
        </p:txBody>
      </p:sp>
      <p:sp>
        <p:nvSpPr>
          <p:cNvPr id="22531" name="Rectangle 3"/>
          <p:cNvSpPr>
            <a:spLocks noGrp="1" noChangeArrowheads="1"/>
          </p:cNvSpPr>
          <p:nvPr>
            <p:ph idx="1"/>
          </p:nvPr>
        </p:nvSpPr>
        <p:spPr/>
        <p:txBody>
          <a:bodyPr/>
          <a:lstStyle/>
          <a:p>
            <a:pPr algn="just" eaLnBrk="1" hangingPunct="1"/>
            <a:r>
              <a:rPr lang="en-US" sz="2800" smtClean="0">
                <a:latin typeface="Times New Roman" pitchFamily="18" charset="0"/>
              </a:rPr>
              <a:t>Healthy and positive food concepts and cooking practices should be adopted.</a:t>
            </a:r>
          </a:p>
          <a:p>
            <a:pPr algn="just" eaLnBrk="1" hangingPunct="1"/>
            <a:r>
              <a:rPr lang="en-US" sz="2800" smtClean="0">
                <a:latin typeface="Times New Roman" pitchFamily="18" charset="0"/>
              </a:rPr>
              <a:t>The elderly should eat a nutrient-rich diet to keep fit and active.</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274638"/>
            <a:ext cx="8229600" cy="639762"/>
          </a:xfrm>
        </p:spPr>
        <p:txBody>
          <a:bodyPr/>
          <a:lstStyle/>
          <a:p>
            <a:pPr eaLnBrk="1" hangingPunct="1"/>
            <a:r>
              <a:rPr lang="en-US" sz="3200" smtClean="0">
                <a:solidFill>
                  <a:schemeClr val="tx1"/>
                </a:solidFill>
                <a:latin typeface="Times New Roman" pitchFamily="18" charset="0"/>
                <a:cs typeface="Times New Roman" pitchFamily="18" charset="0"/>
              </a:rPr>
              <a:t>Food to be reduced</a:t>
            </a:r>
            <a:endParaRPr lang="en-US" sz="3200" smtClean="0"/>
          </a:p>
        </p:txBody>
      </p:sp>
      <p:sp>
        <p:nvSpPr>
          <p:cNvPr id="3" name="Content Placeholder 2"/>
          <p:cNvSpPr>
            <a:spLocks noGrp="1"/>
          </p:cNvSpPr>
          <p:nvPr>
            <p:ph idx="1"/>
          </p:nvPr>
        </p:nvSpPr>
        <p:spPr>
          <a:xfrm>
            <a:off x="457200" y="990600"/>
            <a:ext cx="8229600" cy="5486400"/>
          </a:xfrm>
        </p:spPr>
        <p:txBody>
          <a:bodyPr>
            <a:normAutofit lnSpcReduction="10000"/>
          </a:bodyPr>
          <a:lstStyle/>
          <a:p>
            <a:pPr algn="just" eaLnBrk="1" hangingPunct="1"/>
            <a:r>
              <a:rPr lang="en-US" sz="2400" smtClean="0">
                <a:latin typeface="Times New Roman" pitchFamily="18" charset="0"/>
                <a:cs typeface="Times New Roman" pitchFamily="18" charset="0"/>
              </a:rPr>
              <a:t>Reduce daily sodium intake to less than 2,300 milligrams (mg) and further reduce intake to 1,500 mg among persons who are 51 and older. </a:t>
            </a:r>
          </a:p>
          <a:p>
            <a:pPr algn="just" eaLnBrk="1" hangingPunct="1"/>
            <a:r>
              <a:rPr lang="en-US" sz="2400" smtClean="0">
                <a:latin typeface="Times New Roman" pitchFamily="18" charset="0"/>
                <a:cs typeface="Times New Roman" pitchFamily="18" charset="0"/>
              </a:rPr>
              <a:t>Consume less than 10 percent of calories from saturated fatty acids by replacing them with monounsaturated and polyunsaturated fatty acids. </a:t>
            </a:r>
          </a:p>
          <a:p>
            <a:pPr algn="just" eaLnBrk="1" hangingPunct="1"/>
            <a:r>
              <a:rPr lang="en-US" sz="2400" smtClean="0">
                <a:latin typeface="Times New Roman" pitchFamily="18" charset="0"/>
                <a:cs typeface="Times New Roman" pitchFamily="18" charset="0"/>
              </a:rPr>
              <a:t>Consume less than 300 mg per day of dietary cholesterol. </a:t>
            </a:r>
          </a:p>
          <a:p>
            <a:pPr algn="just" eaLnBrk="1" hangingPunct="1"/>
            <a:r>
              <a:rPr lang="en-US" sz="2400" smtClean="0">
                <a:latin typeface="Times New Roman" pitchFamily="18" charset="0"/>
                <a:cs typeface="Times New Roman" pitchFamily="18" charset="0"/>
              </a:rPr>
              <a:t>Keep </a:t>
            </a:r>
            <a:r>
              <a:rPr lang="en-US" sz="2400" i="1" smtClean="0">
                <a:latin typeface="Times New Roman" pitchFamily="18" charset="0"/>
                <a:cs typeface="Times New Roman" pitchFamily="18" charset="0"/>
              </a:rPr>
              <a:t>trans </a:t>
            </a:r>
            <a:r>
              <a:rPr lang="en-US" sz="2400" smtClean="0">
                <a:latin typeface="Times New Roman" pitchFamily="18" charset="0"/>
                <a:cs typeface="Times New Roman" pitchFamily="18" charset="0"/>
              </a:rPr>
              <a:t>fatty acid consumption as low as possible by limiting foods that contain synthetic sources of </a:t>
            </a:r>
            <a:r>
              <a:rPr lang="en-US" sz="2400" i="1" smtClean="0">
                <a:latin typeface="Times New Roman" pitchFamily="18" charset="0"/>
                <a:cs typeface="Times New Roman" pitchFamily="18" charset="0"/>
              </a:rPr>
              <a:t>trans </a:t>
            </a:r>
            <a:r>
              <a:rPr lang="en-US" sz="2400" smtClean="0">
                <a:latin typeface="Times New Roman" pitchFamily="18" charset="0"/>
                <a:cs typeface="Times New Roman" pitchFamily="18" charset="0"/>
              </a:rPr>
              <a:t>fats, such as partially hydrogenated oils, and by limiting other solid fats. </a:t>
            </a:r>
          </a:p>
          <a:p>
            <a:pPr algn="just" eaLnBrk="1" hangingPunct="1"/>
            <a:r>
              <a:rPr lang="en-US" sz="2400" smtClean="0">
                <a:latin typeface="Times New Roman" pitchFamily="18" charset="0"/>
                <a:cs typeface="Times New Roman" pitchFamily="18" charset="0"/>
              </a:rPr>
              <a:t>Reduce the intake of calories from solid fats and added sugars. </a:t>
            </a:r>
          </a:p>
          <a:p>
            <a:pPr algn="just" eaLnBrk="1" hangingPunct="1"/>
            <a:r>
              <a:rPr lang="en-US" sz="2400" smtClean="0">
                <a:latin typeface="Times New Roman" pitchFamily="18" charset="0"/>
                <a:cs typeface="Times New Roman" pitchFamily="18" charset="0"/>
              </a:rPr>
              <a:t>Limit the consumption of foods that contain refined grains, especially refined grain foods that contain solid fats, added sugars, and sodium.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457200" y="274638"/>
            <a:ext cx="8229600" cy="639762"/>
          </a:xfrm>
        </p:spPr>
        <p:txBody>
          <a:bodyPr/>
          <a:lstStyle/>
          <a:p>
            <a:pPr eaLnBrk="1" hangingPunct="1"/>
            <a:r>
              <a:rPr lang="en-US" sz="3200" smtClean="0">
                <a:solidFill>
                  <a:schemeClr val="tx1"/>
                </a:solidFill>
                <a:latin typeface="Times New Roman" pitchFamily="18" charset="0"/>
                <a:cs typeface="Times New Roman" pitchFamily="18" charset="0"/>
              </a:rPr>
              <a:t>Foods to be increased</a:t>
            </a:r>
            <a:endParaRPr lang="en-US" sz="3200" smtClean="0"/>
          </a:p>
        </p:txBody>
      </p:sp>
      <p:sp>
        <p:nvSpPr>
          <p:cNvPr id="3" name="Content Placeholder 2"/>
          <p:cNvSpPr>
            <a:spLocks noGrp="1"/>
          </p:cNvSpPr>
          <p:nvPr>
            <p:ph idx="1"/>
          </p:nvPr>
        </p:nvSpPr>
        <p:spPr>
          <a:xfrm>
            <a:off x="457200" y="990600"/>
            <a:ext cx="8229600" cy="5638800"/>
          </a:xfrm>
        </p:spPr>
        <p:txBody>
          <a:bodyPr/>
          <a:lstStyle/>
          <a:p>
            <a:pPr eaLnBrk="1" hangingPunct="1"/>
            <a:r>
              <a:rPr lang="en-US" sz="2000" smtClean="0">
                <a:latin typeface="Times New Roman" pitchFamily="18" charset="0"/>
                <a:cs typeface="Times New Roman" pitchFamily="18" charset="0"/>
              </a:rPr>
              <a:t>Increase vegetable and fruit intake.</a:t>
            </a:r>
          </a:p>
          <a:p>
            <a:pPr eaLnBrk="1" hangingPunct="1"/>
            <a:r>
              <a:rPr lang="en-US" sz="2000" smtClean="0">
                <a:latin typeface="Times New Roman" pitchFamily="18" charset="0"/>
                <a:cs typeface="Times New Roman" pitchFamily="18" charset="0"/>
              </a:rPr>
              <a:t>Eat a variety of vegetables, especially dark-green and red and orange vegetables and beans and peas. </a:t>
            </a:r>
          </a:p>
          <a:p>
            <a:pPr eaLnBrk="1" hangingPunct="1"/>
            <a:r>
              <a:rPr lang="en-US" sz="2000" smtClean="0">
                <a:latin typeface="Times New Roman" pitchFamily="18" charset="0"/>
                <a:cs typeface="Times New Roman" pitchFamily="18" charset="0"/>
              </a:rPr>
              <a:t>Consume at least half of all grains as whole grains. Increase whole-grain intake by replacing refined grains with whole grains. </a:t>
            </a:r>
          </a:p>
          <a:p>
            <a:pPr eaLnBrk="1" hangingPunct="1"/>
            <a:r>
              <a:rPr lang="en-US" sz="2000" smtClean="0">
                <a:latin typeface="Times New Roman" pitchFamily="18" charset="0"/>
                <a:cs typeface="Times New Roman" pitchFamily="18" charset="0"/>
              </a:rPr>
              <a:t>Increase intake of fat-free or low-fat milk and milk products, such as milk, yogurt, cheese, or fortified soy beverages.</a:t>
            </a:r>
            <a:r>
              <a:rPr lang="en-US" sz="2000" baseline="30000" smtClean="0">
                <a:latin typeface="Times New Roman" pitchFamily="18" charset="0"/>
                <a:cs typeface="Times New Roman" pitchFamily="18" charset="0"/>
              </a:rPr>
              <a:t>6 </a:t>
            </a:r>
            <a:endParaRPr lang="en-US" sz="2000" smtClean="0">
              <a:latin typeface="Times New Roman" pitchFamily="18" charset="0"/>
              <a:cs typeface="Times New Roman" pitchFamily="18" charset="0"/>
            </a:endParaRPr>
          </a:p>
          <a:p>
            <a:pPr eaLnBrk="1" hangingPunct="1"/>
            <a:r>
              <a:rPr lang="en-US" sz="2000" smtClean="0">
                <a:latin typeface="Times New Roman" pitchFamily="18" charset="0"/>
                <a:cs typeface="Times New Roman" pitchFamily="18" charset="0"/>
              </a:rPr>
              <a:t>Choose a variety of protein foods, which include seafood, lean meat and poultry, eggs, beans and peas, soy products, and unsalted nuts and seeds. </a:t>
            </a:r>
          </a:p>
          <a:p>
            <a:pPr eaLnBrk="1" hangingPunct="1"/>
            <a:r>
              <a:rPr lang="en-US" sz="2000" smtClean="0">
                <a:latin typeface="Times New Roman" pitchFamily="18" charset="0"/>
                <a:cs typeface="Times New Roman" pitchFamily="18" charset="0"/>
              </a:rPr>
              <a:t>Increase the amount and variety of seafood consumed by choosing seafood in place of some meat and poultry. </a:t>
            </a:r>
          </a:p>
          <a:p>
            <a:pPr eaLnBrk="1" hangingPunct="1"/>
            <a:r>
              <a:rPr lang="en-US" sz="2000" smtClean="0">
                <a:latin typeface="Times New Roman" pitchFamily="18" charset="0"/>
                <a:cs typeface="Times New Roman" pitchFamily="18" charset="0"/>
              </a:rPr>
              <a:t>Use oils to replace solid fats where possible. </a:t>
            </a:r>
          </a:p>
          <a:p>
            <a:pPr eaLnBrk="1" hangingPunct="1"/>
            <a:r>
              <a:rPr lang="en-US" sz="2000" smtClean="0">
                <a:latin typeface="Times New Roman" pitchFamily="18" charset="0"/>
                <a:cs typeface="Times New Roman" pitchFamily="18" charset="0"/>
              </a:rPr>
              <a:t>Choose foods that provide more potassium, dietary fiber, calcium, and vitamin D. These foods include vegetables, fruits, whole grains, and milk and milk products.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p:txBody>
          <a:bodyPr/>
          <a:lstStyle/>
          <a:p>
            <a:pPr eaLnBrk="1" hangingPunct="1"/>
            <a:r>
              <a:rPr lang="en-US" sz="3200" smtClean="0">
                <a:latin typeface="Times New Roman" pitchFamily="18" charset="0"/>
              </a:rPr>
              <a:t>Balanced diet:</a:t>
            </a:r>
          </a:p>
        </p:txBody>
      </p:sp>
      <p:sp>
        <p:nvSpPr>
          <p:cNvPr id="2051" name="Rectangle 3"/>
          <p:cNvSpPr>
            <a:spLocks noGrp="1" noChangeArrowheads="1"/>
          </p:cNvSpPr>
          <p:nvPr>
            <p:ph idx="1"/>
          </p:nvPr>
        </p:nvSpPr>
        <p:spPr/>
        <p:txBody>
          <a:bodyPr/>
          <a:lstStyle/>
          <a:p>
            <a:pPr algn="just" eaLnBrk="1" hangingPunct="1"/>
            <a:r>
              <a:rPr lang="en-US" sz="2800" smtClean="0">
                <a:latin typeface="Times New Roman" pitchFamily="18" charset="0"/>
              </a:rPr>
              <a:t>A balanced diet is one which contains different types of foods in such quantities and proportions so that the need for calories, proteins, minerals, vitamins and other nutrients is adequately met for maintaining health, vitality and general well-being of an individual.</a:t>
            </a:r>
          </a:p>
          <a:p>
            <a:pPr eaLnBrk="1" hangingPunct="1"/>
            <a:endParaRPr lang="en-US" sz="280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457200"/>
            <a:ext cx="8229600" cy="838200"/>
          </a:xfrm>
        </p:spPr>
        <p:txBody>
          <a:bodyPr/>
          <a:lstStyle/>
          <a:p>
            <a:pPr eaLnBrk="1" hangingPunct="1"/>
            <a:r>
              <a:rPr lang="en-US" sz="3200" smtClean="0">
                <a:latin typeface="Times New Roman" pitchFamily="18" charset="0"/>
              </a:rPr>
              <a:t>What is a "Healthy Diet"?</a:t>
            </a:r>
          </a:p>
        </p:txBody>
      </p:sp>
      <p:sp>
        <p:nvSpPr>
          <p:cNvPr id="25603" name="Rectangle 3"/>
          <p:cNvSpPr>
            <a:spLocks noGrp="1" noChangeArrowheads="1"/>
          </p:cNvSpPr>
          <p:nvPr>
            <p:ph idx="1"/>
          </p:nvPr>
        </p:nvSpPr>
        <p:spPr>
          <a:xfrm>
            <a:off x="457200" y="1524000"/>
            <a:ext cx="8229600" cy="4602163"/>
          </a:xfrm>
        </p:spPr>
        <p:txBody>
          <a:bodyPr/>
          <a:lstStyle/>
          <a:p>
            <a:pPr algn="just" eaLnBrk="1" hangingPunct="1"/>
            <a:r>
              <a:rPr lang="en-US" sz="2800" smtClean="0">
                <a:latin typeface="Times New Roman" pitchFamily="18" charset="0"/>
              </a:rPr>
              <a:t>The healthy diet may be defined as one that: </a:t>
            </a:r>
          </a:p>
          <a:p>
            <a:pPr algn="just" eaLnBrk="1" hangingPunct="1"/>
            <a:r>
              <a:rPr lang="en-US" sz="2800" smtClean="0">
                <a:latin typeface="Times New Roman" pitchFamily="18" charset="0"/>
              </a:rPr>
              <a:t>Emphasizes fruits, vegetables, whole grains, and fat-free or low-fat milk and milk products; </a:t>
            </a:r>
          </a:p>
          <a:p>
            <a:pPr algn="just" eaLnBrk="1" hangingPunct="1"/>
            <a:r>
              <a:rPr lang="en-US" sz="2800" smtClean="0">
                <a:latin typeface="Times New Roman" pitchFamily="18" charset="0"/>
              </a:rPr>
              <a:t>Includes lean meats, poultry, fish, beans, eggs, and nuts; and </a:t>
            </a:r>
          </a:p>
          <a:p>
            <a:pPr algn="just" eaLnBrk="1" hangingPunct="1"/>
            <a:r>
              <a:rPr lang="en-US" sz="2800" smtClean="0">
                <a:latin typeface="Times New Roman" pitchFamily="18" charset="0"/>
              </a:rPr>
              <a:t>Is low in saturated fats, </a:t>
            </a:r>
            <a:r>
              <a:rPr lang="en-US" sz="2800" i="1" smtClean="0">
                <a:latin typeface="Times New Roman" pitchFamily="18" charset="0"/>
              </a:rPr>
              <a:t>trans</a:t>
            </a:r>
            <a:r>
              <a:rPr lang="en-US" sz="2800" smtClean="0">
                <a:latin typeface="Times New Roman" pitchFamily="18" charset="0"/>
              </a:rPr>
              <a:t> fats, cholesterol, salt (sodium), and added sugars.</a:t>
            </a:r>
          </a:p>
          <a:p>
            <a:pPr algn="just" eaLnBrk="1" hangingPunct="1">
              <a:buFontTx/>
              <a:buNone/>
            </a:pPr>
            <a:endParaRPr lang="en-US" sz="2800" smtClean="0">
              <a:latin typeface="Times New Roman" pitchFamily="18" charset="0"/>
            </a:endParaRPr>
          </a:p>
          <a:p>
            <a:pPr algn="just" eaLnBrk="1" hangingPunct="1"/>
            <a:endParaRPr lang="en-US" sz="280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792162"/>
          </a:xfrm>
        </p:spPr>
        <p:txBody>
          <a:bodyPr/>
          <a:lstStyle/>
          <a:p>
            <a:pPr eaLnBrk="1" hangingPunct="1"/>
            <a:r>
              <a:rPr lang="en-US" sz="3200" smtClean="0">
                <a:latin typeface="Times New Roman" pitchFamily="18" charset="0"/>
              </a:rPr>
              <a:t>Healthy diet: Plate model</a:t>
            </a:r>
          </a:p>
        </p:txBody>
      </p:sp>
      <p:sp>
        <p:nvSpPr>
          <p:cNvPr id="26627" name="Rectangle 3"/>
          <p:cNvSpPr>
            <a:spLocks noGrp="1" noChangeArrowheads="1"/>
          </p:cNvSpPr>
          <p:nvPr>
            <p:ph idx="1"/>
          </p:nvPr>
        </p:nvSpPr>
        <p:spPr/>
        <p:txBody>
          <a:bodyPr/>
          <a:lstStyle/>
          <a:p>
            <a:pPr eaLnBrk="1" hangingPunct="1"/>
            <a:endParaRPr lang="en-US" smtClean="0"/>
          </a:p>
        </p:txBody>
      </p:sp>
      <p:pic>
        <p:nvPicPr>
          <p:cNvPr id="26628" name="Picture 2" descr="Lautaskuva_vaaka_valk.jpg"/>
          <p:cNvPicPr>
            <a:picLocks noChangeAspect="1" noChangeArrowheads="1"/>
          </p:cNvPicPr>
          <p:nvPr/>
        </p:nvPicPr>
        <p:blipFill>
          <a:blip r:embed="rId2" cstate="print"/>
          <a:srcRect/>
          <a:stretch>
            <a:fillRect/>
          </a:stretch>
        </p:blipFill>
        <p:spPr bwMode="auto">
          <a:xfrm>
            <a:off x="457200" y="1524000"/>
            <a:ext cx="8229600" cy="4756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274638"/>
            <a:ext cx="8229600" cy="715962"/>
          </a:xfrm>
        </p:spPr>
        <p:txBody>
          <a:bodyPr/>
          <a:lstStyle/>
          <a:p>
            <a:pPr eaLnBrk="1" hangingPunct="1"/>
            <a:r>
              <a:rPr lang="en-US" sz="3200" smtClean="0">
                <a:latin typeface="Times New Roman" pitchFamily="18" charset="0"/>
              </a:rPr>
              <a:t>Guidelines for good health</a:t>
            </a:r>
          </a:p>
        </p:txBody>
      </p:sp>
      <p:sp>
        <p:nvSpPr>
          <p:cNvPr id="27651" name="Rectangle 3"/>
          <p:cNvSpPr>
            <a:spLocks noGrp="1" noChangeArrowheads="1"/>
          </p:cNvSpPr>
          <p:nvPr>
            <p:ph idx="1"/>
          </p:nvPr>
        </p:nvSpPr>
        <p:spPr>
          <a:xfrm>
            <a:off x="457200" y="1143000"/>
            <a:ext cx="8229600" cy="4983163"/>
          </a:xfrm>
        </p:spPr>
        <p:txBody>
          <a:bodyPr/>
          <a:lstStyle/>
          <a:p>
            <a:pPr eaLnBrk="1" hangingPunct="1"/>
            <a:r>
              <a:rPr lang="en-US" sz="2800" smtClean="0">
                <a:latin typeface="Times New Roman" pitchFamily="18" charset="0"/>
              </a:rPr>
              <a:t>Variety in food </a:t>
            </a:r>
          </a:p>
          <a:p>
            <a:pPr eaLnBrk="1" hangingPunct="1"/>
            <a:r>
              <a:rPr lang="en-US" sz="2800" smtClean="0">
                <a:latin typeface="Times New Roman" pitchFamily="18" charset="0"/>
              </a:rPr>
              <a:t>Proportionality</a:t>
            </a:r>
          </a:p>
          <a:p>
            <a:pPr lvl="1" eaLnBrk="1" hangingPunct="1"/>
            <a:r>
              <a:rPr lang="en-US" smtClean="0">
                <a:latin typeface="Times New Roman" pitchFamily="18" charset="0"/>
              </a:rPr>
              <a:t>Some food high</a:t>
            </a:r>
          </a:p>
          <a:p>
            <a:pPr lvl="1" eaLnBrk="1" hangingPunct="1"/>
            <a:r>
              <a:rPr lang="en-US" smtClean="0">
                <a:latin typeface="Times New Roman" pitchFamily="18" charset="0"/>
              </a:rPr>
              <a:t>Some foods low</a:t>
            </a:r>
          </a:p>
          <a:p>
            <a:pPr eaLnBrk="1" hangingPunct="1"/>
            <a:r>
              <a:rPr lang="en-US" sz="2800" smtClean="0">
                <a:latin typeface="Times New Roman" pitchFamily="18" charset="0"/>
              </a:rPr>
              <a:t>Moderation</a:t>
            </a:r>
          </a:p>
          <a:p>
            <a:pPr lvl="1" eaLnBrk="1" hangingPunct="1"/>
            <a:r>
              <a:rPr lang="en-US" smtClean="0">
                <a:latin typeface="Times New Roman" pitchFamily="18" charset="0"/>
              </a:rPr>
              <a:t>Saturated fat, trans-fat, added sugar, alcohol, cholesterol, salt</a:t>
            </a:r>
          </a:p>
          <a:p>
            <a:pPr eaLnBrk="1" hangingPunct="1"/>
            <a:r>
              <a:rPr lang="en-US" sz="2800" smtClean="0">
                <a:latin typeface="Times New Roman" pitchFamily="18" charset="0"/>
              </a:rPr>
              <a:t>Activity</a:t>
            </a:r>
          </a:p>
          <a:p>
            <a:pPr lvl="1" eaLnBrk="1" hangingPunct="1"/>
            <a:r>
              <a:rPr lang="en-US" smtClean="0">
                <a:latin typeface="Times New Roman" pitchFamily="18" charset="0"/>
              </a:rPr>
              <a:t>Physical activity</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sz="2400" smtClean="0"/>
              <a:t>Guidelines for good health contd.</a:t>
            </a:r>
          </a:p>
        </p:txBody>
      </p:sp>
      <p:pic>
        <p:nvPicPr>
          <p:cNvPr id="28675" name="Picture 4"/>
          <p:cNvPicPr>
            <a:picLocks noGrp="1" noChangeAspect="1" noChangeArrowheads="1"/>
          </p:cNvPicPr>
          <p:nvPr>
            <p:ph idx="1"/>
          </p:nvPr>
        </p:nvPicPr>
        <p:blipFill>
          <a:blip r:embed="rId2" cstate="print"/>
          <a:stretch>
            <a:fillRect/>
          </a:stretch>
        </p:blipFill>
        <p:spPr>
          <a:xfrm>
            <a:off x="457200" y="2763955"/>
            <a:ext cx="8229600" cy="2731853"/>
          </a:xfrm>
          <a:noFill/>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z="3200" smtClean="0">
                <a:latin typeface="Times New Roman" pitchFamily="18" charset="0"/>
              </a:rPr>
              <a:t>Purpose of balanced diet</a:t>
            </a:r>
          </a:p>
        </p:txBody>
      </p:sp>
      <p:sp>
        <p:nvSpPr>
          <p:cNvPr id="3075" name="Rectangle 3"/>
          <p:cNvSpPr>
            <a:spLocks noGrp="1" noChangeArrowheads="1"/>
          </p:cNvSpPr>
          <p:nvPr>
            <p:ph idx="1"/>
          </p:nvPr>
        </p:nvSpPr>
        <p:spPr/>
        <p:txBody>
          <a:bodyPr/>
          <a:lstStyle/>
          <a:p>
            <a:pPr algn="just" eaLnBrk="1" hangingPunct="1"/>
            <a:r>
              <a:rPr lang="en-US" sz="2800" smtClean="0">
                <a:latin typeface="Times New Roman" pitchFamily="18" charset="0"/>
              </a:rPr>
              <a:t>To meet the daily requirements of nutrients</a:t>
            </a:r>
          </a:p>
          <a:p>
            <a:pPr algn="just" eaLnBrk="1" hangingPunct="1"/>
            <a:r>
              <a:rPr lang="en-US" sz="2800" smtClean="0">
                <a:latin typeface="Times New Roman" pitchFamily="18" charset="0"/>
              </a:rPr>
              <a:t>To maintain correct proportion of nutrients in the daily diet</a:t>
            </a:r>
          </a:p>
          <a:p>
            <a:pPr algn="just" eaLnBrk="1" hangingPunct="1"/>
            <a:r>
              <a:rPr lang="en-US" sz="2800" smtClean="0">
                <a:latin typeface="Times New Roman" pitchFamily="18" charset="0"/>
              </a:rPr>
              <a:t>To maintain the desirable body weight</a:t>
            </a:r>
          </a:p>
          <a:p>
            <a:pPr algn="just" eaLnBrk="1" hangingPunct="1"/>
            <a:r>
              <a:rPr lang="en-US" sz="2800" smtClean="0">
                <a:latin typeface="Times New Roman" pitchFamily="18" charset="0"/>
              </a:rPr>
              <a:t>To Promote and preserve the good health</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z="3200" smtClean="0">
                <a:latin typeface="Times New Roman" pitchFamily="18" charset="0"/>
              </a:rPr>
              <a:t>Types of balanced diet </a:t>
            </a:r>
            <a:endParaRPr lang="en-US" sz="3200" u="sng" smtClean="0">
              <a:latin typeface="Times New Roman" pitchFamily="18" charset="0"/>
            </a:endParaRPr>
          </a:p>
        </p:txBody>
      </p:sp>
      <p:sp>
        <p:nvSpPr>
          <p:cNvPr id="4099" name="Rectangle 3"/>
          <p:cNvSpPr>
            <a:spLocks noGrp="1" noChangeArrowheads="1"/>
          </p:cNvSpPr>
          <p:nvPr>
            <p:ph idx="1"/>
          </p:nvPr>
        </p:nvSpPr>
        <p:spPr/>
        <p:txBody>
          <a:bodyPr>
            <a:normAutofit/>
          </a:bodyPr>
          <a:lstStyle/>
          <a:p>
            <a:pPr algn="just" eaLnBrk="1" hangingPunct="1"/>
            <a:r>
              <a:rPr lang="en-US" sz="2400" u="sng" dirty="0" smtClean="0">
                <a:latin typeface="Times New Roman" pitchFamily="18" charset="0"/>
              </a:rPr>
              <a:t>High cost balanced diet: </a:t>
            </a:r>
            <a:endParaRPr lang="en-US" sz="2400" dirty="0" smtClean="0">
              <a:latin typeface="Times New Roman" pitchFamily="18" charset="0"/>
            </a:endParaRPr>
          </a:p>
          <a:p>
            <a:pPr algn="just" eaLnBrk="1" hangingPunct="1">
              <a:buFont typeface="Wingdings" pitchFamily="2" charset="2"/>
              <a:buChar char="Ø"/>
            </a:pPr>
            <a:r>
              <a:rPr lang="en-US" sz="2400" dirty="0" smtClean="0">
                <a:latin typeface="Times New Roman" pitchFamily="18" charset="0"/>
              </a:rPr>
              <a:t>contains sufficient/liberal amount protein foods of animal origin (milk, meat, fish, egg etc.).</a:t>
            </a:r>
            <a:endParaRPr lang="en-US" sz="2400" u="sng" dirty="0" smtClean="0">
              <a:latin typeface="Times New Roman" pitchFamily="18" charset="0"/>
            </a:endParaRPr>
          </a:p>
          <a:p>
            <a:pPr algn="just" eaLnBrk="1" hangingPunct="1"/>
            <a:endParaRPr lang="en-US" sz="2400" u="sng" dirty="0" smtClean="0">
              <a:latin typeface="Times New Roman" pitchFamily="18" charset="0"/>
            </a:endParaRPr>
          </a:p>
          <a:p>
            <a:pPr algn="just" eaLnBrk="1" hangingPunct="1"/>
            <a:r>
              <a:rPr lang="en-US" sz="2400" u="sng" dirty="0" smtClean="0">
                <a:latin typeface="Times New Roman" pitchFamily="18" charset="0"/>
              </a:rPr>
              <a:t>Moderate cost balanced diet: </a:t>
            </a:r>
            <a:endParaRPr lang="en-US" sz="2400" dirty="0" smtClean="0">
              <a:latin typeface="Times New Roman" pitchFamily="18" charset="0"/>
            </a:endParaRPr>
          </a:p>
          <a:p>
            <a:pPr algn="just" eaLnBrk="1" hangingPunct="1">
              <a:buFont typeface="Wingdings" pitchFamily="2" charset="2"/>
              <a:buChar char="Ø"/>
            </a:pPr>
            <a:r>
              <a:rPr lang="en-US" sz="2400" dirty="0" smtClean="0">
                <a:latin typeface="Times New Roman" pitchFamily="18" charset="0"/>
              </a:rPr>
              <a:t>contains moderate amount protein foods of animal origin.</a:t>
            </a:r>
            <a:endParaRPr lang="en-US" sz="2400" u="sng" dirty="0" smtClean="0">
              <a:latin typeface="Times New Roman" pitchFamily="18" charset="0"/>
            </a:endParaRPr>
          </a:p>
          <a:p>
            <a:pPr algn="just" eaLnBrk="1" hangingPunct="1"/>
            <a:endParaRPr lang="en-US" sz="2400" u="sng" dirty="0" smtClean="0">
              <a:latin typeface="Times New Roman" pitchFamily="18" charset="0"/>
            </a:endParaRPr>
          </a:p>
          <a:p>
            <a:pPr algn="just" eaLnBrk="1" hangingPunct="1"/>
            <a:r>
              <a:rPr lang="en-US" sz="2400" u="sng" dirty="0" smtClean="0">
                <a:latin typeface="Times New Roman" pitchFamily="18" charset="0"/>
              </a:rPr>
              <a:t>Low cost balanced diet: </a:t>
            </a:r>
            <a:endParaRPr lang="en-US" sz="2400" dirty="0" smtClean="0">
              <a:latin typeface="Times New Roman" pitchFamily="18" charset="0"/>
            </a:endParaRPr>
          </a:p>
          <a:p>
            <a:pPr algn="just" eaLnBrk="1" hangingPunct="1">
              <a:buFont typeface="Wingdings" pitchFamily="2" charset="2"/>
              <a:buChar char="Ø"/>
            </a:pPr>
            <a:r>
              <a:rPr lang="en-US" sz="2400" dirty="0" smtClean="0">
                <a:latin typeface="Times New Roman" pitchFamily="18" charset="0"/>
              </a:rPr>
              <a:t>contains small amounts protein foods of animal origin and liberal amount of plant source protein.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457200"/>
            <a:ext cx="8229600" cy="914400"/>
          </a:xfrm>
        </p:spPr>
        <p:txBody>
          <a:bodyPr/>
          <a:lstStyle/>
          <a:p>
            <a:pPr eaLnBrk="1" hangingPunct="1"/>
            <a:r>
              <a:rPr lang="en-US" sz="3200" dirty="0" smtClean="0">
                <a:latin typeface="Times New Roman" pitchFamily="18" charset="0"/>
              </a:rPr>
              <a:t>General Guidelines/Principles of Balanced Diet:</a:t>
            </a:r>
          </a:p>
        </p:txBody>
      </p:sp>
      <p:sp>
        <p:nvSpPr>
          <p:cNvPr id="5123" name="Rectangle 3"/>
          <p:cNvSpPr>
            <a:spLocks noGrp="1" noChangeArrowheads="1"/>
          </p:cNvSpPr>
          <p:nvPr>
            <p:ph idx="1"/>
          </p:nvPr>
        </p:nvSpPr>
        <p:spPr>
          <a:xfrm>
            <a:off x="457200" y="1143000"/>
            <a:ext cx="8229600" cy="4983163"/>
          </a:xfrm>
        </p:spPr>
        <p:txBody>
          <a:bodyPr>
            <a:normAutofit/>
          </a:bodyPr>
          <a:lstStyle/>
          <a:p>
            <a:pPr algn="just" eaLnBrk="1" hangingPunct="1">
              <a:lnSpc>
                <a:spcPct val="80000"/>
              </a:lnSpc>
            </a:pPr>
            <a:endParaRPr lang="en-US" sz="2400" dirty="0" smtClean="0">
              <a:latin typeface="Times New Roman" pitchFamily="18" charset="0"/>
            </a:endParaRP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About 70% of the total energy requirements may be met through the intake of Carbohydrate. While the energy from Carbohydrate should not be less than 40%.</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Intake of Fat should be limited to not more than 15% of the calorie requirements in the diet, but it may exceed to 30% for infant and children. Besides this, at least 25% of vegetable oil out of total fat should be incorporated daily.</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Saturated fats should be not more than 10% of total energy intake. Unsaturated fats should replace the remaining fats requirements.</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427038"/>
            <a:ext cx="8229600" cy="1020762"/>
          </a:xfrm>
        </p:spPr>
        <p:txBody>
          <a:bodyPr/>
          <a:lstStyle/>
          <a:p>
            <a:pPr eaLnBrk="1" hangingPunct="1"/>
            <a:r>
              <a:rPr lang="en-US" sz="3200" dirty="0" smtClean="0">
                <a:latin typeface="Times New Roman" pitchFamily="18" charset="0"/>
              </a:rPr>
              <a:t>General Guidelines/Principles of Balanced Diet:</a:t>
            </a:r>
          </a:p>
        </p:txBody>
      </p:sp>
      <p:sp>
        <p:nvSpPr>
          <p:cNvPr id="6147" name="Rectangle 3"/>
          <p:cNvSpPr>
            <a:spLocks noGrp="1" noChangeArrowheads="1"/>
          </p:cNvSpPr>
          <p:nvPr>
            <p:ph idx="1"/>
          </p:nvPr>
        </p:nvSpPr>
        <p:spPr/>
        <p:txBody>
          <a:bodyPr/>
          <a:lstStyle/>
          <a:p>
            <a:pPr algn="just" eaLnBrk="1" hangingPunct="1">
              <a:lnSpc>
                <a:spcPct val="80000"/>
              </a:lnSpc>
            </a:pPr>
            <a:r>
              <a:rPr lang="en-US" sz="2400" dirty="0" smtClean="0">
                <a:latin typeface="Times New Roman" pitchFamily="18" charset="0"/>
              </a:rPr>
              <a:t>Protein intake should be at least 15-20% of total energy. 25% of protein required should be desired from animal protein.</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Refined carbohydrates should be minimized and be rich in fiber.</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Sources rich in fat and alcohol should be avoided.</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Vitamins are recommended in terms of Calorie intake, because they are used as coenzyme for metabolism of foods.</a:t>
            </a:r>
          </a:p>
          <a:p>
            <a:pPr algn="just" eaLnBrk="1" hangingPunct="1">
              <a:lnSpc>
                <a:spcPct val="80000"/>
              </a:lnSpc>
            </a:pPr>
            <a:endParaRPr lang="en-US" sz="2400" dirty="0" smtClean="0">
              <a:latin typeface="Times New Roman" pitchFamily="18" charset="0"/>
            </a:endParaRPr>
          </a:p>
          <a:p>
            <a:pPr algn="just" eaLnBrk="1" hangingPunct="1">
              <a:lnSpc>
                <a:spcPct val="80000"/>
              </a:lnSpc>
            </a:pPr>
            <a:r>
              <a:rPr lang="en-US" sz="2400" dirty="0" smtClean="0">
                <a:latin typeface="Times New Roman" pitchFamily="18" charset="0"/>
              </a:rPr>
              <a:t>Salt intake should not increase more than 5 gm per day.</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229600" cy="792162"/>
          </a:xfrm>
        </p:spPr>
        <p:txBody>
          <a:bodyPr/>
          <a:lstStyle/>
          <a:p>
            <a:pPr eaLnBrk="1" hangingPunct="1"/>
            <a:r>
              <a:rPr lang="en-US" sz="3200" smtClean="0">
                <a:latin typeface="Times New Roman" pitchFamily="18" charset="0"/>
              </a:rPr>
              <a:t>Food group</a:t>
            </a:r>
          </a:p>
        </p:txBody>
      </p:sp>
      <p:sp>
        <p:nvSpPr>
          <p:cNvPr id="7171" name="Rectangle 3"/>
          <p:cNvSpPr>
            <a:spLocks noGrp="1" noChangeArrowheads="1"/>
          </p:cNvSpPr>
          <p:nvPr>
            <p:ph idx="1"/>
          </p:nvPr>
        </p:nvSpPr>
        <p:spPr>
          <a:xfrm>
            <a:off x="457200" y="1219200"/>
            <a:ext cx="8229600" cy="5181600"/>
          </a:xfrm>
        </p:spPr>
        <p:txBody>
          <a:bodyPr>
            <a:normAutofit/>
          </a:bodyPr>
          <a:lstStyle/>
          <a:p>
            <a:pPr algn="just" eaLnBrk="1" hangingPunct="1"/>
            <a:endParaRPr lang="en-US" sz="2400" dirty="0" smtClean="0">
              <a:latin typeface="Times New Roman" pitchFamily="18" charset="0"/>
            </a:endParaRPr>
          </a:p>
          <a:p>
            <a:pPr algn="just" eaLnBrk="1" hangingPunct="1"/>
            <a:r>
              <a:rPr lang="en-US" sz="2400" dirty="0" smtClean="0">
                <a:latin typeface="Times New Roman" pitchFamily="18" charset="0"/>
              </a:rPr>
              <a:t>Basis of Food Group</a:t>
            </a:r>
          </a:p>
          <a:p>
            <a:pPr lvl="2" algn="just" eaLnBrk="1" hangingPunct="1"/>
            <a:r>
              <a:rPr lang="en-US" sz="2400" dirty="0" smtClean="0">
                <a:latin typeface="Times New Roman" pitchFamily="18" charset="0"/>
              </a:rPr>
              <a:t>Inclusion of variety</a:t>
            </a:r>
          </a:p>
          <a:p>
            <a:pPr lvl="2" algn="just" eaLnBrk="1" hangingPunct="1"/>
            <a:r>
              <a:rPr lang="en-US" sz="2400" dirty="0" smtClean="0">
                <a:latin typeface="Times New Roman" pitchFamily="18" charset="0"/>
              </a:rPr>
              <a:t>Requirements of foods i.e. consumption amount</a:t>
            </a:r>
          </a:p>
          <a:p>
            <a:pPr lvl="2" algn="just" eaLnBrk="1" hangingPunct="1"/>
            <a:r>
              <a:rPr lang="en-US" sz="2400" dirty="0" smtClean="0">
                <a:latin typeface="Times New Roman" pitchFamily="18" charset="0"/>
              </a:rPr>
              <a:t>Composition of foods</a:t>
            </a:r>
          </a:p>
          <a:p>
            <a:pPr algn="just" eaLnBrk="1" hangingPunct="1"/>
            <a:r>
              <a:rPr lang="en-US" sz="2400" dirty="0" smtClean="0">
                <a:latin typeface="Times New Roman" pitchFamily="18" charset="0"/>
              </a:rPr>
              <a:t>Food groups are the systematic classification of foods on the basis of their composition, for the purpose of preparation of balanced diet which gives the verities and quantity of the foods in daily meal that meets the RDA, the foundation of healthy life. </a:t>
            </a:r>
          </a:p>
          <a:p>
            <a:pPr algn="just" eaLnBrk="1" hangingPunct="1"/>
            <a:r>
              <a:rPr lang="en-US" sz="2400" dirty="0" smtClean="0">
                <a:latin typeface="Times New Roman" pitchFamily="18" charset="0"/>
                <a:cs typeface="Times New Roman" pitchFamily="18" charset="0"/>
              </a:rPr>
              <a:t>Foods of the same food group share similar nutritional properties</a:t>
            </a:r>
            <a:r>
              <a:rPr lang="en-US" sz="2400" dirty="0" smtClean="0"/>
              <a:t>.</a:t>
            </a:r>
            <a:endParaRPr lang="en-US" sz="2400" dirty="0"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381000"/>
            <a:ext cx="8229600" cy="1143000"/>
          </a:xfrm>
        </p:spPr>
        <p:txBody>
          <a:bodyPr/>
          <a:lstStyle/>
          <a:p>
            <a:pPr eaLnBrk="1" hangingPunct="1"/>
            <a:r>
              <a:rPr lang="en-US" sz="3200" dirty="0" smtClean="0">
                <a:latin typeface="Times New Roman" pitchFamily="18" charset="0"/>
              </a:rPr>
              <a:t>Balanced diet contd.</a:t>
            </a:r>
          </a:p>
        </p:txBody>
      </p:sp>
      <p:sp>
        <p:nvSpPr>
          <p:cNvPr id="8195" name="Rectangle 5"/>
          <p:cNvSpPr>
            <a:spLocks noGrp="1" noChangeArrowheads="1"/>
          </p:cNvSpPr>
          <p:nvPr>
            <p:ph idx="1"/>
          </p:nvPr>
        </p:nvSpPr>
        <p:spPr/>
        <p:txBody>
          <a:bodyPr>
            <a:normAutofit/>
          </a:bodyPr>
          <a:lstStyle/>
          <a:p>
            <a:pPr eaLnBrk="1" hangingPunct="1">
              <a:lnSpc>
                <a:spcPct val="90000"/>
              </a:lnSpc>
              <a:buFontTx/>
              <a:buNone/>
            </a:pPr>
            <a:r>
              <a:rPr lang="en-US" sz="2400" dirty="0" smtClean="0">
                <a:latin typeface="Times New Roman" pitchFamily="18" charset="0"/>
              </a:rPr>
              <a:t>Five Food groups for balanced diet preparation</a:t>
            </a:r>
          </a:p>
          <a:p>
            <a:pPr marL="457200" indent="-457200" eaLnBrk="1" hangingPunct="1">
              <a:lnSpc>
                <a:spcPct val="90000"/>
              </a:lnSpc>
              <a:buFont typeface="+mj-lt"/>
              <a:buAutoNum type="arabicPeriod"/>
            </a:pPr>
            <a:r>
              <a:rPr lang="en-US" sz="2400" dirty="0" smtClean="0">
                <a:latin typeface="Times New Roman" pitchFamily="18" charset="0"/>
              </a:rPr>
              <a:t>Cereal and products</a:t>
            </a:r>
          </a:p>
          <a:p>
            <a:pPr marL="457200" indent="-457200" eaLnBrk="1" hangingPunct="1">
              <a:lnSpc>
                <a:spcPct val="90000"/>
              </a:lnSpc>
              <a:buFont typeface="+mj-lt"/>
              <a:buAutoNum type="arabicPeriod"/>
            </a:pPr>
            <a:r>
              <a:rPr lang="en-US" sz="2400" dirty="0" smtClean="0">
                <a:latin typeface="Times New Roman" pitchFamily="18" charset="0"/>
              </a:rPr>
              <a:t>Protein foods</a:t>
            </a:r>
          </a:p>
          <a:p>
            <a:pPr marL="457200" indent="-457200" eaLnBrk="1" hangingPunct="1">
              <a:lnSpc>
                <a:spcPct val="90000"/>
              </a:lnSpc>
              <a:buFont typeface="+mj-lt"/>
              <a:buAutoNum type="arabicPeriod"/>
            </a:pPr>
            <a:r>
              <a:rPr lang="en-US" sz="2400" dirty="0" smtClean="0">
                <a:latin typeface="Times New Roman" pitchFamily="18" charset="0"/>
              </a:rPr>
              <a:t>Protective fruits and vegetables</a:t>
            </a:r>
          </a:p>
          <a:p>
            <a:pPr marL="1124712" lvl="2" indent="-457200" eaLnBrk="1" hangingPunct="1">
              <a:lnSpc>
                <a:spcPct val="90000"/>
              </a:lnSpc>
              <a:buFont typeface="Wingdings" pitchFamily="2" charset="2"/>
              <a:buChar char="Ø"/>
            </a:pPr>
            <a:r>
              <a:rPr lang="en-US" sz="2400" dirty="0" smtClean="0">
                <a:latin typeface="Times New Roman" pitchFamily="18" charset="0"/>
              </a:rPr>
              <a:t>Vitamin A rich</a:t>
            </a:r>
          </a:p>
          <a:p>
            <a:pPr marL="1124712" lvl="2" indent="-457200" eaLnBrk="1" hangingPunct="1">
              <a:lnSpc>
                <a:spcPct val="90000"/>
              </a:lnSpc>
              <a:buFont typeface="Wingdings" pitchFamily="2" charset="2"/>
              <a:buChar char="Ø"/>
            </a:pPr>
            <a:r>
              <a:rPr lang="en-US" sz="2400" dirty="0" smtClean="0">
                <a:latin typeface="Times New Roman" pitchFamily="18" charset="0"/>
              </a:rPr>
              <a:t>Vitamin C rich</a:t>
            </a:r>
          </a:p>
          <a:p>
            <a:pPr marL="457200" indent="-457200" eaLnBrk="1" hangingPunct="1">
              <a:lnSpc>
                <a:spcPct val="90000"/>
              </a:lnSpc>
              <a:buFont typeface="+mj-lt"/>
              <a:buAutoNum type="arabicPeriod"/>
            </a:pPr>
            <a:r>
              <a:rPr lang="en-US" sz="2400" dirty="0" smtClean="0">
                <a:latin typeface="Times New Roman" pitchFamily="18" charset="0"/>
              </a:rPr>
              <a:t>Other fruits and vegetables</a:t>
            </a:r>
          </a:p>
          <a:p>
            <a:pPr marL="457200" indent="-457200" eaLnBrk="1" hangingPunct="1">
              <a:lnSpc>
                <a:spcPct val="90000"/>
              </a:lnSpc>
              <a:buFont typeface="+mj-lt"/>
              <a:buAutoNum type="arabicPeriod"/>
            </a:pPr>
            <a:r>
              <a:rPr lang="en-US" sz="2400" dirty="0" smtClean="0">
                <a:latin typeface="Times New Roman" pitchFamily="18" charset="0"/>
              </a:rPr>
              <a:t>Oil, fats and sugar</a:t>
            </a:r>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150</TotalTime>
  <Words>1951</Words>
  <Application>Microsoft Office PowerPoint</Application>
  <PresentationFormat>On-screen Show (4:3)</PresentationFormat>
  <Paragraphs>323</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Unit IV: Balanced Diet</vt:lpstr>
      <vt:lpstr>Contents</vt:lpstr>
      <vt:lpstr>Balanced diet:</vt:lpstr>
      <vt:lpstr>Purpose of balanced diet</vt:lpstr>
      <vt:lpstr>Types of balanced diet </vt:lpstr>
      <vt:lpstr>General Guidelines/Principles of Balanced Diet:</vt:lpstr>
      <vt:lpstr>General Guidelines/Principles of Balanced Diet:</vt:lpstr>
      <vt:lpstr>Food group</vt:lpstr>
      <vt:lpstr>Balanced diet contd.</vt:lpstr>
      <vt:lpstr>Nutrient contribution of five food group (ICMR 1991) </vt:lpstr>
      <vt:lpstr>Food guide for balanced diet (ICMR 1991)</vt:lpstr>
      <vt:lpstr>Guidelines for use of food groups</vt:lpstr>
      <vt:lpstr>Dietary score card</vt:lpstr>
      <vt:lpstr>Calculation of dietary score card:</vt:lpstr>
      <vt:lpstr>Food Pyramid</vt:lpstr>
      <vt:lpstr>Food pyramid ??</vt:lpstr>
      <vt:lpstr>Features of food pyramid</vt:lpstr>
      <vt:lpstr>Uses of food pyramid</vt:lpstr>
      <vt:lpstr>Food Pyramid (DFTQC)</vt:lpstr>
      <vt:lpstr>Food Exchange List:</vt:lpstr>
      <vt:lpstr>Importance of F.E.L.</vt:lpstr>
      <vt:lpstr>Food group in food exchange list</vt:lpstr>
      <vt:lpstr>Composition of food exchange list</vt:lpstr>
      <vt:lpstr>Guidelines for the use of exchange list </vt:lpstr>
      <vt:lpstr>Dietary Guidelines</vt:lpstr>
      <vt:lpstr>Dietary Guidelines</vt:lpstr>
      <vt:lpstr>Dietary Guidelines</vt:lpstr>
      <vt:lpstr>Food to be reduced</vt:lpstr>
      <vt:lpstr>Foods to be increased</vt:lpstr>
      <vt:lpstr>What is a "Healthy Diet"?</vt:lpstr>
      <vt:lpstr>Healthy diet: Plate model</vt:lpstr>
      <vt:lpstr>Guidelines for good health</vt:lpstr>
      <vt:lpstr>Guidelines for good health contd.</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IV: </dc:title>
  <dc:creator>BPH</dc:creator>
  <cp:lastModifiedBy>click</cp:lastModifiedBy>
  <cp:revision>9</cp:revision>
  <dcterms:created xsi:type="dcterms:W3CDTF">2006-08-16T00:00:00Z</dcterms:created>
  <dcterms:modified xsi:type="dcterms:W3CDTF">2017-06-25T01:50:10Z</dcterms:modified>
</cp:coreProperties>
</file>