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3" r:id="rId6"/>
    <p:sldId id="265" r:id="rId7"/>
    <p:sldId id="260" r:id="rId8"/>
    <p:sldId id="264" r:id="rId9"/>
    <p:sldId id="261" r:id="rId10"/>
    <p:sldId id="262" r:id="rId11"/>
    <p:sldId id="267" r:id="rId12"/>
    <p:sldId id="266" r:id="rId13"/>
    <p:sldId id="268" r:id="rId14"/>
    <p:sldId id="283" r:id="rId15"/>
    <p:sldId id="287" r:id="rId16"/>
    <p:sldId id="270" r:id="rId17"/>
    <p:sldId id="271" r:id="rId18"/>
    <p:sldId id="272" r:id="rId19"/>
    <p:sldId id="273" r:id="rId20"/>
    <p:sldId id="284" r:id="rId21"/>
    <p:sldId id="275" r:id="rId22"/>
    <p:sldId id="280" r:id="rId23"/>
    <p:sldId id="281" r:id="rId24"/>
    <p:sldId id="285" r:id="rId25"/>
    <p:sldId id="286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6949" autoAdjust="0"/>
  </p:normalViewPr>
  <p:slideViewPr>
    <p:cSldViewPr>
      <p:cViewPr varScale="1">
        <p:scale>
          <a:sx n="75" d="100"/>
          <a:sy n="75" d="100"/>
        </p:scale>
        <p:origin x="-12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0B109-0842-4BDB-9D7D-58AC2E087528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FEFA4-08D8-4902-9EE3-509B9FFDDA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E090EC-FA18-4186-BD20-813FCA3FC36C}" type="datetimeFigureOut">
              <a:rPr lang="en-US" smtClean="0"/>
              <a:pPr/>
              <a:t>8/21/2017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1478DB-68C0-465C-8018-906AF17830B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ENTAMOEBA HISTOLYTICA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ENTAMOEBA HISTOLYTICA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New Doc 2017-08-21 (1)_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46051" y="1935163"/>
            <a:ext cx="3651897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OF REPRODUCTION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.EXCYSTATION</a:t>
            </a:r>
          </a:p>
          <a:p>
            <a:pPr>
              <a:buNone/>
            </a:pPr>
            <a:r>
              <a:rPr lang="en-US" dirty="0" smtClean="0"/>
              <a:t> .ENCYSTATION</a:t>
            </a:r>
          </a:p>
          <a:p>
            <a:pPr>
              <a:buNone/>
            </a:pPr>
            <a:r>
              <a:rPr lang="en-US" dirty="0" smtClean="0"/>
              <a:t>.MULTIPLICATION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2057400" cy="6858000"/>
          </a:xfrm>
        </p:spPr>
        <p:txBody>
          <a:bodyPr vert="vert">
            <a:normAutofit fontScale="90000"/>
          </a:bodyPr>
          <a:lstStyle/>
          <a:p>
            <a:r>
              <a:rPr lang="en-US" dirty="0" smtClean="0"/>
              <a:t>METHOD OF REPRODUCTION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Content Placeholder 4" descr="New Doc 2017-08-21 (1)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00400" y="0"/>
            <a:ext cx="5943600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    LIFE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229600" cy="4389120"/>
          </a:xfrm>
        </p:spPr>
        <p:txBody>
          <a:bodyPr/>
          <a:lstStyle/>
          <a:p>
            <a:r>
              <a:rPr lang="en-US" dirty="0" smtClean="0"/>
              <a:t>E.histolytica  passes its life cycle  only in one host ,  man.</a:t>
            </a:r>
          </a:p>
          <a:p>
            <a:r>
              <a:rPr lang="en-US" dirty="0" err="1" smtClean="0"/>
              <a:t>Quadrinucleate</a:t>
            </a:r>
            <a:r>
              <a:rPr lang="en-US" dirty="0" smtClean="0"/>
              <a:t> cysts are the infective forms of the parasite</a:t>
            </a:r>
          </a:p>
          <a:p>
            <a:r>
              <a:rPr lang="en-US" dirty="0" err="1" smtClean="0"/>
              <a:t>Trophozoite</a:t>
            </a:r>
            <a:r>
              <a:rPr lang="en-US" dirty="0" smtClean="0"/>
              <a:t>  phase of the parasite is responsible for producing the characteristic lesions of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b="1" u="sng" strike="dblStrike" dirty="0">
              <a:latin typeface="+mj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Doc 2017-08-21 (1)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0"/>
            <a:ext cx="5290457" cy="68580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New Doc 2017-08-21 (1)_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142999" y="-1143000"/>
            <a:ext cx="6858001" cy="9144000"/>
          </a:xfr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     </a:t>
            </a:r>
            <a:br>
              <a:rPr lang="en-US" dirty="0" smtClean="0"/>
            </a:br>
            <a:r>
              <a:rPr lang="en-US" dirty="0" smtClean="0"/>
              <a:t>               PATHOGENICITY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Incubation period- </a:t>
            </a:r>
            <a:r>
              <a:rPr lang="en-US" dirty="0" smtClean="0"/>
              <a:t>4-5 days.</a:t>
            </a:r>
          </a:p>
          <a:p>
            <a:r>
              <a:rPr lang="en-US" b="1" dirty="0" err="1" smtClean="0"/>
              <a:t>Symptomatology</a:t>
            </a:r>
            <a:r>
              <a:rPr lang="en-US" dirty="0" smtClean="0"/>
              <a:t>-term </a:t>
            </a:r>
            <a:r>
              <a:rPr lang="en-US" b="1" dirty="0" smtClean="0"/>
              <a:t>AMOEBIASIS</a:t>
            </a:r>
            <a:r>
              <a:rPr lang="en-US" dirty="0" smtClean="0"/>
              <a:t> is used to denote  all those conditions which are produced in the human host by infection with E.histolytica at different areas of  its invasion.</a:t>
            </a:r>
          </a:p>
          <a:p>
            <a:r>
              <a:rPr lang="en-US" dirty="0" smtClean="0"/>
              <a:t>AMOEBIC DYSENTERY  is a condition in which the infection is confined to the intestinal canal and is characterized by the passage of blood and mucus in the stool.</a:t>
            </a:r>
          </a:p>
          <a:p>
            <a:r>
              <a:rPr lang="en-US" dirty="0" smtClean="0"/>
              <a:t>Dysentery is a symptom characteristic of  extensive intestinal  ulcerations representing only a part of the clinical picture of intestinal </a:t>
            </a:r>
            <a:r>
              <a:rPr lang="en-US" dirty="0" err="1" smtClean="0"/>
              <a:t>amoebiasis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Clinical picture vary from acute colitis to chronic colitis and asymptomatic carrier state.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PATHOGENIC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1.)</a:t>
            </a:r>
            <a:r>
              <a:rPr lang="en-US" b="1" dirty="0" smtClean="0"/>
              <a:t>Primary or intestinal Lesions</a:t>
            </a:r>
            <a:r>
              <a:rPr lang="en-US" dirty="0" smtClean="0"/>
              <a:t>—The infection is limited entirely to the large intestine, the initial site of location of the parasite.</a:t>
            </a:r>
          </a:p>
          <a:p>
            <a:r>
              <a:rPr lang="en-US" dirty="0" smtClean="0"/>
              <a:t>2.)</a:t>
            </a:r>
            <a:r>
              <a:rPr lang="en-US" b="1" dirty="0" smtClean="0"/>
              <a:t>Secondary or Metastatic Lesions</a:t>
            </a:r>
            <a:r>
              <a:rPr lang="en-US" dirty="0" smtClean="0"/>
              <a:t>—The  extra colonic areas where the </a:t>
            </a:r>
            <a:r>
              <a:rPr lang="en-US" dirty="0" err="1" smtClean="0"/>
              <a:t>trophozoites</a:t>
            </a:r>
            <a:r>
              <a:rPr lang="en-US" dirty="0" smtClean="0"/>
              <a:t> of  E.histolytica can migrate and produce  lesions include  liver ,lungs, and brain.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INTESTINAL LESIONS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GENESIS----</a:t>
            </a:r>
          </a:p>
          <a:p>
            <a:pPr>
              <a:buNone/>
            </a:pPr>
            <a:r>
              <a:rPr lang="en-US" dirty="0" smtClean="0"/>
              <a:t>. The metastatic </a:t>
            </a:r>
            <a:r>
              <a:rPr lang="en-US" dirty="0" err="1" smtClean="0"/>
              <a:t>trophozoite</a:t>
            </a:r>
            <a:r>
              <a:rPr lang="en-US" dirty="0" smtClean="0"/>
              <a:t> liberated after </a:t>
            </a:r>
            <a:r>
              <a:rPr lang="en-US" dirty="0" err="1" smtClean="0"/>
              <a:t>excystation</a:t>
            </a:r>
            <a:r>
              <a:rPr lang="en-US" dirty="0" smtClean="0"/>
              <a:t> enter through the crypts of </a:t>
            </a:r>
            <a:r>
              <a:rPr lang="en-US" dirty="0" err="1" smtClean="0"/>
              <a:t>lieberkuhn</a:t>
            </a:r>
            <a:r>
              <a:rPr lang="en-US" dirty="0" smtClean="0"/>
              <a:t> .</a:t>
            </a:r>
          </a:p>
          <a:p>
            <a:pPr>
              <a:buNone/>
            </a:pPr>
            <a:r>
              <a:rPr lang="en-US" dirty="0" smtClean="0"/>
              <a:t>.By their </a:t>
            </a:r>
            <a:r>
              <a:rPr lang="en-US" dirty="0" err="1" smtClean="0"/>
              <a:t>amoebiod</a:t>
            </a:r>
            <a:r>
              <a:rPr lang="en-US" dirty="0" smtClean="0"/>
              <a:t> movement they penetrate directly  through the columnar epithelium of the mucus membrane.</a:t>
            </a:r>
          </a:p>
          <a:p>
            <a:pPr>
              <a:buNone/>
            </a:pPr>
            <a:r>
              <a:rPr lang="en-US" dirty="0" smtClean="0"/>
              <a:t>.By the </a:t>
            </a:r>
            <a:r>
              <a:rPr lang="en-US" dirty="0" err="1" smtClean="0"/>
              <a:t>proteolytic</a:t>
            </a:r>
            <a:r>
              <a:rPr lang="en-US" dirty="0" smtClean="0"/>
              <a:t> ferment (</a:t>
            </a:r>
            <a:r>
              <a:rPr lang="en-US" dirty="0" err="1" smtClean="0"/>
              <a:t>histolysin</a:t>
            </a:r>
            <a:r>
              <a:rPr lang="en-US" dirty="0" smtClean="0"/>
              <a:t>) they secrete, they dissolve the  intestinal epithelial cells.</a:t>
            </a:r>
          </a:p>
          <a:p>
            <a:pPr>
              <a:buNone/>
            </a:pPr>
            <a:r>
              <a:rPr lang="en-US" dirty="0" smtClean="0"/>
              <a:t>.By continuous </a:t>
            </a:r>
            <a:r>
              <a:rPr lang="en-US" dirty="0" err="1" smtClean="0"/>
              <a:t>lysis</a:t>
            </a:r>
            <a:r>
              <a:rPr lang="en-US" dirty="0" smtClean="0"/>
              <a:t> of tissue  cells they reach the </a:t>
            </a:r>
            <a:r>
              <a:rPr lang="en-US" dirty="0" err="1" smtClean="0"/>
              <a:t>submucous</a:t>
            </a:r>
            <a:r>
              <a:rPr lang="en-US" dirty="0" smtClean="0"/>
              <a:t> coat.</a:t>
            </a:r>
          </a:p>
          <a:p>
            <a:pPr>
              <a:buNone/>
            </a:pPr>
            <a:r>
              <a:rPr lang="en-US" dirty="0" smtClean="0"/>
              <a:t>.The  amoeba  rapidly multiply and increase in no. , form colonies, destroy the tissues in their vicinity and utilize the </a:t>
            </a:r>
            <a:r>
              <a:rPr lang="en-US" dirty="0" err="1" smtClean="0"/>
              <a:t>cytolysed</a:t>
            </a:r>
            <a:r>
              <a:rPr lang="en-US" dirty="0" smtClean="0"/>
              <a:t> material  as their food.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. A considerable  area of the </a:t>
            </a:r>
            <a:r>
              <a:rPr lang="en-US" dirty="0" err="1" smtClean="0"/>
              <a:t>submucosa</a:t>
            </a:r>
            <a:r>
              <a:rPr lang="en-US" dirty="0" smtClean="0"/>
              <a:t> is destroyed, undermining the mucous membrane above.</a:t>
            </a:r>
          </a:p>
          <a:p>
            <a:r>
              <a:rPr lang="en-US" dirty="0" smtClean="0"/>
              <a:t>.The invasion of the tissues by this </a:t>
            </a:r>
            <a:r>
              <a:rPr lang="en-US" dirty="0" err="1" smtClean="0"/>
              <a:t>protozoal</a:t>
            </a:r>
            <a:r>
              <a:rPr lang="en-US" dirty="0" smtClean="0"/>
              <a:t> parasite leads to </a:t>
            </a:r>
            <a:r>
              <a:rPr lang="en-US" dirty="0" err="1" smtClean="0"/>
              <a:t>coagulative</a:t>
            </a:r>
            <a:r>
              <a:rPr lang="en-US" dirty="0" smtClean="0"/>
              <a:t> necrosis and the formation of abscess which finally breaks down, leading to the development of ulcers.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. Kingdom- </a:t>
            </a:r>
            <a:r>
              <a:rPr lang="en-US" dirty="0" err="1" smtClean="0"/>
              <a:t>Protista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.Subkingdom- Protozoa</a:t>
            </a:r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Phlum</a:t>
            </a:r>
            <a:r>
              <a:rPr lang="en-US" dirty="0" smtClean="0"/>
              <a:t>- </a:t>
            </a:r>
            <a:r>
              <a:rPr lang="en-US" dirty="0" err="1" smtClean="0"/>
              <a:t>Sarcomastigophora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.Subphylum- </a:t>
            </a:r>
            <a:r>
              <a:rPr lang="en-US" dirty="0" err="1" smtClean="0"/>
              <a:t>Sarcodina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</a:t>
            </a:r>
            <a:r>
              <a:rPr lang="en-US" dirty="0" err="1" smtClean="0"/>
              <a:t>Superclass</a:t>
            </a:r>
            <a:r>
              <a:rPr lang="en-US" dirty="0" smtClean="0"/>
              <a:t>- </a:t>
            </a:r>
            <a:r>
              <a:rPr lang="en-US" dirty="0" err="1" smtClean="0"/>
              <a:t>Rhizopoda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.Class- </a:t>
            </a:r>
            <a:r>
              <a:rPr lang="en-US" dirty="0" err="1" smtClean="0"/>
              <a:t>Lobosea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.Subclass- </a:t>
            </a:r>
            <a:r>
              <a:rPr lang="en-US" dirty="0" err="1" smtClean="0"/>
              <a:t>Gymnamoebia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.Order- </a:t>
            </a:r>
            <a:r>
              <a:rPr lang="en-US" dirty="0" err="1" smtClean="0"/>
              <a:t>Amoebida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.Subclass- </a:t>
            </a:r>
            <a:r>
              <a:rPr lang="en-US" dirty="0" err="1" smtClean="0"/>
              <a:t>Tubulina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.Genus- </a:t>
            </a:r>
            <a:r>
              <a:rPr lang="en-US" dirty="0" err="1" smtClean="0"/>
              <a:t>Entamoeba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.Species- </a:t>
            </a:r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New Doc 2017-08-21 (1)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72414" y="-138813"/>
            <a:ext cx="4599172" cy="7467599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57912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b="1" dirty="0" smtClean="0"/>
              <a:t>Character of ulcers-</a:t>
            </a:r>
            <a:r>
              <a:rPr lang="en-US" dirty="0" smtClean="0"/>
              <a:t>--- A typical amoebic ulcer has the following  peculiarities  :</a:t>
            </a:r>
          </a:p>
          <a:p>
            <a:pPr>
              <a:buNone/>
            </a:pPr>
            <a:r>
              <a:rPr lang="en-US" dirty="0" smtClean="0"/>
              <a:t> a.)</a:t>
            </a:r>
            <a:r>
              <a:rPr lang="en-US" b="1" dirty="0" smtClean="0"/>
              <a:t>Size–</a:t>
            </a:r>
            <a:r>
              <a:rPr lang="en-US" dirty="0" smtClean="0"/>
              <a:t> Pin’s head to one inch or more in dia..</a:t>
            </a:r>
          </a:p>
          <a:p>
            <a:pPr>
              <a:buNone/>
            </a:pPr>
            <a:r>
              <a:rPr lang="en-US" dirty="0" smtClean="0"/>
              <a:t> b.)</a:t>
            </a:r>
            <a:r>
              <a:rPr lang="en-US" b="1" dirty="0" smtClean="0"/>
              <a:t>Shape</a:t>
            </a:r>
            <a:r>
              <a:rPr lang="en-US" dirty="0" smtClean="0"/>
              <a:t>- Round or oval.</a:t>
            </a:r>
          </a:p>
          <a:p>
            <a:pPr>
              <a:buNone/>
            </a:pPr>
            <a:r>
              <a:rPr lang="en-US" dirty="0" smtClean="0"/>
              <a:t> c.)</a:t>
            </a:r>
            <a:r>
              <a:rPr lang="en-US" b="1" dirty="0" smtClean="0"/>
              <a:t>Margin</a:t>
            </a:r>
            <a:r>
              <a:rPr lang="en-US" dirty="0" smtClean="0"/>
              <a:t>—On vertical section, has the appearance of a flask (flask- shaped ulcer).</a:t>
            </a:r>
          </a:p>
          <a:p>
            <a:pPr>
              <a:buNone/>
            </a:pPr>
            <a:r>
              <a:rPr lang="en-US" dirty="0" smtClean="0"/>
              <a:t>  d.)</a:t>
            </a:r>
            <a:r>
              <a:rPr lang="en-US" b="1" dirty="0" smtClean="0"/>
              <a:t>Base</a:t>
            </a:r>
            <a:r>
              <a:rPr lang="en-US" dirty="0" smtClean="0"/>
              <a:t>-formed by the muscular  coat and filled up by the necrotic material , yellowish or blackish slough.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AMOEBIC DYSENTRY AND BACILLARY DYSENTRY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Clinically amoebic </a:t>
            </a:r>
            <a:r>
              <a:rPr lang="en-US" dirty="0" err="1" smtClean="0"/>
              <a:t>dysentry</a:t>
            </a:r>
            <a:r>
              <a:rPr lang="en-US" dirty="0" smtClean="0"/>
              <a:t> presents with a feature of slow onset with </a:t>
            </a:r>
            <a:r>
              <a:rPr lang="en-US" dirty="0" err="1" smtClean="0"/>
              <a:t>localised</a:t>
            </a:r>
            <a:r>
              <a:rPr lang="en-US" dirty="0" smtClean="0"/>
              <a:t> abdominal tenderness.</a:t>
            </a:r>
          </a:p>
          <a:p>
            <a:r>
              <a:rPr lang="en-US" dirty="0" smtClean="0"/>
              <a:t>Bacillary </a:t>
            </a:r>
            <a:r>
              <a:rPr lang="en-US" dirty="0" err="1" smtClean="0"/>
              <a:t>dysentry</a:t>
            </a:r>
            <a:r>
              <a:rPr lang="en-US" dirty="0" smtClean="0"/>
              <a:t>  clinically presents with acute onset, associated with fever, </a:t>
            </a:r>
            <a:r>
              <a:rPr lang="en-US" dirty="0" err="1" smtClean="0"/>
              <a:t>generalised</a:t>
            </a:r>
            <a:r>
              <a:rPr lang="en-US" dirty="0" smtClean="0"/>
              <a:t>  abdominal tenderness and </a:t>
            </a:r>
            <a:r>
              <a:rPr lang="en-US" dirty="0" err="1" smtClean="0"/>
              <a:t>tenesmus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Difference between </a:t>
            </a:r>
            <a:endParaRPr lang="en-US" dirty="0"/>
          </a:p>
        </p:txBody>
      </p:sp>
      <p:pic>
        <p:nvPicPr>
          <p:cNvPr id="5" name="Content Placeholder 4" descr="New Doc 2017-08-21 (1)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09802" y="-1371599"/>
            <a:ext cx="4724400" cy="9144000"/>
          </a:xfr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Lab.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r>
              <a:rPr lang="en-US" dirty="0" smtClean="0"/>
              <a:t>Diagnosis in Intestinal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- Macroscopic examination shows offensive dark brown semi solid stool, acid in reaction, mixed with blood and mucous and much </a:t>
            </a:r>
            <a:r>
              <a:rPr lang="en-US" dirty="0" err="1" smtClean="0"/>
              <a:t>faecal</a:t>
            </a:r>
            <a:r>
              <a:rPr lang="en-US" dirty="0" smtClean="0"/>
              <a:t> matter. </a:t>
            </a:r>
          </a:p>
          <a:p>
            <a:pPr>
              <a:buNone/>
            </a:pPr>
            <a:r>
              <a:rPr lang="en-US" dirty="0" smtClean="0"/>
              <a:t>          -  Microscopic examination shows cysts and </a:t>
            </a:r>
            <a:r>
              <a:rPr lang="en-US" dirty="0" err="1" smtClean="0"/>
              <a:t>trophozoites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Diagnosis in </a:t>
            </a:r>
            <a:r>
              <a:rPr lang="en-US" dirty="0" err="1" smtClean="0"/>
              <a:t>Heaptic</a:t>
            </a:r>
            <a:r>
              <a:rPr lang="en-US" dirty="0" smtClean="0"/>
              <a:t>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- Diagnostic Aspiration and liver biopsy shows the </a:t>
            </a:r>
            <a:r>
              <a:rPr lang="en-US" dirty="0" err="1" smtClean="0"/>
              <a:t>trophozoites</a:t>
            </a:r>
            <a:r>
              <a:rPr lang="en-US" dirty="0" smtClean="0"/>
              <a:t> and cysts. </a:t>
            </a:r>
          </a:p>
          <a:p>
            <a:pPr>
              <a:buNone/>
            </a:pPr>
            <a:r>
              <a:rPr lang="en-US" dirty="0" smtClean="0"/>
              <a:t>           - Examination of blood shows </a:t>
            </a:r>
            <a:r>
              <a:rPr lang="en-US" dirty="0" err="1" smtClean="0"/>
              <a:t>leucocytosis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Diagnosis in pulmonary </a:t>
            </a:r>
            <a:r>
              <a:rPr lang="en-US" dirty="0" err="1" smtClean="0"/>
              <a:t>amoebiasis</a:t>
            </a:r>
            <a:r>
              <a:rPr lang="en-US" dirty="0" smtClean="0"/>
              <a:t>:</a:t>
            </a:r>
          </a:p>
          <a:p>
            <a:pPr>
              <a:buNone/>
            </a:pPr>
            <a:r>
              <a:rPr lang="en-US" dirty="0" smtClean="0"/>
              <a:t>           - Demonstration of </a:t>
            </a:r>
            <a:r>
              <a:rPr lang="en-US" dirty="0" err="1" smtClean="0"/>
              <a:t>trophozoites</a:t>
            </a:r>
            <a:r>
              <a:rPr lang="en-US" dirty="0" smtClean="0"/>
              <a:t> in sputum. 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610600" cy="5867400"/>
          </a:xfrm>
        </p:spPr>
        <p:txBody>
          <a:bodyPr/>
          <a:lstStyle/>
          <a:p>
            <a:r>
              <a:rPr lang="en-US" dirty="0" smtClean="0"/>
              <a:t>Treatment: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dirty="0" err="1" smtClean="0"/>
              <a:t>Metronidazole</a:t>
            </a:r>
            <a:r>
              <a:rPr lang="en-US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Prophylaxis: </a:t>
            </a:r>
          </a:p>
          <a:p>
            <a:pPr>
              <a:buNone/>
            </a:pPr>
            <a:r>
              <a:rPr lang="en-US" dirty="0" smtClean="0"/>
              <a:t>     - Boiled drinking water.</a:t>
            </a:r>
          </a:p>
          <a:p>
            <a:pPr>
              <a:buNone/>
            </a:pPr>
            <a:r>
              <a:rPr lang="en-US" dirty="0" smtClean="0"/>
              <a:t>     - Protection of food and drink from contamination. </a:t>
            </a:r>
          </a:p>
          <a:p>
            <a:pPr>
              <a:buNone/>
            </a:pPr>
            <a:r>
              <a:rPr lang="en-US" dirty="0" smtClean="0"/>
              <a:t>     - Avoidance of use of raw fruits and vegetables. </a:t>
            </a:r>
          </a:p>
          <a:p>
            <a:pPr>
              <a:buNone/>
            </a:pPr>
            <a:r>
              <a:rPr lang="en-US" dirty="0" smtClean="0"/>
              <a:t>     - Personal cleanliness. </a:t>
            </a:r>
          </a:p>
          <a:p>
            <a:pPr>
              <a:buNone/>
            </a:pPr>
            <a:r>
              <a:rPr lang="en-US" dirty="0" smtClean="0"/>
              <a:t>     - Sanitary disposal of </a:t>
            </a:r>
            <a:r>
              <a:rPr lang="en-US" dirty="0" err="1" smtClean="0"/>
              <a:t>faeces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smtClean="0"/>
              <a:t>     - Detection and isolation of carriers.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4000" b="1" i="1" dirty="0" smtClean="0"/>
              <a:t>				</a:t>
            </a:r>
          </a:p>
          <a:p>
            <a:pPr>
              <a:buNone/>
            </a:pPr>
            <a:endParaRPr lang="en-US" sz="4000" b="1" i="1" dirty="0" smtClean="0"/>
          </a:p>
          <a:p>
            <a:pPr>
              <a:buNone/>
            </a:pPr>
            <a:r>
              <a:rPr lang="en-US" sz="4000" b="1" i="1" dirty="0" smtClean="0"/>
              <a:t>				Thank You</a:t>
            </a:r>
            <a:endParaRPr lang="en-US" sz="40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Entamoeba</a:t>
            </a:r>
            <a:r>
              <a:rPr lang="en-US" dirty="0" smtClean="0"/>
              <a:t> </a:t>
            </a:r>
            <a:r>
              <a:rPr lang="en-US" dirty="0" err="1" smtClean="0"/>
              <a:t>histolytica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Geographical distribution--- Worldwide. More common in the tropics and subtropics than in the temperate zone.</a:t>
            </a:r>
          </a:p>
          <a:p>
            <a:r>
              <a:rPr lang="en-US" dirty="0" smtClean="0"/>
              <a:t>Habitat- </a:t>
            </a:r>
            <a:r>
              <a:rPr lang="en-US" dirty="0" err="1" smtClean="0"/>
              <a:t>Trophozoites</a:t>
            </a:r>
            <a:r>
              <a:rPr lang="en-US" dirty="0" smtClean="0"/>
              <a:t> of  E. </a:t>
            </a:r>
            <a:r>
              <a:rPr lang="en-US" dirty="0" err="1" smtClean="0"/>
              <a:t>histolytica</a:t>
            </a:r>
            <a:r>
              <a:rPr lang="en-US" dirty="0" smtClean="0"/>
              <a:t> live in the mucous  and  </a:t>
            </a:r>
            <a:r>
              <a:rPr lang="en-US" dirty="0" err="1" smtClean="0"/>
              <a:t>submucous</a:t>
            </a:r>
            <a:r>
              <a:rPr lang="en-US" dirty="0" smtClean="0"/>
              <a:t> layers of the large intestine.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.There are three phases in the life cycle of E. </a:t>
            </a:r>
            <a:r>
              <a:rPr lang="en-US" dirty="0" err="1" smtClean="0"/>
              <a:t>histolytica</a:t>
            </a:r>
            <a:r>
              <a:rPr lang="en-US" dirty="0" smtClean="0"/>
              <a:t>—</a:t>
            </a:r>
          </a:p>
          <a:p>
            <a:pPr marL="514350" indent="-514350">
              <a:buAutoNum type="arabicPeriod"/>
            </a:pPr>
            <a:r>
              <a:rPr lang="en-US" sz="3200" b="1" dirty="0" err="1" smtClean="0"/>
              <a:t>Trophozoite</a:t>
            </a:r>
            <a:r>
              <a:rPr lang="en-US" sz="3200" b="1" dirty="0" smtClean="0"/>
              <a:t> (Growing or feeding stage)—</a:t>
            </a:r>
          </a:p>
          <a:p>
            <a:pPr marL="514350" indent="-514350">
              <a:buNone/>
            </a:pPr>
            <a:r>
              <a:rPr lang="en-US" dirty="0" smtClean="0"/>
              <a:t>.shows slow gliding movement .The clear hyaline ectoplasm (pseudopodium) has a jerky  movement ,ejected under high pressure, followed by flowing in of the whole granular endoplasm.</a:t>
            </a:r>
          </a:p>
          <a:p>
            <a:pPr marL="514350" indent="-514350">
              <a:buNone/>
            </a:pPr>
            <a:r>
              <a:rPr lang="en-US" dirty="0" smtClean="0"/>
              <a:t>.Shape- not fixed.</a:t>
            </a:r>
          </a:p>
          <a:p>
            <a:pPr marL="514350" indent="-514350">
              <a:buNone/>
            </a:pPr>
            <a:r>
              <a:rPr lang="en-US" dirty="0" smtClean="0"/>
              <a:t>.Size-ranges from 18- 40 um, average being     20-30 um.</a:t>
            </a:r>
          </a:p>
          <a:p>
            <a:pPr>
              <a:buNone/>
            </a:pPr>
            <a:r>
              <a:rPr lang="en-US" dirty="0" smtClean="0"/>
              <a:t>.Cytoplasm- a clear translucent ectoplasm and a granular endoplasm.</a:t>
            </a:r>
          </a:p>
          <a:p>
            <a:pPr>
              <a:buNone/>
            </a:pPr>
            <a:r>
              <a:rPr lang="en-US" dirty="0" smtClean="0"/>
              <a:t>     Red blood cells, occasionally leucocytes and tissue debris are found inside the endoplasm.</a:t>
            </a:r>
          </a:p>
          <a:p>
            <a:pPr>
              <a:buNone/>
            </a:pPr>
            <a:r>
              <a:rPr lang="en-US" dirty="0" smtClean="0"/>
              <a:t>.Nucleus- shape- spherical.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 size- 4-6um.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 In stained preparation nuclear structure shows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a.)</a:t>
            </a:r>
            <a:r>
              <a:rPr lang="en-US" dirty="0" err="1" smtClean="0"/>
              <a:t>Karyosome</a:t>
            </a:r>
            <a:r>
              <a:rPr lang="en-US" dirty="0" smtClean="0"/>
              <a:t>- small dot like, central in position, surrounded by a clear halo.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 b.)Nuclear membrane-lined  with a  single layer of  uniformly distributed fine chromatic granule 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       c.)Space between the </a:t>
            </a:r>
            <a:r>
              <a:rPr lang="en-US" dirty="0" err="1" smtClean="0"/>
              <a:t>karyosome</a:t>
            </a:r>
            <a:r>
              <a:rPr lang="en-US" dirty="0" smtClean="0"/>
              <a:t> and the nuclear membrane is  traversed by a fine thread of </a:t>
            </a:r>
            <a:r>
              <a:rPr lang="en-US" dirty="0" err="1" smtClean="0"/>
              <a:t>linin</a:t>
            </a:r>
            <a:r>
              <a:rPr lang="en-US" dirty="0" smtClean="0"/>
              <a:t> network having a spoke like radial arrangement.          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TROPHOZOITE</a:t>
            </a:r>
            <a:endParaRPr lang="en-US" dirty="0"/>
          </a:p>
        </p:txBody>
      </p:sp>
      <p:pic>
        <p:nvPicPr>
          <p:cNvPr id="6" name="Content Placeholder 5" descr="New Doc 2017-08-21 (1)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8099" y="1905000"/>
            <a:ext cx="5887801" cy="4389437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TROPHOZOITE</a:t>
            </a:r>
            <a:endParaRPr lang="en-US" dirty="0"/>
          </a:p>
        </p:txBody>
      </p:sp>
      <p:pic>
        <p:nvPicPr>
          <p:cNvPr id="4" name="Content Placeholder 3" descr="Trophozoites_of_Entamoeba_histolyt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2200" y="1828800"/>
            <a:ext cx="4953000" cy="3505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2.) </a:t>
            </a:r>
            <a:r>
              <a:rPr lang="en-US" b="1" dirty="0" smtClean="0"/>
              <a:t>Pre-cystic stage</a:t>
            </a:r>
            <a:r>
              <a:rPr lang="en-US" dirty="0" smtClean="0"/>
              <a:t>—</a:t>
            </a:r>
          </a:p>
          <a:p>
            <a:pPr>
              <a:buNone/>
            </a:pPr>
            <a:r>
              <a:rPr lang="en-US" dirty="0" smtClean="0"/>
              <a:t>         .size- 10-20 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.shape- round or slightly ovoid with a blunt pseudopodium projecting from the periphery.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 .Endoplasm is free of red blood cells and other food particles.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  .Nuclear structure is same as that of </a:t>
            </a:r>
            <a:r>
              <a:rPr lang="en-US" dirty="0" err="1" smtClean="0"/>
              <a:t>trophozoite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45719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Content Placeholder 5" descr="New Doc 2017-08-21 (1)_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066800"/>
            <a:ext cx="4876800" cy="5029200"/>
          </a:xfrm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dirty="0" smtClean="0"/>
              <a:t>3</a:t>
            </a:r>
            <a:r>
              <a:rPr lang="en-US" b="1" dirty="0" smtClean="0"/>
              <a:t>.) Cystic stage</a:t>
            </a:r>
            <a:r>
              <a:rPr lang="en-US" dirty="0" smtClean="0"/>
              <a:t>—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 .</a:t>
            </a:r>
            <a:r>
              <a:rPr lang="en-US" b="1" dirty="0" smtClean="0"/>
              <a:t>Size- </a:t>
            </a:r>
            <a:r>
              <a:rPr lang="en-US" dirty="0" smtClean="0"/>
              <a:t>the small race being 6-9 um and the large race </a:t>
            </a:r>
            <a:r>
              <a:rPr lang="en-US" dirty="0"/>
              <a:t> </a:t>
            </a:r>
            <a:r>
              <a:rPr lang="en-US" dirty="0" smtClean="0"/>
              <a:t>12-15 um.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.during </a:t>
            </a:r>
            <a:r>
              <a:rPr lang="en-US" dirty="0" err="1" smtClean="0"/>
              <a:t>encystment</a:t>
            </a:r>
            <a:r>
              <a:rPr lang="en-US" dirty="0" smtClean="0"/>
              <a:t>, the parasite becomes rounded and is surrounded by a highly </a:t>
            </a:r>
            <a:r>
              <a:rPr lang="en-US" dirty="0" err="1" smtClean="0"/>
              <a:t>refractile</a:t>
            </a:r>
            <a:r>
              <a:rPr lang="en-US" dirty="0" smtClean="0"/>
              <a:t> membrane, called the cyst wall.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.</a:t>
            </a:r>
            <a:r>
              <a:rPr lang="en-US" b="1" dirty="0" smtClean="0"/>
              <a:t>cytoplasm</a:t>
            </a:r>
            <a:r>
              <a:rPr lang="en-US" dirty="0" smtClean="0"/>
              <a:t> is clear and hyaline .In early stage of </a:t>
            </a:r>
            <a:r>
              <a:rPr lang="en-US" dirty="0" err="1" smtClean="0"/>
              <a:t>development,cytoplasm</a:t>
            </a:r>
            <a:r>
              <a:rPr lang="en-US" dirty="0" smtClean="0"/>
              <a:t> of cyst shows—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a.)</a:t>
            </a:r>
            <a:r>
              <a:rPr lang="en-US" b="1" dirty="0" err="1" smtClean="0"/>
              <a:t>Chromatid</a:t>
            </a:r>
            <a:r>
              <a:rPr lang="en-US" b="1" dirty="0" smtClean="0"/>
              <a:t> or </a:t>
            </a:r>
            <a:r>
              <a:rPr lang="en-US" b="1" dirty="0" err="1" smtClean="0"/>
              <a:t>Chromidial</a:t>
            </a:r>
            <a:r>
              <a:rPr lang="en-US" b="1" dirty="0" smtClean="0"/>
              <a:t> Bars-</a:t>
            </a:r>
            <a:r>
              <a:rPr lang="en-US" dirty="0" smtClean="0"/>
              <a:t>--seen as </a:t>
            </a:r>
            <a:r>
              <a:rPr lang="en-US" dirty="0" err="1" smtClean="0"/>
              <a:t>refractile</a:t>
            </a:r>
            <a:r>
              <a:rPr lang="en-US" dirty="0" smtClean="0"/>
              <a:t> oblong bars with rounded ends in preparations with normal saline and black when stained with iron haematoxylin;1-4 in no. and one half –two third the diameter of the cyst.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dirty="0" smtClean="0"/>
              <a:t>b.)Glycogen Mass-</a:t>
            </a:r>
            <a:r>
              <a:rPr lang="en-US" dirty="0" smtClean="0"/>
              <a:t>--- stains brown with iodine.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.Nuclear structure is same as that of  </a:t>
            </a:r>
            <a:r>
              <a:rPr lang="en-US" dirty="0" err="1" smtClean="0"/>
              <a:t>trophozoite.Mature</a:t>
            </a:r>
            <a:r>
              <a:rPr lang="en-US" dirty="0" smtClean="0"/>
              <a:t> cyst is </a:t>
            </a:r>
            <a:r>
              <a:rPr lang="en-US" dirty="0" err="1" smtClean="0"/>
              <a:t>quadrinucleate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.Cyst –</a:t>
            </a:r>
            <a:r>
              <a:rPr lang="en-US" dirty="0" err="1" smtClean="0"/>
              <a:t>uninucleate</a:t>
            </a:r>
            <a:r>
              <a:rPr lang="en-US" dirty="0" smtClean="0"/>
              <a:t> body---------- </a:t>
            </a:r>
            <a:r>
              <a:rPr lang="en-US" dirty="0" err="1" smtClean="0"/>
              <a:t>binucleate</a:t>
            </a:r>
            <a:r>
              <a:rPr lang="en-US" dirty="0" smtClean="0"/>
              <a:t> --------</a:t>
            </a:r>
            <a:r>
              <a:rPr lang="en-US" dirty="0" err="1" smtClean="0"/>
              <a:t>quadrinucleate</a:t>
            </a:r>
            <a:r>
              <a:rPr lang="en-US" dirty="0" smtClean="0"/>
              <a:t>  by binary fission.</a:t>
            </a:r>
          </a:p>
          <a:p>
            <a:pPr>
              <a:buNone/>
            </a:pPr>
            <a:r>
              <a:rPr lang="en-US" dirty="0"/>
              <a:t> </a:t>
            </a:r>
            <a:r>
              <a:rPr lang="en-US" dirty="0" smtClean="0"/>
              <a:t>    .during the process of division the nuclei undergo reduction in size becoming 2um in dia.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436</TotalTime>
  <Words>1067</Words>
  <Application>Microsoft Office PowerPoint</Application>
  <PresentationFormat>On-screen Show (4:3)</PresentationFormat>
  <Paragraphs>115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Flow</vt:lpstr>
      <vt:lpstr>ENTAMOEBA HISTOLYTICA      ENTAMOEBA HISTOLYTICA </vt:lpstr>
      <vt:lpstr>INTRODUCTION</vt:lpstr>
      <vt:lpstr>Entamoeba histolytica </vt:lpstr>
      <vt:lpstr>MORPHOLOGY</vt:lpstr>
      <vt:lpstr>  TROPHOZOITE</vt:lpstr>
      <vt:lpstr>   TROPHOZOITE</vt:lpstr>
      <vt:lpstr> </vt:lpstr>
      <vt:lpstr> </vt:lpstr>
      <vt:lpstr> </vt:lpstr>
      <vt:lpstr> </vt:lpstr>
      <vt:lpstr>METHOD OF REPRODUCTION </vt:lpstr>
      <vt:lpstr>METHOD OF REPRODUCTION </vt:lpstr>
      <vt:lpstr>                  LIFE CYCLE</vt:lpstr>
      <vt:lpstr>Slide 14</vt:lpstr>
      <vt:lpstr>Slide 15</vt:lpstr>
      <vt:lpstr>                            PATHOGENICITY   </vt:lpstr>
      <vt:lpstr>  PATHOGENIC LESIONS</vt:lpstr>
      <vt:lpstr>         INTESTINAL LESIONS</vt:lpstr>
      <vt:lpstr> </vt:lpstr>
      <vt:lpstr>Slide 20</vt:lpstr>
      <vt:lpstr>Slide 21</vt:lpstr>
      <vt:lpstr>AMOEBIC DYSENTRY AND BACILLARY DYSENTRY</vt:lpstr>
      <vt:lpstr>Difference between </vt:lpstr>
      <vt:lpstr>Lab. diagnosis</vt:lpstr>
      <vt:lpstr>Slide 25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ENTAMOEBA HISTOLYTICA</dc:title>
  <dc:creator>Badi Sir</dc:creator>
  <cp:lastModifiedBy>dell</cp:lastModifiedBy>
  <cp:revision>52</cp:revision>
  <dcterms:created xsi:type="dcterms:W3CDTF">2013-09-05T12:53:58Z</dcterms:created>
  <dcterms:modified xsi:type="dcterms:W3CDTF">2017-08-21T06:13:20Z</dcterms:modified>
</cp:coreProperties>
</file>