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6" r:id="rId2"/>
    <p:sldId id="309" r:id="rId3"/>
    <p:sldId id="348" r:id="rId4"/>
    <p:sldId id="308" r:id="rId5"/>
    <p:sldId id="325" r:id="rId6"/>
    <p:sldId id="311" r:id="rId7"/>
    <p:sldId id="383" r:id="rId8"/>
    <p:sldId id="379" r:id="rId9"/>
    <p:sldId id="344" r:id="rId10"/>
    <p:sldId id="345" r:id="rId11"/>
    <p:sldId id="341" r:id="rId12"/>
    <p:sldId id="382" r:id="rId13"/>
    <p:sldId id="381" r:id="rId14"/>
    <p:sldId id="329" r:id="rId15"/>
    <p:sldId id="330" r:id="rId16"/>
    <p:sldId id="384" r:id="rId17"/>
    <p:sldId id="340" r:id="rId18"/>
    <p:sldId id="380" r:id="rId19"/>
    <p:sldId id="315" r:id="rId20"/>
    <p:sldId id="386" r:id="rId21"/>
    <p:sldId id="327" r:id="rId22"/>
    <p:sldId id="316" r:id="rId23"/>
    <p:sldId id="335" r:id="rId24"/>
    <p:sldId id="343" r:id="rId25"/>
    <p:sldId id="312" r:id="rId26"/>
    <p:sldId id="333" r:id="rId27"/>
    <p:sldId id="334" r:id="rId28"/>
    <p:sldId id="346" r:id="rId29"/>
    <p:sldId id="354" r:id="rId30"/>
    <p:sldId id="385" r:id="rId31"/>
    <p:sldId id="387" r:id="rId32"/>
    <p:sldId id="350" r:id="rId33"/>
    <p:sldId id="353" r:id="rId34"/>
    <p:sldId id="351" r:id="rId35"/>
    <p:sldId id="352" r:id="rId36"/>
    <p:sldId id="336" r:id="rId37"/>
    <p:sldId id="337" r:id="rId38"/>
    <p:sldId id="338" r:id="rId39"/>
    <p:sldId id="339" r:id="rId40"/>
    <p:sldId id="313" r:id="rId41"/>
    <p:sldId id="314" r:id="rId42"/>
    <p:sldId id="317" r:id="rId43"/>
    <p:sldId id="322" r:id="rId44"/>
    <p:sldId id="323" r:id="rId45"/>
    <p:sldId id="324" r:id="rId46"/>
    <p:sldId id="319" r:id="rId47"/>
    <p:sldId id="320" r:id="rId48"/>
    <p:sldId id="321" r:id="rId49"/>
    <p:sldId id="365" r:id="rId50"/>
    <p:sldId id="366" r:id="rId51"/>
    <p:sldId id="367" r:id="rId52"/>
    <p:sldId id="372" r:id="rId53"/>
    <p:sldId id="361" r:id="rId54"/>
    <p:sldId id="364" r:id="rId55"/>
    <p:sldId id="362" r:id="rId56"/>
    <p:sldId id="363" r:id="rId57"/>
    <p:sldId id="356" r:id="rId58"/>
    <p:sldId id="375" r:id="rId59"/>
    <p:sldId id="378" r:id="rId60"/>
    <p:sldId id="376" r:id="rId61"/>
    <p:sldId id="377" r:id="rId62"/>
    <p:sldId id="360" r:id="rId63"/>
    <p:sldId id="369" r:id="rId64"/>
    <p:sldId id="370" r:id="rId65"/>
    <p:sldId id="368" r:id="rId66"/>
    <p:sldId id="388" r:id="rId67"/>
    <p:sldId id="371" r:id="rId68"/>
    <p:sldId id="389"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D5DD15-2CE7-425B-B7C5-D9993A00D28C}" type="datetimeFigureOut">
              <a:rPr lang="en-US" smtClean="0"/>
              <a:pPr/>
              <a:t>7/20/2020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474128-5771-42D5-ACB7-EFE928B01C3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Litigation- the process of</a:t>
            </a:r>
            <a:r>
              <a:rPr lang="en-US" baseline="0" dirty="0" smtClean="0"/>
              <a:t> taking </a:t>
            </a:r>
            <a:r>
              <a:rPr lang="en-US" baseline="0" smtClean="0"/>
              <a:t>legal action</a:t>
            </a:r>
            <a:endParaRPr lang="en-US" dirty="0"/>
          </a:p>
        </p:txBody>
      </p:sp>
      <p:sp>
        <p:nvSpPr>
          <p:cNvPr id="4" name="Slide Number Placeholder 3"/>
          <p:cNvSpPr>
            <a:spLocks noGrp="1"/>
          </p:cNvSpPr>
          <p:nvPr>
            <p:ph type="sldNum" sz="quarter" idx="10"/>
          </p:nvPr>
        </p:nvSpPr>
        <p:spPr/>
        <p:txBody>
          <a:bodyPr/>
          <a:lstStyle/>
          <a:p>
            <a:fld id="{D3474128-5771-42D5-ACB7-EFE928B01C32}" type="slidenum">
              <a:rPr lang="en-US" smtClean="0"/>
              <a:pPr/>
              <a:t>36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474128-5771-42D5-ACB7-EFE928B01C32}" type="slidenum">
              <a:rPr lang="en-US" smtClean="0"/>
              <a:pPr/>
              <a:t>57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7/20/2020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7/20/2020</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7/20/2020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7/20/2020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7/20/2020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7/20/2020</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7/20/2020</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7/20/2020</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7/20/2020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First Aid</a:t>
            </a:r>
            <a:endParaRPr lang="en-US" dirty="0"/>
          </a:p>
        </p:txBody>
      </p:sp>
      <p:sp>
        <p:nvSpPr>
          <p:cNvPr id="3" name="Subtitle 2"/>
          <p:cNvSpPr>
            <a:spLocks noGrp="1"/>
          </p:cNvSpPr>
          <p:nvPr>
            <p:ph type="subTitle" idx="1"/>
          </p:nvPr>
        </p:nvSpPr>
        <p:spPr>
          <a:xfrm>
            <a:off x="2286000" y="5003322"/>
            <a:ext cx="6172200" cy="1626078"/>
          </a:xfrm>
        </p:spPr>
        <p:txBody>
          <a:bodyPr/>
          <a:lstStyle/>
          <a:p>
            <a:r>
              <a:rPr lang="en-US" dirty="0" smtClean="0"/>
              <a:t>SUNITA SHARMA</a:t>
            </a:r>
          </a:p>
          <a:p>
            <a:r>
              <a:rPr lang="en-US" dirty="0" smtClean="0"/>
              <a:t>LECTURER</a:t>
            </a:r>
          </a:p>
          <a:p>
            <a:r>
              <a:rPr lang="en-US" dirty="0" smtClean="0"/>
              <a:t>POKHARA UNIVERSITY</a:t>
            </a:r>
            <a:endParaRPr lang="en-US" dirty="0"/>
          </a:p>
        </p:txBody>
      </p:sp>
      <p:pic>
        <p:nvPicPr>
          <p:cNvPr id="2050" name="Picture 2" descr="C:\Users\user\Desktop\download (1).png"/>
          <p:cNvPicPr>
            <a:picLocks noChangeAspect="1" noChangeArrowheads="1"/>
          </p:cNvPicPr>
          <p:nvPr/>
        </p:nvPicPr>
        <p:blipFill>
          <a:blip r:embed="rId2"/>
          <a:srcRect/>
          <a:stretch>
            <a:fillRect/>
          </a:stretch>
        </p:blipFill>
        <p:spPr bwMode="auto">
          <a:xfrm>
            <a:off x="2286000" y="790575"/>
            <a:ext cx="5791199" cy="32480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user\Desktop\first-aid-4-638.jpg"/>
          <p:cNvPicPr>
            <a:picLocks noGrp="1" noChangeAspect="1" noChangeArrowheads="1"/>
          </p:cNvPicPr>
          <p:nvPr>
            <p:ph sz="quarter" idx="1"/>
          </p:nvPr>
        </p:nvPicPr>
        <p:blipFill>
          <a:blip r:embed="rId2"/>
          <a:srcRect/>
          <a:stretch>
            <a:fillRect/>
          </a:stretch>
        </p:blipFill>
        <p:spPr bwMode="auto">
          <a:xfrm>
            <a:off x="228600" y="304800"/>
            <a:ext cx="8686800" cy="6324599"/>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user\Desktop\first-aid-5-638.jpg"/>
          <p:cNvPicPr>
            <a:picLocks noGrp="1" noChangeAspect="1" noChangeArrowheads="1"/>
          </p:cNvPicPr>
          <p:nvPr>
            <p:ph sz="quarter" idx="1"/>
          </p:nvPr>
        </p:nvPicPr>
        <p:blipFill>
          <a:blip r:embed="rId2"/>
          <a:srcRect/>
          <a:stretch>
            <a:fillRect/>
          </a:stretch>
        </p:blipFill>
        <p:spPr bwMode="auto">
          <a:xfrm>
            <a:off x="228600" y="381000"/>
            <a:ext cx="8458200" cy="6172199"/>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user\Desktop\General+Principles+of+First+Aid.jpg"/>
          <p:cNvPicPr>
            <a:picLocks noGrp="1" noChangeAspect="1" noChangeArrowheads="1"/>
          </p:cNvPicPr>
          <p:nvPr>
            <p:ph sz="quarter" idx="1"/>
          </p:nvPr>
        </p:nvPicPr>
        <p:blipFill>
          <a:blip r:embed="rId2"/>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user\Desktop\download (4).jpg"/>
          <p:cNvPicPr>
            <a:picLocks noGrp="1" noChangeAspect="1" noChangeArrowheads="1"/>
          </p:cNvPicPr>
          <p:nvPr>
            <p:ph sz="quarter" idx="1"/>
          </p:nvPr>
        </p:nvPicPr>
        <p:blipFill>
          <a:blip r:embed="rId2"/>
          <a:srcRect/>
          <a:stretch>
            <a:fillRect/>
          </a:stretch>
        </p:blipFill>
        <p:spPr bwMode="auto">
          <a:xfrm>
            <a:off x="0" y="228601"/>
            <a:ext cx="8686800" cy="63246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838200"/>
          </a:xfrm>
        </p:spPr>
        <p:txBody>
          <a:bodyPr/>
          <a:lstStyle/>
          <a:p>
            <a:r>
              <a:rPr lang="en-US" dirty="0" smtClean="0"/>
              <a:t>Principles</a:t>
            </a:r>
            <a:endParaRPr lang="en-US" dirty="0"/>
          </a:p>
        </p:txBody>
      </p:sp>
      <p:sp>
        <p:nvSpPr>
          <p:cNvPr id="3" name="Content Placeholder 2"/>
          <p:cNvSpPr>
            <a:spLocks noGrp="1"/>
          </p:cNvSpPr>
          <p:nvPr>
            <p:ph sz="quarter" idx="1"/>
          </p:nvPr>
        </p:nvSpPr>
        <p:spPr>
          <a:xfrm>
            <a:off x="228600" y="990600"/>
            <a:ext cx="8458200" cy="5638800"/>
          </a:xfrm>
        </p:spPr>
        <p:txBody>
          <a:bodyPr/>
          <a:lstStyle/>
          <a:p>
            <a:r>
              <a:rPr lang="en-US" sz="2800" dirty="0" smtClean="0"/>
              <a:t>1.First do no harm</a:t>
            </a:r>
          </a:p>
          <a:p>
            <a:r>
              <a:rPr lang="en-US" sz="2800" dirty="0" smtClean="0"/>
              <a:t>First aid is not an exact science and is open to error</a:t>
            </a:r>
          </a:p>
          <a:p>
            <a:r>
              <a:rPr lang="en-US" sz="2800" dirty="0" smtClean="0"/>
              <a:t>First aid is about putting the first things first.(what is an emergency)</a:t>
            </a:r>
          </a:p>
          <a:p>
            <a:r>
              <a:rPr lang="en-US" sz="2800" dirty="0" smtClean="0"/>
              <a:t>Safety is very important</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467600" cy="762000"/>
          </a:xfrm>
        </p:spPr>
        <p:txBody>
          <a:bodyPr>
            <a:normAutofit/>
          </a:bodyPr>
          <a:lstStyle/>
          <a:p>
            <a:r>
              <a:rPr lang="en-US" dirty="0" smtClean="0"/>
              <a:t>Principles</a:t>
            </a:r>
            <a:endParaRPr lang="en-US" dirty="0"/>
          </a:p>
        </p:txBody>
      </p:sp>
      <p:sp>
        <p:nvSpPr>
          <p:cNvPr id="3" name="Content Placeholder 2"/>
          <p:cNvSpPr>
            <a:spLocks noGrp="1"/>
          </p:cNvSpPr>
          <p:nvPr>
            <p:ph sz="quarter" idx="1"/>
          </p:nvPr>
        </p:nvSpPr>
        <p:spPr>
          <a:xfrm>
            <a:off x="304800" y="609600"/>
            <a:ext cx="8534400" cy="6248400"/>
          </a:xfrm>
        </p:spPr>
        <p:txBody>
          <a:bodyPr>
            <a:normAutofit/>
          </a:bodyPr>
          <a:lstStyle/>
          <a:p>
            <a:pPr algn="just"/>
            <a:r>
              <a:rPr lang="en-US" sz="3200" dirty="0" smtClean="0"/>
              <a:t>Reach the site of accident as early as </a:t>
            </a:r>
            <a:r>
              <a:rPr lang="en-US" sz="3200" dirty="0" err="1" smtClean="0"/>
              <a:t>posssible</a:t>
            </a:r>
            <a:endParaRPr lang="en-US" sz="3200" dirty="0" smtClean="0"/>
          </a:p>
          <a:p>
            <a:pPr algn="just"/>
            <a:r>
              <a:rPr lang="en-US" sz="3200" dirty="0" smtClean="0"/>
              <a:t>Don’t waste time asking unnecessary questions</a:t>
            </a:r>
          </a:p>
          <a:p>
            <a:pPr algn="just"/>
            <a:r>
              <a:rPr lang="en-US" sz="3200" dirty="0" smtClean="0"/>
              <a:t>Find out the cause of the injury</a:t>
            </a:r>
          </a:p>
          <a:p>
            <a:pPr algn="just"/>
            <a:r>
              <a:rPr lang="en-US" sz="3200" dirty="0" smtClean="0"/>
              <a:t>Separation of the causative agent from the patient or the patient from the agent e.g. </a:t>
            </a:r>
            <a:r>
              <a:rPr lang="en-US" sz="3200" dirty="0" err="1" smtClean="0"/>
              <a:t>fire,electrical</a:t>
            </a:r>
            <a:r>
              <a:rPr lang="en-US" sz="3200" dirty="0" smtClean="0"/>
              <a:t> </a:t>
            </a:r>
            <a:r>
              <a:rPr lang="en-US" sz="3200" dirty="0" err="1" smtClean="0"/>
              <a:t>wire,poisonous</a:t>
            </a:r>
            <a:r>
              <a:rPr lang="en-US" sz="3200" dirty="0" smtClean="0"/>
              <a:t> insects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600200"/>
            <a:ext cx="8305800" cy="4873752"/>
          </a:xfrm>
        </p:spPr>
        <p:txBody>
          <a:bodyPr>
            <a:normAutofit/>
          </a:bodyPr>
          <a:lstStyle/>
          <a:p>
            <a:pPr algn="just"/>
            <a:r>
              <a:rPr lang="en-US" sz="3200" dirty="0" smtClean="0"/>
              <a:t>Find out whether the patient is dead or </a:t>
            </a:r>
            <a:r>
              <a:rPr lang="en-US" sz="3200" dirty="0" err="1" smtClean="0"/>
              <a:t>alive,conscious</a:t>
            </a:r>
            <a:r>
              <a:rPr lang="en-US" sz="3200" dirty="0" smtClean="0"/>
              <a:t> or </a:t>
            </a:r>
            <a:r>
              <a:rPr lang="en-US" sz="3200" dirty="0" err="1" smtClean="0"/>
              <a:t>uncoscious</a:t>
            </a:r>
            <a:endParaRPr lang="en-US" sz="3200" dirty="0" smtClean="0"/>
          </a:p>
          <a:p>
            <a:pPr algn="just"/>
            <a:r>
              <a:rPr lang="en-US" sz="3200" dirty="0" smtClean="0"/>
              <a:t>Determine the priority of first aid measures to be adopted. </a:t>
            </a:r>
            <a:r>
              <a:rPr lang="en-US" sz="3200" dirty="0" err="1" smtClean="0"/>
              <a:t>E.g.restoration</a:t>
            </a:r>
            <a:r>
              <a:rPr lang="en-US" sz="3200" dirty="0" smtClean="0"/>
              <a:t> of </a:t>
            </a:r>
            <a:r>
              <a:rPr lang="en-US" sz="3200" dirty="0" err="1" smtClean="0"/>
              <a:t>breathing,stop</a:t>
            </a:r>
            <a:r>
              <a:rPr lang="en-US" sz="3200" dirty="0" smtClean="0"/>
              <a:t> bleeding from the site of injury etc.</a:t>
            </a:r>
          </a:p>
          <a:p>
            <a:pPr algn="just"/>
            <a:r>
              <a:rPr lang="en-US" sz="3200" dirty="0" smtClean="0"/>
              <a:t>Arrange for medical aid.</a:t>
            </a:r>
          </a:p>
          <a:p>
            <a:pPr algn="just"/>
            <a:endParaRPr lang="en-US" sz="3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endParaRPr lang="en-US" dirty="0"/>
          </a:p>
        </p:txBody>
      </p:sp>
      <p:sp>
        <p:nvSpPr>
          <p:cNvPr id="3" name="Content Placeholder 2"/>
          <p:cNvSpPr>
            <a:spLocks noGrp="1"/>
          </p:cNvSpPr>
          <p:nvPr>
            <p:ph sz="quarter" idx="1"/>
          </p:nvPr>
        </p:nvSpPr>
        <p:spPr>
          <a:xfrm>
            <a:off x="228600" y="762000"/>
            <a:ext cx="8534400" cy="6096000"/>
          </a:xfrm>
        </p:spPr>
        <p:txBody>
          <a:bodyPr>
            <a:normAutofit/>
          </a:bodyPr>
          <a:lstStyle/>
          <a:p>
            <a:pPr algn="just"/>
            <a:r>
              <a:rPr lang="en-US" dirty="0" smtClean="0"/>
              <a:t>Basic principles of first aid include:</a:t>
            </a:r>
          </a:p>
          <a:p>
            <a:pPr algn="just"/>
            <a:r>
              <a:rPr lang="en-US" dirty="0" smtClean="0"/>
              <a:t>Safe response to emergencies for the benefit of casualties, bystanders and rescuers</a:t>
            </a:r>
          </a:p>
          <a:p>
            <a:pPr algn="just"/>
            <a:r>
              <a:rPr lang="en-US" dirty="0" smtClean="0"/>
              <a:t>Securing the emergency site to reduce further harm to the casualty</a:t>
            </a:r>
          </a:p>
          <a:p>
            <a:pPr algn="just"/>
            <a:r>
              <a:rPr lang="en-US" dirty="0" smtClean="0"/>
              <a:t>Using appropriate first aid procedures and techniques</a:t>
            </a:r>
          </a:p>
          <a:p>
            <a:pPr algn="just"/>
            <a:r>
              <a:rPr lang="en-US" dirty="0" smtClean="0"/>
              <a:t>Safely moving the casualty, minimizing pain and helping stabilize the condition</a:t>
            </a:r>
          </a:p>
          <a:p>
            <a:pPr algn="just"/>
            <a:r>
              <a:rPr lang="en-US" dirty="0" smtClean="0"/>
              <a:t>Providing reassurance and guidance to the casualty</a:t>
            </a:r>
          </a:p>
          <a:p>
            <a:pPr algn="just"/>
            <a:r>
              <a:rPr lang="en-US" dirty="0" smtClean="0"/>
              <a:t>Communication with bystanders and emergency services personnel</a:t>
            </a:r>
          </a:p>
          <a:p>
            <a:pPr algn="just"/>
            <a:r>
              <a:rPr lang="en-US" dirty="0" smtClean="0"/>
              <a:t>Acting in accord with first aid protocol and workplace guidelines</a:t>
            </a:r>
          </a:p>
          <a:p>
            <a:pPr algn="just"/>
            <a:endParaRPr lang="en-US" b="1"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user\Desktop\DpiimQlWkAAoM6K.jpg"/>
          <p:cNvPicPr>
            <a:picLocks noGrp="1" noChangeAspect="1" noChangeArrowheads="1"/>
          </p:cNvPicPr>
          <p:nvPr>
            <p:ph sz="quarter" idx="1"/>
          </p:nvPr>
        </p:nvPicPr>
        <p:blipFill>
          <a:blip r:embed="rId2"/>
          <a:srcRect/>
          <a:stretch>
            <a:fillRect/>
          </a:stretch>
        </p:blipFill>
        <p:spPr bwMode="auto">
          <a:xfrm>
            <a:off x="457200" y="304800"/>
            <a:ext cx="8229600" cy="62484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467600" cy="381000"/>
          </a:xfrm>
        </p:spPr>
        <p:txBody>
          <a:bodyPr>
            <a:normAutofit fontScale="90000"/>
          </a:bodyPr>
          <a:lstStyle/>
          <a:p>
            <a:r>
              <a:rPr lang="en-US" sz="2400" b="1" dirty="0" smtClean="0"/>
              <a:t/>
            </a:r>
            <a:br>
              <a:rPr lang="en-US" sz="2400" b="1" dirty="0" smtClean="0"/>
            </a:br>
            <a:r>
              <a:rPr lang="en-US" sz="2400" b="1" dirty="0" smtClean="0"/>
              <a:t/>
            </a:r>
            <a:br>
              <a:rPr lang="en-US" sz="2400" b="1" dirty="0" smtClean="0"/>
            </a:br>
            <a:r>
              <a:rPr lang="en-US" sz="2400" b="1" dirty="0" smtClean="0"/>
              <a:t/>
            </a:r>
            <a:br>
              <a:rPr lang="en-US" sz="2400" b="1" dirty="0" smtClean="0"/>
            </a:br>
            <a:r>
              <a:rPr lang="en-US" sz="2400" b="1" dirty="0" smtClean="0"/>
              <a:t/>
            </a:r>
            <a:br>
              <a:rPr lang="en-US" sz="2400" b="1" dirty="0" smtClean="0"/>
            </a:br>
            <a:r>
              <a:rPr lang="en-US" sz="2400" dirty="0" smtClean="0"/>
              <a:t/>
            </a:r>
            <a:br>
              <a:rPr lang="en-US" sz="2400" dirty="0" smtClean="0"/>
            </a:br>
            <a:endParaRPr lang="en-US" sz="2400" b="1" dirty="0">
              <a:solidFill>
                <a:schemeClr val="tx1"/>
              </a:solidFill>
              <a:latin typeface="+mn-lt"/>
              <a:ea typeface="+mn-ea"/>
              <a:cs typeface="+mn-cs"/>
            </a:endParaRPr>
          </a:p>
        </p:txBody>
      </p:sp>
      <p:sp>
        <p:nvSpPr>
          <p:cNvPr id="3" name="Content Placeholder 2"/>
          <p:cNvSpPr>
            <a:spLocks noGrp="1"/>
          </p:cNvSpPr>
          <p:nvPr>
            <p:ph sz="quarter" idx="1"/>
          </p:nvPr>
        </p:nvSpPr>
        <p:spPr>
          <a:xfrm>
            <a:off x="457200" y="838200"/>
            <a:ext cx="8229600" cy="5791200"/>
          </a:xfrm>
        </p:spPr>
        <p:txBody>
          <a:bodyPr>
            <a:normAutofit/>
          </a:bodyPr>
          <a:lstStyle/>
          <a:p>
            <a:r>
              <a:rPr lang="en-US" sz="2800" dirty="0" smtClean="0"/>
              <a:t>1)</a:t>
            </a:r>
          </a:p>
          <a:p>
            <a:endParaRPr lang="en-US" sz="2800" dirty="0" smtClean="0"/>
          </a:p>
          <a:p>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609600"/>
          </a:xfrm>
        </p:spPr>
        <p:txBody>
          <a:bodyPr/>
          <a:lstStyle/>
          <a:p>
            <a:r>
              <a:rPr lang="en-US" b="1" dirty="0" smtClean="0">
                <a:solidFill>
                  <a:srgbClr val="0070C0"/>
                </a:solidFill>
              </a:rPr>
              <a:t>First Aid</a:t>
            </a:r>
            <a:endParaRPr lang="en-US" b="1" dirty="0">
              <a:solidFill>
                <a:srgbClr val="0070C0"/>
              </a:solidFill>
            </a:endParaRPr>
          </a:p>
        </p:txBody>
      </p:sp>
      <p:sp>
        <p:nvSpPr>
          <p:cNvPr id="3" name="Content Placeholder 2"/>
          <p:cNvSpPr>
            <a:spLocks noGrp="1"/>
          </p:cNvSpPr>
          <p:nvPr>
            <p:ph sz="quarter" idx="1"/>
          </p:nvPr>
        </p:nvSpPr>
        <p:spPr>
          <a:xfrm>
            <a:off x="152400" y="609600"/>
            <a:ext cx="8763000" cy="6248400"/>
          </a:xfrm>
        </p:spPr>
        <p:txBody>
          <a:bodyPr>
            <a:noAutofit/>
          </a:bodyPr>
          <a:lstStyle/>
          <a:p>
            <a:r>
              <a:rPr lang="en-US" sz="2800" dirty="0" smtClean="0"/>
              <a:t>Is the immediate  assistance  or service given to someone before the arrival of medical staff /ambulance.</a:t>
            </a:r>
          </a:p>
          <a:p>
            <a:r>
              <a:rPr lang="en-US" sz="2800" dirty="0" smtClean="0"/>
              <a:t>Measures to be taken immediately after the accident  not with an idea to cure but in order to prevent further harm being done. It uses the available human and material resources at the side of accident to provide initial care to the victim of injury or sudden illness until more advance care is provided.</a:t>
            </a:r>
          </a:p>
          <a:p>
            <a:r>
              <a:rPr lang="en-US" sz="2800" dirty="0" smtClean="0"/>
              <a:t>Assistance given to any suffering a sudden illness or injury with care to preserve </a:t>
            </a:r>
            <a:r>
              <a:rPr lang="en-US" sz="2800" dirty="0" err="1" smtClean="0"/>
              <a:t>life,prevent</a:t>
            </a:r>
            <a:r>
              <a:rPr lang="en-US" sz="2800" dirty="0" smtClean="0"/>
              <a:t> the condition from worsening and promote recovery.</a:t>
            </a:r>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487362"/>
          </a:xfrm>
        </p:spPr>
        <p:txBody>
          <a:bodyPr>
            <a:normAutofit fontScale="90000"/>
          </a:bodyPr>
          <a:lstStyle/>
          <a:p>
            <a:r>
              <a:rPr lang="en-US" sz="2800" b="1" dirty="0" smtClean="0"/>
              <a:t>Qualities That Make a Good First Aider</a:t>
            </a:r>
            <a:endParaRPr lang="en-US" sz="2800" dirty="0"/>
          </a:p>
        </p:txBody>
      </p:sp>
      <p:sp>
        <p:nvSpPr>
          <p:cNvPr id="3" name="Content Placeholder 2"/>
          <p:cNvSpPr>
            <a:spLocks noGrp="1"/>
          </p:cNvSpPr>
          <p:nvPr>
            <p:ph sz="quarter" idx="1"/>
          </p:nvPr>
        </p:nvSpPr>
        <p:spPr>
          <a:xfrm>
            <a:off x="228600" y="838200"/>
            <a:ext cx="8763000" cy="5791200"/>
          </a:xfrm>
        </p:spPr>
        <p:txBody>
          <a:bodyPr>
            <a:normAutofit lnSpcReduction="10000"/>
          </a:bodyPr>
          <a:lstStyle/>
          <a:p>
            <a:r>
              <a:rPr lang="en-US" dirty="0" smtClean="0"/>
              <a:t>1) </a:t>
            </a:r>
            <a:r>
              <a:rPr lang="en-US" sz="2800" dirty="0" smtClean="0"/>
              <a:t>Prompt and Quick in Action. First aiders are required to face a variety of emergency situations and this call for immediate action and wise thinking. ...</a:t>
            </a:r>
          </a:p>
          <a:p>
            <a:r>
              <a:rPr lang="en-US" sz="2800" dirty="0" smtClean="0"/>
              <a:t>2) Self- confident and able to remain  calm under stress-Ideal first aiders don't panic in emergency situation. ...</a:t>
            </a:r>
          </a:p>
          <a:p>
            <a:r>
              <a:rPr lang="en-US" sz="2800" dirty="0" smtClean="0"/>
              <a:t>3) Excellent Decision Makers. ...</a:t>
            </a:r>
          </a:p>
          <a:p>
            <a:r>
              <a:rPr lang="en-US" sz="2800" dirty="0" smtClean="0"/>
              <a:t>4) Skillful. ...</a:t>
            </a:r>
          </a:p>
          <a:p>
            <a:r>
              <a:rPr lang="en-US" sz="2800" dirty="0" smtClean="0"/>
              <a:t>5) Good Communication Skills. ...</a:t>
            </a:r>
          </a:p>
          <a:p>
            <a:r>
              <a:rPr lang="en-US" sz="2800" dirty="0" smtClean="0"/>
              <a:t>6) Kind and Comforting.</a:t>
            </a:r>
          </a:p>
          <a:p>
            <a:r>
              <a:rPr lang="en-US" sz="2800" dirty="0" smtClean="0"/>
              <a:t>7)Sympathetic and reassuring</a:t>
            </a:r>
          </a:p>
          <a:p>
            <a:r>
              <a:rPr lang="en-US" sz="2800" dirty="0" smtClean="0"/>
              <a:t>8)Ability to work as a team</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b="1" dirty="0" smtClean="0"/>
              <a:t>Qualities </a:t>
            </a:r>
            <a:r>
              <a:rPr lang="en-US" b="1" dirty="0" err="1" smtClean="0"/>
              <a:t>Contd</a:t>
            </a:r>
            <a:r>
              <a:rPr lang="en-US" b="1" dirty="0" smtClean="0"/>
              <a:t>…</a:t>
            </a:r>
            <a:endParaRPr lang="en-US" b="1" dirty="0"/>
          </a:p>
        </p:txBody>
      </p:sp>
      <p:sp>
        <p:nvSpPr>
          <p:cNvPr id="3" name="Content Placeholder 2"/>
          <p:cNvSpPr>
            <a:spLocks noGrp="1"/>
          </p:cNvSpPr>
          <p:nvPr>
            <p:ph sz="quarter" idx="1"/>
          </p:nvPr>
        </p:nvSpPr>
        <p:spPr>
          <a:xfrm>
            <a:off x="457200" y="1143000"/>
            <a:ext cx="8305800" cy="5330952"/>
          </a:xfrm>
        </p:spPr>
        <p:txBody>
          <a:bodyPr>
            <a:normAutofit/>
          </a:bodyPr>
          <a:lstStyle/>
          <a:p>
            <a:r>
              <a:rPr lang="en-US" sz="3200" dirty="0" smtClean="0"/>
              <a:t>A good observer</a:t>
            </a:r>
          </a:p>
          <a:p>
            <a:r>
              <a:rPr lang="en-US" sz="3200" dirty="0" smtClean="0"/>
              <a:t>Able to lead to control crowd and take help from onlookers</a:t>
            </a:r>
          </a:p>
          <a:p>
            <a:r>
              <a:rPr lang="en-US" sz="3200" dirty="0" smtClean="0"/>
              <a:t>Knowledgeable enough to recognize injuries, which need to be treated first</a:t>
            </a:r>
          </a:p>
          <a:p>
            <a:r>
              <a:rPr lang="en-US" sz="3200" dirty="0" smtClean="0"/>
              <a:t>Tactful enough to deal with anxious relatives, able to understand his own limitations and avoid assuring the relatives or declaring the patient dead, if so.</a:t>
            </a:r>
          </a:p>
          <a:p>
            <a:endParaRPr lang="en-US" sz="3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fontScale="90000"/>
          </a:bodyPr>
          <a:lstStyle/>
          <a:p>
            <a:r>
              <a:rPr lang="en-US" b="1" dirty="0" smtClean="0"/>
              <a:t>First aid kit</a:t>
            </a:r>
            <a:br>
              <a:rPr lang="en-US" b="1" dirty="0" smtClean="0"/>
            </a:br>
            <a:endParaRPr lang="en-US" dirty="0"/>
          </a:p>
        </p:txBody>
      </p:sp>
      <p:sp>
        <p:nvSpPr>
          <p:cNvPr id="3" name="Content Placeholder 2"/>
          <p:cNvSpPr>
            <a:spLocks noGrp="1"/>
          </p:cNvSpPr>
          <p:nvPr>
            <p:ph sz="quarter" idx="1"/>
          </p:nvPr>
        </p:nvSpPr>
        <p:spPr>
          <a:xfrm>
            <a:off x="228600" y="838200"/>
            <a:ext cx="8610600" cy="5791200"/>
          </a:xfrm>
        </p:spPr>
        <p:txBody>
          <a:bodyPr>
            <a:normAutofit/>
          </a:bodyPr>
          <a:lstStyle/>
          <a:p>
            <a:r>
              <a:rPr lang="en-US" dirty="0" smtClean="0"/>
              <a:t>First aid kit is a collection of supplies and equipments that is used to give medical treatment. However there is wide variation.</a:t>
            </a:r>
          </a:p>
          <a:p>
            <a:r>
              <a:rPr lang="en-US" dirty="0" smtClean="0"/>
              <a:t>As well as knowing some basic first aid techniques, it is important that households and workplaces have a first aid kit that meets their needs and is well </a:t>
            </a:r>
            <a:r>
              <a:rPr lang="en-US" dirty="0" err="1" smtClean="0"/>
              <a:t>organised</a:t>
            </a:r>
            <a:r>
              <a:rPr lang="en-US" dirty="0" smtClean="0"/>
              <a:t>, fully stocked and readily available at all times.</a:t>
            </a:r>
            <a:br>
              <a:rPr lang="en-US" dirty="0" smtClean="0"/>
            </a:br>
            <a:r>
              <a:rPr lang="en-US" dirty="0" smtClean="0"/>
              <a:t/>
            </a:r>
            <a:br>
              <a:rPr lang="en-US" dirty="0" smtClean="0"/>
            </a:br>
            <a:r>
              <a:rPr lang="en-US" dirty="0" smtClean="0"/>
              <a:t>The contents should be appropriate to cope with a range of emergency situations, depending on the setting. It’s a good idea to have a number of kits handy in different places, such as in the home, car or office.</a:t>
            </a:r>
            <a:br>
              <a:rPr lang="en-US" dirty="0" smtClean="0"/>
            </a:b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endParaRPr lang="en-US" dirty="0"/>
          </a:p>
        </p:txBody>
      </p:sp>
      <p:sp>
        <p:nvSpPr>
          <p:cNvPr id="3" name="Content Placeholder 2"/>
          <p:cNvSpPr>
            <a:spLocks noGrp="1"/>
          </p:cNvSpPr>
          <p:nvPr>
            <p:ph sz="quarter" idx="1"/>
          </p:nvPr>
        </p:nvSpPr>
        <p:spPr>
          <a:xfrm>
            <a:off x="304800" y="990600"/>
            <a:ext cx="6324600" cy="5483352"/>
          </a:xfrm>
        </p:spPr>
        <p:txBody>
          <a:bodyPr>
            <a:normAutofit fontScale="92500"/>
          </a:bodyPr>
          <a:lstStyle/>
          <a:p>
            <a:r>
              <a:rPr lang="en-US" dirty="0" smtClean="0"/>
              <a:t>The international standard for first aid kit is that they should be identified with ISO graphical symbol for first aid which is an equal white cross on green background.</a:t>
            </a:r>
          </a:p>
          <a:p>
            <a:endParaRPr lang="en-US" dirty="0" smtClean="0"/>
          </a:p>
          <a:p>
            <a:pPr algn="just"/>
            <a:r>
              <a:rPr lang="en-US" dirty="0" smtClean="0"/>
              <a:t>First aid kits can be assembled in almost any type of container, and this will depend on whether they are commercially produced or assembled by an individual. Standard kits often come in durable plastic boxes, fabric pouches or in wall mounted cabinets. The type of container will vary depending on the purpose, and they range in size from wallet-sized through to large box.</a:t>
            </a:r>
          </a:p>
          <a:p>
            <a:pPr algn="just">
              <a:buNone/>
            </a:pPr>
            <a:endParaRPr lang="en-US" b="1" dirty="0" smtClean="0"/>
          </a:p>
          <a:p>
            <a:pPr algn="just">
              <a:buNone/>
            </a:pPr>
            <a:endParaRPr lang="en-US" b="1" dirty="0" smtClean="0"/>
          </a:p>
          <a:p>
            <a:pPr>
              <a:buNone/>
            </a:pPr>
            <a:endParaRPr lang="en-US" b="1" dirty="0" smtClean="0"/>
          </a:p>
        </p:txBody>
      </p:sp>
      <p:pic>
        <p:nvPicPr>
          <p:cNvPr id="1026" name="Picture 2" descr="C:\Users\user\Desktop\download.png"/>
          <p:cNvPicPr>
            <a:picLocks noChangeAspect="1" noChangeArrowheads="1"/>
          </p:cNvPicPr>
          <p:nvPr/>
        </p:nvPicPr>
        <p:blipFill>
          <a:blip r:embed="rId2"/>
          <a:srcRect/>
          <a:stretch>
            <a:fillRect/>
          </a:stretch>
        </p:blipFill>
        <p:spPr bwMode="auto">
          <a:xfrm>
            <a:off x="6781800" y="457200"/>
            <a:ext cx="1828800" cy="192405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buNone/>
            </a:pPr>
            <a:endParaRPr lang="en-US" b="1" dirty="0" smtClean="0"/>
          </a:p>
          <a:p>
            <a:r>
              <a:rPr lang="en-US" dirty="0" smtClean="0"/>
              <a:t>It is recommended that all kits are in a clean, waterproof container to keep the contents safe and aseptic. Kits should also be checked regularly and restocked if any items are damaged or are out of date.</a:t>
            </a:r>
            <a:endParaRPr lang="en-US" b="1" dirty="0" smtClean="0"/>
          </a:p>
          <a:p>
            <a:pPr>
              <a:buNone/>
            </a:pPr>
            <a:endParaRPr lang="en-US" b="1" dirty="0" smtClean="0"/>
          </a:p>
          <a:p>
            <a:pPr>
              <a:buNone/>
            </a:pPr>
            <a:r>
              <a:rPr lang="en-US" b="1" dirty="0" smtClean="0"/>
              <a:t>Format</a:t>
            </a:r>
          </a:p>
          <a:p>
            <a:r>
              <a:rPr lang="en-US" b="1" dirty="0" smtClean="0"/>
              <a:t>Appearance</a:t>
            </a:r>
            <a:r>
              <a:rPr lang="en-US" dirty="0" smtClean="0"/>
              <a:t>-International organization for standardization (ISO)sets –green with a white cross.</a:t>
            </a:r>
          </a:p>
          <a:p>
            <a:endParaRPr lang="en-US" dirty="0"/>
          </a:p>
        </p:txBody>
      </p:sp>
      <p:pic>
        <p:nvPicPr>
          <p:cNvPr id="3074" name="Picture 2" descr="C:\Users\user\Desktop\download.jpg"/>
          <p:cNvPicPr>
            <a:picLocks noChangeAspect="1" noChangeArrowheads="1"/>
          </p:cNvPicPr>
          <p:nvPr/>
        </p:nvPicPr>
        <p:blipFill>
          <a:blip r:embed="rId2"/>
          <a:srcRect/>
          <a:stretch>
            <a:fillRect/>
          </a:stretch>
        </p:blipFill>
        <p:spPr bwMode="auto">
          <a:xfrm>
            <a:off x="6172200" y="0"/>
            <a:ext cx="2447925" cy="2143125"/>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C:\Users\user\Desktop\first-aid-ppt-4-638.jpg"/>
          <p:cNvPicPr>
            <a:picLocks noGrp="1" noChangeAspect="1" noChangeArrowheads="1"/>
          </p:cNvPicPr>
          <p:nvPr>
            <p:ph sz="quarter" idx="1"/>
          </p:nvPr>
        </p:nvPicPr>
        <p:blipFill>
          <a:blip r:embed="rId2"/>
          <a:srcRect/>
          <a:stretch>
            <a:fillRect/>
          </a:stretch>
        </p:blipFill>
        <p:spPr bwMode="auto">
          <a:xfrm>
            <a:off x="228600" y="228601"/>
            <a:ext cx="8305800" cy="608965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762000"/>
          </a:xfrm>
        </p:spPr>
        <p:txBody>
          <a:bodyPr>
            <a:normAutofit/>
          </a:bodyPr>
          <a:lstStyle/>
          <a:p>
            <a:r>
              <a:rPr lang="en-US" dirty="0" smtClean="0"/>
              <a:t>Contents of first aid kit</a:t>
            </a:r>
            <a:endParaRPr lang="en-US" dirty="0"/>
          </a:p>
        </p:txBody>
      </p:sp>
      <p:sp>
        <p:nvSpPr>
          <p:cNvPr id="3" name="Content Placeholder 2"/>
          <p:cNvSpPr>
            <a:spLocks noGrp="1"/>
          </p:cNvSpPr>
          <p:nvPr>
            <p:ph sz="quarter" idx="1"/>
          </p:nvPr>
        </p:nvSpPr>
        <p:spPr>
          <a:xfrm>
            <a:off x="457200" y="990600"/>
            <a:ext cx="8305800" cy="5483352"/>
          </a:xfrm>
        </p:spPr>
        <p:txBody>
          <a:bodyPr>
            <a:normAutofit/>
          </a:bodyPr>
          <a:lstStyle/>
          <a:p>
            <a:pPr fontAlgn="base"/>
            <a:r>
              <a:rPr lang="en-US" dirty="0" smtClean="0"/>
              <a:t>Medicines (acetaminophen, Ibuprofen, </a:t>
            </a:r>
            <a:r>
              <a:rPr lang="en-US" dirty="0" err="1" smtClean="0"/>
              <a:t>antacid,antibiotic</a:t>
            </a:r>
            <a:r>
              <a:rPr lang="en-US" dirty="0" smtClean="0"/>
              <a:t> ointment)</a:t>
            </a:r>
          </a:p>
          <a:p>
            <a:pPr fontAlgn="base"/>
            <a:r>
              <a:rPr lang="en-US" dirty="0" smtClean="0"/>
              <a:t>alcohol wipes</a:t>
            </a:r>
          </a:p>
          <a:p>
            <a:pPr fontAlgn="base"/>
            <a:r>
              <a:rPr lang="en-US" dirty="0" smtClean="0"/>
              <a:t>antiseptic hand cleanser</a:t>
            </a:r>
          </a:p>
          <a:p>
            <a:pPr fontAlgn="base"/>
            <a:r>
              <a:rPr lang="en-US" dirty="0" smtClean="0"/>
              <a:t>adhesive tape</a:t>
            </a:r>
          </a:p>
          <a:p>
            <a:pPr fontAlgn="base"/>
            <a:r>
              <a:rPr lang="en-US" dirty="0" smtClean="0"/>
              <a:t>sterile  dressing (gauze) </a:t>
            </a:r>
          </a:p>
          <a:p>
            <a:pPr fontAlgn="base"/>
            <a:r>
              <a:rPr lang="en-US" dirty="0" smtClean="0"/>
              <a:t>Crepe bandages </a:t>
            </a:r>
          </a:p>
          <a:p>
            <a:pPr fontAlgn="base"/>
            <a:r>
              <a:rPr lang="en-US" dirty="0" smtClean="0"/>
              <a:t>several sizes of adhesive bandages</a:t>
            </a:r>
          </a:p>
          <a:p>
            <a:pPr fontAlgn="base">
              <a:buNone/>
            </a:pPr>
            <a:r>
              <a:rPr lang="en-US" dirty="0" smtClean="0"/>
              <a:t>    thermometer</a:t>
            </a:r>
          </a:p>
          <a:p>
            <a:pPr fontAlgn="base"/>
            <a:r>
              <a:rPr lang="en-US" dirty="0" smtClean="0"/>
              <a:t>scissors</a:t>
            </a:r>
          </a:p>
          <a:p>
            <a:pPr fontAlgn="base"/>
            <a:r>
              <a:rPr lang="en-US" dirty="0" smtClean="0"/>
              <a:t>triangular bandages</a:t>
            </a:r>
          </a:p>
          <a:p>
            <a:pPr fontAlgn="base"/>
            <a:r>
              <a:rPr lang="en-US" dirty="0" smtClean="0"/>
              <a:t>instant cold packs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fontAlgn="base"/>
            <a:r>
              <a:rPr lang="en-US" dirty="0" err="1" smtClean="0"/>
              <a:t>Gloves,goggles</a:t>
            </a:r>
            <a:r>
              <a:rPr lang="en-US" dirty="0" smtClean="0"/>
              <a:t> </a:t>
            </a:r>
            <a:r>
              <a:rPr lang="en-US" dirty="0" err="1" smtClean="0"/>
              <a:t>apron,mask</a:t>
            </a:r>
            <a:endParaRPr lang="en-US" dirty="0" smtClean="0"/>
          </a:p>
          <a:p>
            <a:pPr fontAlgn="base"/>
            <a:r>
              <a:rPr lang="en-US" dirty="0" smtClean="0"/>
              <a:t>soap</a:t>
            </a:r>
          </a:p>
          <a:p>
            <a:r>
              <a:rPr lang="en-US" dirty="0" smtClean="0"/>
              <a:t>Torch light and extra batteries</a:t>
            </a:r>
          </a:p>
          <a:p>
            <a:r>
              <a:rPr lang="en-US" dirty="0" smtClean="0"/>
              <a:t>Tweezers</a:t>
            </a:r>
          </a:p>
          <a:p>
            <a:r>
              <a:rPr lang="en-US" dirty="0" smtClean="0"/>
              <a:t>Splint</a:t>
            </a:r>
          </a:p>
          <a:p>
            <a:r>
              <a:rPr lang="en-US" dirty="0" smtClean="0"/>
              <a:t>ORS solution</a:t>
            </a:r>
            <a:br>
              <a:rPr lang="en-US" dirty="0" smtClean="0"/>
            </a:br>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457200"/>
          </a:xfrm>
        </p:spPr>
        <p:txBody>
          <a:bodyPr>
            <a:normAutofit fontScale="90000"/>
          </a:bodyPr>
          <a:lstStyle/>
          <a:p>
            <a:r>
              <a:rPr lang="en-US" b="1" dirty="0" smtClean="0"/>
              <a:t>Types of first aid</a:t>
            </a:r>
            <a:endParaRPr lang="en-US" b="1" dirty="0"/>
          </a:p>
        </p:txBody>
      </p:sp>
      <p:sp>
        <p:nvSpPr>
          <p:cNvPr id="3" name="Content Placeholder 2"/>
          <p:cNvSpPr>
            <a:spLocks noGrp="1"/>
          </p:cNvSpPr>
          <p:nvPr>
            <p:ph sz="quarter" idx="1"/>
          </p:nvPr>
        </p:nvSpPr>
        <p:spPr>
          <a:xfrm>
            <a:off x="228600" y="457200"/>
            <a:ext cx="8382000" cy="6172200"/>
          </a:xfrm>
        </p:spPr>
        <p:txBody>
          <a:bodyPr>
            <a:normAutofit fontScale="62500" lnSpcReduction="20000"/>
          </a:bodyPr>
          <a:lstStyle/>
          <a:p>
            <a:pPr algn="just" fontAlgn="base"/>
            <a:r>
              <a:rPr lang="en-US" sz="4000" b="1" dirty="0" smtClean="0"/>
              <a:t>Emergency first aid</a:t>
            </a:r>
            <a:r>
              <a:rPr lang="en-US" sz="4000" dirty="0" smtClean="0"/>
              <a:t> is the first response to a life-threatening (or limb-threatening) medical emergency, either an illness or an injury. It's often called </a:t>
            </a:r>
            <a:r>
              <a:rPr lang="en-US" sz="4000" i="1" dirty="0" smtClean="0"/>
              <a:t>first responder</a:t>
            </a:r>
            <a:r>
              <a:rPr lang="en-US" sz="4000" dirty="0" smtClean="0"/>
              <a:t> training. More advanced medical care will happen after first aid in this case. This type of first aid includes CPR, clearing an airway obstruction, splinting a broken bone, and severe bleeding control.</a:t>
            </a:r>
          </a:p>
          <a:p>
            <a:pPr algn="just" fontAlgn="base">
              <a:buNone/>
            </a:pPr>
            <a:endParaRPr lang="en-US" sz="4000" dirty="0" smtClean="0"/>
          </a:p>
          <a:p>
            <a:pPr algn="just" fontAlgn="base"/>
            <a:r>
              <a:rPr lang="en-US" sz="4000" b="1" dirty="0" smtClean="0"/>
              <a:t>Non-emergency first aid</a:t>
            </a:r>
            <a:r>
              <a:rPr lang="en-US" sz="4000" dirty="0" smtClean="0"/>
              <a:t> is the treatment we initiate ourselves for minor medical needs. We may or may not seek more advanced medical care after the initial response. This includes taking over-the-counter medications for minor pain or allergies, cleaning and bandaging cuts or abrasions, and minor bleeding control.</a:t>
            </a:r>
          </a:p>
          <a:p>
            <a:pPr fontAlgn="base"/>
            <a:endParaRPr lang="en-US" sz="3000" dirty="0" smtClean="0"/>
          </a:p>
          <a:p>
            <a:pPr fontAlgn="base">
              <a:buNone/>
            </a:pPr>
            <a:endParaRPr lang="en-US" dirty="0" smtClean="0"/>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endParaRPr lang="en-US" dirty="0"/>
          </a:p>
        </p:txBody>
      </p:sp>
      <p:sp>
        <p:nvSpPr>
          <p:cNvPr id="3" name="Content Placeholder 2"/>
          <p:cNvSpPr>
            <a:spLocks noGrp="1"/>
          </p:cNvSpPr>
          <p:nvPr>
            <p:ph sz="quarter" idx="1"/>
          </p:nvPr>
        </p:nvSpPr>
        <p:spPr>
          <a:xfrm>
            <a:off x="228600" y="685800"/>
            <a:ext cx="8610600" cy="6172200"/>
          </a:xfrm>
        </p:spPr>
        <p:txBody>
          <a:bodyPr>
            <a:normAutofit/>
          </a:bodyPr>
          <a:lstStyle/>
          <a:p>
            <a:pPr algn="just" fontAlgn="base"/>
            <a:r>
              <a:rPr lang="en-US" b="1" dirty="0" smtClean="0"/>
              <a:t>Basic First Aid</a:t>
            </a:r>
            <a:r>
              <a:rPr lang="en-US" dirty="0" smtClean="0"/>
              <a:t> – It  includes the content for Basic First Aid involving life threatening injuries. Focus is on Airway, Breathing and Circulatory emergencies and prevention of such.  This course comes with CPR A (Adult skills) or CPR C (Adult, Child and Infant skills).</a:t>
            </a:r>
          </a:p>
          <a:p>
            <a:pPr algn="just" fontAlgn="base"/>
            <a:r>
              <a:rPr lang="en-US" b="1" dirty="0" smtClean="0"/>
              <a:t>Standard First Aid- </a:t>
            </a:r>
            <a:r>
              <a:rPr lang="en-US" dirty="0" smtClean="0"/>
              <a:t>Standard First Aid incorporates all of Emergency First Aid and is designed for those who require a more in-depth understanding of </a:t>
            </a:r>
            <a:r>
              <a:rPr lang="en-US" b="1" dirty="0" smtClean="0"/>
              <a:t>first aid</a:t>
            </a:r>
            <a:r>
              <a:rPr lang="en-US" dirty="0" smtClean="0"/>
              <a:t> including: legal implications of </a:t>
            </a:r>
            <a:r>
              <a:rPr lang="en-US" b="1" dirty="0" smtClean="0"/>
              <a:t>first aid</a:t>
            </a:r>
            <a:r>
              <a:rPr lang="en-US" dirty="0" smtClean="0"/>
              <a:t> treatment, spinal injuries, heat or cold </a:t>
            </a:r>
            <a:r>
              <a:rPr lang="en-US" dirty="0" err="1" smtClean="0"/>
              <a:t>injuries,wound</a:t>
            </a:r>
            <a:r>
              <a:rPr lang="en-US" dirty="0" smtClean="0"/>
              <a:t> care, head neck and spine injuries bone and joint injuries, chest injuries poisoning, and other medical emergencies. This course comes with CPR A (Adult skills) or CPR C (Adult, Child and Infant skills).</a:t>
            </a:r>
          </a:p>
          <a:p>
            <a:pPr algn="just">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600200"/>
            <a:ext cx="8153400" cy="4873752"/>
          </a:xfrm>
        </p:spPr>
        <p:txBody>
          <a:bodyPr/>
          <a:lstStyle/>
          <a:p>
            <a:pPr algn="just"/>
            <a:r>
              <a:rPr lang="en-US" dirty="0" smtClean="0"/>
              <a:t>T</a:t>
            </a:r>
            <a:r>
              <a:rPr lang="en-US" sz="3200" dirty="0" smtClean="0"/>
              <a:t>emporary assistance until the arrival of competent medical care.</a:t>
            </a:r>
          </a:p>
          <a:p>
            <a:pPr algn="just"/>
            <a:endParaRPr lang="en-US" sz="3200" dirty="0" smtClean="0"/>
          </a:p>
          <a:p>
            <a:pPr algn="just"/>
            <a:r>
              <a:rPr lang="en-US" sz="3200" dirty="0" smtClean="0"/>
              <a:t>First aid is the immediate treatment given to the victim of trauma or sudden illness before arrival or available of expert medical help.</a:t>
            </a:r>
            <a:endParaRPr lang="en-US" sz="32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endParaRPr lang="en-US" dirty="0"/>
          </a:p>
        </p:txBody>
      </p:sp>
      <p:sp>
        <p:nvSpPr>
          <p:cNvPr id="3" name="Content Placeholder 2"/>
          <p:cNvSpPr>
            <a:spLocks noGrp="1"/>
          </p:cNvSpPr>
          <p:nvPr>
            <p:ph sz="quarter" idx="1"/>
          </p:nvPr>
        </p:nvSpPr>
        <p:spPr>
          <a:xfrm>
            <a:off x="152400" y="914400"/>
            <a:ext cx="8839200" cy="5791200"/>
          </a:xfrm>
        </p:spPr>
        <p:txBody>
          <a:bodyPr>
            <a:normAutofit lnSpcReduction="10000"/>
          </a:bodyPr>
          <a:lstStyle/>
          <a:p>
            <a:pPr algn="just"/>
            <a:r>
              <a:rPr lang="en-US" b="1" dirty="0" smtClean="0"/>
              <a:t>Aquatic/Marine first aid</a:t>
            </a:r>
            <a:r>
              <a:rPr lang="en-US" dirty="0" smtClean="0"/>
              <a:t> is usually practiced by professionals such as lifeguards, professional mariners or in diver rescue, and covers the specific problems which may be faced in water after.</a:t>
            </a:r>
          </a:p>
          <a:p>
            <a:pPr algn="just">
              <a:buNone/>
            </a:pPr>
            <a:endParaRPr lang="en-US" dirty="0" smtClean="0"/>
          </a:p>
          <a:p>
            <a:pPr algn="just"/>
            <a:r>
              <a:rPr lang="en-US" b="1" dirty="0" smtClean="0"/>
              <a:t>Battlefield first aid</a:t>
            </a:r>
            <a:r>
              <a:rPr lang="en-US" dirty="0" smtClean="0"/>
              <a:t> takes into account the specific needs of treating wounded combatants and non-combatants during armed conflict.</a:t>
            </a:r>
          </a:p>
          <a:p>
            <a:pPr algn="just"/>
            <a:endParaRPr lang="en-US" b="1" dirty="0" smtClean="0"/>
          </a:p>
          <a:p>
            <a:pPr algn="just"/>
            <a:r>
              <a:rPr lang="en-US" b="1" dirty="0" smtClean="0"/>
              <a:t>Child Care First Aid</a:t>
            </a:r>
            <a:r>
              <a:rPr lang="en-US" dirty="0" smtClean="0"/>
              <a:t> – meant for </a:t>
            </a:r>
            <a:r>
              <a:rPr lang="en-US" dirty="0" err="1" smtClean="0"/>
              <a:t>Dayhome</a:t>
            </a:r>
            <a:r>
              <a:rPr lang="en-US" dirty="0" smtClean="0"/>
              <a:t>/Daycare Providers. Covers the content for Standard First Aid plus additional content for Childhood Illnesses and Safety.  Comes with a level B CPR (Adult, Child and Infant skills).</a:t>
            </a:r>
          </a:p>
          <a:p>
            <a:pPr algn="just">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b="1" dirty="0" smtClean="0"/>
              <a:t>Mental Health First Aid</a:t>
            </a:r>
            <a:r>
              <a:rPr lang="en-US" dirty="0" smtClean="0"/>
              <a:t> is a treatment which is given to someone experiencing a mental health </a:t>
            </a:r>
            <a:r>
              <a:rPr lang="en-US" dirty="0" err="1" smtClean="0"/>
              <a:t>problem.It’s</a:t>
            </a:r>
            <a:r>
              <a:rPr lang="en-US" dirty="0" smtClean="0"/>
              <a:t> training program teaches members of the public how to help a person developing a mental health problem (including a substance use problem), experiencing a worsening of an existing mental health problem or in a mental health crisis.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fontScale="90000"/>
          </a:bodyPr>
          <a:lstStyle/>
          <a:p>
            <a:r>
              <a:rPr lang="en-US" dirty="0" smtClean="0"/>
              <a:t>What is personal protective equipment?</a:t>
            </a:r>
            <a:br>
              <a:rPr lang="en-US" dirty="0" smtClean="0"/>
            </a:br>
            <a:endParaRPr lang="en-US" dirty="0"/>
          </a:p>
        </p:txBody>
      </p:sp>
      <p:sp>
        <p:nvSpPr>
          <p:cNvPr id="3" name="Content Placeholder 2"/>
          <p:cNvSpPr>
            <a:spLocks noGrp="1"/>
          </p:cNvSpPr>
          <p:nvPr>
            <p:ph sz="quarter" idx="1"/>
          </p:nvPr>
        </p:nvSpPr>
        <p:spPr>
          <a:xfrm>
            <a:off x="457200" y="762000"/>
            <a:ext cx="8229600" cy="5711952"/>
          </a:xfrm>
        </p:spPr>
        <p:txBody>
          <a:bodyPr>
            <a:noAutofit/>
          </a:bodyPr>
          <a:lstStyle/>
          <a:p>
            <a:pPr algn="just"/>
            <a:r>
              <a:rPr lang="en-US" sz="3200" dirty="0" smtClean="0"/>
              <a:t>Personal protective equipment, commonly referred to as "PPE", is equipment worn to minimize exposure to hazards that cause serious workplace injuries and illnesses. These injuries and illnesses may result from contact with chemical, radiological, physical, electrical, mechanical, or other workplace hazards. In health it is used for infection protection .</a:t>
            </a:r>
            <a:endParaRPr lang="en-US" sz="3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fontAlgn="base"/>
            <a:r>
              <a:rPr lang="en-US" dirty="0" smtClean="0"/>
              <a:t>Employers have duties concerning the provision and use of personal protective equipment (PPE) at work.</a:t>
            </a:r>
          </a:p>
          <a:p>
            <a:pPr algn="just" fontAlgn="base"/>
            <a:r>
              <a:rPr lang="en-US" dirty="0" smtClean="0"/>
              <a:t>PPE is equipment that will protect the user against health or safety risks at work. It can include items such as mask, head cap apron, gown, gloves, eye protection(goggles),boot etc.</a:t>
            </a:r>
          </a:p>
          <a:p>
            <a:pPr algn="just"/>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What can be done to ensure proper use of personal protective equipment?</a:t>
            </a:r>
          </a:p>
          <a:p>
            <a:pPr algn="just"/>
            <a:r>
              <a:rPr lang="en-US" dirty="0" smtClean="0"/>
              <a:t>All personal protective equipment should be safely designed and constructed, and should be maintained in a clean and reliable fashion. It should fit comfortably, encouraging worker use. If the personal protective equipment does not fit properly, it can make the difference between being safely covered or dangerously exposed.</a:t>
            </a:r>
          </a:p>
          <a:p>
            <a:pPr algn="just"/>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endParaRPr lang="en-US" dirty="0"/>
          </a:p>
        </p:txBody>
      </p:sp>
      <p:sp>
        <p:nvSpPr>
          <p:cNvPr id="3" name="Content Placeholder 2"/>
          <p:cNvSpPr>
            <a:spLocks noGrp="1"/>
          </p:cNvSpPr>
          <p:nvPr>
            <p:ph sz="quarter" idx="1"/>
          </p:nvPr>
        </p:nvSpPr>
        <p:spPr>
          <a:xfrm>
            <a:off x="304800" y="838200"/>
            <a:ext cx="8382000" cy="5635752"/>
          </a:xfrm>
        </p:spPr>
        <p:txBody>
          <a:bodyPr>
            <a:normAutofit/>
          </a:bodyPr>
          <a:lstStyle/>
          <a:p>
            <a:r>
              <a:rPr lang="en-US" dirty="0" smtClean="0"/>
              <a:t>Employers are also required to train each worker required to use personal protective equipment to know:</a:t>
            </a:r>
          </a:p>
          <a:p>
            <a:r>
              <a:rPr lang="en-US" dirty="0" smtClean="0"/>
              <a:t>When it is necessary</a:t>
            </a:r>
          </a:p>
          <a:p>
            <a:r>
              <a:rPr lang="en-US" dirty="0" smtClean="0"/>
              <a:t>What kind is necessary</a:t>
            </a:r>
          </a:p>
          <a:p>
            <a:r>
              <a:rPr lang="en-US" dirty="0" smtClean="0"/>
              <a:t>How to properly put it on, adjust, wear and take it off</a:t>
            </a:r>
          </a:p>
          <a:p>
            <a:r>
              <a:rPr lang="en-US" dirty="0" smtClean="0"/>
              <a:t>The limitations of the equipment</a:t>
            </a:r>
          </a:p>
          <a:p>
            <a:r>
              <a:rPr lang="en-US" dirty="0" smtClean="0"/>
              <a:t>Proper care, maintenance, useful life, and disposal of the equipment</a:t>
            </a:r>
          </a:p>
          <a:p>
            <a:r>
              <a:rPr lang="en-US" dirty="0" smtClean="0"/>
              <a:t>If PPE is to be used, a PPE program should be implemented. This program should address the hazards present; the selection, maintenance, and use of PPE; the training of employees; and monitoring of the program to ensure its ongoing effectiveness.</a:t>
            </a:r>
          </a:p>
          <a:p>
            <a:endParaRPr lang="en-US" dirty="0" smtClean="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533400"/>
          </a:xfrm>
        </p:spPr>
        <p:txBody>
          <a:bodyPr>
            <a:normAutofit fontScale="90000"/>
          </a:bodyPr>
          <a:lstStyle/>
          <a:p>
            <a:r>
              <a:rPr lang="en-US" dirty="0" smtClean="0"/>
              <a:t>Legal aspect of providing first aid</a:t>
            </a:r>
            <a:endParaRPr lang="en-US" dirty="0"/>
          </a:p>
        </p:txBody>
      </p:sp>
      <p:sp>
        <p:nvSpPr>
          <p:cNvPr id="3" name="Content Placeholder 2"/>
          <p:cNvSpPr>
            <a:spLocks noGrp="1"/>
          </p:cNvSpPr>
          <p:nvPr>
            <p:ph sz="quarter" idx="1"/>
          </p:nvPr>
        </p:nvSpPr>
        <p:spPr>
          <a:xfrm>
            <a:off x="304800" y="1066800"/>
            <a:ext cx="8305800" cy="5407152"/>
          </a:xfrm>
        </p:spPr>
        <p:txBody>
          <a:bodyPr>
            <a:noAutofit/>
          </a:bodyPr>
          <a:lstStyle/>
          <a:p>
            <a:pPr algn="just"/>
            <a:r>
              <a:rPr lang="en-US" dirty="0" smtClean="0"/>
              <a:t>In an emergency situation, some people may be reluctant to put their first aid skills into practice due to concerns relating to legal issues and fear of being sued.</a:t>
            </a:r>
          </a:p>
          <a:p>
            <a:pPr algn="just"/>
            <a:r>
              <a:rPr lang="en-US" dirty="0" smtClean="0"/>
              <a:t>The 4 main basic legal issues of first aid are:</a:t>
            </a:r>
          </a:p>
          <a:p>
            <a:pPr algn="just"/>
            <a:r>
              <a:rPr lang="en-US" b="1" i="1" dirty="0" smtClean="0"/>
              <a:t>Duty of care (obligation): </a:t>
            </a:r>
            <a:r>
              <a:rPr lang="en-US" dirty="0" smtClean="0"/>
              <a:t>In general, community first aiders need not fear legal litigation if care is made in good faith, and they try to avoid further harm using actions that are not reckless and within their skills and limitations.</a:t>
            </a:r>
          </a:p>
          <a:p>
            <a:pPr algn="just"/>
            <a:r>
              <a:rPr lang="en-US" dirty="0" smtClean="0"/>
              <a:t>Workplace first aiders must act within the scope of their activity of their </a:t>
            </a:r>
            <a:r>
              <a:rPr lang="en-US" dirty="0" err="1" smtClean="0"/>
              <a:t>organisation</a:t>
            </a:r>
            <a:r>
              <a:rPr lang="en-US" dirty="0" smtClean="0"/>
              <a:t> and according to instruction of the </a:t>
            </a:r>
            <a:r>
              <a:rPr lang="en-US" dirty="0" err="1" smtClean="0"/>
              <a:t>organisation</a:t>
            </a:r>
            <a:r>
              <a:rPr lang="en-US" dirty="0" smtClean="0"/>
              <a:t>. They must </a:t>
            </a:r>
            <a:r>
              <a:rPr lang="en-US" dirty="0" smtClean="0"/>
              <a:t>also </a:t>
            </a:r>
            <a:r>
              <a:rPr lang="en-US" dirty="0" smtClean="0"/>
              <a:t>perform their tasks to the standard expected of a reasonable competent person.</a:t>
            </a:r>
          </a:p>
          <a:p>
            <a:pPr algn="just"/>
            <a:r>
              <a:rPr lang="en-US" i="1" dirty="0" smtClean="0"/>
              <a:t>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600200"/>
            <a:ext cx="8229600" cy="4873752"/>
          </a:xfrm>
        </p:spPr>
        <p:txBody>
          <a:bodyPr>
            <a:normAutofit/>
          </a:bodyPr>
          <a:lstStyle/>
          <a:p>
            <a:pPr algn="just"/>
            <a:r>
              <a:rPr lang="en-US" sz="2800" b="1" i="1" dirty="0" smtClean="0"/>
              <a:t>Negligence</a:t>
            </a:r>
            <a:r>
              <a:rPr lang="en-US" sz="2800" i="1" dirty="0" smtClean="0"/>
              <a:t>: </a:t>
            </a:r>
            <a:r>
              <a:rPr lang="en-US" sz="2800" dirty="0" smtClean="0"/>
              <a:t>Not fulfilling, or breaking a duty of care could leave the first aider open to questions of negligence. Although unlikely to be sued as a first aider, it is important that first aider confine their activities to their  level of training and do not carry out any medical procedures that you have not been trained in.  </a:t>
            </a:r>
          </a:p>
          <a:p>
            <a:pPr algn="just">
              <a:buNone/>
            </a:pPr>
            <a:r>
              <a:rPr lang="en-US" sz="2800" i="1" dirty="0" smtClean="0"/>
              <a:t> </a:t>
            </a:r>
            <a:endParaRPr lang="en-US" sz="2800" dirty="0" smtClean="0"/>
          </a:p>
          <a:p>
            <a:pPr algn="just"/>
            <a:endParaRPr lang="en-US" sz="2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just"/>
            <a:r>
              <a:rPr lang="en-US" sz="2800" b="1" i="1" dirty="0" smtClean="0"/>
              <a:t>Consent: </a:t>
            </a:r>
            <a:r>
              <a:rPr lang="en-US" sz="2800" dirty="0" smtClean="0"/>
              <a:t>If the patient is </a:t>
            </a:r>
            <a:r>
              <a:rPr lang="en-US" sz="2800" dirty="0" err="1" smtClean="0"/>
              <a:t>awake,first</a:t>
            </a:r>
            <a:r>
              <a:rPr lang="en-US" sz="2800" dirty="0" smtClean="0"/>
              <a:t> aider must gain consent from them before treatment; if they are unconscious you may proceed with care, as consent is considered to be implied. For persons under 18, consent should be obtained from parents/guardians where possible.</a:t>
            </a:r>
          </a:p>
          <a:p>
            <a:endParaRPr lang="en-US" sz="2800" dirty="0" smtClean="0"/>
          </a:p>
          <a:p>
            <a:endParaRPr lang="en-US" sz="2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endParaRPr lang="en-US" dirty="0"/>
          </a:p>
        </p:txBody>
      </p:sp>
      <p:sp>
        <p:nvSpPr>
          <p:cNvPr id="3" name="Content Placeholder 2"/>
          <p:cNvSpPr>
            <a:spLocks noGrp="1"/>
          </p:cNvSpPr>
          <p:nvPr>
            <p:ph sz="quarter" idx="1"/>
          </p:nvPr>
        </p:nvSpPr>
        <p:spPr>
          <a:xfrm>
            <a:off x="457200" y="914400"/>
            <a:ext cx="7467600" cy="5559552"/>
          </a:xfrm>
        </p:spPr>
        <p:txBody>
          <a:bodyPr>
            <a:noAutofit/>
          </a:bodyPr>
          <a:lstStyle/>
          <a:p>
            <a:pPr algn="just"/>
            <a:r>
              <a:rPr lang="en-US" sz="2800" b="1" i="1" dirty="0" smtClean="0"/>
              <a:t>Recording</a:t>
            </a:r>
            <a:r>
              <a:rPr lang="en-US" sz="2800" i="1" dirty="0" smtClean="0"/>
              <a:t>: </a:t>
            </a:r>
            <a:r>
              <a:rPr lang="en-US" sz="2800" dirty="0" smtClean="0"/>
              <a:t>Whether providing first aid in the community or the workplace you will be required to provide details of the incident. This might be to a supervisor, parent or </a:t>
            </a:r>
            <a:r>
              <a:rPr lang="en-US" sz="2800" dirty="0" err="1" smtClean="0"/>
              <a:t>carer</a:t>
            </a:r>
            <a:r>
              <a:rPr lang="en-US" sz="2800" dirty="0" smtClean="0"/>
              <a:t>, ambulance officer, medical professional or someone else. It is good practice to take notes during or soon after providing first aid. Workplace first aid officers will be required to record the first aid incident, and any care or treatment administered on the relevant workplace form.</a:t>
            </a:r>
          </a:p>
          <a:p>
            <a:pPr algn="just"/>
            <a:r>
              <a:rPr lang="en-US" sz="2800" dirty="0" smtClean="0"/>
              <a:t> </a:t>
            </a:r>
          </a:p>
          <a:p>
            <a:pPr algn="just"/>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t>AIMS/OBJECTIVES</a:t>
            </a:r>
            <a:endParaRPr lang="en-US" dirty="0"/>
          </a:p>
        </p:txBody>
      </p:sp>
      <p:sp>
        <p:nvSpPr>
          <p:cNvPr id="3" name="Content Placeholder 2"/>
          <p:cNvSpPr>
            <a:spLocks noGrp="1"/>
          </p:cNvSpPr>
          <p:nvPr>
            <p:ph sz="quarter" idx="1"/>
          </p:nvPr>
        </p:nvSpPr>
        <p:spPr>
          <a:xfrm>
            <a:off x="457200" y="1066800"/>
            <a:ext cx="7467600" cy="5407152"/>
          </a:xfrm>
        </p:spPr>
        <p:txBody>
          <a:bodyPr>
            <a:normAutofit/>
          </a:bodyPr>
          <a:lstStyle/>
          <a:p>
            <a:pPr algn="just"/>
            <a:r>
              <a:rPr lang="en-US" sz="3200" dirty="0" smtClean="0"/>
              <a:t>To preserve/sustain the life</a:t>
            </a:r>
          </a:p>
          <a:p>
            <a:pPr algn="just"/>
            <a:r>
              <a:rPr lang="en-US" sz="3200" dirty="0" smtClean="0"/>
              <a:t>To prevent suffering</a:t>
            </a:r>
          </a:p>
          <a:p>
            <a:pPr algn="just"/>
            <a:r>
              <a:rPr lang="en-US" sz="3200" dirty="0" smtClean="0"/>
              <a:t>To prevent secondary complications</a:t>
            </a:r>
          </a:p>
          <a:p>
            <a:pPr algn="just"/>
            <a:r>
              <a:rPr lang="en-US" sz="3200" dirty="0" smtClean="0"/>
              <a:t>To promote speedy recovery</a:t>
            </a:r>
          </a:p>
          <a:p>
            <a:pPr algn="just"/>
            <a:r>
              <a:rPr lang="en-US" sz="3200" dirty="0" smtClean="0"/>
              <a:t>To make medical care available at the earliest</a:t>
            </a:r>
            <a:endParaRPr lang="en-US" sz="32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C:\Users\user\Desktop\first-aid-ppt-5-638.jpg"/>
          <p:cNvPicPr>
            <a:picLocks noGrp="1" noChangeAspect="1" noChangeArrowheads="1"/>
          </p:cNvPicPr>
          <p:nvPr>
            <p:ph sz="quarter" idx="1"/>
          </p:nvPr>
        </p:nvPicPr>
        <p:blipFill>
          <a:blip r:embed="rId2"/>
          <a:srcRect/>
          <a:stretch>
            <a:fillRect/>
          </a:stretch>
        </p:blipFill>
        <p:spPr bwMode="auto">
          <a:xfrm>
            <a:off x="381000" y="304800"/>
            <a:ext cx="8382000" cy="6324599"/>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5122" name="Picture 2" descr="C:\Users\user\Desktop\first-aid-ppt-6-638.jpg"/>
          <p:cNvPicPr>
            <a:picLocks noChangeAspect="1" noChangeArrowheads="1"/>
          </p:cNvPicPr>
          <p:nvPr/>
        </p:nvPicPr>
        <p:blipFill>
          <a:blip r:embed="rId2"/>
          <a:srcRect/>
          <a:stretch>
            <a:fillRect/>
          </a:stretch>
        </p:blipFill>
        <p:spPr bwMode="auto">
          <a:xfrm>
            <a:off x="228600" y="457200"/>
            <a:ext cx="8458200" cy="60960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C:\Users\user\Desktop\first-aid-ppt-7-638.jpg"/>
          <p:cNvPicPr>
            <a:picLocks noGrp="1" noChangeAspect="1" noChangeArrowheads="1"/>
          </p:cNvPicPr>
          <p:nvPr>
            <p:ph sz="quarter" idx="1"/>
          </p:nvPr>
        </p:nvPicPr>
        <p:blipFill>
          <a:blip r:embed="rId2"/>
          <a:srcRect/>
          <a:stretch>
            <a:fillRect/>
          </a:stretch>
        </p:blipFill>
        <p:spPr bwMode="auto">
          <a:xfrm>
            <a:off x="304800" y="152400"/>
            <a:ext cx="8839200" cy="6553199"/>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dirty="0" smtClean="0"/>
              <a:t>Role of first Aider</a:t>
            </a:r>
            <a:endParaRPr lang="en-US" dirty="0"/>
          </a:p>
        </p:txBody>
      </p:sp>
      <p:sp>
        <p:nvSpPr>
          <p:cNvPr id="3" name="Content Placeholder 2"/>
          <p:cNvSpPr>
            <a:spLocks noGrp="1"/>
          </p:cNvSpPr>
          <p:nvPr>
            <p:ph sz="quarter" idx="1"/>
          </p:nvPr>
        </p:nvSpPr>
        <p:spPr>
          <a:xfrm>
            <a:off x="228600" y="914400"/>
            <a:ext cx="8534400" cy="5791200"/>
          </a:xfrm>
        </p:spPr>
        <p:txBody>
          <a:bodyPr>
            <a:normAutofit lnSpcReduction="10000"/>
          </a:bodyPr>
          <a:lstStyle/>
          <a:p>
            <a:r>
              <a:rPr lang="en-US" dirty="0" smtClean="0"/>
              <a:t>The role of first aid provider is to give first </a:t>
            </a:r>
            <a:r>
              <a:rPr lang="en-US" dirty="0" err="1" smtClean="0"/>
              <a:t>aid,making</a:t>
            </a:r>
            <a:r>
              <a:rPr lang="en-US" dirty="0" smtClean="0"/>
              <a:t> sure that anyone else involved are safe and they don’t make the situation worse</a:t>
            </a:r>
          </a:p>
          <a:p>
            <a:r>
              <a:rPr lang="en-US" dirty="0" smtClean="0"/>
              <a:t>a. Assess the situation quickly and calmly</a:t>
            </a:r>
          </a:p>
          <a:p>
            <a:r>
              <a:rPr lang="en-US" dirty="0" smtClean="0"/>
              <a:t>safety: Are you or they in any danger?</a:t>
            </a:r>
          </a:p>
          <a:p>
            <a:r>
              <a:rPr lang="en-US" dirty="0" smtClean="0"/>
              <a:t>Scene: what caused the accident or situation? How many casualties are there?</a:t>
            </a:r>
          </a:p>
          <a:p>
            <a:r>
              <a:rPr lang="en-US" dirty="0" smtClean="0"/>
              <a:t>Situation :what is happened? What do you think the major injuries could be?</a:t>
            </a:r>
          </a:p>
          <a:p>
            <a:endParaRPr lang="en-US" dirty="0" smtClean="0"/>
          </a:p>
          <a:p>
            <a:r>
              <a:rPr lang="en-US" dirty="0" smtClean="0"/>
              <a:t>b. Protect yourself  and them from any danger</a:t>
            </a:r>
          </a:p>
          <a:p>
            <a:r>
              <a:rPr lang="en-US" dirty="0" smtClean="0"/>
              <a:t> Always protect yourself first, never put yourself at risk.</a:t>
            </a:r>
          </a:p>
          <a:p>
            <a:r>
              <a:rPr lang="en-US" dirty="0" smtClean="0"/>
              <a:t>Only move them safety if leaving them would cause them more harm.</a:t>
            </a:r>
          </a:p>
          <a:p>
            <a:r>
              <a:rPr lang="en-US" dirty="0" smtClean="0"/>
              <a:t>If you can’t make an area safe, call for emergency help.</a:t>
            </a:r>
          </a:p>
          <a:p>
            <a:endParaRPr lang="en-US" dirty="0" smtClean="0"/>
          </a:p>
          <a:p>
            <a:endParaRPr lang="en-US" dirty="0" smtClean="0"/>
          </a:p>
          <a:p>
            <a:endParaRPr lang="en-US" dirty="0" smtClean="0"/>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Prevent infection between you and them</a:t>
            </a:r>
          </a:p>
          <a:p>
            <a:r>
              <a:rPr lang="en-US" dirty="0" smtClean="0"/>
              <a:t>Wash your hands properly</a:t>
            </a:r>
          </a:p>
          <a:p>
            <a:r>
              <a:rPr lang="en-US" dirty="0" smtClean="0"/>
              <a:t>Wear disposable gloves </a:t>
            </a:r>
          </a:p>
          <a:p>
            <a:r>
              <a:rPr lang="en-US" dirty="0" smtClean="0"/>
              <a:t>Don’t touch an open wound without gloves</a:t>
            </a:r>
          </a:p>
          <a:p>
            <a:r>
              <a:rPr lang="en-US" dirty="0" smtClean="0"/>
              <a:t>Don’t </a:t>
            </a:r>
            <a:r>
              <a:rPr lang="en-US" dirty="0" err="1" smtClean="0"/>
              <a:t>breathe,cough</a:t>
            </a:r>
            <a:r>
              <a:rPr lang="en-US" dirty="0" smtClean="0"/>
              <a:t> or sneeze over the wound of the casualty.</a:t>
            </a:r>
          </a:p>
          <a:p>
            <a:endParaRPr lang="en-US" dirty="0" smtClean="0"/>
          </a:p>
          <a:p>
            <a:r>
              <a:rPr lang="en-US" dirty="0" smtClean="0"/>
              <a:t>d. Provide comfort and reassure</a:t>
            </a:r>
          </a:p>
          <a:p>
            <a:r>
              <a:rPr lang="en-US" dirty="0" smtClean="0"/>
              <a:t>Stay calmly and take charge of situation</a:t>
            </a:r>
          </a:p>
          <a:p>
            <a:r>
              <a:rPr lang="en-US" dirty="0" smtClean="0"/>
              <a:t>Introduce yourself to them</a:t>
            </a:r>
          </a:p>
          <a:p>
            <a:r>
              <a:rPr lang="en-US" dirty="0" smtClean="0"/>
              <a:t>Explain what is happening.</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e. Give first aid treatment: Assess the casualty,</a:t>
            </a:r>
          </a:p>
          <a:p>
            <a:r>
              <a:rPr lang="en-US" dirty="0" smtClean="0"/>
              <a:t>prioritize the situation</a:t>
            </a:r>
          </a:p>
          <a:p>
            <a:endParaRPr lang="en-US" dirty="0" smtClean="0"/>
          </a:p>
          <a:p>
            <a:r>
              <a:rPr lang="en-US" dirty="0" smtClean="0"/>
              <a:t>f. Arrange for the right kind of help</a:t>
            </a:r>
          </a:p>
          <a:p>
            <a:r>
              <a:rPr lang="en-US" dirty="0" smtClean="0"/>
              <a:t>Call 911/112 for ambulance</a:t>
            </a:r>
          </a:p>
          <a:p>
            <a:r>
              <a:rPr lang="en-US" dirty="0" smtClean="0"/>
              <a:t>Stay with  them until you can leave them in right care.</a:t>
            </a:r>
          </a:p>
          <a:p>
            <a:r>
              <a:rPr lang="en-US" dirty="0" smtClean="0"/>
              <a:t>Refer to hospital if situation is likely to worsen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dirty="0" smtClean="0"/>
              <a:t>Responsibilities of first aider</a:t>
            </a:r>
            <a:endParaRPr lang="en-US" dirty="0"/>
          </a:p>
        </p:txBody>
      </p:sp>
      <p:sp>
        <p:nvSpPr>
          <p:cNvPr id="3" name="Content Placeholder 2"/>
          <p:cNvSpPr>
            <a:spLocks noGrp="1"/>
          </p:cNvSpPr>
          <p:nvPr>
            <p:ph sz="quarter" idx="1"/>
          </p:nvPr>
        </p:nvSpPr>
        <p:spPr>
          <a:xfrm>
            <a:off x="304800" y="838200"/>
            <a:ext cx="8382000" cy="5635752"/>
          </a:xfrm>
        </p:spPr>
        <p:txBody>
          <a:bodyPr>
            <a:normAutofit lnSpcReduction="10000"/>
          </a:bodyPr>
          <a:lstStyle/>
          <a:p>
            <a:r>
              <a:rPr lang="en-US" dirty="0" smtClean="0"/>
              <a:t>To access a situation  quickly and safely and provide appropriate help</a:t>
            </a:r>
          </a:p>
          <a:p>
            <a:r>
              <a:rPr lang="en-US" dirty="0" smtClean="0"/>
              <a:t>To protect casualties and others at the site from possible danger.</a:t>
            </a:r>
          </a:p>
          <a:p>
            <a:r>
              <a:rPr lang="en-US" dirty="0" smtClean="0"/>
              <a:t>To identify as far as </a:t>
            </a:r>
            <a:r>
              <a:rPr lang="en-US" dirty="0" err="1" smtClean="0"/>
              <a:t>possible,the</a:t>
            </a:r>
            <a:r>
              <a:rPr lang="en-US" dirty="0" smtClean="0"/>
              <a:t>  injury or nature of illness affecting a casualty.</a:t>
            </a:r>
          </a:p>
          <a:p>
            <a:r>
              <a:rPr lang="en-US" dirty="0" smtClean="0"/>
              <a:t>To give each casualty early and appropriate  </a:t>
            </a:r>
            <a:r>
              <a:rPr lang="en-US" dirty="0" err="1" smtClean="0"/>
              <a:t>treatment,treating</a:t>
            </a:r>
            <a:r>
              <a:rPr lang="en-US" dirty="0" smtClean="0"/>
              <a:t> the most serious case first.</a:t>
            </a:r>
          </a:p>
          <a:p>
            <a:r>
              <a:rPr lang="en-US" dirty="0" smtClean="0"/>
              <a:t>To arrange for </a:t>
            </a:r>
            <a:r>
              <a:rPr lang="en-US" dirty="0" err="1" smtClean="0"/>
              <a:t>referall</a:t>
            </a:r>
            <a:r>
              <a:rPr lang="en-US" dirty="0" smtClean="0"/>
              <a:t> of casualty to hospital or to his or her home.</a:t>
            </a:r>
          </a:p>
          <a:p>
            <a:r>
              <a:rPr lang="en-US" dirty="0" smtClean="0"/>
              <a:t>To remain with the casualty until appropriate care is available.</a:t>
            </a:r>
          </a:p>
          <a:p>
            <a:r>
              <a:rPr lang="en-US" dirty="0" smtClean="0"/>
              <a:t>To report your observation to those taking over care of the casualties and to give further assistance as required.</a:t>
            </a:r>
          </a:p>
          <a:p>
            <a:pPr>
              <a:buNone/>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dirty="0" smtClean="0"/>
              <a:t>Duties</a:t>
            </a:r>
            <a:endParaRPr lang="en-US" dirty="0"/>
          </a:p>
        </p:txBody>
      </p:sp>
      <p:sp>
        <p:nvSpPr>
          <p:cNvPr id="3" name="Content Placeholder 2"/>
          <p:cNvSpPr>
            <a:spLocks noGrp="1"/>
          </p:cNvSpPr>
          <p:nvPr>
            <p:ph sz="quarter" idx="1"/>
          </p:nvPr>
        </p:nvSpPr>
        <p:spPr>
          <a:xfrm>
            <a:off x="228600" y="914400"/>
            <a:ext cx="8610600" cy="5791200"/>
          </a:xfrm>
        </p:spPr>
        <p:txBody>
          <a:bodyPr>
            <a:normAutofit/>
          </a:bodyPr>
          <a:lstStyle/>
          <a:p>
            <a:r>
              <a:rPr lang="en-US" dirty="0" smtClean="0"/>
              <a:t>Ensure your current first aid certificate information updated.</a:t>
            </a:r>
          </a:p>
          <a:p>
            <a:r>
              <a:rPr lang="en-US" dirty="0" smtClean="0"/>
              <a:t>Be familiar with the first aid procedure.</a:t>
            </a:r>
          </a:p>
          <a:p>
            <a:r>
              <a:rPr lang="en-US" dirty="0" smtClean="0"/>
              <a:t>The victim should be given services where he/she lies.</a:t>
            </a:r>
          </a:p>
          <a:p>
            <a:r>
              <a:rPr lang="en-US" dirty="0" smtClean="0"/>
              <a:t>In certain </a:t>
            </a:r>
            <a:r>
              <a:rPr lang="en-US" dirty="0" err="1" smtClean="0"/>
              <a:t>circumstances,injured</a:t>
            </a:r>
            <a:r>
              <a:rPr lang="en-US" dirty="0" smtClean="0"/>
              <a:t> person must be moved to prevent from further injury from fire and explosion etc. </a:t>
            </a:r>
          </a:p>
          <a:p>
            <a:r>
              <a:rPr lang="en-US" dirty="0" smtClean="0"/>
              <a:t>Respond quickly  to provide an emergency service for illness/ injury as needed.</a:t>
            </a:r>
          </a:p>
          <a:p>
            <a:r>
              <a:rPr lang="en-US" dirty="0" smtClean="0"/>
              <a:t>Render appropriate first aid service and CPR until referral/transportation of casualty to medical facilities.</a:t>
            </a:r>
          </a:p>
          <a:p>
            <a:r>
              <a:rPr lang="en-US" dirty="0" smtClean="0"/>
              <a:t>Arrange prompt and suitable referral as needed.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Record all the treatment on the first aid form.</a:t>
            </a:r>
          </a:p>
          <a:p>
            <a:r>
              <a:rPr lang="en-US" dirty="0" smtClean="0"/>
              <a:t>Preserve first aid </a:t>
            </a:r>
            <a:r>
              <a:rPr lang="en-US" dirty="0" err="1" smtClean="0"/>
              <a:t>facilities,including</a:t>
            </a:r>
            <a:r>
              <a:rPr lang="en-US" dirty="0" smtClean="0"/>
              <a:t> first aid </a:t>
            </a:r>
            <a:r>
              <a:rPr lang="en-US" dirty="0" err="1" smtClean="0"/>
              <a:t>equipment,checking</a:t>
            </a:r>
            <a:r>
              <a:rPr lang="en-US" dirty="0" smtClean="0"/>
              <a:t> and restocking first aid kits as necessary.</a:t>
            </a:r>
          </a:p>
          <a:p>
            <a:r>
              <a:rPr lang="en-US" dirty="0" smtClean="0"/>
              <a:t>Report any need of first aid equipments to concerned authorities or official.</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fontScale="90000"/>
          </a:bodyPr>
          <a:lstStyle/>
          <a:p>
            <a:r>
              <a:rPr lang="en-US" dirty="0" smtClean="0"/>
              <a:t>Different Terms of Infection prevention</a:t>
            </a:r>
            <a:endParaRPr lang="en-US" dirty="0"/>
          </a:p>
        </p:txBody>
      </p:sp>
      <p:sp>
        <p:nvSpPr>
          <p:cNvPr id="3" name="Content Placeholder 2"/>
          <p:cNvSpPr>
            <a:spLocks noGrp="1"/>
          </p:cNvSpPr>
          <p:nvPr>
            <p:ph sz="quarter" idx="1"/>
          </p:nvPr>
        </p:nvSpPr>
        <p:spPr>
          <a:xfrm>
            <a:off x="304800" y="914400"/>
            <a:ext cx="8305800" cy="5715000"/>
          </a:xfrm>
        </p:spPr>
        <p:txBody>
          <a:bodyPr>
            <a:normAutofit/>
          </a:bodyPr>
          <a:lstStyle/>
          <a:p>
            <a:r>
              <a:rPr lang="en-US" b="1" dirty="0" smtClean="0"/>
              <a:t>Infection-</a:t>
            </a:r>
            <a:r>
              <a:rPr lang="en-US" dirty="0" smtClean="0"/>
              <a:t>It is the invasion of the body by pathogens that reproduce and cause disease</a:t>
            </a:r>
          </a:p>
          <a:p>
            <a:endParaRPr lang="en-US" dirty="0" smtClean="0"/>
          </a:p>
          <a:p>
            <a:r>
              <a:rPr lang="en-US" b="1" dirty="0" smtClean="0"/>
              <a:t>Local infection</a:t>
            </a:r>
            <a:r>
              <a:rPr lang="en-US" dirty="0" smtClean="0"/>
              <a:t>-limited to specific part of the body where the microorganism remain.</a:t>
            </a:r>
          </a:p>
          <a:p>
            <a:endParaRPr lang="en-US" dirty="0" smtClean="0"/>
          </a:p>
          <a:p>
            <a:r>
              <a:rPr lang="en-US" b="1" dirty="0" smtClean="0"/>
              <a:t>Systemic infection</a:t>
            </a:r>
            <a:r>
              <a:rPr lang="en-US" dirty="0" smtClean="0"/>
              <a:t>-Microorganism spread and damage different parts of the body.</a:t>
            </a:r>
          </a:p>
          <a:p>
            <a:endParaRPr lang="en-US" dirty="0" smtClean="0"/>
          </a:p>
          <a:p>
            <a:r>
              <a:rPr lang="en-US" b="1" dirty="0" smtClean="0"/>
              <a:t>Sepsis-</a:t>
            </a:r>
            <a:r>
              <a:rPr lang="en-US" dirty="0" smtClean="0"/>
              <a:t>A combination form meaning pertaining to decay or infection.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smtClean="0"/>
              <a:t>3 </a:t>
            </a:r>
            <a:r>
              <a:rPr lang="en-US" dirty="0" err="1" smtClean="0"/>
              <a:t>p’s</a:t>
            </a:r>
            <a:r>
              <a:rPr lang="en-US" dirty="0" smtClean="0"/>
              <a:t> of first aid</a:t>
            </a:r>
            <a:endParaRPr lang="en-US" dirty="0"/>
          </a:p>
        </p:txBody>
      </p:sp>
      <p:sp>
        <p:nvSpPr>
          <p:cNvPr id="3" name="Content Placeholder 2"/>
          <p:cNvSpPr>
            <a:spLocks noGrp="1"/>
          </p:cNvSpPr>
          <p:nvPr>
            <p:ph sz="quarter" idx="1"/>
          </p:nvPr>
        </p:nvSpPr>
        <p:spPr>
          <a:xfrm>
            <a:off x="228600" y="990600"/>
            <a:ext cx="8610600" cy="5638800"/>
          </a:xfrm>
        </p:spPr>
        <p:txBody>
          <a:bodyPr>
            <a:normAutofit/>
          </a:bodyPr>
          <a:lstStyle/>
          <a:p>
            <a:r>
              <a:rPr lang="en-US" sz="3200" dirty="0" smtClean="0"/>
              <a:t>Preserve life-stop the person from injury</a:t>
            </a:r>
          </a:p>
          <a:p>
            <a:r>
              <a:rPr lang="en-US" sz="3200" dirty="0" smtClean="0"/>
              <a:t>Prevent further injury-stop the person from being injured even more.</a:t>
            </a:r>
          </a:p>
          <a:p>
            <a:r>
              <a:rPr lang="en-US" sz="3200" dirty="0" smtClean="0"/>
              <a:t>Promote recovery-try to help the person heal his injuries.</a:t>
            </a:r>
          </a:p>
          <a:p>
            <a:endParaRPr lang="en-US" sz="3200" dirty="0" smtClean="0"/>
          </a:p>
          <a:p>
            <a:r>
              <a:rPr lang="en-US" sz="3200" dirty="0" smtClean="0"/>
              <a:t>The purpose of first aid is not to cure but to help the victim.</a:t>
            </a:r>
          </a:p>
          <a:p>
            <a:r>
              <a:rPr lang="en-US" sz="3200" dirty="0" smtClean="0"/>
              <a:t>Uses available human resources and material resources available on site.</a:t>
            </a:r>
            <a:endParaRPr lang="en-US" sz="32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endParaRPr lang="en-US" dirty="0"/>
          </a:p>
        </p:txBody>
      </p:sp>
      <p:sp>
        <p:nvSpPr>
          <p:cNvPr id="3" name="Content Placeholder 2"/>
          <p:cNvSpPr>
            <a:spLocks noGrp="1"/>
          </p:cNvSpPr>
          <p:nvPr>
            <p:ph sz="quarter" idx="1"/>
          </p:nvPr>
        </p:nvSpPr>
        <p:spPr>
          <a:xfrm>
            <a:off x="457200" y="990600"/>
            <a:ext cx="8305800" cy="5483352"/>
          </a:xfrm>
        </p:spPr>
        <p:txBody>
          <a:bodyPr/>
          <a:lstStyle/>
          <a:p>
            <a:r>
              <a:rPr lang="en-US" b="1" dirty="0" smtClean="0"/>
              <a:t>Asepsis-</a:t>
            </a:r>
            <a:r>
              <a:rPr lang="en-US" dirty="0" smtClean="0"/>
              <a:t>The process by which environment of the patient is protected from contact with infective organism.</a:t>
            </a:r>
          </a:p>
          <a:p>
            <a:endParaRPr lang="en-US" dirty="0" smtClean="0"/>
          </a:p>
          <a:p>
            <a:r>
              <a:rPr lang="en-US" b="1" dirty="0" smtClean="0"/>
              <a:t>Asepsis or Aseptic technique</a:t>
            </a:r>
            <a:r>
              <a:rPr lang="en-US" dirty="0" smtClean="0"/>
              <a:t>-Aseptic techniques are general term used in health care setting to describe the combination of efforts made to prevent the entry of micro-organisms into any area of the body where they are likely to cause infection.</a:t>
            </a:r>
          </a:p>
          <a:p>
            <a:endParaRPr lang="en-US" dirty="0" smtClean="0"/>
          </a:p>
          <a:p>
            <a:r>
              <a:rPr lang="en-US" b="1" dirty="0" smtClean="0"/>
              <a:t>Antisepsis-</a:t>
            </a:r>
            <a:r>
              <a:rPr lang="en-US" dirty="0" smtClean="0"/>
              <a:t>It is the prevention of infection by killing or inhibiting microorganism on skin and other body </a:t>
            </a:r>
            <a:r>
              <a:rPr lang="en-US" dirty="0" err="1" smtClean="0"/>
              <a:t>tissue,by</a:t>
            </a:r>
            <a:r>
              <a:rPr lang="en-US" dirty="0" smtClean="0"/>
              <a:t> using a chemical agent.</a:t>
            </a:r>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endParaRPr lang="en-US" dirty="0"/>
          </a:p>
        </p:txBody>
      </p:sp>
      <p:sp>
        <p:nvSpPr>
          <p:cNvPr id="3" name="Content Placeholder 2"/>
          <p:cNvSpPr>
            <a:spLocks noGrp="1"/>
          </p:cNvSpPr>
          <p:nvPr>
            <p:ph sz="quarter" idx="1"/>
          </p:nvPr>
        </p:nvSpPr>
        <p:spPr>
          <a:xfrm>
            <a:off x="304800" y="1066800"/>
            <a:ext cx="8534400" cy="5486400"/>
          </a:xfrm>
        </p:spPr>
        <p:txBody>
          <a:bodyPr>
            <a:normAutofit/>
          </a:bodyPr>
          <a:lstStyle/>
          <a:p>
            <a:pPr algn="just"/>
            <a:r>
              <a:rPr lang="en-US" b="1" dirty="0" smtClean="0"/>
              <a:t>Cleaning-</a:t>
            </a:r>
            <a:r>
              <a:rPr lang="en-US" dirty="0" smtClean="0"/>
              <a:t>It is the process that physically removes all visible blood, body fluids or any other  foreign materials such as dust or dirt from skin or  inanimate objects.</a:t>
            </a:r>
          </a:p>
          <a:p>
            <a:pPr algn="just"/>
            <a:endParaRPr lang="en-US" dirty="0" smtClean="0"/>
          </a:p>
          <a:p>
            <a:pPr algn="just"/>
            <a:r>
              <a:rPr lang="en-US" b="1" dirty="0" smtClean="0"/>
              <a:t>Disinfectant</a:t>
            </a:r>
            <a:r>
              <a:rPr lang="en-US" dirty="0" smtClean="0"/>
              <a:t>-It is a germicidal chemical substance used on inanimate objects to kill pathogenic microorganisms but not necessarily all others.</a:t>
            </a:r>
          </a:p>
          <a:p>
            <a:pPr algn="just"/>
            <a:endParaRPr lang="en-US" dirty="0" smtClean="0"/>
          </a:p>
          <a:p>
            <a:pPr algn="just"/>
            <a:r>
              <a:rPr lang="en-US" b="1" dirty="0" smtClean="0"/>
              <a:t>Disinfection</a:t>
            </a:r>
            <a:r>
              <a:rPr lang="en-US" dirty="0" smtClean="0"/>
              <a:t>-It is the process that eliminates most but not all disease causing microorganisms .High level disinfection (HLD) by boiling or the use of chemicals eliminate all microorganisms except bacterial </a:t>
            </a:r>
            <a:r>
              <a:rPr lang="en-US" dirty="0" err="1" smtClean="0"/>
              <a:t>endospores</a:t>
            </a:r>
            <a:r>
              <a:rPr lang="en-US" dirty="0" smtClean="0"/>
              <a:t>.</a:t>
            </a:r>
          </a:p>
          <a:p>
            <a:pPr algn="just"/>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smtClean="0"/>
              <a:t>Decontamination-</a:t>
            </a:r>
            <a:r>
              <a:rPr lang="en-US" dirty="0" smtClean="0"/>
              <a:t>It is the process that makes objects safer to be handled by the staff, especially cleaning </a:t>
            </a:r>
            <a:r>
              <a:rPr lang="en-US" dirty="0" err="1" smtClean="0"/>
              <a:t>personnel,before</a:t>
            </a:r>
            <a:r>
              <a:rPr lang="en-US" dirty="0" smtClean="0"/>
              <a:t> </a:t>
            </a:r>
            <a:r>
              <a:rPr lang="en-US" dirty="0" err="1" smtClean="0"/>
              <a:t>cleaning.Such</a:t>
            </a:r>
            <a:r>
              <a:rPr lang="en-US" dirty="0" smtClean="0"/>
              <a:t> objects include large surface e.g.(operation table),surgical instruments and gloves </a:t>
            </a:r>
          </a:p>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endParaRPr lang="en-US" dirty="0"/>
          </a:p>
        </p:txBody>
      </p:sp>
      <p:sp>
        <p:nvSpPr>
          <p:cNvPr id="3" name="Content Placeholder 2"/>
          <p:cNvSpPr>
            <a:spLocks noGrp="1"/>
          </p:cNvSpPr>
          <p:nvPr>
            <p:ph sz="quarter" idx="1"/>
          </p:nvPr>
        </p:nvSpPr>
        <p:spPr>
          <a:xfrm>
            <a:off x="304800" y="1066800"/>
            <a:ext cx="8610600" cy="5638800"/>
          </a:xfrm>
        </p:spPr>
        <p:txBody>
          <a:bodyPr/>
          <a:lstStyle/>
          <a:p>
            <a:r>
              <a:rPr lang="en-US" b="1" dirty="0" smtClean="0"/>
              <a:t>Disinfection</a:t>
            </a:r>
            <a:r>
              <a:rPr lang="en-US" dirty="0" smtClean="0"/>
              <a:t>-Procedure and treatment that eliminates many or all pathogenic microorganism with the exception of  bacterial spores.</a:t>
            </a:r>
          </a:p>
          <a:p>
            <a:endParaRPr lang="en-US" dirty="0" smtClean="0"/>
          </a:p>
          <a:p>
            <a:r>
              <a:rPr lang="en-US" b="1" dirty="0" smtClean="0"/>
              <a:t>Sterilization</a:t>
            </a:r>
            <a:r>
              <a:rPr lang="en-US" dirty="0" smtClean="0"/>
              <a:t>-Process of killing all microorganism including  spores. </a:t>
            </a:r>
          </a:p>
          <a:p>
            <a:endParaRPr lang="en-US" dirty="0" smtClean="0"/>
          </a:p>
          <a:p>
            <a:r>
              <a:rPr lang="en-US" dirty="0" smtClean="0"/>
              <a:t>Method of sterilization</a:t>
            </a:r>
          </a:p>
          <a:p>
            <a:r>
              <a:rPr lang="en-US" dirty="0" smtClean="0"/>
              <a:t>1.Autoclave</a:t>
            </a:r>
          </a:p>
          <a:p>
            <a:r>
              <a:rPr lang="en-US" dirty="0" smtClean="0"/>
              <a:t> 2.Dry heat </a:t>
            </a:r>
          </a:p>
          <a:p>
            <a:r>
              <a:rPr lang="en-US" dirty="0" smtClean="0"/>
              <a:t> 3.Chemical  </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t>High level disinfection</a:t>
            </a:r>
            <a:endParaRPr lang="en-US" dirty="0"/>
          </a:p>
        </p:txBody>
      </p:sp>
      <p:sp>
        <p:nvSpPr>
          <p:cNvPr id="3" name="Content Placeholder 2"/>
          <p:cNvSpPr>
            <a:spLocks noGrp="1"/>
          </p:cNvSpPr>
          <p:nvPr>
            <p:ph sz="quarter" idx="1"/>
          </p:nvPr>
        </p:nvSpPr>
        <p:spPr>
          <a:xfrm>
            <a:off x="228600" y="914400"/>
            <a:ext cx="8458200" cy="5559552"/>
          </a:xfrm>
        </p:spPr>
        <p:txBody>
          <a:bodyPr>
            <a:normAutofit fontScale="92500" lnSpcReduction="20000"/>
          </a:bodyPr>
          <a:lstStyle/>
          <a:p>
            <a:pPr algn="just"/>
            <a:r>
              <a:rPr lang="en-US" sz="2600" dirty="0" smtClean="0"/>
              <a:t>HLD eliminates most but not all disease causing </a:t>
            </a:r>
            <a:r>
              <a:rPr lang="en-US" sz="2600" dirty="0" err="1" smtClean="0"/>
              <a:t>microrganisms</a:t>
            </a:r>
            <a:r>
              <a:rPr lang="en-US" sz="2600" dirty="0" smtClean="0"/>
              <a:t> except bacterial </a:t>
            </a:r>
            <a:r>
              <a:rPr lang="en-US" sz="2600" dirty="0" err="1" smtClean="0"/>
              <a:t>endospores</a:t>
            </a:r>
            <a:r>
              <a:rPr lang="en-US" sz="2600" dirty="0" smtClean="0"/>
              <a:t>. Kills hepatitis B,C and HIV virus.95% effective against microorganisms.</a:t>
            </a:r>
          </a:p>
          <a:p>
            <a:pPr algn="just"/>
            <a:endParaRPr lang="en-US" sz="2600" dirty="0" smtClean="0"/>
          </a:p>
          <a:p>
            <a:pPr algn="just"/>
            <a:r>
              <a:rPr lang="en-US" sz="2600" b="1" dirty="0" smtClean="0"/>
              <a:t>Boiling</a:t>
            </a:r>
            <a:r>
              <a:rPr lang="en-US" sz="2600" dirty="0" smtClean="0"/>
              <a:t>-heating to 100 degree or more kills vegetative forms of bacterial </a:t>
            </a:r>
            <a:r>
              <a:rPr lang="en-US" sz="2600" dirty="0" err="1" smtClean="0"/>
              <a:t>pathogens,almost</a:t>
            </a:r>
            <a:r>
              <a:rPr lang="en-US" sz="2600" dirty="0" smtClean="0"/>
              <a:t> all viruses and fungi within 2 </a:t>
            </a:r>
            <a:r>
              <a:rPr lang="en-US" sz="2600" dirty="0" err="1" smtClean="0"/>
              <a:t>minutes.Endospores</a:t>
            </a:r>
            <a:r>
              <a:rPr lang="en-US" sz="2600" dirty="0" smtClean="0"/>
              <a:t> and some viruses are not destroyed so </a:t>
            </a:r>
            <a:r>
              <a:rPr lang="en-US" sz="2600" dirty="0" err="1" smtClean="0"/>
              <a:t>quickly.Hepatitis</a:t>
            </a:r>
            <a:r>
              <a:rPr lang="en-US" sz="2600" dirty="0" smtClean="0"/>
              <a:t>  virus can survive up to 30 minutes of boiling.</a:t>
            </a:r>
          </a:p>
          <a:p>
            <a:pPr algn="just"/>
            <a:endParaRPr lang="en-US" sz="2600" dirty="0" smtClean="0"/>
          </a:p>
          <a:p>
            <a:pPr algn="just"/>
            <a:r>
              <a:rPr lang="en-US" sz="2600" b="1" dirty="0" smtClean="0"/>
              <a:t>Chemical method</a:t>
            </a:r>
            <a:r>
              <a:rPr lang="en-US" sz="2600" dirty="0" smtClean="0"/>
              <a:t>- chemicals used are:</a:t>
            </a:r>
          </a:p>
          <a:p>
            <a:pPr algn="just"/>
            <a:r>
              <a:rPr lang="en-US" sz="2600" dirty="0" smtClean="0"/>
              <a:t>Formaldehyde: for 20 </a:t>
            </a:r>
            <a:r>
              <a:rPr lang="en-US" sz="2600" dirty="0" err="1" smtClean="0"/>
              <a:t>mins</a:t>
            </a:r>
            <a:endParaRPr lang="en-US" sz="2600" dirty="0" smtClean="0"/>
          </a:p>
          <a:p>
            <a:pPr algn="just"/>
            <a:r>
              <a:rPr lang="en-US" sz="2600" dirty="0" err="1" smtClean="0"/>
              <a:t>Gluteraldehyde</a:t>
            </a:r>
            <a:r>
              <a:rPr lang="en-US" sz="2600" dirty="0" smtClean="0"/>
              <a:t> :for 20 </a:t>
            </a:r>
            <a:r>
              <a:rPr lang="en-US" sz="2600" dirty="0" err="1" smtClean="0"/>
              <a:t>mins</a:t>
            </a:r>
            <a:endParaRPr lang="en-US" sz="2600" dirty="0" smtClean="0"/>
          </a:p>
          <a:p>
            <a:pPr algn="just"/>
            <a:r>
              <a:rPr lang="en-US" sz="2600" dirty="0" smtClean="0"/>
              <a:t>0.1% chlorine solution for 20 </a:t>
            </a:r>
            <a:r>
              <a:rPr lang="en-US" sz="2600" dirty="0" err="1" smtClean="0"/>
              <a:t>mins</a:t>
            </a:r>
            <a:endParaRPr lang="en-US" sz="2600" dirty="0" smtClean="0"/>
          </a:p>
          <a:p>
            <a:pPr algn="just"/>
            <a:endParaRPr lang="en-US" sz="2600" dirty="0" smtClean="0"/>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smtClean="0"/>
              <a:t>Autoclave</a:t>
            </a:r>
            <a:r>
              <a:rPr lang="en-US" dirty="0" smtClean="0"/>
              <a:t>-Sterilization is done by steam under pressure.</a:t>
            </a:r>
          </a:p>
          <a:p>
            <a:r>
              <a:rPr lang="en-US" dirty="0" smtClean="0"/>
              <a:t>Most widely used method.</a:t>
            </a:r>
          </a:p>
          <a:p>
            <a:r>
              <a:rPr lang="en-US" dirty="0" smtClean="0"/>
              <a:t>Used with 15-20 pound pressure for 15-45 minutes at a temperature of 121 degree centigrade.</a:t>
            </a:r>
          </a:p>
          <a:p>
            <a:r>
              <a:rPr lang="en-US" dirty="0" smtClean="0"/>
              <a:t>Kills spores.</a:t>
            </a:r>
          </a:p>
          <a:p>
            <a:r>
              <a:rPr lang="en-US" dirty="0" err="1" smtClean="0"/>
              <a:t>Forceps,scalpel,scissors,needles</a:t>
            </a:r>
            <a:r>
              <a:rPr lang="en-US" dirty="0" smtClean="0"/>
              <a:t> syringe, </a:t>
            </a:r>
            <a:r>
              <a:rPr lang="en-US" dirty="0" err="1" smtClean="0"/>
              <a:t>linen,gauze</a:t>
            </a:r>
            <a:r>
              <a:rPr lang="en-US" dirty="0" smtClean="0"/>
              <a:t> etc. are used.</a:t>
            </a:r>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endParaRPr lang="en-US" dirty="0"/>
          </a:p>
        </p:txBody>
      </p:sp>
      <p:sp>
        <p:nvSpPr>
          <p:cNvPr id="3" name="Content Placeholder 2"/>
          <p:cNvSpPr>
            <a:spLocks noGrp="1"/>
          </p:cNvSpPr>
          <p:nvPr>
            <p:ph sz="quarter" idx="1"/>
          </p:nvPr>
        </p:nvSpPr>
        <p:spPr>
          <a:xfrm>
            <a:off x="304800" y="990600"/>
            <a:ext cx="8458200" cy="5483352"/>
          </a:xfrm>
        </p:spPr>
        <p:txBody>
          <a:bodyPr>
            <a:normAutofit/>
          </a:bodyPr>
          <a:lstStyle/>
          <a:p>
            <a:r>
              <a:rPr lang="en-US" b="1" dirty="0" smtClean="0"/>
              <a:t>Dry heat</a:t>
            </a:r>
            <a:r>
              <a:rPr lang="en-US" dirty="0" smtClean="0"/>
              <a:t>-High temperature and long exposure times are required for hot air oven. </a:t>
            </a:r>
            <a:r>
              <a:rPr lang="en-US" dirty="0" err="1" smtClean="0"/>
              <a:t>Itis</a:t>
            </a:r>
            <a:r>
              <a:rPr lang="en-US" dirty="0" smtClean="0"/>
              <a:t> done at a temperature of  170 degree centigrade  for 2 </a:t>
            </a:r>
            <a:r>
              <a:rPr lang="en-US" dirty="0" err="1" smtClean="0"/>
              <a:t>hours.Glass</a:t>
            </a:r>
            <a:r>
              <a:rPr lang="en-US" dirty="0" smtClean="0"/>
              <a:t>, ,eye instruments and delicate instruments are sterilized in this method.</a:t>
            </a:r>
          </a:p>
          <a:p>
            <a:endParaRPr lang="en-US" dirty="0" smtClean="0"/>
          </a:p>
          <a:p>
            <a:r>
              <a:rPr lang="en-US" b="1" dirty="0" smtClean="0"/>
              <a:t>Chemical-</a:t>
            </a:r>
            <a:r>
              <a:rPr lang="en-US" dirty="0" smtClean="0"/>
              <a:t>Chemicals used are:</a:t>
            </a:r>
          </a:p>
          <a:p>
            <a:r>
              <a:rPr lang="en-US" dirty="0" smtClean="0"/>
              <a:t>Formaldehyde-commonly used as formalin,8% for 24 hours.</a:t>
            </a:r>
          </a:p>
          <a:p>
            <a:r>
              <a:rPr lang="en-US" dirty="0" err="1" smtClean="0"/>
              <a:t>Gluteraldehyde</a:t>
            </a:r>
            <a:r>
              <a:rPr lang="en-US" dirty="0" smtClean="0"/>
              <a:t>-More effective than </a:t>
            </a:r>
            <a:r>
              <a:rPr lang="en-US" dirty="0" err="1" smtClean="0"/>
              <a:t>formaldehyde.A</a:t>
            </a:r>
            <a:r>
              <a:rPr lang="en-US" dirty="0" smtClean="0"/>
              <a:t>  2% solution of </a:t>
            </a:r>
            <a:r>
              <a:rPr lang="en-US" dirty="0" err="1" smtClean="0"/>
              <a:t>gluteraldehyde</a:t>
            </a:r>
            <a:r>
              <a:rPr lang="en-US" dirty="0" smtClean="0"/>
              <a:t> (</a:t>
            </a:r>
            <a:r>
              <a:rPr lang="en-US" dirty="0" err="1" smtClean="0"/>
              <a:t>cidex</a:t>
            </a:r>
            <a:r>
              <a:rPr lang="en-US" dirty="0" smtClean="0"/>
              <a:t>) is bactericidal </a:t>
            </a:r>
            <a:r>
              <a:rPr lang="en-US" dirty="0" err="1" smtClean="0"/>
              <a:t>tuberculocidal</a:t>
            </a:r>
            <a:r>
              <a:rPr lang="en-US" dirty="0" smtClean="0"/>
              <a:t>, and </a:t>
            </a:r>
            <a:r>
              <a:rPr lang="en-US" dirty="0" err="1" smtClean="0"/>
              <a:t>varicidal</a:t>
            </a:r>
            <a:r>
              <a:rPr lang="en-US" dirty="0" smtClean="0"/>
              <a:t> used for 8-10 hrs.</a:t>
            </a:r>
          </a:p>
          <a:p>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90600"/>
          </a:xfrm>
        </p:spPr>
        <p:txBody>
          <a:bodyPr>
            <a:normAutofit fontScale="90000"/>
          </a:bodyPr>
          <a:lstStyle/>
          <a:p>
            <a:r>
              <a:rPr lang="en-US" dirty="0" smtClean="0"/>
              <a:t>Difference between antiseptic and disinfectant</a:t>
            </a:r>
            <a:endParaRPr lang="en-US" dirty="0"/>
          </a:p>
        </p:txBody>
      </p:sp>
      <p:sp>
        <p:nvSpPr>
          <p:cNvPr id="3" name="Content Placeholder 2"/>
          <p:cNvSpPr>
            <a:spLocks noGrp="1"/>
          </p:cNvSpPr>
          <p:nvPr>
            <p:ph sz="quarter" idx="1"/>
          </p:nvPr>
        </p:nvSpPr>
        <p:spPr>
          <a:xfrm>
            <a:off x="228600" y="1143000"/>
            <a:ext cx="8305800" cy="5486400"/>
          </a:xfrm>
        </p:spPr>
        <p:txBody>
          <a:bodyPr>
            <a:normAutofit/>
          </a:bodyPr>
          <a:lstStyle/>
          <a:p>
            <a:pPr algn="just"/>
            <a:r>
              <a:rPr lang="en-US" dirty="0" smtClean="0"/>
              <a:t>Antiseptics and disinfectants both are antimicrobials that kill microorganisms, and many people use the terms interchangeably. Antiseptics are sometimes called skin disinfectants.</a:t>
            </a:r>
          </a:p>
          <a:p>
            <a:pPr algn="just"/>
            <a:endParaRPr lang="en-US" dirty="0" smtClean="0"/>
          </a:p>
          <a:p>
            <a:pPr algn="just"/>
            <a:r>
              <a:rPr lang="en-US" dirty="0" smtClean="0"/>
              <a:t>But there’s a big difference between antiseptics and disinfectants. An antiseptic is applied to the body, while disinfectants are applied to nonliving surfaces, such as floors, walls, chairs, handrails. In a surgical setting, for example, a doctor will apply an antiseptic to the surgical site on a person’s body and use a disinfectant to sterilize the operating table.</a:t>
            </a:r>
          </a:p>
          <a:p>
            <a:r>
              <a:rPr lang="en-US" dirty="0" smtClean="0"/>
              <a:t/>
            </a:r>
            <a:br>
              <a:rPr lang="en-US" dirty="0" smtClean="0"/>
            </a:br>
            <a:endParaRPr lang="en-US" dirty="0" smtClean="0"/>
          </a:p>
          <a:p>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smtClean="0"/>
              <a:t>antiseptic and  disinfectant</a:t>
            </a:r>
            <a:endParaRPr lang="en-US" dirty="0"/>
          </a:p>
        </p:txBody>
      </p:sp>
      <p:sp>
        <p:nvSpPr>
          <p:cNvPr id="3" name="Content Placeholder 2"/>
          <p:cNvSpPr>
            <a:spLocks noGrp="1"/>
          </p:cNvSpPr>
          <p:nvPr>
            <p:ph sz="quarter" idx="1"/>
          </p:nvPr>
        </p:nvSpPr>
        <p:spPr>
          <a:xfrm>
            <a:off x="304800" y="914400"/>
            <a:ext cx="8610600" cy="5559552"/>
          </a:xfrm>
        </p:spPr>
        <p:txBody>
          <a:bodyPr/>
          <a:lstStyle/>
          <a:p>
            <a:pPr algn="just"/>
            <a:r>
              <a:rPr lang="en-US" dirty="0" smtClean="0"/>
              <a:t>An antiseptic is a substance that stops or slows down the growth of microorganisms. They’re frequently used in hospitals and other medical settings to reduce the risk of infection during surgery and other procedures.</a:t>
            </a:r>
          </a:p>
          <a:p>
            <a:pPr algn="just"/>
            <a:r>
              <a:rPr lang="en-US" dirty="0" smtClean="0"/>
              <a:t/>
            </a:r>
            <a:br>
              <a:rPr lang="en-US" dirty="0" smtClean="0"/>
            </a:br>
            <a:r>
              <a:rPr lang="en-US" dirty="0" smtClean="0"/>
              <a:t>Different types of antiseptics are used in medical settings. These include hand rubs, hand washes, and skin preparations. Some are also available over the counter (OTC) for home use.</a:t>
            </a:r>
          </a:p>
          <a:p>
            <a:pPr algn="just"/>
            <a:endParaRPr lang="en-US" dirty="0" smtClean="0"/>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endParaRPr lang="en-US" dirty="0"/>
          </a:p>
        </p:txBody>
      </p:sp>
      <p:sp>
        <p:nvSpPr>
          <p:cNvPr id="3" name="Content Placeholder 2"/>
          <p:cNvSpPr>
            <a:spLocks noGrp="1"/>
          </p:cNvSpPr>
          <p:nvPr>
            <p:ph sz="quarter" idx="1"/>
          </p:nvPr>
        </p:nvSpPr>
        <p:spPr>
          <a:xfrm>
            <a:off x="304800" y="993648"/>
            <a:ext cx="8382000" cy="5559552"/>
          </a:xfrm>
        </p:spPr>
        <p:txBody>
          <a:bodyPr/>
          <a:lstStyle/>
          <a:p>
            <a:pPr algn="just"/>
            <a:r>
              <a:rPr lang="en-US" dirty="0" smtClean="0"/>
              <a:t>Both antiseptics and disinfectants contain chemical agents that are sometimes called biocides. Hydrogen peroxide is an example of a common ingredient in both antiseptics and disinfectants. However, antiseptics usually contain lower concentrations of biocides than disinfectants do.</a:t>
            </a:r>
          </a:p>
          <a:p>
            <a:pPr algn="just"/>
            <a:r>
              <a:rPr lang="en-US" dirty="0" smtClean="0"/>
              <a:t/>
            </a:r>
            <a:br>
              <a:rPr lang="en-US" dirty="0" smtClean="0"/>
            </a:b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user\Desktop\first-aid-ppt-3-638.jpg"/>
          <p:cNvPicPr>
            <a:picLocks noGrp="1" noChangeAspect="1" noChangeArrowheads="1"/>
          </p:cNvPicPr>
          <p:nvPr>
            <p:ph sz="quarter" idx="1"/>
          </p:nvPr>
        </p:nvPicPr>
        <p:blipFill>
          <a:blip r:embed="rId2"/>
          <a:srcRect/>
          <a:stretch>
            <a:fillRect/>
          </a:stretch>
        </p:blipFill>
        <p:spPr bwMode="auto">
          <a:xfrm>
            <a:off x="152400" y="228600"/>
            <a:ext cx="8534400" cy="6629400"/>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dirty="0" smtClean="0"/>
              <a:t>Uses of antiseptics</a:t>
            </a:r>
            <a:endParaRPr lang="en-US" dirty="0"/>
          </a:p>
        </p:txBody>
      </p:sp>
      <p:sp>
        <p:nvSpPr>
          <p:cNvPr id="3" name="Content Placeholder 2"/>
          <p:cNvSpPr>
            <a:spLocks noGrp="1"/>
          </p:cNvSpPr>
          <p:nvPr>
            <p:ph sz="quarter" idx="1"/>
          </p:nvPr>
        </p:nvSpPr>
        <p:spPr>
          <a:xfrm>
            <a:off x="228600" y="838200"/>
            <a:ext cx="8610600" cy="5791200"/>
          </a:xfrm>
        </p:spPr>
        <p:txBody>
          <a:bodyPr>
            <a:normAutofit/>
          </a:bodyPr>
          <a:lstStyle/>
          <a:p>
            <a:r>
              <a:rPr lang="en-US" b="1" dirty="0" smtClean="0"/>
              <a:t>Hand washing.</a:t>
            </a:r>
            <a:r>
              <a:rPr lang="en-US" dirty="0" smtClean="0"/>
              <a:t> Medical professionals use antiseptics for hand scrubs and rubs in hospitals.</a:t>
            </a:r>
          </a:p>
          <a:p>
            <a:endParaRPr lang="en-US" dirty="0" smtClean="0"/>
          </a:p>
          <a:p>
            <a:r>
              <a:rPr lang="en-US" b="1" dirty="0" smtClean="0"/>
              <a:t>Disinfecting mucous membranes.</a:t>
            </a:r>
            <a:r>
              <a:rPr lang="en-US" dirty="0" smtClean="0"/>
              <a:t> Antiseptics can be applied to the urethra, bladder, or vagina to clean the area before inserting a catheter. They can also help to treat an infection in these areas.</a:t>
            </a:r>
          </a:p>
          <a:p>
            <a:endParaRPr lang="en-US" dirty="0" smtClean="0"/>
          </a:p>
          <a:p>
            <a:r>
              <a:rPr lang="en-US" b="1" dirty="0" smtClean="0"/>
              <a:t>Cleaning skin before an operation.</a:t>
            </a:r>
            <a:r>
              <a:rPr lang="en-US" dirty="0" smtClean="0"/>
              <a:t> Antiseptics are applied to the skin before any kind of surgery to protect against any harmful microorganisms that might be on the skin.</a:t>
            </a:r>
          </a:p>
          <a:p>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endParaRPr lang="en-US" dirty="0"/>
          </a:p>
        </p:txBody>
      </p:sp>
      <p:sp>
        <p:nvSpPr>
          <p:cNvPr id="3" name="Content Placeholder 2"/>
          <p:cNvSpPr>
            <a:spLocks noGrp="1"/>
          </p:cNvSpPr>
          <p:nvPr>
            <p:ph sz="quarter" idx="1"/>
          </p:nvPr>
        </p:nvSpPr>
        <p:spPr>
          <a:xfrm>
            <a:off x="228600" y="1066800"/>
            <a:ext cx="8458200" cy="5562600"/>
          </a:xfrm>
        </p:spPr>
        <p:txBody>
          <a:bodyPr/>
          <a:lstStyle/>
          <a:p>
            <a:r>
              <a:rPr lang="en-US" b="1" dirty="0" smtClean="0"/>
              <a:t>Treating skin infections.</a:t>
            </a:r>
            <a:r>
              <a:rPr lang="en-US" dirty="0" smtClean="0"/>
              <a:t> We  can buy OTC antiseptics to reduce the risk of infection in minor cuts, burns, and wounds. Examples include hydrogen peroxide.</a:t>
            </a:r>
          </a:p>
          <a:p>
            <a:endParaRPr lang="en-US" dirty="0" smtClean="0"/>
          </a:p>
          <a:p>
            <a:r>
              <a:rPr lang="en-US" b="1" dirty="0" smtClean="0"/>
              <a:t>Treating throat and mouth infections.</a:t>
            </a:r>
            <a:r>
              <a:rPr lang="en-US" dirty="0" smtClean="0"/>
              <a:t> Some throat lozenges contain antiseptics to help with sore throats due to a bacterial infection. </a:t>
            </a:r>
          </a:p>
          <a:p>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endParaRPr lang="en-US" dirty="0"/>
          </a:p>
        </p:txBody>
      </p:sp>
      <p:sp>
        <p:nvSpPr>
          <p:cNvPr id="3" name="Content Placeholder 2"/>
          <p:cNvSpPr>
            <a:spLocks noGrp="1"/>
          </p:cNvSpPr>
          <p:nvPr>
            <p:ph sz="quarter" idx="1"/>
          </p:nvPr>
        </p:nvSpPr>
        <p:spPr>
          <a:xfrm>
            <a:off x="457200" y="990600"/>
            <a:ext cx="8229600" cy="5483352"/>
          </a:xfrm>
        </p:spPr>
        <p:txBody>
          <a:bodyPr>
            <a:normAutofit lnSpcReduction="10000"/>
          </a:bodyPr>
          <a:lstStyle/>
          <a:p>
            <a:pPr algn="just"/>
            <a:r>
              <a:rPr lang="en-US" dirty="0" smtClean="0"/>
              <a:t>Common disinfectants include alcohols, </a:t>
            </a:r>
            <a:r>
              <a:rPr lang="en-US" dirty="0" err="1" smtClean="0"/>
              <a:t>quarternary</a:t>
            </a:r>
            <a:r>
              <a:rPr lang="en-US" dirty="0" smtClean="0"/>
              <a:t> ammonium salts, formaldehyde and </a:t>
            </a:r>
            <a:r>
              <a:rPr lang="en-US" dirty="0" err="1" smtClean="0"/>
              <a:t>glutaraldehyde</a:t>
            </a:r>
            <a:r>
              <a:rPr lang="en-US" dirty="0" smtClean="0"/>
              <a:t>, bleach, </a:t>
            </a:r>
            <a:r>
              <a:rPr lang="en-US" dirty="0" err="1" smtClean="0"/>
              <a:t>chloramine</a:t>
            </a:r>
            <a:r>
              <a:rPr lang="en-US" dirty="0" smtClean="0"/>
              <a:t>, chlorine dioxide, ozone, silver </a:t>
            </a:r>
            <a:r>
              <a:rPr lang="en-US" dirty="0" err="1" smtClean="0"/>
              <a:t>dihydrogen</a:t>
            </a:r>
            <a:r>
              <a:rPr lang="en-US" dirty="0" smtClean="0"/>
              <a:t> citrate, and </a:t>
            </a:r>
            <a:r>
              <a:rPr lang="en-US" dirty="0" err="1" smtClean="0"/>
              <a:t>thymol</a:t>
            </a:r>
            <a:r>
              <a:rPr lang="en-US" dirty="0" smtClean="0"/>
              <a:t>. One non-chemical disinfectant is UV light.</a:t>
            </a:r>
          </a:p>
          <a:p>
            <a:pPr algn="just"/>
            <a:r>
              <a:rPr lang="en-US" b="1" dirty="0" err="1" smtClean="0"/>
              <a:t>glutaraldehyde</a:t>
            </a:r>
            <a:r>
              <a:rPr lang="en-US" b="1" dirty="0" smtClean="0"/>
              <a:t> (</a:t>
            </a:r>
            <a:r>
              <a:rPr lang="en-US" b="1" dirty="0" err="1" smtClean="0"/>
              <a:t>Cidex</a:t>
            </a:r>
            <a:r>
              <a:rPr lang="en-US" b="1" dirty="0" smtClean="0"/>
              <a:t>)-</a:t>
            </a:r>
            <a:r>
              <a:rPr lang="en-US" dirty="0" smtClean="0"/>
              <a:t> </a:t>
            </a:r>
            <a:r>
              <a:rPr lang="en-US" dirty="0" err="1" smtClean="0"/>
              <a:t>glutaraldehyde</a:t>
            </a:r>
            <a:r>
              <a:rPr lang="en-US" dirty="0" smtClean="0"/>
              <a:t> 2% solution, kills all </a:t>
            </a:r>
            <a:r>
              <a:rPr lang="en-US" dirty="0" err="1" smtClean="0"/>
              <a:t>pathogens.It</a:t>
            </a:r>
            <a:r>
              <a:rPr lang="en-US" dirty="0" smtClean="0"/>
              <a:t> is </a:t>
            </a:r>
            <a:r>
              <a:rPr lang="en-US" dirty="0" err="1" smtClean="0"/>
              <a:t>bactericidal,tuberuculocidal,varicidal,fingicidal</a:t>
            </a:r>
            <a:endParaRPr lang="en-US" dirty="0" smtClean="0"/>
          </a:p>
          <a:p>
            <a:pPr algn="just"/>
            <a:r>
              <a:rPr lang="en-US" dirty="0" smtClean="0"/>
              <a:t>Complete disinfection is 10 </a:t>
            </a:r>
            <a:r>
              <a:rPr lang="en-US" dirty="0" err="1" smtClean="0"/>
              <a:t>min,sporicidal</a:t>
            </a:r>
            <a:r>
              <a:rPr lang="en-US" dirty="0" smtClean="0"/>
              <a:t> within 4 hrs.</a:t>
            </a:r>
          </a:p>
          <a:p>
            <a:pPr algn="just"/>
            <a:endParaRPr lang="en-US" dirty="0" smtClean="0"/>
          </a:p>
          <a:p>
            <a:pPr algn="just"/>
            <a:r>
              <a:rPr lang="en-US" b="1" dirty="0" smtClean="0"/>
              <a:t>Hydrogen peroxide</a:t>
            </a:r>
            <a:r>
              <a:rPr lang="en-US" dirty="0" smtClean="0"/>
              <a:t>-Highly disinfectant,6% solution   required for the equipment to get disinfected in less than 30 min. After immersion the instruments must be rinsed with sterile water.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endParaRPr lang="en-US" dirty="0"/>
          </a:p>
        </p:txBody>
      </p:sp>
      <p:sp>
        <p:nvSpPr>
          <p:cNvPr id="3" name="Content Placeholder 2"/>
          <p:cNvSpPr>
            <a:spLocks noGrp="1"/>
          </p:cNvSpPr>
          <p:nvPr>
            <p:ph sz="quarter" idx="1"/>
          </p:nvPr>
        </p:nvSpPr>
        <p:spPr>
          <a:xfrm>
            <a:off x="457200" y="990600"/>
            <a:ext cx="8153400" cy="5483352"/>
          </a:xfrm>
        </p:spPr>
        <p:txBody>
          <a:bodyPr/>
          <a:lstStyle/>
          <a:p>
            <a:r>
              <a:rPr lang="en-US" dirty="0" err="1" smtClean="0"/>
              <a:t>Phenolic</a:t>
            </a:r>
            <a:r>
              <a:rPr lang="en-US" dirty="0" smtClean="0"/>
              <a:t> compound</a:t>
            </a:r>
          </a:p>
          <a:p>
            <a:r>
              <a:rPr lang="en-US" b="1" dirty="0" smtClean="0"/>
              <a:t>Phenol</a:t>
            </a:r>
            <a:r>
              <a:rPr lang="en-US" dirty="0" smtClean="0"/>
              <a:t> –It is dark  in color and strong </a:t>
            </a:r>
            <a:r>
              <a:rPr lang="en-US" dirty="0" err="1" smtClean="0"/>
              <a:t>irritant.Pure</a:t>
            </a:r>
            <a:r>
              <a:rPr lang="en-US" dirty="0" smtClean="0"/>
              <a:t> form may cause skin burns.</a:t>
            </a:r>
          </a:p>
          <a:p>
            <a:r>
              <a:rPr lang="en-US" dirty="0" smtClean="0"/>
              <a:t>Composition-0.5-1% of carbolic acid</a:t>
            </a:r>
          </a:p>
          <a:p>
            <a:r>
              <a:rPr lang="en-US" dirty="0" smtClean="0"/>
              <a:t>Disinfection of sharp instruments in 100% </a:t>
            </a:r>
            <a:r>
              <a:rPr lang="en-US" dirty="0" err="1" smtClean="0"/>
              <a:t>solution,should</a:t>
            </a:r>
            <a:r>
              <a:rPr lang="en-US" dirty="0" smtClean="0"/>
              <a:t> be immersed for 2-3 hrs and in 20% solution for 24 hrs.</a:t>
            </a:r>
          </a:p>
          <a:p>
            <a:r>
              <a:rPr lang="en-US" dirty="0" smtClean="0"/>
              <a:t>Diluted solution is used for disinfection of dog bite wounds</a:t>
            </a: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600200"/>
            <a:ext cx="8077200" cy="4873752"/>
          </a:xfrm>
        </p:spPr>
        <p:txBody>
          <a:bodyPr/>
          <a:lstStyle/>
          <a:p>
            <a:r>
              <a:rPr lang="en-US" b="1" dirty="0" smtClean="0"/>
              <a:t>Lysol</a:t>
            </a:r>
            <a:r>
              <a:rPr lang="en-US" dirty="0" smtClean="0"/>
              <a:t>-Dark brown </a:t>
            </a:r>
            <a:r>
              <a:rPr lang="en-US" dirty="0" err="1" smtClean="0"/>
              <a:t>colour,irritant</a:t>
            </a:r>
            <a:r>
              <a:rPr lang="en-US" dirty="0" smtClean="0"/>
              <a:t> chemical and cause burn when </a:t>
            </a:r>
            <a:r>
              <a:rPr lang="en-US" dirty="0" err="1" smtClean="0"/>
              <a:t>itcomes</a:t>
            </a:r>
            <a:r>
              <a:rPr lang="en-US" dirty="0" smtClean="0"/>
              <a:t> in contact with the skin.</a:t>
            </a:r>
          </a:p>
          <a:p>
            <a:r>
              <a:rPr lang="en-US" dirty="0" smtClean="0"/>
              <a:t>30 min for 100% solution </a:t>
            </a:r>
          </a:p>
          <a:p>
            <a:r>
              <a:rPr lang="en-US" dirty="0" smtClean="0"/>
              <a:t>Needles ,knives, scissors are used</a:t>
            </a:r>
          </a:p>
          <a:p>
            <a:endParaRPr lang="en-US" dirty="0" smtClean="0"/>
          </a:p>
          <a:p>
            <a:r>
              <a:rPr lang="en-US" b="1" dirty="0" err="1" smtClean="0"/>
              <a:t>Chloroxylenol</a:t>
            </a:r>
            <a:r>
              <a:rPr lang="en-US" b="1" dirty="0" smtClean="0"/>
              <a:t> (</a:t>
            </a:r>
            <a:r>
              <a:rPr lang="en-US" b="1" dirty="0" err="1" smtClean="0"/>
              <a:t>dettol</a:t>
            </a:r>
            <a:r>
              <a:rPr lang="en-US" b="1" dirty="0" smtClean="0"/>
              <a:t>)</a:t>
            </a:r>
          </a:p>
          <a:p>
            <a:r>
              <a:rPr lang="en-US" dirty="0" smtClean="0"/>
              <a:t>2.5% for thermometers (disinfects in 5 min)</a:t>
            </a:r>
          </a:p>
          <a:p>
            <a:r>
              <a:rPr lang="en-US" dirty="0" smtClean="0"/>
              <a:t>5% for instruments and plastic equipment (disinfects in 5-15 min)</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endParaRPr lang="en-US" dirty="0"/>
          </a:p>
        </p:txBody>
      </p:sp>
      <p:sp>
        <p:nvSpPr>
          <p:cNvPr id="3" name="Content Placeholder 2"/>
          <p:cNvSpPr>
            <a:spLocks noGrp="1"/>
          </p:cNvSpPr>
          <p:nvPr>
            <p:ph sz="quarter" idx="1"/>
          </p:nvPr>
        </p:nvSpPr>
        <p:spPr>
          <a:xfrm>
            <a:off x="228600" y="914400"/>
            <a:ext cx="8458200" cy="5715000"/>
          </a:xfrm>
        </p:spPr>
        <p:txBody>
          <a:bodyPr>
            <a:normAutofit fontScale="92500"/>
          </a:bodyPr>
          <a:lstStyle/>
          <a:p>
            <a:r>
              <a:rPr lang="en-US" dirty="0" smtClean="0"/>
              <a:t>Some antiseptics are: hydrogen peroxide, iodine, </a:t>
            </a:r>
            <a:r>
              <a:rPr lang="en-US" dirty="0" err="1" smtClean="0"/>
              <a:t>polyhexanide</a:t>
            </a:r>
            <a:r>
              <a:rPr lang="en-US" dirty="0" smtClean="0"/>
              <a:t>, and </a:t>
            </a:r>
            <a:r>
              <a:rPr lang="en-US" dirty="0" err="1" smtClean="0"/>
              <a:t>povidone</a:t>
            </a:r>
            <a:r>
              <a:rPr lang="en-US" dirty="0" smtClean="0"/>
              <a:t>-iodine, alcohol, boric acid, and </a:t>
            </a:r>
            <a:r>
              <a:rPr lang="en-US" dirty="0" err="1" smtClean="0"/>
              <a:t>benzalkonium</a:t>
            </a:r>
            <a:r>
              <a:rPr lang="en-US" dirty="0" smtClean="0"/>
              <a:t> chloride. </a:t>
            </a:r>
          </a:p>
          <a:p>
            <a:r>
              <a:rPr lang="en-US" b="1" dirty="0" smtClean="0"/>
              <a:t>Spirit</a:t>
            </a:r>
          </a:p>
          <a:p>
            <a:r>
              <a:rPr lang="en-US" dirty="0" smtClean="0"/>
              <a:t>Alcohol,(optimum concentration of 70% alcohol is highly effective</a:t>
            </a:r>
          </a:p>
          <a:p>
            <a:r>
              <a:rPr lang="en-US" dirty="0" smtClean="0"/>
              <a:t>Used for disinfection of skin before IM/IV injections.</a:t>
            </a:r>
          </a:p>
          <a:p>
            <a:r>
              <a:rPr lang="en-US" dirty="0" smtClean="0"/>
              <a:t>Used along with other </a:t>
            </a:r>
            <a:r>
              <a:rPr lang="en-US" dirty="0" err="1" smtClean="0"/>
              <a:t>disinfectants,for</a:t>
            </a:r>
            <a:r>
              <a:rPr lang="en-US" dirty="0" smtClean="0"/>
              <a:t> painting the parts before operation.</a:t>
            </a:r>
          </a:p>
          <a:p>
            <a:endParaRPr lang="en-US" b="1" dirty="0" smtClean="0"/>
          </a:p>
          <a:p>
            <a:r>
              <a:rPr lang="en-US" b="1" dirty="0" err="1" smtClean="0"/>
              <a:t>Savlon</a:t>
            </a:r>
            <a:r>
              <a:rPr lang="en-US" b="1" dirty="0" smtClean="0"/>
              <a:t>-</a:t>
            </a:r>
            <a:r>
              <a:rPr lang="en-US" dirty="0" smtClean="0"/>
              <a:t>Cleansing agent having disinfectant properties as </a:t>
            </a:r>
            <a:r>
              <a:rPr lang="en-US" dirty="0" err="1" smtClean="0"/>
              <a:t>well.Widely</a:t>
            </a:r>
            <a:r>
              <a:rPr lang="en-US" dirty="0" smtClean="0"/>
              <a:t> used in 1% solution for cleaning the skin before cleansing of </a:t>
            </a:r>
            <a:r>
              <a:rPr lang="en-US" dirty="0" err="1" smtClean="0"/>
              <a:t>wound.Germicide</a:t>
            </a:r>
            <a:r>
              <a:rPr lang="en-US" dirty="0" smtClean="0"/>
              <a:t> and detergent properties.</a:t>
            </a:r>
          </a:p>
          <a:p>
            <a:r>
              <a:rPr lang="en-US" dirty="0" smtClean="0"/>
              <a:t/>
            </a:r>
            <a:br>
              <a:rPr lang="en-US" dirty="0" smtClean="0"/>
            </a:br>
            <a:endParaRPr lang="en-US" dirty="0" smtClean="0"/>
          </a:p>
          <a:p>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ANTISEPTICS</a:t>
            </a:r>
            <a:endParaRPr lang="en-US" dirty="0"/>
          </a:p>
        </p:txBody>
      </p:sp>
      <p:sp>
        <p:nvSpPr>
          <p:cNvPr id="3" name="Content Placeholder 2"/>
          <p:cNvSpPr>
            <a:spLocks noGrp="1"/>
          </p:cNvSpPr>
          <p:nvPr>
            <p:ph sz="quarter" idx="1"/>
          </p:nvPr>
        </p:nvSpPr>
        <p:spPr/>
        <p:txBody>
          <a:bodyPr/>
          <a:lstStyle/>
          <a:p>
            <a:r>
              <a:rPr lang="en-US" dirty="0" err="1" smtClean="0"/>
              <a:t>Chlorhexidine</a:t>
            </a:r>
            <a:r>
              <a:rPr lang="en-US" dirty="0" smtClean="0"/>
              <a:t>. ...</a:t>
            </a:r>
          </a:p>
          <a:p>
            <a:r>
              <a:rPr lang="en-US" dirty="0" err="1" smtClean="0"/>
              <a:t>Povidone</a:t>
            </a:r>
            <a:r>
              <a:rPr lang="en-US" dirty="0" smtClean="0"/>
              <a:t>-Iodine. ...</a:t>
            </a:r>
          </a:p>
          <a:p>
            <a:r>
              <a:rPr lang="en-US" dirty="0" err="1" smtClean="0"/>
              <a:t>Chloroxylenol</a:t>
            </a:r>
            <a:r>
              <a:rPr lang="en-US" dirty="0" smtClean="0"/>
              <a:t>. ...</a:t>
            </a:r>
          </a:p>
          <a:p>
            <a:r>
              <a:rPr lang="en-US" dirty="0" smtClean="0"/>
              <a:t>Isopropyl Alcohol. ...</a:t>
            </a:r>
          </a:p>
          <a:p>
            <a:r>
              <a:rPr lang="en-US" dirty="0" smtClean="0"/>
              <a:t>Hexachlorophene. ...</a:t>
            </a:r>
          </a:p>
          <a:p>
            <a:r>
              <a:rPr lang="en-US" dirty="0" err="1" smtClean="0"/>
              <a:t>Benzalkonium</a:t>
            </a:r>
            <a:r>
              <a:rPr lang="en-US" dirty="0" smtClean="0"/>
              <a:t> Chloride. ...</a:t>
            </a:r>
          </a:p>
          <a:p>
            <a:r>
              <a:rPr lang="en-US" dirty="0" smtClean="0"/>
              <a:t>Hydrogen Peroxide</a:t>
            </a:r>
          </a:p>
          <a:p>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600200"/>
            <a:ext cx="8229600" cy="4873752"/>
          </a:xfrm>
        </p:spPr>
        <p:txBody>
          <a:bodyPr/>
          <a:lstStyle/>
          <a:p>
            <a:r>
              <a:rPr lang="en-US" dirty="0" smtClean="0"/>
              <a:t>Fumigation-It is disinfection by exposure to the fumes of  vaporized disinfectant or use of fumes or gases to destroy organisms.</a:t>
            </a:r>
          </a:p>
          <a:p>
            <a:endParaRPr lang="en-US" dirty="0" smtClean="0"/>
          </a:p>
          <a:p>
            <a:r>
              <a:rPr lang="en-US" dirty="0" smtClean="0"/>
              <a:t>Fumigation with </a:t>
            </a:r>
            <a:r>
              <a:rPr lang="en-US" dirty="0" err="1" smtClean="0"/>
              <a:t>sulphur</a:t>
            </a:r>
            <a:endParaRPr lang="en-US" dirty="0" smtClean="0"/>
          </a:p>
          <a:p>
            <a:r>
              <a:rPr lang="en-US" dirty="0" smtClean="0"/>
              <a:t>Fumigation with formalin</a:t>
            </a:r>
          </a:p>
          <a:p>
            <a:endParaRPr lang="en-US" dirty="0" smtClean="0"/>
          </a:p>
          <a:p>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endParaRPr lang="en-US" b="1" dirty="0" smtClean="0"/>
          </a:p>
          <a:p>
            <a:r>
              <a:rPr lang="en-US" dirty="0" err="1" smtClean="0"/>
              <a:t>Chlorhexidine</a:t>
            </a:r>
            <a:r>
              <a:rPr lang="en-US" dirty="0" smtClean="0"/>
              <a:t>, is a disinfectant and antiseptic that is used for skin disinfection before surgery and to sterilize surgical instruments. It may be used both to disinfect the skin of the patient and the hands of the healthcare providers.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marL="0" lvl="0" indent="0" algn="just">
              <a:buNone/>
            </a:pPr>
            <a:r>
              <a:rPr lang="en-US" sz="2800" dirty="0" smtClean="0"/>
              <a:t>5.To relieve pain</a:t>
            </a:r>
          </a:p>
          <a:p>
            <a:pPr marL="0" lvl="0" indent="0" algn="just">
              <a:buNone/>
            </a:pPr>
            <a:r>
              <a:rPr lang="en-US" sz="2800" dirty="0" smtClean="0"/>
              <a:t>6. To make comfort</a:t>
            </a:r>
          </a:p>
          <a:p>
            <a:pPr marL="0" lvl="0" indent="0" algn="just">
              <a:buNone/>
            </a:pPr>
            <a:r>
              <a:rPr lang="en-US" sz="2800" dirty="0" smtClean="0"/>
              <a:t>7. To promote recovery</a:t>
            </a:r>
          </a:p>
          <a:p>
            <a:pPr marL="0" lvl="0" indent="0" algn="just">
              <a:buNone/>
            </a:pPr>
            <a:r>
              <a:rPr lang="en-US" sz="2800" dirty="0" smtClean="0"/>
              <a:t>8.To provide reassurance to the casualty</a:t>
            </a:r>
          </a:p>
          <a:p>
            <a:pPr marL="0" lvl="0" indent="0" algn="just">
              <a:buNone/>
            </a:pPr>
            <a:r>
              <a:rPr lang="en-US" sz="2800" dirty="0" smtClean="0"/>
              <a:t>9. To preserve life</a:t>
            </a:r>
          </a:p>
          <a:p>
            <a:pPr marL="0" lvl="0" indent="0" algn="just">
              <a:buNone/>
            </a:pPr>
            <a:r>
              <a:rPr lang="en-US" sz="2800" dirty="0" smtClean="0"/>
              <a:t>10. To prevent from complication.</a:t>
            </a:r>
          </a:p>
          <a:p>
            <a:pPr marL="0" lvl="0" indent="0" algn="just">
              <a:buNone/>
            </a:pPr>
            <a:r>
              <a:rPr lang="en-US" sz="2800" dirty="0" smtClean="0"/>
              <a:t>11. To arrange for transportation of the casualty to the nearest hospital if required.</a:t>
            </a:r>
          </a:p>
          <a:p>
            <a:pPr marL="0" lvl="0" indent="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user\Desktop\slide_4.jpg"/>
          <p:cNvPicPr>
            <a:picLocks noGrp="1" noChangeAspect="1" noChangeArrowheads="1"/>
          </p:cNvPicPr>
          <p:nvPr>
            <p:ph sz="quarter" idx="1"/>
          </p:nvPr>
        </p:nvPicPr>
        <p:blipFill>
          <a:blip r:embed="rId2"/>
          <a:srcRect/>
          <a:stretch>
            <a:fillRect/>
          </a:stretch>
        </p:blipFill>
        <p:spPr bwMode="auto">
          <a:xfrm>
            <a:off x="0" y="228600"/>
            <a:ext cx="8763000" cy="6629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dirty="0" smtClean="0"/>
              <a:t>Scope of first aid</a:t>
            </a:r>
            <a:endParaRPr lang="en-US" dirty="0"/>
          </a:p>
        </p:txBody>
      </p:sp>
      <p:sp>
        <p:nvSpPr>
          <p:cNvPr id="3" name="Content Placeholder 2"/>
          <p:cNvSpPr>
            <a:spLocks noGrp="1"/>
          </p:cNvSpPr>
          <p:nvPr>
            <p:ph sz="quarter" idx="1"/>
          </p:nvPr>
        </p:nvSpPr>
        <p:spPr>
          <a:xfrm>
            <a:off x="228600" y="838200"/>
            <a:ext cx="8534400" cy="5791200"/>
          </a:xfrm>
        </p:spPr>
        <p:txBody>
          <a:bodyPr/>
          <a:lstStyle/>
          <a:p>
            <a:r>
              <a:rPr lang="en-US" dirty="0" smtClean="0"/>
              <a:t>The scope of first aid are:</a:t>
            </a:r>
          </a:p>
          <a:p>
            <a:r>
              <a:rPr lang="en-US" dirty="0" smtClean="0"/>
              <a:t>Diagnosis-The first aid must first know how the accident occurred(history) watch for the symptoms</a:t>
            </a:r>
          </a:p>
          <a:p>
            <a:r>
              <a:rPr lang="en-US" dirty="0" smtClean="0"/>
              <a:t>treatment-cause of condition should be removed</a:t>
            </a:r>
          </a:p>
          <a:p>
            <a:r>
              <a:rPr lang="en-US" dirty="0" smtClean="0"/>
              <a:t>For quick referral-casualty/victim should either be taken to hospital or medical attention as soon as possible</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4684</TotalTime>
  <Words>2769</Words>
  <Application>Microsoft Office PowerPoint</Application>
  <PresentationFormat>On-screen Show (4:3)</PresentationFormat>
  <Paragraphs>301</Paragraphs>
  <Slides>68</Slides>
  <Notes>2</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Oriel</vt:lpstr>
      <vt:lpstr>First Aid</vt:lpstr>
      <vt:lpstr>First Aid</vt:lpstr>
      <vt:lpstr>Slide 3</vt:lpstr>
      <vt:lpstr>AIMS/OBJECTIVES</vt:lpstr>
      <vt:lpstr>3 p’s of first aid</vt:lpstr>
      <vt:lpstr>Slide 6</vt:lpstr>
      <vt:lpstr>Slide 7</vt:lpstr>
      <vt:lpstr>Slide 8</vt:lpstr>
      <vt:lpstr>Scope of first aid</vt:lpstr>
      <vt:lpstr>Slide 10</vt:lpstr>
      <vt:lpstr>Slide 11</vt:lpstr>
      <vt:lpstr>Slide 12</vt:lpstr>
      <vt:lpstr>Slide 13</vt:lpstr>
      <vt:lpstr>Principles</vt:lpstr>
      <vt:lpstr>Principles</vt:lpstr>
      <vt:lpstr>Slide 16</vt:lpstr>
      <vt:lpstr>Slide 17</vt:lpstr>
      <vt:lpstr>Slide 18</vt:lpstr>
      <vt:lpstr>     </vt:lpstr>
      <vt:lpstr>Qualities That Make a Good First Aider</vt:lpstr>
      <vt:lpstr>Qualities Contd…</vt:lpstr>
      <vt:lpstr>First aid kit </vt:lpstr>
      <vt:lpstr>Slide 23</vt:lpstr>
      <vt:lpstr>Slide 24</vt:lpstr>
      <vt:lpstr>Slide 25</vt:lpstr>
      <vt:lpstr>Contents of first aid kit</vt:lpstr>
      <vt:lpstr>Slide 27</vt:lpstr>
      <vt:lpstr>Types of first aid</vt:lpstr>
      <vt:lpstr>Slide 29</vt:lpstr>
      <vt:lpstr>Slide 30</vt:lpstr>
      <vt:lpstr>Slide 31</vt:lpstr>
      <vt:lpstr>What is personal protective equipment? </vt:lpstr>
      <vt:lpstr>Slide 33</vt:lpstr>
      <vt:lpstr>Slide 34</vt:lpstr>
      <vt:lpstr>Slide 35</vt:lpstr>
      <vt:lpstr>Legal aspect of providing first aid</vt:lpstr>
      <vt:lpstr>Slide 37</vt:lpstr>
      <vt:lpstr>Slide 38</vt:lpstr>
      <vt:lpstr>Slide 39</vt:lpstr>
      <vt:lpstr>Slide 40</vt:lpstr>
      <vt:lpstr>Slide 41</vt:lpstr>
      <vt:lpstr>Slide 42</vt:lpstr>
      <vt:lpstr>Role of first Aider</vt:lpstr>
      <vt:lpstr>Slide 44</vt:lpstr>
      <vt:lpstr>Slide 45</vt:lpstr>
      <vt:lpstr>Responsibilities of first aider</vt:lpstr>
      <vt:lpstr>Duties</vt:lpstr>
      <vt:lpstr>Slide 48</vt:lpstr>
      <vt:lpstr>Different Terms of Infection prevention</vt:lpstr>
      <vt:lpstr>Slide 50</vt:lpstr>
      <vt:lpstr>Slide 51</vt:lpstr>
      <vt:lpstr>Slide 52</vt:lpstr>
      <vt:lpstr>Slide 53</vt:lpstr>
      <vt:lpstr>High level disinfection</vt:lpstr>
      <vt:lpstr>Slide 55</vt:lpstr>
      <vt:lpstr>Slide 56</vt:lpstr>
      <vt:lpstr>Difference between antiseptic and disinfectant</vt:lpstr>
      <vt:lpstr>antiseptic and  disinfectant</vt:lpstr>
      <vt:lpstr>Slide 59</vt:lpstr>
      <vt:lpstr>Uses of antiseptics</vt:lpstr>
      <vt:lpstr>Slide 61</vt:lpstr>
      <vt:lpstr>Slide 62</vt:lpstr>
      <vt:lpstr>Slide 63</vt:lpstr>
      <vt:lpstr>Slide 64</vt:lpstr>
      <vt:lpstr>Slide 65</vt:lpstr>
      <vt:lpstr>COMMON ANTISEPTICS</vt:lpstr>
      <vt:lpstr>Slide 67</vt:lpstr>
      <vt:lpstr>Slide 68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Diagnosis</dc:title>
  <dc:creator>DELL</dc:creator>
  <cp:lastModifiedBy>user</cp:lastModifiedBy>
  <cp:revision>128</cp:revision>
  <dcterms:created xsi:type="dcterms:W3CDTF">2006-08-16T00:00:00Z</dcterms:created>
  <dcterms:modified xsi:type="dcterms:W3CDTF">2020-07-20T01:15:09Z</dcterms:modified>
</cp:coreProperties>
</file>