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56" r:id="rId3"/>
    <p:sldId id="269" r:id="rId4"/>
    <p:sldId id="268" r:id="rId5"/>
    <p:sldId id="257" r:id="rId6"/>
    <p:sldId id="272" r:id="rId7"/>
    <p:sldId id="258" r:id="rId8"/>
    <p:sldId id="259" r:id="rId9"/>
    <p:sldId id="276" r:id="rId10"/>
    <p:sldId id="260" r:id="rId11"/>
    <p:sldId id="270" r:id="rId12"/>
    <p:sldId id="271" r:id="rId13"/>
    <p:sldId id="261" r:id="rId14"/>
    <p:sldId id="262" r:id="rId15"/>
    <p:sldId id="263" r:id="rId16"/>
    <p:sldId id="274" r:id="rId17"/>
    <p:sldId id="275" r:id="rId18"/>
    <p:sldId id="264" r:id="rId19"/>
    <p:sldId id="265" r:id="rId20"/>
    <p:sldId id="266" r:id="rId21"/>
    <p:sldId id="267" r:id="rId22"/>
    <p:sldId id="27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6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0000"/>
              <a:lumOff val="80000"/>
            </a:schemeClr>
          </a:solidFill>
        </p:spPr>
        <p:txBody>
          <a:bodyPr>
            <a:normAutofit fontScale="90000"/>
          </a:bodyPr>
          <a:lstStyle/>
          <a:p>
            <a:r>
              <a:rPr lang="en-US" dirty="0" smtClean="0"/>
              <a:t>UNIT II</a:t>
            </a:r>
            <a:br>
              <a:rPr lang="en-US" dirty="0" smtClean="0"/>
            </a:br>
            <a:r>
              <a:rPr lang="en-US" dirty="0" smtClean="0"/>
              <a:t>FOOD FORTIFICATION</a:t>
            </a:r>
            <a:endParaRPr lang="en-US" dirty="0"/>
          </a:p>
        </p:txBody>
      </p:sp>
      <p:sp>
        <p:nvSpPr>
          <p:cNvPr id="3" name="Content Placeholder 2"/>
          <p:cNvSpPr>
            <a:spLocks noGrp="1"/>
          </p:cNvSpPr>
          <p:nvPr>
            <p:ph idx="1"/>
          </p:nvPr>
        </p:nvSpPr>
        <p:spPr/>
        <p:txBody>
          <a:bodyPr/>
          <a:lstStyle/>
          <a:p>
            <a:endParaRPr lang="en-US" dirty="0"/>
          </a:p>
        </p:txBody>
      </p:sp>
      <p:sp>
        <p:nvSpPr>
          <p:cNvPr id="4" name="Rounded Rectangle 3"/>
          <p:cNvSpPr/>
          <p:nvPr/>
        </p:nvSpPr>
        <p:spPr>
          <a:xfrm>
            <a:off x="4572000" y="3581400"/>
            <a:ext cx="3886200" cy="2057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t>BY:</a:t>
            </a:r>
          </a:p>
          <a:p>
            <a:r>
              <a:rPr lang="en-US" sz="2400" b="1" dirty="0" err="1" smtClean="0"/>
              <a:t>Laxmi</a:t>
            </a:r>
            <a:r>
              <a:rPr lang="en-US" sz="2400" b="1" dirty="0" smtClean="0"/>
              <a:t> </a:t>
            </a:r>
            <a:r>
              <a:rPr lang="en-US" sz="2400" b="1" dirty="0" err="1" smtClean="0"/>
              <a:t>Adhikari</a:t>
            </a:r>
            <a:endParaRPr lang="en-US" sz="2400" b="1" dirty="0" smtClean="0"/>
          </a:p>
          <a:p>
            <a:r>
              <a:rPr lang="en-US" sz="2400" b="1" dirty="0" smtClean="0"/>
              <a:t>Nutritional science </a:t>
            </a:r>
          </a:p>
          <a:p>
            <a:r>
              <a:rPr lang="en-US" sz="2400" b="1" dirty="0" smtClean="0"/>
              <a:t>2</a:t>
            </a:r>
            <a:r>
              <a:rPr lang="en-US" sz="2400" b="1" baseline="30000" dirty="0" smtClean="0"/>
              <a:t>nd</a:t>
            </a:r>
            <a:r>
              <a:rPr lang="en-US" sz="2400" b="1" dirty="0" smtClean="0"/>
              <a:t> </a:t>
            </a:r>
            <a:r>
              <a:rPr lang="en-US" sz="2400" b="1" dirty="0" err="1" smtClean="0"/>
              <a:t>sem</a:t>
            </a:r>
            <a:endParaRPr lang="en-US"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7410" name="Picture 2" descr="Vehicles for fortification with combinations of&#10;micronutrients&#10;Vehicles Micronutrients&#10;Edible common salt iron and iodine&#10;..."/>
          <p:cNvPicPr>
            <a:picLocks noChangeAspect="1" noChangeArrowheads="1"/>
          </p:cNvPicPr>
          <p:nvPr/>
        </p:nvPicPr>
        <p:blipFill>
          <a:blip r:embed="rId2"/>
          <a:srcRect/>
          <a:stretch>
            <a:fillRect/>
          </a:stretch>
        </p:blipFill>
        <p:spPr bwMode="auto">
          <a:xfrm>
            <a:off x="0" y="0"/>
            <a:ext cx="9144000" cy="66294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7650" name="Picture 2" descr="Examples of fortified foods&#10;o Milk with Vitamin D&#10;o Salt with Iodine&#10;o Fruit juice with Calcium&#10;o Water or toothpaste with..."/>
          <p:cNvPicPr>
            <a:picLocks noChangeAspect="1" noChangeArrowheads="1"/>
          </p:cNvPicPr>
          <p:nvPr/>
        </p:nvPicPr>
        <p:blipFill>
          <a:blip r:embed="rId2"/>
          <a:srcRect/>
          <a:stretch>
            <a:fillRect/>
          </a:stretch>
        </p:blipFill>
        <p:spPr bwMode="auto">
          <a:xfrm>
            <a:off x="304800" y="304800"/>
            <a:ext cx="8458200" cy="61722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8674" name="Picture 2" descr="Others&#10;Some other examples of fortified foods:&#10;o Calcium is frequently added to fruit juices, carbonated beverages and ric..."/>
          <p:cNvPicPr>
            <a:picLocks noChangeAspect="1" noChangeArrowheads="1"/>
          </p:cNvPicPr>
          <p:nvPr/>
        </p:nvPicPr>
        <p:blipFill>
          <a:blip r:embed="rId2"/>
          <a:srcRect/>
          <a:stretch>
            <a:fillRect/>
          </a:stretch>
        </p:blipFill>
        <p:spPr bwMode="auto">
          <a:xfrm>
            <a:off x="152400" y="228600"/>
            <a:ext cx="8991600" cy="6477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8434" name="Picture 2" descr="Criteria for Fortification&#10;â¢ Nutrient deficiency should be widespread.&#10;â¢ The vehicle food must be consumed by the target&#10;g..."/>
          <p:cNvPicPr>
            <a:picLocks noChangeAspect="1" noChangeArrowheads="1"/>
          </p:cNvPicPr>
          <p:nvPr/>
        </p:nvPicPr>
        <p:blipFill>
          <a:blip r:embed="rId2"/>
          <a:srcRect/>
          <a:stretch>
            <a:fillRect/>
          </a:stretch>
        </p:blipFill>
        <p:spPr bwMode="auto">
          <a:xfrm>
            <a:off x="0" y="152400"/>
            <a:ext cx="8763000" cy="6477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9458" name="Picture 2" descr="Cont..&#10;â¢ The item of food should be centrally controlled and&#10;monitored&#10;â¢ The cost of fortification should be affordable.&#10;16&#10; "/>
          <p:cNvPicPr>
            <a:picLocks noChangeAspect="1" noChangeArrowheads="1"/>
          </p:cNvPicPr>
          <p:nvPr/>
        </p:nvPicPr>
        <p:blipFill>
          <a:blip r:embed="rId2"/>
          <a:srcRect/>
          <a:stretch>
            <a:fillRect/>
          </a:stretch>
        </p:blipFill>
        <p:spPr bwMode="auto">
          <a:xfrm>
            <a:off x="0" y="381000"/>
            <a:ext cx="8839200" cy="63246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482" name="Picture 2" descr="Advantages&#10;â¢ Providing certain nutrients simultaneously in the&#10;same food improves the utilization of certain&#10;â¢ vitamins an..."/>
          <p:cNvPicPr>
            <a:picLocks noChangeAspect="1" noChangeArrowheads="1"/>
          </p:cNvPicPr>
          <p:nvPr/>
        </p:nvPicPr>
        <p:blipFill>
          <a:blip r:embed="rId2"/>
          <a:srcRect/>
          <a:stretch>
            <a:fillRect/>
          </a:stretch>
        </p:blipFill>
        <p:spPr bwMode="auto">
          <a:xfrm>
            <a:off x="0" y="228600"/>
            <a:ext cx="8763000" cy="64008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553200"/>
          </a:xfrm>
        </p:spPr>
        <p:txBody>
          <a:bodyPr>
            <a:normAutofit/>
          </a:bodyPr>
          <a:lstStyle/>
          <a:p>
            <a:pPr algn="just">
              <a:lnSpc>
                <a:spcPct val="150000"/>
              </a:lnSpc>
            </a:pPr>
            <a:r>
              <a:rPr lang="en-US" sz="2400" dirty="0" smtClean="0"/>
              <a:t>Fortification is one of the most cost effective strategies that can be implemented on a larger scale since the cost of fortification is generally less than other techniques to address nutrition deficiencies.</a:t>
            </a:r>
          </a:p>
          <a:p>
            <a:pPr algn="just">
              <a:lnSpc>
                <a:spcPct val="150000"/>
              </a:lnSpc>
            </a:pPr>
            <a:r>
              <a:rPr lang="en-US" sz="2400" dirty="0" smtClean="0"/>
              <a:t>Fortified foods are considered to be better at lowering the risk of multiple deficiencies that can result from seasonal deficits in the food supply or a poor quality diet.</a:t>
            </a:r>
          </a:p>
          <a:p>
            <a:pPr algn="just">
              <a:lnSpc>
                <a:spcPct val="150000"/>
              </a:lnSpc>
            </a:pPr>
            <a:r>
              <a:rPr lang="en-US" sz="2400" dirty="0" smtClean="0"/>
              <a:t>Fortification does not require any </a:t>
            </a:r>
            <a:r>
              <a:rPr lang="en-US" sz="2400" dirty="0" err="1" smtClean="0"/>
              <a:t>behaviour</a:t>
            </a:r>
            <a:r>
              <a:rPr lang="en-US" sz="2400" dirty="0" smtClean="0"/>
              <a:t> modification or compliance that is expected in supplementation. It does not require a change in the individual food habits and consumption pattern.</a:t>
            </a:r>
          </a:p>
          <a:p>
            <a:pPr algn="just">
              <a:lnSpc>
                <a:spcPct val="150000"/>
              </a:lnSpc>
            </a:pPr>
            <a:endParaRPr 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763000" cy="6400800"/>
          </a:xfrm>
        </p:spPr>
        <p:txBody>
          <a:bodyPr>
            <a:normAutofit/>
          </a:bodyPr>
          <a:lstStyle/>
          <a:p>
            <a:pPr algn="just">
              <a:lnSpc>
                <a:spcPct val="150000"/>
              </a:lnSpc>
            </a:pPr>
            <a:r>
              <a:rPr lang="en-US" sz="2400" dirty="0" smtClean="0"/>
              <a:t>The quantity of micronutrients added to the food product is small and well regulated, and so the likelihood of an overdose of nutrients is unlikely.</a:t>
            </a:r>
          </a:p>
          <a:p>
            <a:pPr algn="just">
              <a:lnSpc>
                <a:spcPct val="150000"/>
              </a:lnSpc>
            </a:pPr>
            <a:r>
              <a:rPr lang="en-US" sz="2400" dirty="0" smtClean="0"/>
              <a:t>Fortification is planned in such a way that the intrinsic characteristics of the food are not altered, such as the taste, the appearance and the texture.</a:t>
            </a:r>
          </a:p>
          <a:p>
            <a:pPr algn="just">
              <a:lnSpc>
                <a:spcPct val="150000"/>
              </a:lnSpc>
            </a:pPr>
            <a:r>
              <a:rPr lang="en-US" sz="2400" dirty="0" smtClean="0"/>
              <a:t>The food fortification process can be initiated quickly after formulating a set of regulations and standards. This means that the objective of improving the health of needy communities can be attained in a short period of time</a:t>
            </a:r>
          </a:p>
          <a:p>
            <a:pPr algn="just">
              <a:lnSpc>
                <a:spcPct val="150000"/>
              </a:lnSpc>
            </a:pPr>
            <a:endParaRPr lang="en-U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1506" name="Picture 2" descr="Disadvantages&#10;â¢ Shelf life of fortified milled cereals is reduced&#10;â¢ Regular quality control is essential.&#10;â¢ Prolonged cook..."/>
          <p:cNvPicPr>
            <a:picLocks noChangeAspect="1" noChangeArrowheads="1"/>
          </p:cNvPicPr>
          <p:nvPr/>
        </p:nvPicPr>
        <p:blipFill>
          <a:blip r:embed="rId2"/>
          <a:srcRect/>
          <a:stretch>
            <a:fillRect/>
          </a:stretch>
        </p:blipFill>
        <p:spPr bwMode="auto">
          <a:xfrm>
            <a:off x="152400" y="228600"/>
            <a:ext cx="8991600" cy="64008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2530" name="Picture 2" descr="Future Challenges of Food Fortification&#10;1. Create community awareness about benefits of food&#10;fortification.&#10;2. Private Sec..."/>
          <p:cNvPicPr>
            <a:picLocks noChangeAspect="1" noChangeArrowheads="1"/>
          </p:cNvPicPr>
          <p:nvPr/>
        </p:nvPicPr>
        <p:blipFill>
          <a:blip r:embed="rId2"/>
          <a:srcRect/>
          <a:stretch>
            <a:fillRect/>
          </a:stretch>
        </p:blipFill>
        <p:spPr bwMode="auto">
          <a:xfrm>
            <a:off x="152400" y="228600"/>
            <a:ext cx="8763000" cy="63246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1026" name="Picture 2" descr="Food Fortification&#10;â¢ WHO â âThe process whereby nutrients are added to&#10;foods (in relatively small quantities) to maintain ..."/>
          <p:cNvPicPr>
            <a:picLocks noChangeAspect="1" noChangeArrowheads="1"/>
          </p:cNvPicPr>
          <p:nvPr/>
        </p:nvPicPr>
        <p:blipFill>
          <a:blip r:embed="rId2"/>
          <a:srcRect/>
          <a:stretch>
            <a:fillRect/>
          </a:stretch>
        </p:blipFill>
        <p:spPr bwMode="auto">
          <a:xfrm>
            <a:off x="228600" y="0"/>
            <a:ext cx="8763000" cy="66294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23554" name="Picture 2" descr="Cont..&#10;4. Governments &amp; International Agencies should&#10;encourage fortification by way of tax concessions or duty&#10;rebates.&#10;5..."/>
          <p:cNvPicPr>
            <a:picLocks noChangeAspect="1" noChangeArrowheads="1"/>
          </p:cNvPicPr>
          <p:nvPr/>
        </p:nvPicPr>
        <p:blipFill>
          <a:blip r:embed="rId2"/>
          <a:srcRect/>
          <a:stretch>
            <a:fillRect/>
          </a:stretch>
        </p:blipFill>
        <p:spPr bwMode="auto">
          <a:xfrm>
            <a:off x="152400" y="152400"/>
            <a:ext cx="8839200" cy="63246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smtClean="0"/>
              <a:t>Types of food fortification</a:t>
            </a:r>
            <a:endParaRPr lang="en-US" dirty="0"/>
          </a:p>
        </p:txBody>
      </p:sp>
      <p:sp>
        <p:nvSpPr>
          <p:cNvPr id="3" name="Content Placeholder 2"/>
          <p:cNvSpPr>
            <a:spLocks noGrp="1"/>
          </p:cNvSpPr>
          <p:nvPr>
            <p:ph idx="1"/>
          </p:nvPr>
        </p:nvSpPr>
        <p:spPr>
          <a:xfrm>
            <a:off x="228600" y="914400"/>
            <a:ext cx="8763000" cy="5943600"/>
          </a:xfrm>
        </p:spPr>
        <p:txBody>
          <a:bodyPr>
            <a:normAutofit lnSpcReduction="10000"/>
          </a:bodyPr>
          <a:lstStyle/>
          <a:p>
            <a:pPr algn="just">
              <a:lnSpc>
                <a:spcPct val="150000"/>
              </a:lnSpc>
              <a:buNone/>
            </a:pPr>
            <a:r>
              <a:rPr lang="en-US" sz="2400" b="1" dirty="0" smtClean="0">
                <a:latin typeface="Arial" pitchFamily="34" charset="0"/>
                <a:cs typeface="Arial" pitchFamily="34" charset="0"/>
              </a:rPr>
              <a:t>Main methods of food fortification:</a:t>
            </a:r>
          </a:p>
          <a:p>
            <a:pPr algn="just">
              <a:lnSpc>
                <a:spcPct val="150000"/>
              </a:lnSpc>
            </a:pPr>
            <a:r>
              <a:rPr lang="en-US" sz="2400" b="1" dirty="0" smtClean="0">
                <a:latin typeface="Arial" pitchFamily="34" charset="0"/>
                <a:cs typeface="Arial" pitchFamily="34" charset="0"/>
              </a:rPr>
              <a:t>Commercial and industrial fortification </a:t>
            </a:r>
            <a:r>
              <a:rPr lang="en-US" sz="2400" dirty="0" smtClean="0">
                <a:latin typeface="Arial" pitchFamily="34" charset="0"/>
                <a:cs typeface="Arial" pitchFamily="34" charset="0"/>
              </a:rPr>
              <a:t>(wheat flour, corn meal, cooking oils)</a:t>
            </a:r>
          </a:p>
          <a:p>
            <a:pPr algn="just">
              <a:lnSpc>
                <a:spcPct val="150000"/>
              </a:lnSpc>
            </a:pPr>
            <a:r>
              <a:rPr lang="en-US" sz="2400" b="1" dirty="0" err="1" smtClean="0">
                <a:latin typeface="Arial" pitchFamily="34" charset="0"/>
                <a:cs typeface="Arial" pitchFamily="34" charset="0"/>
              </a:rPr>
              <a:t>Biofortification</a:t>
            </a:r>
            <a:r>
              <a:rPr lang="en-US" sz="2400" dirty="0" smtClean="0">
                <a:latin typeface="Arial" pitchFamily="34" charset="0"/>
                <a:cs typeface="Arial" pitchFamily="34" charset="0"/>
              </a:rPr>
              <a:t> (breeding crops to increase their nutritional value, which can include both conventional selective breeding, and genetic engineering). </a:t>
            </a:r>
            <a:r>
              <a:rPr lang="en-US" sz="2400" dirty="0" err="1" smtClean="0">
                <a:latin typeface="Arial" pitchFamily="34" charset="0"/>
                <a:cs typeface="Arial" pitchFamily="34" charset="0"/>
              </a:rPr>
              <a:t>Biofortification</a:t>
            </a:r>
            <a:r>
              <a:rPr lang="en-US" sz="2400" dirty="0" smtClean="0">
                <a:latin typeface="Arial" pitchFamily="34" charset="0"/>
                <a:cs typeface="Arial" pitchFamily="34" charset="0"/>
              </a:rPr>
              <a:t> differs from ordinary fortification because it focuses on making plant foods more nutritious as the plants are growing, rather than having nutrients added to the foods when they are being processed</a:t>
            </a:r>
          </a:p>
          <a:p>
            <a:pPr algn="just">
              <a:lnSpc>
                <a:spcPct val="150000"/>
              </a:lnSpc>
            </a:pPr>
            <a:r>
              <a:rPr lang="en-US" sz="2400" b="1" dirty="0" smtClean="0">
                <a:latin typeface="Arial" pitchFamily="34" charset="0"/>
                <a:cs typeface="Arial" pitchFamily="34" charset="0"/>
              </a:rPr>
              <a:t>Home fortification </a:t>
            </a:r>
            <a:r>
              <a:rPr lang="en-US" sz="2400" dirty="0" smtClean="0">
                <a:latin typeface="Arial" pitchFamily="34" charset="0"/>
                <a:cs typeface="Arial" pitchFamily="34" charset="0"/>
              </a:rPr>
              <a:t>(example: vitamin D drops , MNP)</a:t>
            </a:r>
          </a:p>
          <a:p>
            <a:pPr algn="just">
              <a:lnSpc>
                <a:spcPct val="150000"/>
              </a:lnSpc>
            </a:pPr>
            <a:endParaRPr lang="en-US" sz="2400" dirty="0">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22" name="Picture 2" descr="Thank you pics animationà¤à¥ à¤²à¤¾à¤à¤¿ à¤¤à¤¸à¥à¤¬à¤¿à¤° à¤ªà¤°à¤¿à¤£à¤¾à¤®"/>
          <p:cNvPicPr>
            <a:picLocks noChangeAspect="1" noChangeArrowheads="1" noCrop="1"/>
          </p:cNvPicPr>
          <p:nvPr/>
        </p:nvPicPr>
        <p:blipFill>
          <a:blip r:embed="rId2"/>
          <a:srcRect/>
          <a:stretch>
            <a:fillRect/>
          </a:stretch>
        </p:blipFill>
        <p:spPr bwMode="auto">
          <a:xfrm>
            <a:off x="0" y="0"/>
            <a:ext cx="8991600"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6" name="Picture 2" descr="Fortified&#10;o When foods are labeled âfortifiedâ with something, that means that an extra&#10;amount has been added beyond the a..."/>
          <p:cNvPicPr>
            <a:picLocks noChangeAspect="1" noChangeArrowheads="1"/>
          </p:cNvPicPr>
          <p:nvPr/>
        </p:nvPicPr>
        <p:blipFill>
          <a:blip r:embed="rId2"/>
          <a:srcRect/>
          <a:stretch>
            <a:fillRect/>
          </a:stretch>
        </p:blipFill>
        <p:spPr bwMode="auto">
          <a:xfrm>
            <a:off x="0" y="0"/>
            <a:ext cx="9144000" cy="66294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5897563"/>
          </a:xfrm>
        </p:spPr>
        <p:txBody>
          <a:bodyPr>
            <a:normAutofit/>
          </a:bodyPr>
          <a:lstStyle/>
          <a:p>
            <a:pPr algn="just">
              <a:lnSpc>
                <a:spcPct val="150000"/>
              </a:lnSpc>
            </a:pPr>
            <a:r>
              <a:rPr lang="en-US" sz="2400" dirty="0" smtClean="0">
                <a:latin typeface="Arial" pitchFamily="34" charset="0"/>
                <a:cs typeface="Arial" pitchFamily="34" charset="0"/>
              </a:rPr>
              <a:t>As defined by the </a:t>
            </a:r>
            <a:r>
              <a:rPr lang="en-US" sz="2400" b="1" dirty="0" smtClean="0">
                <a:latin typeface="Arial" pitchFamily="34" charset="0"/>
                <a:cs typeface="Arial" pitchFamily="34" charset="0"/>
              </a:rPr>
              <a:t>World Health Organization (WHO) </a:t>
            </a:r>
            <a:r>
              <a:rPr lang="en-US" sz="2400" dirty="0" smtClean="0">
                <a:latin typeface="Arial" pitchFamily="34" charset="0"/>
                <a:cs typeface="Arial" pitchFamily="34" charset="0"/>
              </a:rPr>
              <a:t>and the </a:t>
            </a:r>
            <a:r>
              <a:rPr lang="en-US" sz="2400" b="1" dirty="0" smtClean="0">
                <a:latin typeface="Arial" pitchFamily="34" charset="0"/>
                <a:cs typeface="Arial" pitchFamily="34" charset="0"/>
              </a:rPr>
              <a:t>Food and Agricultural Organization of the United Nations (FAO),</a:t>
            </a:r>
            <a:r>
              <a:rPr lang="en-US" sz="2400" dirty="0" smtClean="0">
                <a:latin typeface="Arial" pitchFamily="34" charset="0"/>
                <a:cs typeface="Arial" pitchFamily="34" charset="0"/>
              </a:rPr>
              <a:t> </a:t>
            </a:r>
            <a:r>
              <a:rPr lang="en-US" sz="2400" b="1" dirty="0" smtClean="0">
                <a:latin typeface="Arial" pitchFamily="34" charset="0"/>
                <a:cs typeface="Arial" pitchFamily="34" charset="0"/>
              </a:rPr>
              <a:t>fortification</a:t>
            </a:r>
            <a:r>
              <a:rPr lang="en-US" sz="2400" dirty="0" smtClean="0">
                <a:latin typeface="Arial" pitchFamily="34" charset="0"/>
                <a:cs typeface="Arial" pitchFamily="34" charset="0"/>
              </a:rPr>
              <a:t> refers to "the practice of deliberately increasing the content of an essential micronutrient, </a:t>
            </a:r>
            <a:r>
              <a:rPr lang="en-US" sz="2400" dirty="0" err="1" smtClean="0">
                <a:latin typeface="Arial" pitchFamily="34" charset="0"/>
                <a:cs typeface="Arial" pitchFamily="34" charset="0"/>
              </a:rPr>
              <a:t>ie</a:t>
            </a:r>
            <a:r>
              <a:rPr lang="en-US" sz="2400" dirty="0" smtClean="0">
                <a:latin typeface="Arial" pitchFamily="34" charset="0"/>
                <a:cs typeface="Arial" pitchFamily="34" charset="0"/>
              </a:rPr>
              <a:t>. vitamins and minerals (including trace elements) in a food, so as to improve the nutritional quality of the food supply and to provide a public health benefit with minimal risk to health", whereas </a:t>
            </a:r>
            <a:r>
              <a:rPr lang="en-US" sz="2400" b="1" dirty="0" smtClean="0">
                <a:latin typeface="Arial" pitchFamily="34" charset="0"/>
                <a:cs typeface="Arial" pitchFamily="34" charset="0"/>
              </a:rPr>
              <a:t>enrichment</a:t>
            </a:r>
            <a:r>
              <a:rPr lang="en-US" sz="2400" dirty="0" smtClean="0">
                <a:latin typeface="Arial" pitchFamily="34" charset="0"/>
                <a:cs typeface="Arial" pitchFamily="34" charset="0"/>
              </a:rPr>
              <a:t> is defined as "synonymous with fortification and refers to the addition of micronutrients to a food which are lost during processing".</a:t>
            </a:r>
            <a:endParaRPr lang="en-US" sz="2400"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4338" name="Picture 2" descr="History of Food Fortification&#10;â¢ Iodised Salt was used in the United States before World&#10;War II&#10;â¢ Niacin has been added to ..."/>
          <p:cNvPicPr>
            <a:picLocks noChangeAspect="1" noChangeArrowheads="1"/>
          </p:cNvPicPr>
          <p:nvPr/>
        </p:nvPicPr>
        <p:blipFill>
          <a:blip r:embed="rId2"/>
          <a:srcRect/>
          <a:stretch>
            <a:fillRect/>
          </a:stretch>
        </p:blipFill>
        <p:spPr bwMode="auto">
          <a:xfrm>
            <a:off x="152400" y="152400"/>
            <a:ext cx="8991600" cy="6477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8" name="Picture 4" descr="margarine  and butter differenceà¤à¥ à¤²à¤¾à¤à¤¿ à¤¤à¤¸à¥à¤¬à¤¿à¤° à¤ªà¤°à¤¿à¤£à¤¾à¤®"/>
          <p:cNvPicPr>
            <a:picLocks noChangeAspect="1" noChangeArrowheads="1"/>
          </p:cNvPicPr>
          <p:nvPr/>
        </p:nvPicPr>
        <p:blipFill>
          <a:blip r:embed="rId2"/>
          <a:srcRect/>
          <a:stretch>
            <a:fillRect/>
          </a:stretch>
        </p:blipFill>
        <p:spPr bwMode="auto">
          <a:xfrm>
            <a:off x="0" y="1981200"/>
            <a:ext cx="8915400" cy="4648200"/>
          </a:xfrm>
          <a:prstGeom prst="rect">
            <a:avLst/>
          </a:prstGeom>
          <a:noFill/>
        </p:spPr>
      </p:pic>
      <p:pic>
        <p:nvPicPr>
          <p:cNvPr id="1030" name="Picture 6" descr="margarine  and butter differenceà¤à¥ à¤²à¤¾à¤à¤¿ à¤¤à¤¸à¥à¤¬à¤¿à¤° à¤ªà¤°à¤¿à¤£à¤¾à¤®"/>
          <p:cNvPicPr>
            <a:picLocks noChangeAspect="1" noChangeArrowheads="1"/>
          </p:cNvPicPr>
          <p:nvPr/>
        </p:nvPicPr>
        <p:blipFill>
          <a:blip r:embed="rId3"/>
          <a:srcRect/>
          <a:stretch>
            <a:fillRect/>
          </a:stretch>
        </p:blipFill>
        <p:spPr bwMode="auto">
          <a:xfrm>
            <a:off x="609600" y="304800"/>
            <a:ext cx="7848600" cy="167640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5362" name="Picture 2" descr="Cont.â¦.&#10;ï§ Folic acid was added to bread for preventing neural&#10;tube defects in infants in 60âs.&#10;ï§ Over the last 3 decades f..."/>
          <p:cNvPicPr>
            <a:picLocks noChangeAspect="1" noChangeArrowheads="1"/>
          </p:cNvPicPr>
          <p:nvPr/>
        </p:nvPicPr>
        <p:blipFill>
          <a:blip r:embed="rId2"/>
          <a:srcRect/>
          <a:stretch>
            <a:fillRect/>
          </a:stretch>
        </p:blipFill>
        <p:spPr bwMode="auto">
          <a:xfrm>
            <a:off x="228600" y="304800"/>
            <a:ext cx="8686800" cy="62484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Need For Regulation For Micronutrient Fortification Of&#10;Staple Foods&#10;Fortification is the addition of one or more essential..."/>
          <p:cNvPicPr>
            <a:picLocks noChangeAspect="1" noChangeArrowheads="1"/>
          </p:cNvPicPr>
          <p:nvPr/>
        </p:nvPicPr>
        <p:blipFill>
          <a:blip r:embed="rId2"/>
          <a:srcRect/>
          <a:stretch>
            <a:fillRect/>
          </a:stretch>
        </p:blipFill>
        <p:spPr bwMode="auto">
          <a:xfrm>
            <a:off x="228600" y="0"/>
            <a:ext cx="8686800" cy="65532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248400"/>
          </a:xfrm>
        </p:spPr>
        <p:txBody>
          <a:bodyPr>
            <a:normAutofit fontScale="92500" lnSpcReduction="10000"/>
          </a:bodyPr>
          <a:lstStyle/>
          <a:p>
            <a:pPr algn="just">
              <a:lnSpc>
                <a:spcPct val="150000"/>
              </a:lnSpc>
            </a:pPr>
            <a:r>
              <a:rPr lang="en-US" sz="2400" dirty="0" smtClean="0"/>
              <a:t>The original purpose of food fortification was to decrease the occurrence of nutrient deficiencies, particularly in populations that lack access to sufficient amounts of essential nutrients.</a:t>
            </a:r>
          </a:p>
          <a:p>
            <a:pPr algn="just">
              <a:lnSpc>
                <a:spcPct val="150000"/>
              </a:lnSpc>
              <a:buNone/>
            </a:pPr>
            <a:endParaRPr lang="en-US" sz="2400" dirty="0" smtClean="0"/>
          </a:p>
          <a:p>
            <a:pPr algn="just">
              <a:lnSpc>
                <a:spcPct val="150000"/>
              </a:lnSpc>
            </a:pPr>
            <a:r>
              <a:rPr lang="en-US" sz="2400" dirty="0" smtClean="0"/>
              <a:t>Food fortification helps people living in developed countries  as well as those in underdeveloped countries, where a variety of foods are not always available.</a:t>
            </a:r>
          </a:p>
          <a:p>
            <a:pPr algn="just">
              <a:lnSpc>
                <a:spcPct val="150000"/>
              </a:lnSpc>
              <a:buNone/>
            </a:pPr>
            <a:endParaRPr lang="en-US" sz="2400" dirty="0" smtClean="0"/>
          </a:p>
          <a:p>
            <a:pPr algn="just">
              <a:lnSpc>
                <a:spcPct val="150000"/>
              </a:lnSpc>
            </a:pPr>
            <a:r>
              <a:rPr lang="en-US" sz="2400" dirty="0" smtClean="0"/>
              <a:t>Fortified foods help to fill in the nutritional gaps in our diet.</a:t>
            </a:r>
          </a:p>
          <a:p>
            <a:pPr algn="just">
              <a:lnSpc>
                <a:spcPct val="150000"/>
              </a:lnSpc>
              <a:buNone/>
            </a:pPr>
            <a:endParaRPr lang="en-US" sz="2400" dirty="0" smtClean="0"/>
          </a:p>
          <a:p>
            <a:pPr algn="just">
              <a:lnSpc>
                <a:spcPct val="150000"/>
              </a:lnSpc>
            </a:pPr>
            <a:r>
              <a:rPr lang="en-US" sz="2400" dirty="0" smtClean="0"/>
              <a:t> They can deliver vitamins and minerals to large portions of the population without requiring large changes in our </a:t>
            </a:r>
            <a:r>
              <a:rPr lang="en-US" sz="2400" dirty="0" err="1" smtClean="0"/>
              <a:t>behaviour</a:t>
            </a:r>
            <a:r>
              <a:rPr lang="en-US" sz="2400" dirty="0" smtClean="0"/>
              <a:t> or diet</a:t>
            </a: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339</Words>
  <Application>Microsoft Office PowerPoint</Application>
  <PresentationFormat>On-screen Show (4:3)</PresentationFormat>
  <Paragraphs>24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UNIT II FOOD FORTIFICATION</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Types of food fortification</vt:lpstr>
      <vt:lpstr>Slide 22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19</cp:revision>
  <dcterms:created xsi:type="dcterms:W3CDTF">2006-08-16T00:00:00Z</dcterms:created>
  <dcterms:modified xsi:type="dcterms:W3CDTF">2019-06-11T06:19:57Z</dcterms:modified>
</cp:coreProperties>
</file>