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99" r:id="rId2"/>
    <p:sldId id="318" r:id="rId3"/>
    <p:sldId id="319" r:id="rId4"/>
    <p:sldId id="320" r:id="rId5"/>
    <p:sldId id="305" r:id="rId6"/>
    <p:sldId id="300" r:id="rId7"/>
    <p:sldId id="306" r:id="rId8"/>
    <p:sldId id="307" r:id="rId9"/>
    <p:sldId id="309" r:id="rId10"/>
    <p:sldId id="313" r:id="rId11"/>
    <p:sldId id="304" r:id="rId12"/>
    <p:sldId id="308" r:id="rId13"/>
    <p:sldId id="310" r:id="rId14"/>
    <p:sldId id="311" r:id="rId15"/>
    <p:sldId id="312" r:id="rId16"/>
    <p:sldId id="303" r:id="rId17"/>
    <p:sldId id="315" r:id="rId18"/>
    <p:sldId id="316" r:id="rId19"/>
    <p:sldId id="317"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0" d="100"/>
          <a:sy n="60" d="100"/>
        </p:scale>
        <p:origin x="-1656" y="-25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1299F2-7728-4AEA-A48A-74222635ED98}" type="datetimeFigureOut">
              <a:rPr lang="en-US" smtClean="0"/>
              <a:pPr/>
              <a:t>6/25/2018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C75816-C79D-41D2-B4E4-6D2C6811B736}" type="slidenum">
              <a:rPr lang="en-US" smtClean="0"/>
              <a:pPr/>
              <a:t>‹#›</a:t>
            </a:fld>
            <a:endParaRPr lang="en-US"/>
          </a:p>
        </p:txBody>
      </p:sp>
    </p:spTree>
    <p:extLst>
      <p:ext uri="{BB962C8B-B14F-4D97-AF65-F5344CB8AC3E}">
        <p14:creationId xmlns="" xmlns:p14="http://schemas.microsoft.com/office/powerpoint/2010/main" val="8991257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23100EE-F64C-4F88-9D1A-5F89BA1D06E1}" type="datetimeFigureOut">
              <a:rPr lang="en-US" smtClean="0"/>
              <a:pPr/>
              <a:t>6/25/2018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99A5F3-4BB4-4671-8D84-80BB6AA9B7EF}" type="slidenum">
              <a:rPr lang="en-US" smtClean="0"/>
              <a:pPr/>
              <a:t>‹#›</a:t>
            </a:fld>
            <a:endParaRPr lang="en-US"/>
          </a:p>
        </p:txBody>
      </p:sp>
    </p:spTree>
    <p:extLst>
      <p:ext uri="{BB962C8B-B14F-4D97-AF65-F5344CB8AC3E}">
        <p14:creationId xmlns="" xmlns:p14="http://schemas.microsoft.com/office/powerpoint/2010/main" val="4159577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23100EE-F64C-4F88-9D1A-5F89BA1D06E1}" type="datetimeFigureOut">
              <a:rPr lang="en-US" smtClean="0"/>
              <a:pPr/>
              <a:t>6/25/2018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99A5F3-4BB4-4671-8D84-80BB6AA9B7EF}" type="slidenum">
              <a:rPr lang="en-US" smtClean="0"/>
              <a:pPr/>
              <a:t>‹#›</a:t>
            </a:fld>
            <a:endParaRPr lang="en-US"/>
          </a:p>
        </p:txBody>
      </p:sp>
    </p:spTree>
    <p:extLst>
      <p:ext uri="{BB962C8B-B14F-4D97-AF65-F5344CB8AC3E}">
        <p14:creationId xmlns="" xmlns:p14="http://schemas.microsoft.com/office/powerpoint/2010/main" val="2658190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23100EE-F64C-4F88-9D1A-5F89BA1D06E1}" type="datetimeFigureOut">
              <a:rPr lang="en-US" smtClean="0"/>
              <a:pPr/>
              <a:t>6/25/2018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99A5F3-4BB4-4671-8D84-80BB6AA9B7EF}" type="slidenum">
              <a:rPr lang="en-US"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 xmlns:p14="http://schemas.microsoft.com/office/powerpoint/2010/main" val="16197405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23100EE-F64C-4F88-9D1A-5F89BA1D06E1}" type="datetimeFigureOut">
              <a:rPr lang="en-US" smtClean="0"/>
              <a:pPr/>
              <a:t>6/25/2018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99A5F3-4BB4-4671-8D84-80BB6AA9B7EF}" type="slidenum">
              <a:rPr lang="en-US" smtClean="0"/>
              <a:pPr/>
              <a:t>‹#›</a:t>
            </a:fld>
            <a:endParaRPr lang="en-US"/>
          </a:p>
        </p:txBody>
      </p:sp>
    </p:spTree>
    <p:extLst>
      <p:ext uri="{BB962C8B-B14F-4D97-AF65-F5344CB8AC3E}">
        <p14:creationId xmlns="" xmlns:p14="http://schemas.microsoft.com/office/powerpoint/2010/main" val="35711455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23100EE-F64C-4F88-9D1A-5F89BA1D06E1}" type="datetimeFigureOut">
              <a:rPr lang="en-US" smtClean="0"/>
              <a:pPr/>
              <a:t>6/25/2018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99A5F3-4BB4-4671-8D84-80BB6AA9B7EF}" type="slidenum">
              <a:rPr lang="en-US"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 xmlns:p14="http://schemas.microsoft.com/office/powerpoint/2010/main" val="33137358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23100EE-F64C-4F88-9D1A-5F89BA1D06E1}" type="datetimeFigureOut">
              <a:rPr lang="en-US" smtClean="0"/>
              <a:pPr/>
              <a:t>6/25/2018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99A5F3-4BB4-4671-8D84-80BB6AA9B7EF}" type="slidenum">
              <a:rPr lang="en-US" smtClean="0"/>
              <a:pPr/>
              <a:t>‹#›</a:t>
            </a:fld>
            <a:endParaRPr lang="en-US"/>
          </a:p>
        </p:txBody>
      </p:sp>
    </p:spTree>
    <p:extLst>
      <p:ext uri="{BB962C8B-B14F-4D97-AF65-F5344CB8AC3E}">
        <p14:creationId xmlns="" xmlns:p14="http://schemas.microsoft.com/office/powerpoint/2010/main" val="35136579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3100EE-F64C-4F88-9D1A-5F89BA1D06E1}" type="datetimeFigureOut">
              <a:rPr lang="en-US" smtClean="0"/>
              <a:pPr/>
              <a:t>6/25/2018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99A5F3-4BB4-4671-8D84-80BB6AA9B7EF}" type="slidenum">
              <a:rPr lang="en-US" smtClean="0"/>
              <a:pPr/>
              <a:t>‹#›</a:t>
            </a:fld>
            <a:endParaRPr lang="en-US"/>
          </a:p>
        </p:txBody>
      </p:sp>
    </p:spTree>
    <p:extLst>
      <p:ext uri="{BB962C8B-B14F-4D97-AF65-F5344CB8AC3E}">
        <p14:creationId xmlns="" xmlns:p14="http://schemas.microsoft.com/office/powerpoint/2010/main" val="13091437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3100EE-F64C-4F88-9D1A-5F89BA1D06E1}" type="datetimeFigureOut">
              <a:rPr lang="en-US" smtClean="0"/>
              <a:pPr/>
              <a:t>6/25/2018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99A5F3-4BB4-4671-8D84-80BB6AA9B7EF}" type="slidenum">
              <a:rPr lang="en-US" smtClean="0"/>
              <a:pPr/>
              <a:t>‹#›</a:t>
            </a:fld>
            <a:endParaRPr lang="en-US"/>
          </a:p>
        </p:txBody>
      </p:sp>
    </p:spTree>
    <p:extLst>
      <p:ext uri="{BB962C8B-B14F-4D97-AF65-F5344CB8AC3E}">
        <p14:creationId xmlns="" xmlns:p14="http://schemas.microsoft.com/office/powerpoint/2010/main" val="4097552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3100EE-F64C-4F88-9D1A-5F89BA1D06E1}" type="datetimeFigureOut">
              <a:rPr lang="en-US" smtClean="0"/>
              <a:pPr/>
              <a:t>6/25/2018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99A5F3-4BB4-4671-8D84-80BB6AA9B7EF}" type="slidenum">
              <a:rPr lang="en-US" smtClean="0"/>
              <a:pPr/>
              <a:t>‹#›</a:t>
            </a:fld>
            <a:endParaRPr lang="en-US"/>
          </a:p>
        </p:txBody>
      </p:sp>
    </p:spTree>
    <p:extLst>
      <p:ext uri="{BB962C8B-B14F-4D97-AF65-F5344CB8AC3E}">
        <p14:creationId xmlns="" xmlns:p14="http://schemas.microsoft.com/office/powerpoint/2010/main" val="2674424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23100EE-F64C-4F88-9D1A-5F89BA1D06E1}" type="datetimeFigureOut">
              <a:rPr lang="en-US" smtClean="0"/>
              <a:pPr/>
              <a:t>6/25/2018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99A5F3-4BB4-4671-8D84-80BB6AA9B7EF}" type="slidenum">
              <a:rPr lang="en-US" smtClean="0"/>
              <a:pPr/>
              <a:t>‹#›</a:t>
            </a:fld>
            <a:endParaRPr lang="en-US"/>
          </a:p>
        </p:txBody>
      </p:sp>
    </p:spTree>
    <p:extLst>
      <p:ext uri="{BB962C8B-B14F-4D97-AF65-F5344CB8AC3E}">
        <p14:creationId xmlns="" xmlns:p14="http://schemas.microsoft.com/office/powerpoint/2010/main" val="1148071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23100EE-F64C-4F88-9D1A-5F89BA1D06E1}" type="datetimeFigureOut">
              <a:rPr lang="en-US" smtClean="0"/>
              <a:pPr/>
              <a:t>6/25/2018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99A5F3-4BB4-4671-8D84-80BB6AA9B7EF}" type="slidenum">
              <a:rPr lang="en-US" smtClean="0"/>
              <a:pPr/>
              <a:t>‹#›</a:t>
            </a:fld>
            <a:endParaRPr lang="en-US"/>
          </a:p>
        </p:txBody>
      </p:sp>
    </p:spTree>
    <p:extLst>
      <p:ext uri="{BB962C8B-B14F-4D97-AF65-F5344CB8AC3E}">
        <p14:creationId xmlns="" xmlns:p14="http://schemas.microsoft.com/office/powerpoint/2010/main" val="258959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23100EE-F64C-4F88-9D1A-5F89BA1D06E1}" type="datetimeFigureOut">
              <a:rPr lang="en-US" smtClean="0"/>
              <a:pPr/>
              <a:t>6/25/2018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699A5F3-4BB4-4671-8D84-80BB6AA9B7EF}" type="slidenum">
              <a:rPr lang="en-US" smtClean="0"/>
              <a:pPr/>
              <a:t>‹#›</a:t>
            </a:fld>
            <a:endParaRPr lang="en-US"/>
          </a:p>
        </p:txBody>
      </p:sp>
    </p:spTree>
    <p:extLst>
      <p:ext uri="{BB962C8B-B14F-4D97-AF65-F5344CB8AC3E}">
        <p14:creationId xmlns="" xmlns:p14="http://schemas.microsoft.com/office/powerpoint/2010/main" val="350145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23100EE-F64C-4F88-9D1A-5F89BA1D06E1}" type="datetimeFigureOut">
              <a:rPr lang="en-US" smtClean="0"/>
              <a:pPr/>
              <a:t>6/25/2018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699A5F3-4BB4-4671-8D84-80BB6AA9B7EF}" type="slidenum">
              <a:rPr lang="en-US" smtClean="0"/>
              <a:pPr/>
              <a:t>‹#›</a:t>
            </a:fld>
            <a:endParaRPr lang="en-US"/>
          </a:p>
        </p:txBody>
      </p:sp>
    </p:spTree>
    <p:extLst>
      <p:ext uri="{BB962C8B-B14F-4D97-AF65-F5344CB8AC3E}">
        <p14:creationId xmlns="" xmlns:p14="http://schemas.microsoft.com/office/powerpoint/2010/main" val="1806075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3100EE-F64C-4F88-9D1A-5F89BA1D06E1}" type="datetimeFigureOut">
              <a:rPr lang="en-US" smtClean="0"/>
              <a:pPr/>
              <a:t>6/25/2018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699A5F3-4BB4-4671-8D84-80BB6AA9B7EF}" type="slidenum">
              <a:rPr lang="en-US" smtClean="0"/>
              <a:pPr/>
              <a:t>‹#›</a:t>
            </a:fld>
            <a:endParaRPr lang="en-US"/>
          </a:p>
        </p:txBody>
      </p:sp>
    </p:spTree>
    <p:extLst>
      <p:ext uri="{BB962C8B-B14F-4D97-AF65-F5344CB8AC3E}">
        <p14:creationId xmlns="" xmlns:p14="http://schemas.microsoft.com/office/powerpoint/2010/main" val="3138902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E23100EE-F64C-4F88-9D1A-5F89BA1D06E1}" type="datetimeFigureOut">
              <a:rPr lang="en-US" smtClean="0"/>
              <a:pPr/>
              <a:t>6/25/2018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99A5F3-4BB4-4671-8D84-80BB6AA9B7EF}" type="slidenum">
              <a:rPr lang="en-US" smtClean="0"/>
              <a:pPr/>
              <a:t>‹#›</a:t>
            </a:fld>
            <a:endParaRPr lang="en-US"/>
          </a:p>
        </p:txBody>
      </p:sp>
    </p:spTree>
    <p:extLst>
      <p:ext uri="{BB962C8B-B14F-4D97-AF65-F5344CB8AC3E}">
        <p14:creationId xmlns="" xmlns:p14="http://schemas.microsoft.com/office/powerpoint/2010/main" val="36030880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E23100EE-F64C-4F88-9D1A-5F89BA1D06E1}" type="datetimeFigureOut">
              <a:rPr lang="en-US" smtClean="0"/>
              <a:pPr/>
              <a:t>6/25/2018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99A5F3-4BB4-4671-8D84-80BB6AA9B7EF}" type="slidenum">
              <a:rPr lang="en-US" smtClean="0"/>
              <a:pPr/>
              <a:t>‹#›</a:t>
            </a:fld>
            <a:endParaRPr lang="en-US"/>
          </a:p>
        </p:txBody>
      </p:sp>
    </p:spTree>
    <p:extLst>
      <p:ext uri="{BB962C8B-B14F-4D97-AF65-F5344CB8AC3E}">
        <p14:creationId xmlns="" xmlns:p14="http://schemas.microsoft.com/office/powerpoint/2010/main" val="2918132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23100EE-F64C-4F88-9D1A-5F89BA1D06E1}" type="datetimeFigureOut">
              <a:rPr lang="en-US" smtClean="0"/>
              <a:pPr/>
              <a:t>6/25/2018</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C699A5F3-4BB4-4671-8D84-80BB6AA9B7EF}" type="slidenum">
              <a:rPr lang="en-US" smtClean="0"/>
              <a:pPr/>
              <a:t>‹#›</a:t>
            </a:fld>
            <a:endParaRPr lang="en-US"/>
          </a:p>
        </p:txBody>
      </p:sp>
    </p:spTree>
    <p:extLst>
      <p:ext uri="{BB962C8B-B14F-4D97-AF65-F5344CB8AC3E}">
        <p14:creationId xmlns="" xmlns:p14="http://schemas.microsoft.com/office/powerpoint/2010/main" val="12155720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8001001" cy="1828800"/>
          </a:xfrm>
        </p:spPr>
        <p:txBody>
          <a:bodyPr>
            <a:normAutofit/>
          </a:bodyPr>
          <a:lstStyle/>
          <a:p>
            <a:pPr algn="ctr"/>
            <a:r>
              <a:rPr lang="en-US" dirty="0" smtClean="0">
                <a:solidFill>
                  <a:srgbClr val="C00000"/>
                </a:solidFill>
              </a:rPr>
              <a:t>Food fortification, introduction, importance, advantages, types, WHO/FAO guideline </a:t>
            </a:r>
            <a:endParaRPr lang="en-US" dirty="0">
              <a:solidFill>
                <a:srgbClr val="C00000"/>
              </a:solidFill>
            </a:endParaRPr>
          </a:p>
        </p:txBody>
      </p:sp>
      <p:pic>
        <p:nvPicPr>
          <p:cNvPr id="18433" name="Picture 1" descr="C:\Users\niran_000\Desktop\Rice fortification.jpg"/>
          <p:cNvPicPr>
            <a:picLocks noGrp="1" noChangeAspect="1" noChangeArrowheads="1"/>
          </p:cNvPicPr>
          <p:nvPr>
            <p:ph idx="1"/>
          </p:nvPr>
        </p:nvPicPr>
        <p:blipFill>
          <a:blip r:embed="rId2" cstate="print"/>
          <a:srcRect/>
          <a:stretch>
            <a:fillRect/>
          </a:stretch>
        </p:blipFill>
        <p:spPr bwMode="auto">
          <a:xfrm>
            <a:off x="1524000" y="2590800"/>
            <a:ext cx="5961887" cy="3881437"/>
          </a:xfrm>
          <a:prstGeom prst="rect">
            <a:avLst/>
          </a:prstGeom>
          <a:ln>
            <a:noFill/>
          </a:ln>
          <a:effectLst>
            <a:softEdge rad="112500"/>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838200"/>
            <a:ext cx="7772401" cy="762000"/>
          </a:xfrm>
        </p:spPr>
        <p:txBody>
          <a:bodyPr/>
          <a:lstStyle/>
          <a:p>
            <a:pPr algn="ctr"/>
            <a:r>
              <a:rPr lang="en-US" dirty="0" smtClean="0"/>
              <a:t>Types of food fortification</a:t>
            </a:r>
            <a:endParaRPr lang="en-US" dirty="0"/>
          </a:p>
        </p:txBody>
      </p:sp>
      <p:sp>
        <p:nvSpPr>
          <p:cNvPr id="3" name="Content Placeholder 2"/>
          <p:cNvSpPr>
            <a:spLocks noGrp="1"/>
          </p:cNvSpPr>
          <p:nvPr>
            <p:ph idx="1"/>
          </p:nvPr>
        </p:nvSpPr>
        <p:spPr>
          <a:xfrm>
            <a:off x="381000" y="1676400"/>
            <a:ext cx="8229600" cy="4364963"/>
          </a:xfrm>
        </p:spPr>
        <p:txBody>
          <a:bodyPr>
            <a:normAutofit/>
          </a:bodyPr>
          <a:lstStyle/>
          <a:p>
            <a:pPr algn="just"/>
            <a:endParaRPr lang="en-US" dirty="0" smtClean="0"/>
          </a:p>
          <a:p>
            <a:pPr algn="just"/>
            <a:r>
              <a:rPr lang="en-US" dirty="0" smtClean="0"/>
              <a:t>Generally speaking, Mass fortification is nearly always mandatory, targeted fortification can be either mandatory or voluntary depending on the public health significance of the problem it is seeking to address,</a:t>
            </a:r>
          </a:p>
          <a:p>
            <a:pPr algn="just"/>
            <a:endParaRPr lang="en-US" dirty="0" smtClean="0"/>
          </a:p>
          <a:p>
            <a:pPr algn="just"/>
            <a:r>
              <a:rPr lang="en-US" dirty="0" smtClean="0"/>
              <a:t>Market-driven fortification is always voluntary, but governed by regulatory limits </a:t>
            </a:r>
          </a:p>
          <a:p>
            <a:pPr algn="just"/>
            <a:endParaRPr lang="en-US" dirty="0" smtClean="0"/>
          </a:p>
          <a:p>
            <a:pPr algn="just"/>
            <a:r>
              <a:rPr lang="en-US" dirty="0" smtClean="0"/>
              <a:t>The choice between mandatory or voluntary food fortification usually depends on national circumstances. </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8001001" cy="838200"/>
          </a:xfrm>
        </p:spPr>
        <p:txBody>
          <a:bodyPr/>
          <a:lstStyle/>
          <a:p>
            <a:pPr algn="just"/>
            <a:r>
              <a:rPr lang="en-US" dirty="0" smtClean="0"/>
              <a:t>Other types of food fortification</a:t>
            </a:r>
            <a:endParaRPr lang="en-US" dirty="0"/>
          </a:p>
        </p:txBody>
      </p:sp>
      <p:sp>
        <p:nvSpPr>
          <p:cNvPr id="3" name="Content Placeholder 2"/>
          <p:cNvSpPr>
            <a:spLocks noGrp="1"/>
          </p:cNvSpPr>
          <p:nvPr>
            <p:ph idx="1"/>
          </p:nvPr>
        </p:nvSpPr>
        <p:spPr/>
        <p:txBody>
          <a:bodyPr/>
          <a:lstStyle/>
          <a:p>
            <a:endParaRPr lang="en-US"/>
          </a:p>
        </p:txBody>
      </p:sp>
      <p:pic>
        <p:nvPicPr>
          <p:cNvPr id="27650" name="Picture 2" descr="importance of food fortificationà¤à¥ à¤²à¤¾à¤à¤¿ à¤¤à¤¸à¥à¤¬à¤¿à¤° à¤ªà¤°à¤¿à¤£à¤¾à¤®"/>
          <p:cNvPicPr>
            <a:picLocks noChangeAspect="1" noChangeArrowheads="1"/>
          </p:cNvPicPr>
          <p:nvPr/>
        </p:nvPicPr>
        <p:blipFill>
          <a:blip r:embed="rId2" cstate="print"/>
          <a:srcRect/>
          <a:stretch>
            <a:fillRect/>
          </a:stretch>
        </p:blipFill>
        <p:spPr bwMode="auto">
          <a:xfrm>
            <a:off x="0" y="1524000"/>
            <a:ext cx="9144000" cy="5334000"/>
          </a:xfrm>
          <a:prstGeom prst="rect">
            <a:avLst/>
          </a:prstGeom>
          <a:ln>
            <a:noFill/>
          </a:ln>
          <a:effectLst>
            <a:softEdge rad="112500"/>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28674" name="Picture 2" descr="C:\Users\niran_000\Desktop\enrichment-and-fortification-6-638.jpg"/>
          <p:cNvPicPr>
            <a:picLocks noChangeAspect="1" noChangeArrowheads="1"/>
          </p:cNvPicPr>
          <p:nvPr/>
        </p:nvPicPr>
        <p:blipFill>
          <a:blip r:embed="rId2" cstate="print"/>
          <a:srcRect/>
          <a:stretch>
            <a:fillRect/>
          </a:stretch>
        </p:blipFill>
        <p:spPr bwMode="auto">
          <a:xfrm>
            <a:off x="0" y="0"/>
            <a:ext cx="9144000" cy="6858000"/>
          </a:xfrm>
          <a:prstGeom prst="rect">
            <a:avLst/>
          </a:prstGeom>
          <a:ln>
            <a:noFill/>
          </a:ln>
          <a:effectLst>
            <a:softEdge rad="112500"/>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8229601" cy="1320800"/>
          </a:xfrm>
        </p:spPr>
        <p:txBody>
          <a:bodyPr/>
          <a:lstStyle/>
          <a:p>
            <a:pPr algn="ctr"/>
            <a:r>
              <a:rPr lang="en-US" dirty="0" smtClean="0"/>
              <a:t>Advantage of food fortification</a:t>
            </a:r>
            <a:endParaRPr lang="en-US" dirty="0"/>
          </a:p>
        </p:txBody>
      </p:sp>
      <p:sp>
        <p:nvSpPr>
          <p:cNvPr id="3" name="Content Placeholder 2"/>
          <p:cNvSpPr>
            <a:spLocks noGrp="1"/>
          </p:cNvSpPr>
          <p:nvPr>
            <p:ph idx="1"/>
          </p:nvPr>
        </p:nvSpPr>
        <p:spPr>
          <a:xfrm>
            <a:off x="228600" y="1524000"/>
            <a:ext cx="8610599" cy="4517363"/>
          </a:xfrm>
        </p:spPr>
        <p:txBody>
          <a:bodyPr>
            <a:normAutofit/>
          </a:bodyPr>
          <a:lstStyle/>
          <a:p>
            <a:pPr algn="just"/>
            <a:r>
              <a:rPr lang="en-US" sz="2000" dirty="0" smtClean="0"/>
              <a:t>If consumed on a regular and frequent basis, fortified foods will maintain body stores of nutrients more efficiently and more effectively than will intermittent supplements. </a:t>
            </a:r>
          </a:p>
          <a:p>
            <a:pPr algn="just"/>
            <a:r>
              <a:rPr lang="en-US" sz="2000" dirty="0" smtClean="0"/>
              <a:t>Fortified foods are also better at lowering the risk of the multiple deficiencies that can result from seasonal deficits in the food supply or a poor quality diet. This is an important advantage to growing children who need a sustained supply of micronutrients for growth and development, and to women of fertile age who need to enter periods of pre lactation with adequate nutrient stores.</a:t>
            </a:r>
          </a:p>
          <a:p>
            <a:pPr algn="just"/>
            <a:r>
              <a:rPr lang="en-US" sz="2000" dirty="0" smtClean="0"/>
              <a:t> Fortification can be an excellent way of increasing the content of vitamins in breast milk and thus reducing the need for supplementation in postpartum women and infants.</a:t>
            </a:r>
            <a:endParaRPr lang="en-US" sz="2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7848601" cy="685800"/>
          </a:xfrm>
        </p:spPr>
        <p:txBody>
          <a:bodyPr/>
          <a:lstStyle/>
          <a:p>
            <a:pPr algn="ctr"/>
            <a:r>
              <a:rPr lang="en-US" dirty="0" smtClean="0"/>
              <a:t>Advantage of food fortification</a:t>
            </a:r>
            <a:endParaRPr lang="en-US" dirty="0"/>
          </a:p>
        </p:txBody>
      </p:sp>
      <p:sp>
        <p:nvSpPr>
          <p:cNvPr id="3" name="Content Placeholder 2"/>
          <p:cNvSpPr>
            <a:spLocks noGrp="1"/>
          </p:cNvSpPr>
          <p:nvPr>
            <p:ph idx="1"/>
          </p:nvPr>
        </p:nvSpPr>
        <p:spPr>
          <a:xfrm>
            <a:off x="304800" y="2057400"/>
            <a:ext cx="8610600" cy="4343400"/>
          </a:xfrm>
        </p:spPr>
        <p:txBody>
          <a:bodyPr/>
          <a:lstStyle/>
          <a:p>
            <a:pPr algn="just"/>
            <a:r>
              <a:rPr lang="en-US" dirty="0" smtClean="0"/>
              <a:t>Fortification generally aims to supply micronutrients in amounts that approximate to those provided by a good, well-balanced diet. Consequently, fortified staple foods will contain “natural” or near natural levels of micronutrients, which may not necessarily be the case with supplements.</a:t>
            </a:r>
          </a:p>
          <a:p>
            <a:pPr algn="just"/>
            <a:r>
              <a:rPr lang="en-US" dirty="0" smtClean="0"/>
              <a:t>Fortification of widely distributed and widely consumed foods has the potential to improve the nutritional status of a large proportion of the population, both poor and wealthy.</a:t>
            </a:r>
          </a:p>
          <a:p>
            <a:pPr algn="just"/>
            <a:r>
              <a:rPr lang="en-US" dirty="0" smtClean="0"/>
              <a:t>Multiple micronutrient deficiencies often coexist in a population that has a poor diet. It follows that multiple micronutrient fortification is frequently desirable. In most cases, it is feasible to fortify foods with several micronutrients simultaneously.</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7772401" cy="914400"/>
          </a:xfrm>
        </p:spPr>
        <p:txBody>
          <a:bodyPr/>
          <a:lstStyle/>
          <a:p>
            <a:pPr algn="ctr"/>
            <a:r>
              <a:rPr lang="en-US" dirty="0" smtClean="0"/>
              <a:t>Advantage of food fortification</a:t>
            </a:r>
            <a:endParaRPr lang="en-US" dirty="0"/>
          </a:p>
        </p:txBody>
      </p:sp>
      <p:sp>
        <p:nvSpPr>
          <p:cNvPr id="3" name="Content Placeholder 2"/>
          <p:cNvSpPr>
            <a:spLocks noGrp="1"/>
          </p:cNvSpPr>
          <p:nvPr>
            <p:ph idx="1"/>
          </p:nvPr>
        </p:nvSpPr>
        <p:spPr>
          <a:xfrm>
            <a:off x="609598" y="1676400"/>
            <a:ext cx="7772401" cy="4364963"/>
          </a:xfrm>
        </p:spPr>
        <p:txBody>
          <a:bodyPr/>
          <a:lstStyle/>
          <a:p>
            <a:pPr algn="just"/>
            <a:r>
              <a:rPr lang="en-US" dirty="0" smtClean="0"/>
              <a:t>It is usually possible to add one or several micronutrients without adding substantially to the total cost of the food product at the point of manufacture.</a:t>
            </a:r>
          </a:p>
          <a:p>
            <a:pPr algn="just"/>
            <a:r>
              <a:rPr lang="en-US" dirty="0" smtClean="0"/>
              <a:t>When properly regulated, fortification carries a minimal risk of chronic toxicity.</a:t>
            </a:r>
          </a:p>
          <a:p>
            <a:pPr algn="just"/>
            <a:r>
              <a:rPr lang="en-US" dirty="0" smtClean="0"/>
              <a:t>Fortification is often more cost-effective than other strategies, especially if the technology already exists and if an appropriate food distribution system is in place</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7467601" cy="914400"/>
          </a:xfrm>
        </p:spPr>
        <p:txBody>
          <a:bodyPr/>
          <a:lstStyle/>
          <a:p>
            <a:pPr algn="ctr"/>
            <a:r>
              <a:rPr lang="en-US" dirty="0" smtClean="0"/>
              <a:t>Limitation of food fortification</a:t>
            </a:r>
            <a:endParaRPr lang="en-US" dirty="0"/>
          </a:p>
        </p:txBody>
      </p:sp>
      <p:sp>
        <p:nvSpPr>
          <p:cNvPr id="3" name="Content Placeholder 2"/>
          <p:cNvSpPr>
            <a:spLocks noGrp="1"/>
          </p:cNvSpPr>
          <p:nvPr>
            <p:ph idx="1"/>
          </p:nvPr>
        </p:nvSpPr>
        <p:spPr>
          <a:xfrm>
            <a:off x="152400" y="1752600"/>
            <a:ext cx="8763000" cy="4288763"/>
          </a:xfrm>
        </p:spPr>
        <p:txBody>
          <a:bodyPr>
            <a:normAutofit/>
          </a:bodyPr>
          <a:lstStyle/>
          <a:p>
            <a:pPr algn="just"/>
            <a:r>
              <a:rPr lang="en-US" dirty="0" smtClean="0"/>
              <a:t>While fortified foods contain increased amounts of selected micronutrients, they are not a substitute for a good quality diet that supplies adequate amounts of energy, protein, essential fats and other food constituents required for optimal health.</a:t>
            </a:r>
          </a:p>
          <a:p>
            <a:pPr algn="just"/>
            <a:r>
              <a:rPr lang="en-US" dirty="0" smtClean="0"/>
              <a:t>A specific fortified foodstuff might not be consumed by all members of a target population. Conversely, everyone in the population is exposed to increased levels of micronutrients in food, irrespective of whether or not they will benefit from fortification</a:t>
            </a:r>
          </a:p>
          <a:p>
            <a:pPr algn="just"/>
            <a:r>
              <a:rPr lang="en-US" dirty="0" smtClean="0"/>
              <a:t>Very low-income population groups are known to have coexisting multiple micronutrient deficiencies, as a result of inadequate intakes of the traditional diet. Although multiple micronutrient fortification is technically possible, the reality is that the poor will be unable to obtain recommended intakes of all micronutrients from fortified foods alone.</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09600"/>
            <a:ext cx="8153401" cy="990600"/>
          </a:xfrm>
        </p:spPr>
        <p:txBody>
          <a:bodyPr/>
          <a:lstStyle/>
          <a:p>
            <a:pPr algn="ctr"/>
            <a:r>
              <a:rPr lang="en-US" dirty="0" smtClean="0"/>
              <a:t>Importance of food fortification</a:t>
            </a:r>
            <a:endParaRPr lang="en-US" dirty="0"/>
          </a:p>
        </p:txBody>
      </p:sp>
      <p:sp>
        <p:nvSpPr>
          <p:cNvPr id="3" name="Content Placeholder 2"/>
          <p:cNvSpPr>
            <a:spLocks noGrp="1"/>
          </p:cNvSpPr>
          <p:nvPr>
            <p:ph idx="1"/>
          </p:nvPr>
        </p:nvSpPr>
        <p:spPr>
          <a:xfrm>
            <a:off x="381000" y="1447800"/>
            <a:ext cx="8534400" cy="4953000"/>
          </a:xfrm>
        </p:spPr>
        <p:txBody>
          <a:bodyPr>
            <a:noAutofit/>
          </a:bodyPr>
          <a:lstStyle/>
          <a:p>
            <a:pPr algn="just"/>
            <a:r>
              <a:rPr lang="en-US" dirty="0" smtClean="0"/>
              <a:t>Improve the nutritional status of target populations and minimal risk to health.</a:t>
            </a:r>
          </a:p>
          <a:p>
            <a:pPr algn="just"/>
            <a:r>
              <a:rPr lang="en-US" dirty="0" smtClean="0"/>
              <a:t> Improve the nutritional quality  &amp; value of the food</a:t>
            </a:r>
          </a:p>
          <a:p>
            <a:pPr algn="just"/>
            <a:r>
              <a:rPr lang="en-US" dirty="0" smtClean="0"/>
              <a:t>Address population-wide nutrient deficiencies</a:t>
            </a:r>
          </a:p>
          <a:p>
            <a:pPr algn="just"/>
            <a:r>
              <a:rPr lang="en-US" dirty="0" smtClean="0"/>
              <a:t>Reduce the risk of neural tube birth defects, </a:t>
            </a:r>
          </a:p>
          <a:p>
            <a:pPr algn="just"/>
            <a:r>
              <a:rPr lang="en-US" dirty="0" smtClean="0"/>
              <a:t>Food fortification provides a practical and inexpensive alternative of diseases such as goiter, rickets, beriberi and pellagra were once common health problems</a:t>
            </a:r>
          </a:p>
          <a:p>
            <a:pPr algn="just"/>
            <a:r>
              <a:rPr lang="en-US" dirty="0" smtClean="0"/>
              <a:t>Provide certain technological function in food processing</a:t>
            </a:r>
          </a:p>
          <a:p>
            <a:pPr algn="just"/>
            <a:r>
              <a:rPr lang="en-US" dirty="0" smtClean="0"/>
              <a:t>Cost effective approach</a:t>
            </a:r>
          </a:p>
          <a:p>
            <a:pPr algn="just"/>
            <a:r>
              <a:rPr lang="en-US" dirty="0" smtClean="0"/>
              <a:t>Increase productivity</a:t>
            </a:r>
          </a:p>
          <a:p>
            <a:pPr algn="just"/>
            <a:r>
              <a:rPr lang="en-US" dirty="0" smtClean="0"/>
              <a:t>Increase economic progress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457200"/>
            <a:ext cx="8001001" cy="1066800"/>
          </a:xfrm>
        </p:spPr>
        <p:txBody>
          <a:bodyPr>
            <a:normAutofit fontScale="90000"/>
          </a:bodyPr>
          <a:lstStyle/>
          <a:p>
            <a:pPr algn="ctr"/>
            <a:r>
              <a:rPr lang="en-US" dirty="0" smtClean="0"/>
              <a:t>Scope of food science and nutrition in public health</a:t>
            </a:r>
            <a:endParaRPr lang="en-US" dirty="0"/>
          </a:p>
        </p:txBody>
      </p:sp>
      <p:sp>
        <p:nvSpPr>
          <p:cNvPr id="3" name="Content Placeholder 2"/>
          <p:cNvSpPr>
            <a:spLocks noGrp="1"/>
          </p:cNvSpPr>
          <p:nvPr>
            <p:ph idx="1"/>
          </p:nvPr>
        </p:nvSpPr>
        <p:spPr>
          <a:xfrm>
            <a:off x="228600" y="1600200"/>
            <a:ext cx="8686799" cy="5029200"/>
          </a:xfrm>
        </p:spPr>
        <p:txBody>
          <a:bodyPr>
            <a:normAutofit/>
          </a:bodyPr>
          <a:lstStyle/>
          <a:p>
            <a:pPr algn="just"/>
            <a:endParaRPr lang="en-US" dirty="0" smtClean="0"/>
          </a:p>
          <a:p>
            <a:pPr algn="just"/>
            <a:r>
              <a:rPr lang="en-US" dirty="0" smtClean="0"/>
              <a:t>Food Science is a vast field. Off late it has been booming tremendously. Food is a basic necessity for humans. </a:t>
            </a:r>
          </a:p>
          <a:p>
            <a:pPr algn="just"/>
            <a:endParaRPr lang="en-US" dirty="0" smtClean="0"/>
          </a:p>
          <a:p>
            <a:pPr algn="just"/>
            <a:r>
              <a:rPr lang="en-US" dirty="0" smtClean="0"/>
              <a:t>Food science, there are two major divisions. One is the Food Science and Nutrition, and the other Food Science in the Food Industry. Both the fields are expanding in India and abroad, but both are equally demanding.</a:t>
            </a:r>
          </a:p>
          <a:p>
            <a:pPr algn="just"/>
            <a:endParaRPr lang="en-US" dirty="0" smtClean="0"/>
          </a:p>
          <a:p>
            <a:pPr algn="just"/>
            <a:r>
              <a:rPr lang="en-US" dirty="0" smtClean="0"/>
              <a:t>Food choices and lifestyles have changed over time. Diseases and Disorders have spread rapidly. Weight loss and Healthy Body goal are gaining popularity. </a:t>
            </a:r>
          </a:p>
          <a:p>
            <a:pPr algn="just"/>
            <a:endParaRPr lang="en-US" dirty="0" smtClean="0"/>
          </a:p>
          <a:p>
            <a:pPr algn="just"/>
            <a:r>
              <a:rPr lang="en-US" dirty="0" smtClean="0"/>
              <a:t> Nutritionist can help the vast amount of people and can cater to their needs. The Food Industry is another sector closely related to the Nutritional Sector as they deal with Nutritional Value of the Products sold in Markets. </a:t>
            </a:r>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6" name="Picture 2" descr="C:\Users\niran_000\Desktop\Food Science Research Areas.jpg"/>
          <p:cNvPicPr>
            <a:picLocks noChangeAspect="1" noChangeArrowheads="1"/>
          </p:cNvPicPr>
          <p:nvPr/>
        </p:nvPicPr>
        <p:blipFill>
          <a:blip r:embed="rId2" cstate="print"/>
          <a:srcRect/>
          <a:stretch>
            <a:fillRect/>
          </a:stretch>
        </p:blipFill>
        <p:spPr bwMode="auto">
          <a:xfrm>
            <a:off x="0" y="0"/>
            <a:ext cx="9144000" cy="6858000"/>
          </a:xfrm>
          <a:prstGeom prst="rect">
            <a:avLst/>
          </a:prstGeom>
          <a:ln>
            <a:noFill/>
          </a:ln>
          <a:effectLst>
            <a:softEdge rad="112500"/>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descr="C:\Users\niran_000\Desktop\gif3.gif"/>
          <p:cNvPicPr>
            <a:picLocks noGrp="1" noChangeAspect="1" noChangeArrowheads="1" noCrop="1"/>
          </p:cNvPicPr>
          <p:nvPr>
            <p:ph idx="1"/>
          </p:nvPr>
        </p:nvPicPr>
        <p:blipFill>
          <a:blip r:embed="rId2" cstate="print"/>
          <a:srcRect/>
          <a:stretch>
            <a:fillRect/>
          </a:stretch>
        </p:blipFill>
        <p:spPr bwMode="auto">
          <a:xfrm>
            <a:off x="0" y="0"/>
            <a:ext cx="9144000" cy="6858000"/>
          </a:xfrm>
          <a:prstGeom prst="rect">
            <a:avLst/>
          </a:prstGeom>
          <a:ln>
            <a:noFill/>
          </a:ln>
          <a:effectLst>
            <a:softEdge rad="112500"/>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0" name="Picture 2" descr="à¤¸à¤®à¥à¤¬à¤¨à¥à¤§à¤¿à¤¤ à¤à¤µà¤¿"/>
          <p:cNvPicPr>
            <a:picLocks noChangeAspect="1" noChangeArrowheads="1" noCrop="1"/>
          </p:cNvPicPr>
          <p:nvPr/>
        </p:nvPicPr>
        <p:blipFill>
          <a:blip r:embed="rId2" cstate="print"/>
          <a:srcRect/>
          <a:stretch>
            <a:fillRect/>
          </a:stretch>
        </p:blipFill>
        <p:spPr bwMode="auto">
          <a:xfrm>
            <a:off x="0" y="0"/>
            <a:ext cx="9144000" cy="6858000"/>
          </a:xfrm>
          <a:prstGeom prst="rect">
            <a:avLst/>
          </a:prstGeom>
          <a:ln>
            <a:noFill/>
          </a:ln>
          <a:effectLst>
            <a:softEdge rad="112500"/>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7890" name="Picture 2" descr="à¤¸à¤®à¥à¤¬à¤¨à¥à¤§à¤¿à¤¤ à¤à¤µà¤¿"/>
          <p:cNvPicPr>
            <a:picLocks noChangeAspect="1" noChangeArrowheads="1" noCrop="1"/>
          </p:cNvPicPr>
          <p:nvPr/>
        </p:nvPicPr>
        <p:blipFill>
          <a:blip r:embed="rId2" cstate="print"/>
          <a:srcRect/>
          <a:stretch>
            <a:fillRect/>
          </a:stretch>
        </p:blipFill>
        <p:spPr bwMode="auto">
          <a:xfrm>
            <a:off x="0" y="0"/>
            <a:ext cx="9144000" cy="7239000"/>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6" name="Picture 2" descr="à¤¸à¤®à¥à¤¬à¤¨à¥à¤§à¤¿à¤¤ à¤à¤µà¤¿"/>
          <p:cNvPicPr>
            <a:picLocks noChangeAspect="1" noChangeArrowheads="1"/>
          </p:cNvPicPr>
          <p:nvPr/>
        </p:nvPicPr>
        <p:blipFill>
          <a:blip r:embed="rId2" cstate="print"/>
          <a:srcRect/>
          <a:stretch>
            <a:fillRect/>
          </a:stretch>
        </p:blipFill>
        <p:spPr bwMode="auto">
          <a:xfrm>
            <a:off x="0" y="0"/>
            <a:ext cx="9144000" cy="6858000"/>
          </a:xfrm>
          <a:prstGeom prst="rect">
            <a:avLst/>
          </a:prstGeom>
          <a:ln>
            <a:noFill/>
          </a:ln>
          <a:effectLst>
            <a:softEdge rad="112500"/>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6" name="Picture 2" descr="à¤¸à¤®à¥à¤¬à¤¨à¥à¤§à¤¿à¤¤ à¤à¤µà¤¿"/>
          <p:cNvPicPr>
            <a:picLocks noChangeAspect="1" noChangeArrowheads="1"/>
          </p:cNvPicPr>
          <p:nvPr/>
        </p:nvPicPr>
        <p:blipFill>
          <a:blip r:embed="rId2" cstate="print"/>
          <a:srcRect/>
          <a:stretch>
            <a:fillRect/>
          </a:stretch>
        </p:blipFill>
        <p:spPr bwMode="auto">
          <a:xfrm>
            <a:off x="0" y="0"/>
            <a:ext cx="9144000" cy="6858000"/>
          </a:xfrm>
          <a:prstGeom prst="rect">
            <a:avLst/>
          </a:prstGeom>
          <a:ln>
            <a:noFill/>
          </a:ln>
          <a:effectLst>
            <a:softEdge rad="112500"/>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6626" name="Picture 2" descr="Food fortification&#10;o Fortification refers to &quot;the practice of deliberately increasing the content of&#10;an essential micronut..."/>
          <p:cNvPicPr>
            <a:picLocks noChangeAspect="1" noChangeArrowheads="1"/>
          </p:cNvPicPr>
          <p:nvPr/>
        </p:nvPicPr>
        <p:blipFill>
          <a:blip r:embed="rId2" cstate="print"/>
          <a:srcRect/>
          <a:stretch>
            <a:fillRect/>
          </a:stretch>
        </p:blipFill>
        <p:spPr bwMode="auto">
          <a:xfrm>
            <a:off x="0" y="0"/>
            <a:ext cx="8915400" cy="6858000"/>
          </a:xfrm>
          <a:prstGeom prst="rect">
            <a:avLst/>
          </a:prstGeom>
          <a:ln>
            <a:noFill/>
          </a:ln>
          <a:effectLst>
            <a:softEdge rad="112500"/>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7650" name="Picture 2" descr="Fortified&#10;o When foods are labeled âfortifiedâ with something, that means that an extra&#10;amount has been added beyond the a..."/>
          <p:cNvPicPr>
            <a:picLocks noChangeAspect="1" noChangeArrowheads="1"/>
          </p:cNvPicPr>
          <p:nvPr/>
        </p:nvPicPr>
        <p:blipFill>
          <a:blip r:embed="rId2" cstate="print"/>
          <a:srcRect/>
          <a:stretch>
            <a:fillRect/>
          </a:stretch>
        </p:blipFill>
        <p:spPr bwMode="auto">
          <a:xfrm>
            <a:off x="0" y="0"/>
            <a:ext cx="9144000" cy="6858000"/>
          </a:xfrm>
          <a:prstGeom prst="rect">
            <a:avLst/>
          </a:prstGeom>
          <a:ln>
            <a:noFill/>
          </a:ln>
          <a:effectLst>
            <a:softEdge rad="112500"/>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762000"/>
            <a:ext cx="7848601" cy="685800"/>
          </a:xfrm>
        </p:spPr>
        <p:txBody>
          <a:bodyPr/>
          <a:lstStyle/>
          <a:p>
            <a:pPr algn="ctr"/>
            <a:r>
              <a:rPr lang="en-US" dirty="0" smtClean="0"/>
              <a:t>Types of food fortification</a:t>
            </a:r>
            <a:endParaRPr lang="en-US" dirty="0"/>
          </a:p>
        </p:txBody>
      </p:sp>
      <p:sp>
        <p:nvSpPr>
          <p:cNvPr id="3" name="Content Placeholder 2"/>
          <p:cNvSpPr>
            <a:spLocks noGrp="1"/>
          </p:cNvSpPr>
          <p:nvPr>
            <p:ph idx="1"/>
          </p:nvPr>
        </p:nvSpPr>
        <p:spPr>
          <a:xfrm>
            <a:off x="381000" y="1752600"/>
            <a:ext cx="8381999" cy="4288763"/>
          </a:xfrm>
        </p:spPr>
        <p:txBody>
          <a:bodyPr/>
          <a:lstStyle/>
          <a:p>
            <a:pPr algn="just"/>
            <a:r>
              <a:rPr lang="en-US" dirty="0" smtClean="0"/>
              <a:t>Food fortification can take several forms</a:t>
            </a:r>
          </a:p>
          <a:p>
            <a:pPr algn="just"/>
            <a:r>
              <a:rPr lang="en-US" dirty="0" smtClean="0"/>
              <a:t>Mass fortification-It is possible to fortify foods that are widely consumed by the general population</a:t>
            </a:r>
          </a:p>
          <a:p>
            <a:pPr algn="just"/>
            <a:r>
              <a:rPr lang="en-US" dirty="0" smtClean="0"/>
              <a:t>Targeted fortification-to fortify foods designed for specific population subgroups, such as complementary foods for young children or rations for displaced populations</a:t>
            </a:r>
          </a:p>
          <a:p>
            <a:pPr algn="just"/>
            <a:r>
              <a:rPr lang="en-US" dirty="0" smtClean="0"/>
              <a:t>Market-driven fortification-to allow food manufacturers to voluntarily fortify foods available in the market place</a:t>
            </a:r>
          </a:p>
          <a:p>
            <a:endParaRPr lang="en-US" dirty="0"/>
          </a:p>
        </p:txBody>
      </p:sp>
    </p:spTree>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1394</TotalTime>
  <Words>817</Words>
  <Application>Microsoft Office PowerPoint</Application>
  <PresentationFormat>On-screen Show (4:3)</PresentationFormat>
  <Paragraphs>49</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Facet</vt:lpstr>
      <vt:lpstr>Food fortification, introduction, importance, advantages, types, WHO/FAO guideline </vt:lpstr>
      <vt:lpstr>Slide 2</vt:lpstr>
      <vt:lpstr>Slide 3</vt:lpstr>
      <vt:lpstr>Slide 4</vt:lpstr>
      <vt:lpstr>Slide 5</vt:lpstr>
      <vt:lpstr>Slide 6</vt:lpstr>
      <vt:lpstr>Slide 7</vt:lpstr>
      <vt:lpstr>Slide 8</vt:lpstr>
      <vt:lpstr>Types of food fortification</vt:lpstr>
      <vt:lpstr>Types of food fortification</vt:lpstr>
      <vt:lpstr>Other types of food fortification</vt:lpstr>
      <vt:lpstr>Slide 12</vt:lpstr>
      <vt:lpstr>Advantage of food fortification</vt:lpstr>
      <vt:lpstr>Advantage of food fortification</vt:lpstr>
      <vt:lpstr>Advantage of food fortification</vt:lpstr>
      <vt:lpstr>Limitation of food fortification</vt:lpstr>
      <vt:lpstr>Importance of food fortification</vt:lpstr>
      <vt:lpstr>Scope of food science and nutrition in public health</vt:lpstr>
      <vt:lpstr>Slide 19</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 of public health and Nutrition</dc:title>
  <dc:creator>Niranjan Khadka</dc:creator>
  <cp:lastModifiedBy>Niranjan Khadka</cp:lastModifiedBy>
  <cp:revision>115</cp:revision>
  <dcterms:created xsi:type="dcterms:W3CDTF">2018-01-24T11:18:34Z</dcterms:created>
  <dcterms:modified xsi:type="dcterms:W3CDTF">2018-06-25T02:46:55Z</dcterms:modified>
</cp:coreProperties>
</file>