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8" r:id="rId2"/>
    <p:sldId id="279" r:id="rId3"/>
    <p:sldId id="280" r:id="rId4"/>
    <p:sldId id="281" r:id="rId5"/>
    <p:sldId id="282" r:id="rId6"/>
    <p:sldId id="283" r:id="rId7"/>
    <p:sldId id="284" r:id="rId8"/>
    <p:sldId id="285" r:id="rId9"/>
    <p:sldId id="286" r:id="rId10"/>
    <p:sldId id="287" r:id="rId11"/>
    <p:sldId id="288" r:id="rId12"/>
    <p:sldId id="289" r:id="rId13"/>
    <p:sldId id="290"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8F179C6-1C96-4ADB-BB18-43B2D4AE09CE}" type="datetimeFigureOut">
              <a:rPr lang="en-US" smtClean="0"/>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E4A10-F441-4500-A7C9-30B86A2CFF04}" type="slidenum">
              <a:rPr lang="en-US" smtClean="0"/>
              <a:t>‹#›</a:t>
            </a:fld>
            <a:endParaRPr lang="en-US"/>
          </a:p>
        </p:txBody>
      </p:sp>
    </p:spTree>
    <p:extLst>
      <p:ext uri="{BB962C8B-B14F-4D97-AF65-F5344CB8AC3E}">
        <p14:creationId xmlns:p14="http://schemas.microsoft.com/office/powerpoint/2010/main" val="152106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F179C6-1C96-4ADB-BB18-43B2D4AE09CE}" type="datetimeFigureOut">
              <a:rPr lang="en-US" smtClean="0"/>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E4A10-F441-4500-A7C9-30B86A2CFF04}" type="slidenum">
              <a:rPr lang="en-US" smtClean="0"/>
              <a:t>‹#›</a:t>
            </a:fld>
            <a:endParaRPr lang="en-US"/>
          </a:p>
        </p:txBody>
      </p:sp>
    </p:spTree>
    <p:extLst>
      <p:ext uri="{BB962C8B-B14F-4D97-AF65-F5344CB8AC3E}">
        <p14:creationId xmlns:p14="http://schemas.microsoft.com/office/powerpoint/2010/main" val="3867212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F179C6-1C96-4ADB-BB18-43B2D4AE09CE}" type="datetimeFigureOut">
              <a:rPr lang="en-US" smtClean="0"/>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E4A10-F441-4500-A7C9-30B86A2CFF04}" type="slidenum">
              <a:rPr lang="en-US" smtClean="0"/>
              <a:t>‹#›</a:t>
            </a:fld>
            <a:endParaRPr lang="en-US"/>
          </a:p>
        </p:txBody>
      </p:sp>
    </p:spTree>
    <p:extLst>
      <p:ext uri="{BB962C8B-B14F-4D97-AF65-F5344CB8AC3E}">
        <p14:creationId xmlns:p14="http://schemas.microsoft.com/office/powerpoint/2010/main" val="3144715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F179C6-1C96-4ADB-BB18-43B2D4AE09CE}" type="datetimeFigureOut">
              <a:rPr lang="en-US" smtClean="0"/>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E4A10-F441-4500-A7C9-30B86A2CFF04}" type="slidenum">
              <a:rPr lang="en-US" smtClean="0"/>
              <a:t>‹#›</a:t>
            </a:fld>
            <a:endParaRPr lang="en-US"/>
          </a:p>
        </p:txBody>
      </p:sp>
    </p:spTree>
    <p:extLst>
      <p:ext uri="{BB962C8B-B14F-4D97-AF65-F5344CB8AC3E}">
        <p14:creationId xmlns:p14="http://schemas.microsoft.com/office/powerpoint/2010/main" val="1259250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F179C6-1C96-4ADB-BB18-43B2D4AE09CE}" type="datetimeFigureOut">
              <a:rPr lang="en-US" smtClean="0"/>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E4A10-F441-4500-A7C9-30B86A2CFF04}" type="slidenum">
              <a:rPr lang="en-US" smtClean="0"/>
              <a:t>‹#›</a:t>
            </a:fld>
            <a:endParaRPr lang="en-US"/>
          </a:p>
        </p:txBody>
      </p:sp>
    </p:spTree>
    <p:extLst>
      <p:ext uri="{BB962C8B-B14F-4D97-AF65-F5344CB8AC3E}">
        <p14:creationId xmlns:p14="http://schemas.microsoft.com/office/powerpoint/2010/main" val="1857584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8F179C6-1C96-4ADB-BB18-43B2D4AE09CE}" type="datetimeFigureOut">
              <a:rPr lang="en-US" smtClean="0"/>
              <a:t>9/28/2020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1E4A10-F441-4500-A7C9-30B86A2CFF04}" type="slidenum">
              <a:rPr lang="en-US" smtClean="0"/>
              <a:t>‹#›</a:t>
            </a:fld>
            <a:endParaRPr lang="en-US"/>
          </a:p>
        </p:txBody>
      </p:sp>
    </p:spTree>
    <p:extLst>
      <p:ext uri="{BB962C8B-B14F-4D97-AF65-F5344CB8AC3E}">
        <p14:creationId xmlns:p14="http://schemas.microsoft.com/office/powerpoint/2010/main" val="3622893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8F179C6-1C96-4ADB-BB18-43B2D4AE09CE}" type="datetimeFigureOut">
              <a:rPr lang="en-US" smtClean="0"/>
              <a:t>9/28/2020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1E4A10-F441-4500-A7C9-30B86A2CFF04}" type="slidenum">
              <a:rPr lang="en-US" smtClean="0"/>
              <a:t>‹#›</a:t>
            </a:fld>
            <a:endParaRPr lang="en-US"/>
          </a:p>
        </p:txBody>
      </p:sp>
    </p:spTree>
    <p:extLst>
      <p:ext uri="{BB962C8B-B14F-4D97-AF65-F5344CB8AC3E}">
        <p14:creationId xmlns:p14="http://schemas.microsoft.com/office/powerpoint/2010/main" val="3730205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8F179C6-1C96-4ADB-BB18-43B2D4AE09CE}" type="datetimeFigureOut">
              <a:rPr lang="en-US" smtClean="0"/>
              <a:t>9/28/2020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1E4A10-F441-4500-A7C9-30B86A2CFF04}" type="slidenum">
              <a:rPr lang="en-US" smtClean="0"/>
              <a:t>‹#›</a:t>
            </a:fld>
            <a:endParaRPr lang="en-US"/>
          </a:p>
        </p:txBody>
      </p:sp>
    </p:spTree>
    <p:extLst>
      <p:ext uri="{BB962C8B-B14F-4D97-AF65-F5344CB8AC3E}">
        <p14:creationId xmlns:p14="http://schemas.microsoft.com/office/powerpoint/2010/main" val="1328739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F179C6-1C96-4ADB-BB18-43B2D4AE09CE}" type="datetimeFigureOut">
              <a:rPr lang="en-US" smtClean="0"/>
              <a:t>9/28/2020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1E4A10-F441-4500-A7C9-30B86A2CFF04}" type="slidenum">
              <a:rPr lang="en-US" smtClean="0"/>
              <a:t>‹#›</a:t>
            </a:fld>
            <a:endParaRPr lang="en-US"/>
          </a:p>
        </p:txBody>
      </p:sp>
    </p:spTree>
    <p:extLst>
      <p:ext uri="{BB962C8B-B14F-4D97-AF65-F5344CB8AC3E}">
        <p14:creationId xmlns:p14="http://schemas.microsoft.com/office/powerpoint/2010/main" val="1270247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F179C6-1C96-4ADB-BB18-43B2D4AE09CE}" type="datetimeFigureOut">
              <a:rPr lang="en-US" smtClean="0"/>
              <a:t>9/28/2020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1E4A10-F441-4500-A7C9-30B86A2CFF04}" type="slidenum">
              <a:rPr lang="en-US" smtClean="0"/>
              <a:t>‹#›</a:t>
            </a:fld>
            <a:endParaRPr lang="en-US"/>
          </a:p>
        </p:txBody>
      </p:sp>
    </p:spTree>
    <p:extLst>
      <p:ext uri="{BB962C8B-B14F-4D97-AF65-F5344CB8AC3E}">
        <p14:creationId xmlns:p14="http://schemas.microsoft.com/office/powerpoint/2010/main" val="3795423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F179C6-1C96-4ADB-BB18-43B2D4AE09CE}" type="datetimeFigureOut">
              <a:rPr lang="en-US" smtClean="0"/>
              <a:t>9/28/2020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1E4A10-F441-4500-A7C9-30B86A2CFF04}" type="slidenum">
              <a:rPr lang="en-US" smtClean="0"/>
              <a:t>‹#›</a:t>
            </a:fld>
            <a:endParaRPr lang="en-US"/>
          </a:p>
        </p:txBody>
      </p:sp>
    </p:spTree>
    <p:extLst>
      <p:ext uri="{BB962C8B-B14F-4D97-AF65-F5344CB8AC3E}">
        <p14:creationId xmlns:p14="http://schemas.microsoft.com/office/powerpoint/2010/main" val="3573611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F179C6-1C96-4ADB-BB18-43B2D4AE09CE}" type="datetimeFigureOut">
              <a:rPr lang="en-US" smtClean="0"/>
              <a:t>9/28/2020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1E4A10-F441-4500-A7C9-30B86A2CFF04}" type="slidenum">
              <a:rPr lang="en-US" smtClean="0"/>
              <a:t>‹#›</a:t>
            </a:fld>
            <a:endParaRPr lang="en-US"/>
          </a:p>
        </p:txBody>
      </p:sp>
    </p:spTree>
    <p:extLst>
      <p:ext uri="{BB962C8B-B14F-4D97-AF65-F5344CB8AC3E}">
        <p14:creationId xmlns:p14="http://schemas.microsoft.com/office/powerpoint/2010/main" val="70974259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381000"/>
            <a:ext cx="5734050" cy="1296822"/>
          </a:xfrm>
        </p:spPr>
        <p:txBody>
          <a:bodyPr>
            <a:noAutofit/>
          </a:bodyPr>
          <a:lstStyle/>
          <a:p>
            <a:r>
              <a:rPr lang="en-US" sz="10350" b="1" dirty="0">
                <a:solidFill>
                  <a:srgbClr val="7030A0"/>
                </a:solidFill>
              </a:rPr>
              <a:t>F</a:t>
            </a:r>
            <a:r>
              <a:rPr lang="en-US" sz="10350" b="1" dirty="0">
                <a:solidFill>
                  <a:srgbClr val="7030A0"/>
                </a:solidFill>
              </a:rPr>
              <a:t>rostbite</a:t>
            </a:r>
            <a:endParaRPr lang="en-US" sz="10350" b="1" dirty="0">
              <a:solidFill>
                <a:srgbClr val="7030A0"/>
              </a:solidFill>
            </a:endParaRPr>
          </a:p>
        </p:txBody>
      </p:sp>
      <p:pic>
        <p:nvPicPr>
          <p:cNvPr id="3" name="Picture 2"/>
          <p:cNvPicPr>
            <a:picLocks noChangeAspect="1"/>
          </p:cNvPicPr>
          <p:nvPr/>
        </p:nvPicPr>
        <p:blipFill>
          <a:blip r:embed="rId2"/>
          <a:stretch>
            <a:fillRect/>
          </a:stretch>
        </p:blipFill>
        <p:spPr>
          <a:xfrm rot="19453479">
            <a:off x="3956623" y="2277574"/>
            <a:ext cx="2350294" cy="3736703"/>
          </a:xfrm>
          <a:prstGeom prst="rect">
            <a:avLst/>
          </a:prstGeom>
        </p:spPr>
      </p:pic>
    </p:spTree>
    <p:extLst>
      <p:ext uri="{BB962C8B-B14F-4D97-AF65-F5344CB8AC3E}">
        <p14:creationId xmlns:p14="http://schemas.microsoft.com/office/powerpoint/2010/main" val="27166970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93183" y="1774870"/>
            <a:ext cx="7698347" cy="3841123"/>
          </a:xfrm>
          <a:ln w="28575">
            <a:solidFill>
              <a:schemeClr val="tx2"/>
            </a:solidFill>
          </a:ln>
        </p:spPr>
        <p:txBody>
          <a:bodyPr>
            <a:normAutofit/>
          </a:bodyPr>
          <a:lstStyle/>
          <a:p>
            <a:pPr algn="just"/>
            <a:r>
              <a:rPr lang="en-US" sz="2700" dirty="0"/>
              <a:t>Warm frostbitten parts.</a:t>
            </a:r>
          </a:p>
          <a:p>
            <a:pPr algn="just"/>
            <a:endParaRPr lang="en-US" sz="2700" dirty="0"/>
          </a:p>
          <a:p>
            <a:pPr algn="just"/>
            <a:r>
              <a:rPr lang="en-US" sz="2700" dirty="0"/>
              <a:t>Protect face ,nose ,or ears by covering with either mask or ears by thick cap or by dry gloved hands.</a:t>
            </a:r>
          </a:p>
          <a:p>
            <a:pPr algn="just"/>
            <a:endParaRPr lang="en-US" sz="2700" dirty="0"/>
          </a:p>
          <a:p>
            <a:pPr algn="just"/>
            <a:r>
              <a:rPr lang="en-US" sz="2700" dirty="0"/>
              <a:t>Don’t rub the affected area and don’t walk on frostbitten feet or toes if possible.</a:t>
            </a:r>
          </a:p>
          <a:p>
            <a:pPr marL="0" indent="0" algn="just">
              <a:buNone/>
            </a:pPr>
            <a:endParaRPr lang="en-US" sz="2700" dirty="0"/>
          </a:p>
        </p:txBody>
      </p:sp>
    </p:spTree>
    <p:extLst>
      <p:ext uri="{BB962C8B-B14F-4D97-AF65-F5344CB8AC3E}">
        <p14:creationId xmlns:p14="http://schemas.microsoft.com/office/powerpoint/2010/main" val="1184445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15910" y="1060093"/>
            <a:ext cx="8268237" cy="4568780"/>
          </a:xfrm>
          <a:ln w="28575">
            <a:solidFill>
              <a:schemeClr val="tx2"/>
            </a:solidFill>
          </a:ln>
        </p:spPr>
        <p:txBody>
          <a:bodyPr>
            <a:normAutofit/>
          </a:bodyPr>
          <a:lstStyle/>
          <a:p>
            <a:pPr algn="just">
              <a:buFont typeface="Wingdings" pitchFamily="2" charset="2"/>
              <a:buChar char="Ø"/>
            </a:pPr>
            <a:r>
              <a:rPr lang="en-US" sz="2400" b="1" dirty="0"/>
              <a:t>Get out of cold:</a:t>
            </a:r>
          </a:p>
          <a:p>
            <a:pPr marL="0" indent="0" algn="just">
              <a:buNone/>
            </a:pPr>
            <a:r>
              <a:rPr lang="en-US" sz="2400" dirty="0"/>
              <a:t>R</a:t>
            </a:r>
            <a:r>
              <a:rPr lang="en-US" sz="2400" dirty="0"/>
              <a:t>emove wet clothes and wrap up in a warm blanket. Take care  not to break any blisters</a:t>
            </a:r>
          </a:p>
          <a:p>
            <a:pPr marL="0" indent="0" algn="just">
              <a:buNone/>
            </a:pPr>
            <a:endParaRPr lang="en-US" sz="2400" dirty="0"/>
          </a:p>
          <a:p>
            <a:pPr algn="just">
              <a:buFont typeface="Wingdings" pitchFamily="2" charset="2"/>
              <a:buChar char="Ø"/>
            </a:pPr>
            <a:r>
              <a:rPr lang="en-US" sz="2400" b="1" dirty="0"/>
              <a:t>Gently rewarm frostbitten area:</a:t>
            </a:r>
          </a:p>
          <a:p>
            <a:pPr algn="just"/>
            <a:r>
              <a:rPr lang="en-US" sz="2400" dirty="0"/>
              <a:t>Soak the frostbitten area in warm water -99 to 104 F  for about 30 min.</a:t>
            </a:r>
          </a:p>
          <a:p>
            <a:pPr algn="just"/>
            <a:r>
              <a:rPr lang="en-US" sz="2400" dirty="0"/>
              <a:t>Stop rewarming if skin color becomes normal or looses numbness.</a:t>
            </a:r>
          </a:p>
          <a:p>
            <a:pPr algn="just"/>
            <a:r>
              <a:rPr lang="en-US" sz="2400" dirty="0"/>
              <a:t>Don’t rewarm frostbitten skin with direct heat such as stove, heat lamp ,fireplace or heating pad .this can cause burn.</a:t>
            </a:r>
          </a:p>
          <a:p>
            <a:pPr algn="just"/>
            <a:endParaRPr lang="en-US" sz="2400" dirty="0"/>
          </a:p>
        </p:txBody>
      </p:sp>
    </p:spTree>
    <p:extLst>
      <p:ext uri="{BB962C8B-B14F-4D97-AF65-F5344CB8AC3E}">
        <p14:creationId xmlns:p14="http://schemas.microsoft.com/office/powerpoint/2010/main" val="185995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801712" y="1620323"/>
            <a:ext cx="7476185" cy="3592401"/>
          </a:xfrm>
          <a:ln w="28575">
            <a:solidFill>
              <a:schemeClr val="tx2"/>
            </a:solidFill>
          </a:ln>
        </p:spPr>
        <p:txBody>
          <a:bodyPr>
            <a:normAutofit/>
          </a:bodyPr>
          <a:lstStyle/>
          <a:p>
            <a:pPr>
              <a:buFont typeface="Wingdings" pitchFamily="2" charset="2"/>
              <a:buChar char="Ø"/>
            </a:pPr>
            <a:r>
              <a:rPr lang="en-US" sz="2400" b="1" dirty="0"/>
              <a:t>Drink warm liquids:</a:t>
            </a:r>
          </a:p>
          <a:p>
            <a:pPr marL="0" indent="0">
              <a:buNone/>
            </a:pPr>
            <a:r>
              <a:rPr lang="en-US" sz="2400" dirty="0"/>
              <a:t>Tea coffee or soup can help to warm from inside, don’t let to drink alcohol .</a:t>
            </a:r>
          </a:p>
          <a:p>
            <a:pPr marL="0" indent="0">
              <a:buNone/>
            </a:pPr>
            <a:endParaRPr lang="en-US" sz="2400" dirty="0"/>
          </a:p>
          <a:p>
            <a:pPr>
              <a:buFont typeface="Wingdings" pitchFamily="2" charset="2"/>
              <a:buChar char="Ø"/>
            </a:pPr>
            <a:r>
              <a:rPr lang="en-US" sz="2400" b="1" dirty="0"/>
              <a:t>Consider pain medicine:</a:t>
            </a:r>
          </a:p>
          <a:p>
            <a:pPr marL="0" indent="0">
              <a:buNone/>
            </a:pPr>
            <a:r>
              <a:rPr lang="en-US" sz="2400" dirty="0"/>
              <a:t>OTC drugs for reliving pain can be given.</a:t>
            </a:r>
          </a:p>
          <a:p>
            <a:endParaRPr lang="en-US" sz="2400" dirty="0"/>
          </a:p>
        </p:txBody>
      </p:sp>
    </p:spTree>
    <p:extLst>
      <p:ext uri="{BB962C8B-B14F-4D97-AF65-F5344CB8AC3E}">
        <p14:creationId xmlns:p14="http://schemas.microsoft.com/office/powerpoint/2010/main" val="668632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3530" y="1102326"/>
            <a:ext cx="6556151" cy="4691558"/>
          </a:xfrm>
          <a:ln w="28575">
            <a:solidFill>
              <a:schemeClr val="tx2"/>
            </a:solidFill>
          </a:ln>
        </p:spPr>
      </p:pic>
    </p:spTree>
    <p:extLst>
      <p:ext uri="{BB962C8B-B14F-4D97-AF65-F5344CB8AC3E}">
        <p14:creationId xmlns:p14="http://schemas.microsoft.com/office/powerpoint/2010/main" val="4282671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6161" y="857250"/>
            <a:ext cx="2413984" cy="857250"/>
          </a:xfrm>
        </p:spPr>
        <p:txBody>
          <a:bodyPr>
            <a:normAutofit/>
          </a:bodyPr>
          <a:lstStyle/>
          <a:p>
            <a:r>
              <a:rPr lang="en-US" sz="4050" b="1" dirty="0">
                <a:solidFill>
                  <a:srgbClr val="7030A0"/>
                </a:solidFill>
              </a:rPr>
              <a:t>Definition </a:t>
            </a:r>
            <a:endParaRPr lang="en-US" sz="4050" b="1" dirty="0">
              <a:solidFill>
                <a:srgbClr val="7030A0"/>
              </a:solidFill>
            </a:endParaRPr>
          </a:p>
        </p:txBody>
      </p:sp>
      <p:sp>
        <p:nvSpPr>
          <p:cNvPr id="3" name="Content Placeholder 2"/>
          <p:cNvSpPr>
            <a:spLocks noGrp="1"/>
          </p:cNvSpPr>
          <p:nvPr>
            <p:ph idx="1"/>
          </p:nvPr>
        </p:nvSpPr>
        <p:spPr>
          <a:xfrm>
            <a:off x="347729" y="1898024"/>
            <a:ext cx="5399468" cy="2772177"/>
          </a:xfrm>
          <a:ln w="28575">
            <a:solidFill>
              <a:schemeClr val="tx2"/>
            </a:solidFill>
          </a:ln>
        </p:spPr>
        <p:txBody>
          <a:bodyPr vert="horz" numCol="1" anchor="b">
            <a:normAutofit lnSpcReduction="10000"/>
          </a:bodyPr>
          <a:lstStyle/>
          <a:p>
            <a:pPr algn="just">
              <a:buFont typeface="Wingdings" pitchFamily="2" charset="2"/>
              <a:buChar char="Ø"/>
            </a:pPr>
            <a:r>
              <a:rPr lang="en-US" sz="2700" dirty="0"/>
              <a:t>Frostbite is an injury caused by freezing of the skin and underlying tissue.</a:t>
            </a:r>
          </a:p>
          <a:p>
            <a:pPr algn="just">
              <a:buFont typeface="Wingdings" pitchFamily="2" charset="2"/>
              <a:buChar char="Ø"/>
            </a:pPr>
            <a:r>
              <a:rPr lang="en-US" sz="2700" dirty="0"/>
              <a:t>Mainly caused by exposure of body parts below freezing point like fingers, toes, feet ,tip of ear , nose etc.</a:t>
            </a:r>
            <a:endParaRPr lang="en-US" sz="27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9180" y="2226436"/>
            <a:ext cx="3052320" cy="1827995"/>
          </a:xfrm>
          <a:prstGeom prst="rect">
            <a:avLst/>
          </a:prstGeom>
        </p:spPr>
      </p:pic>
    </p:spTree>
    <p:extLst>
      <p:ext uri="{BB962C8B-B14F-4D97-AF65-F5344CB8AC3E}">
        <p14:creationId xmlns:p14="http://schemas.microsoft.com/office/powerpoint/2010/main" val="40975364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1063228"/>
            <a:ext cx="5372100" cy="708422"/>
          </a:xfrm>
        </p:spPr>
        <p:txBody>
          <a:bodyPr>
            <a:normAutofit/>
          </a:bodyPr>
          <a:lstStyle/>
          <a:p>
            <a:r>
              <a:rPr lang="en-US" sz="3600" b="1" dirty="0">
                <a:solidFill>
                  <a:srgbClr val="7030A0"/>
                </a:solidFill>
              </a:rPr>
              <a:t>Sign and symptoms</a:t>
            </a:r>
            <a:endParaRPr lang="en-US" sz="3600" b="1" dirty="0">
              <a:solidFill>
                <a:srgbClr val="7030A0"/>
              </a:solidFill>
            </a:endParaRPr>
          </a:p>
        </p:txBody>
      </p:sp>
      <p:sp>
        <p:nvSpPr>
          <p:cNvPr id="3" name="Content Placeholder 2"/>
          <p:cNvSpPr>
            <a:spLocks noGrp="1"/>
          </p:cNvSpPr>
          <p:nvPr>
            <p:ph idx="1"/>
          </p:nvPr>
        </p:nvSpPr>
        <p:spPr/>
        <p:txBody>
          <a:bodyPr>
            <a:normAutofit/>
          </a:bodyPr>
          <a:lstStyle/>
          <a:p>
            <a:pPr algn="just"/>
            <a:r>
              <a:rPr lang="en-US" sz="2400" dirty="0"/>
              <a:t>The person experience </a:t>
            </a:r>
            <a:r>
              <a:rPr lang="en-US" sz="2400" dirty="0"/>
              <a:t>burning, numbness, tingling, itching, or cold sensations in the affected areas. </a:t>
            </a:r>
            <a:endParaRPr lang="en-US" sz="2400" dirty="0"/>
          </a:p>
          <a:p>
            <a:pPr algn="just"/>
            <a:r>
              <a:rPr lang="en-US" sz="2400" dirty="0"/>
              <a:t>The </a:t>
            </a:r>
            <a:r>
              <a:rPr lang="en-US" sz="2400" dirty="0"/>
              <a:t>regions appear white and </a:t>
            </a:r>
            <a:r>
              <a:rPr lang="en-US" sz="2400" dirty="0"/>
              <a:t>frozen.</a:t>
            </a:r>
            <a:endParaRPr lang="en-US" sz="2400" dirty="0"/>
          </a:p>
        </p:txBody>
      </p:sp>
      <p:pic>
        <p:nvPicPr>
          <p:cNvPr id="4" name="Picture 3"/>
          <p:cNvPicPr>
            <a:picLocks noChangeAspect="1"/>
          </p:cNvPicPr>
          <p:nvPr/>
        </p:nvPicPr>
        <p:blipFill>
          <a:blip r:embed="rId2"/>
          <a:stretch>
            <a:fillRect/>
          </a:stretch>
        </p:blipFill>
        <p:spPr>
          <a:xfrm>
            <a:off x="5585756" y="3163373"/>
            <a:ext cx="3008127" cy="2206673"/>
          </a:xfrm>
          <a:prstGeom prst="rect">
            <a:avLst/>
          </a:prstGeom>
        </p:spPr>
      </p:pic>
    </p:spTree>
    <p:extLst>
      <p:ext uri="{BB962C8B-B14F-4D97-AF65-F5344CB8AC3E}">
        <p14:creationId xmlns:p14="http://schemas.microsoft.com/office/powerpoint/2010/main" val="2155902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857250"/>
            <a:ext cx="3143250" cy="651272"/>
          </a:xfrm>
        </p:spPr>
        <p:txBody>
          <a:bodyPr>
            <a:normAutofit fontScale="90000"/>
          </a:bodyPr>
          <a:lstStyle/>
          <a:p>
            <a:r>
              <a:rPr lang="en-US" b="1" dirty="0" err="1" smtClean="0">
                <a:solidFill>
                  <a:srgbClr val="7030A0"/>
                </a:solidFill>
              </a:rPr>
              <a:t>Contd</a:t>
            </a:r>
            <a:r>
              <a:rPr lang="en-US" b="1" dirty="0" smtClean="0">
                <a:solidFill>
                  <a:srgbClr val="7030A0"/>
                </a:solidFill>
              </a:rPr>
              <a:t>…</a:t>
            </a:r>
            <a:endParaRPr lang="en-US" b="1" dirty="0">
              <a:solidFill>
                <a:srgbClr val="7030A0"/>
              </a:solidFill>
            </a:endParaRPr>
          </a:p>
        </p:txBody>
      </p:sp>
      <p:sp>
        <p:nvSpPr>
          <p:cNvPr id="3" name="Content Placeholder 2"/>
          <p:cNvSpPr>
            <a:spLocks noGrp="1"/>
          </p:cNvSpPr>
          <p:nvPr>
            <p:ph idx="1"/>
          </p:nvPr>
        </p:nvSpPr>
        <p:spPr>
          <a:xfrm>
            <a:off x="1257300" y="1771650"/>
            <a:ext cx="6629400" cy="3943350"/>
          </a:xfrm>
        </p:spPr>
        <p:txBody>
          <a:bodyPr>
            <a:normAutofit lnSpcReduction="10000"/>
          </a:bodyPr>
          <a:lstStyle/>
          <a:p>
            <a:pPr algn="just"/>
            <a:r>
              <a:rPr lang="en-US" sz="2400" dirty="0"/>
              <a:t> I</a:t>
            </a:r>
            <a:r>
              <a:rPr lang="en-US" sz="2400" dirty="0"/>
              <a:t>n severe condition, there </a:t>
            </a:r>
            <a:r>
              <a:rPr lang="en-US" sz="2400" dirty="0"/>
              <a:t>is an initial decrease in sensation that is eventually completely lost. </a:t>
            </a:r>
            <a:endParaRPr lang="en-US" sz="2400" dirty="0"/>
          </a:p>
          <a:p>
            <a:pPr algn="just"/>
            <a:endParaRPr lang="en-US" sz="2400" dirty="0"/>
          </a:p>
          <a:p>
            <a:pPr algn="just"/>
            <a:r>
              <a:rPr lang="en-US" sz="2400" dirty="0"/>
              <a:t>Swelling </a:t>
            </a:r>
            <a:r>
              <a:rPr lang="en-US" sz="2400" dirty="0"/>
              <a:t>and blood-filled blisters are noted over white or yellowish skin that looks waxy and turns a purplish blue as it rewarms. </a:t>
            </a:r>
            <a:endParaRPr lang="en-US" sz="2400" dirty="0"/>
          </a:p>
          <a:p>
            <a:pPr algn="just"/>
            <a:endParaRPr lang="en-US" sz="2400" dirty="0"/>
          </a:p>
          <a:p>
            <a:pPr algn="just"/>
            <a:r>
              <a:rPr lang="en-US" sz="2400" dirty="0"/>
              <a:t>Loss of sensation, has no </a:t>
            </a:r>
            <a:r>
              <a:rPr lang="en-US" sz="2400" dirty="0"/>
              <a:t>resistance when pressed on, and may even appear blackened and dead.</a:t>
            </a:r>
          </a:p>
        </p:txBody>
      </p:sp>
    </p:spTree>
    <p:extLst>
      <p:ext uri="{BB962C8B-B14F-4D97-AF65-F5344CB8AC3E}">
        <p14:creationId xmlns:p14="http://schemas.microsoft.com/office/powerpoint/2010/main" val="3515763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533870" y="2328352"/>
            <a:ext cx="3343275" cy="2557463"/>
          </a:xfrm>
          <a:prstGeom prst="rect">
            <a:avLst/>
          </a:prstGeom>
        </p:spPr>
      </p:pic>
      <p:pic>
        <p:nvPicPr>
          <p:cNvPr id="5" name="Picture 4"/>
          <p:cNvPicPr>
            <a:picLocks noChangeAspect="1"/>
          </p:cNvPicPr>
          <p:nvPr/>
        </p:nvPicPr>
        <p:blipFill>
          <a:blip r:embed="rId3"/>
          <a:stretch>
            <a:fillRect/>
          </a:stretch>
        </p:blipFill>
        <p:spPr>
          <a:xfrm>
            <a:off x="4101922" y="2287979"/>
            <a:ext cx="4784501" cy="2597835"/>
          </a:xfrm>
          <a:prstGeom prst="rect">
            <a:avLst/>
          </a:prstGeom>
        </p:spPr>
      </p:pic>
      <p:sp>
        <p:nvSpPr>
          <p:cNvPr id="6" name="Title 1"/>
          <p:cNvSpPr txBox="1">
            <a:spLocks/>
          </p:cNvSpPr>
          <p:nvPr/>
        </p:nvSpPr>
        <p:spPr>
          <a:xfrm>
            <a:off x="1476242" y="857250"/>
            <a:ext cx="6172200" cy="8572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50" b="1" dirty="0">
                <a:solidFill>
                  <a:srgbClr val="7030A0"/>
                </a:solidFill>
              </a:rPr>
              <a:t>Stages of frost bite </a:t>
            </a:r>
          </a:p>
        </p:txBody>
      </p:sp>
    </p:spTree>
    <p:extLst>
      <p:ext uri="{BB962C8B-B14F-4D97-AF65-F5344CB8AC3E}">
        <p14:creationId xmlns:p14="http://schemas.microsoft.com/office/powerpoint/2010/main" val="498144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1028700"/>
            <a:ext cx="6172200" cy="857250"/>
          </a:xfrm>
        </p:spPr>
        <p:txBody>
          <a:bodyPr>
            <a:normAutofit/>
          </a:bodyPr>
          <a:lstStyle/>
          <a:p>
            <a:r>
              <a:rPr lang="en-US" sz="4050" b="1" dirty="0">
                <a:solidFill>
                  <a:srgbClr val="7030A0"/>
                </a:solidFill>
              </a:rPr>
              <a:t>Stages of frost bite </a:t>
            </a:r>
            <a:endParaRPr lang="en-US" sz="4050" b="1" dirty="0">
              <a:solidFill>
                <a:srgbClr val="7030A0"/>
              </a:solidFill>
            </a:endParaRPr>
          </a:p>
        </p:txBody>
      </p:sp>
      <p:sp>
        <p:nvSpPr>
          <p:cNvPr id="3" name="Content Placeholder 2"/>
          <p:cNvSpPr>
            <a:spLocks noGrp="1"/>
          </p:cNvSpPr>
          <p:nvPr>
            <p:ph idx="1"/>
          </p:nvPr>
        </p:nvSpPr>
        <p:spPr>
          <a:xfrm>
            <a:off x="1491018" y="2228851"/>
            <a:ext cx="6172200" cy="3394472"/>
          </a:xfrm>
        </p:spPr>
        <p:txBody>
          <a:bodyPr>
            <a:normAutofit/>
          </a:bodyPr>
          <a:lstStyle/>
          <a:p>
            <a:pPr marL="385763" indent="-385763" algn="just">
              <a:buAutoNum type="arabicPeriod"/>
            </a:pPr>
            <a:r>
              <a:rPr lang="en-US" sz="2400" b="1" dirty="0" err="1"/>
              <a:t>Frostnip</a:t>
            </a:r>
            <a:r>
              <a:rPr lang="en-US" sz="2400" b="1" dirty="0"/>
              <a:t> : </a:t>
            </a:r>
            <a:r>
              <a:rPr lang="en-US" sz="2400" dirty="0" err="1"/>
              <a:t>Frostnip</a:t>
            </a:r>
            <a:r>
              <a:rPr lang="en-US" sz="2400" dirty="0"/>
              <a:t> </a:t>
            </a:r>
            <a:r>
              <a:rPr lang="en-US" sz="2400" dirty="0"/>
              <a:t>is a mild form of frostbite. Continued exposure leads to numbness in the affected area. </a:t>
            </a:r>
            <a:r>
              <a:rPr lang="en-US" sz="2400" dirty="0"/>
              <a:t>The skin is warms, victim may </a:t>
            </a:r>
            <a:r>
              <a:rPr lang="en-US" sz="2400" dirty="0"/>
              <a:t>feel pain and tingling. </a:t>
            </a:r>
            <a:r>
              <a:rPr lang="en-US" sz="2400" dirty="0" err="1"/>
              <a:t>Frostnip</a:t>
            </a:r>
            <a:r>
              <a:rPr lang="en-US" sz="2400" dirty="0"/>
              <a:t> doesn't permanently damage the skin.</a:t>
            </a:r>
          </a:p>
          <a:p>
            <a:pPr algn="just"/>
            <a:endParaRPr lang="en-US" sz="2400" dirty="0"/>
          </a:p>
        </p:txBody>
      </p:sp>
    </p:spTree>
    <p:extLst>
      <p:ext uri="{BB962C8B-B14F-4D97-AF65-F5344CB8AC3E}">
        <p14:creationId xmlns:p14="http://schemas.microsoft.com/office/powerpoint/2010/main" val="1234284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7300" y="1485900"/>
            <a:ext cx="6515100" cy="3600450"/>
          </a:xfrm>
        </p:spPr>
        <p:txBody>
          <a:bodyPr>
            <a:normAutofit/>
          </a:bodyPr>
          <a:lstStyle/>
          <a:p>
            <a:pPr marL="0" indent="0" algn="just">
              <a:buNone/>
            </a:pPr>
            <a:r>
              <a:rPr lang="en-US" sz="2400" b="1" dirty="0"/>
              <a:t>2. Superficial frostbite : </a:t>
            </a:r>
            <a:r>
              <a:rPr lang="en-US" sz="2400" dirty="0"/>
              <a:t>Superficial </a:t>
            </a:r>
            <a:r>
              <a:rPr lang="en-US" sz="2400" dirty="0"/>
              <a:t>frostbite appears as reddened skin that turns white or pale. </a:t>
            </a:r>
            <a:r>
              <a:rPr lang="en-US" sz="2400" dirty="0"/>
              <a:t>The </a:t>
            </a:r>
            <a:r>
              <a:rPr lang="en-US" sz="2400" dirty="0"/>
              <a:t>skin may begin to feel warm — a sign of serious skin involvement. If you treat frostbite with rewarming at this stage, the surface </a:t>
            </a:r>
            <a:r>
              <a:rPr lang="en-US" sz="2400" dirty="0"/>
              <a:t>of </a:t>
            </a:r>
            <a:r>
              <a:rPr lang="en-US" sz="2400" dirty="0"/>
              <a:t>skin may appear mottled. And you may notice stinging, burning and swelling. A fluid-filled blister may appear 12 to 36 hours after rewarming the skin.</a:t>
            </a:r>
          </a:p>
          <a:p>
            <a:pPr algn="just"/>
            <a:endParaRPr lang="en-US" sz="2400" dirty="0"/>
          </a:p>
        </p:txBody>
      </p:sp>
    </p:spTree>
    <p:extLst>
      <p:ext uri="{BB962C8B-B14F-4D97-AF65-F5344CB8AC3E}">
        <p14:creationId xmlns:p14="http://schemas.microsoft.com/office/powerpoint/2010/main" val="3130502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2051" y="1378846"/>
            <a:ext cx="7491479" cy="3840671"/>
          </a:xfrm>
        </p:spPr>
        <p:txBody>
          <a:bodyPr>
            <a:normAutofit/>
          </a:bodyPr>
          <a:lstStyle/>
          <a:p>
            <a:pPr marL="0" indent="0" algn="just">
              <a:buNone/>
            </a:pPr>
            <a:r>
              <a:rPr lang="en-US" sz="2400" b="1" dirty="0"/>
              <a:t>3. Deep </a:t>
            </a:r>
            <a:r>
              <a:rPr lang="en-US" sz="2400" b="1" dirty="0"/>
              <a:t>(severe) </a:t>
            </a:r>
            <a:r>
              <a:rPr lang="en-US" sz="2400" b="1" dirty="0"/>
              <a:t>frostbite : </a:t>
            </a:r>
            <a:r>
              <a:rPr lang="en-US" sz="2400" dirty="0"/>
              <a:t> As frostbite progresses, it affects all layers of the skin, including the tissues that lie below. </a:t>
            </a:r>
            <a:r>
              <a:rPr lang="en-US" sz="2400" dirty="0"/>
              <a:t>The skin </a:t>
            </a:r>
            <a:r>
              <a:rPr lang="en-US" sz="2400" dirty="0"/>
              <a:t>turns white or bluish gray and </a:t>
            </a:r>
            <a:r>
              <a:rPr lang="en-US" sz="2400" dirty="0"/>
              <a:t>victim </a:t>
            </a:r>
            <a:r>
              <a:rPr lang="en-US" sz="2400" dirty="0"/>
              <a:t>may experience numbness, losing all sensation of cold, pain or discomfort in the affected area. Joints or muscles may no longer work. Large blisters form 24 to 48 hours after rewarming. Afterward, the area turns black and hard as the tissue dies.</a:t>
            </a:r>
          </a:p>
          <a:p>
            <a:pPr algn="just"/>
            <a:endParaRPr lang="en-US" sz="2400" dirty="0"/>
          </a:p>
        </p:txBody>
      </p:sp>
    </p:spTree>
    <p:extLst>
      <p:ext uri="{BB962C8B-B14F-4D97-AF65-F5344CB8AC3E}">
        <p14:creationId xmlns:p14="http://schemas.microsoft.com/office/powerpoint/2010/main" val="2984644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174" y="928252"/>
            <a:ext cx="7886700" cy="994172"/>
          </a:xfrm>
        </p:spPr>
        <p:txBody>
          <a:bodyPr/>
          <a:lstStyle/>
          <a:p>
            <a:pPr algn="l"/>
            <a:r>
              <a:rPr lang="en-US" b="1" dirty="0" smtClean="0">
                <a:solidFill>
                  <a:srgbClr val="7030A0"/>
                </a:solidFill>
              </a:rPr>
              <a:t>Treatment (first aid):</a:t>
            </a:r>
            <a:endParaRPr lang="en-US" b="1" dirty="0">
              <a:solidFill>
                <a:srgbClr val="7030A0"/>
              </a:solidFill>
            </a:endParaRPr>
          </a:p>
        </p:txBody>
      </p:sp>
      <p:sp>
        <p:nvSpPr>
          <p:cNvPr id="3" name="Content Placeholder 2"/>
          <p:cNvSpPr>
            <a:spLocks noGrp="1"/>
          </p:cNvSpPr>
          <p:nvPr>
            <p:ph idx="1"/>
          </p:nvPr>
        </p:nvSpPr>
        <p:spPr>
          <a:xfrm>
            <a:off x="676141" y="1922424"/>
            <a:ext cx="7505164" cy="3815200"/>
          </a:xfrm>
          <a:ln w="28575">
            <a:solidFill>
              <a:schemeClr val="tx2"/>
            </a:solidFill>
          </a:ln>
        </p:spPr>
        <p:txBody>
          <a:bodyPr>
            <a:normAutofit/>
          </a:bodyPr>
          <a:lstStyle/>
          <a:p>
            <a:pPr algn="just">
              <a:buFont typeface="Wingdings" pitchFamily="2" charset="2"/>
              <a:buChar char="Ø"/>
            </a:pPr>
            <a:r>
              <a:rPr lang="en-US" sz="2700" b="1" dirty="0"/>
              <a:t>C</a:t>
            </a:r>
            <a:r>
              <a:rPr lang="en-US" sz="2700" b="1" dirty="0"/>
              <a:t>heck for hypothermia</a:t>
            </a:r>
            <a:r>
              <a:rPr lang="en-US" sz="2700" dirty="0"/>
              <a:t>:</a:t>
            </a:r>
          </a:p>
          <a:p>
            <a:pPr marL="0" indent="0" algn="just">
              <a:buNone/>
            </a:pPr>
            <a:r>
              <a:rPr lang="en-US" sz="2700" dirty="0"/>
              <a:t>Get emergency medical help if you suspect hypothermia. symptoms include : intense shivering, drowsiness, muscle weakness, dizziness, and nausea</a:t>
            </a:r>
          </a:p>
          <a:p>
            <a:pPr marL="0" indent="0" algn="just">
              <a:buNone/>
            </a:pPr>
            <a:endParaRPr lang="en-US" sz="2700" dirty="0"/>
          </a:p>
          <a:p>
            <a:pPr algn="just">
              <a:buFont typeface="Wingdings" pitchFamily="2" charset="2"/>
              <a:buChar char="Ø"/>
            </a:pPr>
            <a:r>
              <a:rPr lang="en-US" sz="2700" b="1" dirty="0"/>
              <a:t>Protect skin from further damage</a:t>
            </a:r>
          </a:p>
        </p:txBody>
      </p:sp>
    </p:spTree>
    <p:extLst>
      <p:ext uri="{BB962C8B-B14F-4D97-AF65-F5344CB8AC3E}">
        <p14:creationId xmlns:p14="http://schemas.microsoft.com/office/powerpoint/2010/main" val="3121970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227</TotalTime>
  <Words>378</Words>
  <Application>Microsoft Office PowerPoint</Application>
  <PresentationFormat>On-screen Show (4:3)</PresentationFormat>
  <Paragraphs>40</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Wingdings</vt:lpstr>
      <vt:lpstr>Office Theme</vt:lpstr>
      <vt:lpstr>Frostbite</vt:lpstr>
      <vt:lpstr>Definition </vt:lpstr>
      <vt:lpstr>Sign and symptoms</vt:lpstr>
      <vt:lpstr>Contd…</vt:lpstr>
      <vt:lpstr>PowerPoint Presentation</vt:lpstr>
      <vt:lpstr>Stages of frost bite </vt:lpstr>
      <vt:lpstr>PowerPoint Presentation</vt:lpstr>
      <vt:lpstr>PowerPoint Presentation</vt:lpstr>
      <vt:lpstr>Treatment (first aid):</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frostbite</dc:title>
  <dc:creator>Devkota</dc:creator>
  <cp:lastModifiedBy>admin</cp:lastModifiedBy>
  <cp:revision>25</cp:revision>
  <dcterms:created xsi:type="dcterms:W3CDTF">2019-07-16T00:36:20Z</dcterms:created>
  <dcterms:modified xsi:type="dcterms:W3CDTF">2020-09-28T13:08:21Z</dcterms:modified>
</cp:coreProperties>
</file>