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668" r:id="rId2"/>
    <p:sldId id="726" r:id="rId3"/>
    <p:sldId id="667" r:id="rId4"/>
    <p:sldId id="675" r:id="rId5"/>
    <p:sldId id="669" r:id="rId6"/>
    <p:sldId id="670" r:id="rId7"/>
    <p:sldId id="671" r:id="rId8"/>
    <p:sldId id="672" r:id="rId9"/>
    <p:sldId id="673" r:id="rId10"/>
    <p:sldId id="674" r:id="rId11"/>
    <p:sldId id="645" r:id="rId12"/>
    <p:sldId id="644" r:id="rId13"/>
    <p:sldId id="678" r:id="rId14"/>
    <p:sldId id="679" r:id="rId15"/>
    <p:sldId id="680" r:id="rId16"/>
    <p:sldId id="681" r:id="rId17"/>
    <p:sldId id="682" r:id="rId18"/>
    <p:sldId id="683" r:id="rId19"/>
    <p:sldId id="684" r:id="rId20"/>
    <p:sldId id="677" r:id="rId21"/>
    <p:sldId id="686" r:id="rId22"/>
    <p:sldId id="725" r:id="rId23"/>
    <p:sldId id="722" r:id="rId24"/>
    <p:sldId id="723" r:id="rId25"/>
    <p:sldId id="724" r:id="rId26"/>
    <p:sldId id="687" r:id="rId27"/>
    <p:sldId id="719" r:id="rId28"/>
    <p:sldId id="688" r:id="rId29"/>
    <p:sldId id="717" r:id="rId30"/>
    <p:sldId id="720" r:id="rId31"/>
    <p:sldId id="721" r:id="rId32"/>
    <p:sldId id="689" r:id="rId33"/>
    <p:sldId id="718" r:id="rId34"/>
    <p:sldId id="690"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834"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FDDBF1-7542-44F2-AE6E-5078DC16BA52}" type="doc">
      <dgm:prSet loTypeId="urn:microsoft.com/office/officeart/2005/8/layout/pyramid1" loCatId="pyramid" qsTypeId="urn:microsoft.com/office/officeart/2005/8/quickstyle/simple1" qsCatId="simple" csTypeId="urn:microsoft.com/office/officeart/2005/8/colors/accent1_2" csCatId="accent1" phldr="1"/>
      <dgm:spPr/>
    </dgm:pt>
    <dgm:pt modelId="{FE9116D9-20B3-4FEF-B4E5-20AD25E3B706}">
      <dgm:prSet phldrT="[Text]" custT="1"/>
      <dgm:spPr/>
      <dgm:t>
        <a:bodyPr/>
        <a:lstStyle/>
        <a:p>
          <a:r>
            <a:rPr lang="en-US" sz="2400" dirty="0"/>
            <a:t>Federal </a:t>
          </a:r>
        </a:p>
        <a:p>
          <a:r>
            <a:rPr lang="en-US" sz="2400" dirty="0"/>
            <a:t>Government </a:t>
          </a:r>
        </a:p>
        <a:p>
          <a:r>
            <a:rPr lang="en-US" sz="2400" dirty="0"/>
            <a:t>Federal Hospitals  </a:t>
          </a:r>
        </a:p>
      </dgm:t>
    </dgm:pt>
    <dgm:pt modelId="{8B2C786A-4DCF-4035-8286-A2701EBC207F}" type="parTrans" cxnId="{6329AAC9-2D74-4AB4-8259-1248BA1D2241}">
      <dgm:prSet/>
      <dgm:spPr/>
      <dgm:t>
        <a:bodyPr/>
        <a:lstStyle/>
        <a:p>
          <a:endParaRPr lang="en-US"/>
        </a:p>
      </dgm:t>
    </dgm:pt>
    <dgm:pt modelId="{159932DE-207C-4316-B3A7-0552DE4CFC9B}" type="sibTrans" cxnId="{6329AAC9-2D74-4AB4-8259-1248BA1D2241}">
      <dgm:prSet/>
      <dgm:spPr/>
      <dgm:t>
        <a:bodyPr/>
        <a:lstStyle/>
        <a:p>
          <a:endParaRPr lang="en-US"/>
        </a:p>
      </dgm:t>
    </dgm:pt>
    <dgm:pt modelId="{5D748CB3-7197-46A1-A05F-F1FC31647DCB}">
      <dgm:prSet phldrT="[Text]" custT="1"/>
      <dgm:spPr/>
      <dgm:t>
        <a:bodyPr/>
        <a:lstStyle/>
        <a:p>
          <a:r>
            <a:rPr lang="en-US" sz="2400" dirty="0"/>
            <a:t>Provincial Governments </a:t>
          </a:r>
        </a:p>
        <a:p>
          <a:r>
            <a:rPr lang="en-US" sz="2400" dirty="0"/>
            <a:t>Secondary and Provincial Hospitals</a:t>
          </a:r>
        </a:p>
      </dgm:t>
    </dgm:pt>
    <dgm:pt modelId="{2A56D241-DB33-499E-9BB7-C66ACD865ECB}" type="parTrans" cxnId="{6DB25FB0-6D4D-427E-8911-7038BCCFEE5F}">
      <dgm:prSet/>
      <dgm:spPr/>
      <dgm:t>
        <a:bodyPr/>
        <a:lstStyle/>
        <a:p>
          <a:endParaRPr lang="en-US"/>
        </a:p>
      </dgm:t>
    </dgm:pt>
    <dgm:pt modelId="{67199A8F-CADD-4C62-955A-F900E0F41220}" type="sibTrans" cxnId="{6DB25FB0-6D4D-427E-8911-7038BCCFEE5F}">
      <dgm:prSet/>
      <dgm:spPr/>
      <dgm:t>
        <a:bodyPr/>
        <a:lstStyle/>
        <a:p>
          <a:endParaRPr lang="en-US"/>
        </a:p>
      </dgm:t>
    </dgm:pt>
    <dgm:pt modelId="{610C402D-88B8-4FE0-8930-2B2B34F135B0}">
      <dgm:prSet phldrT="[Text]" custT="1"/>
      <dgm:spPr/>
      <dgm:t>
        <a:bodyPr/>
        <a:lstStyle/>
        <a:p>
          <a:r>
            <a:rPr lang="en-US" sz="2400" dirty="0"/>
            <a:t>Local Governments</a:t>
          </a:r>
        </a:p>
        <a:p>
          <a:r>
            <a:rPr lang="en-US" sz="2400" dirty="0"/>
            <a:t>Primary Hospitals, Basic Health Service Units </a:t>
          </a:r>
        </a:p>
      </dgm:t>
    </dgm:pt>
    <dgm:pt modelId="{0326D3E0-538C-4314-9269-FAF28262A666}" type="parTrans" cxnId="{23D30D11-A84E-4511-ADD4-DEBC4798CB07}">
      <dgm:prSet/>
      <dgm:spPr/>
      <dgm:t>
        <a:bodyPr/>
        <a:lstStyle/>
        <a:p>
          <a:endParaRPr lang="en-US"/>
        </a:p>
      </dgm:t>
    </dgm:pt>
    <dgm:pt modelId="{F902BBAF-E19E-47F6-8118-8E081B9021F6}" type="sibTrans" cxnId="{23D30D11-A84E-4511-ADD4-DEBC4798CB07}">
      <dgm:prSet/>
      <dgm:spPr/>
      <dgm:t>
        <a:bodyPr/>
        <a:lstStyle/>
        <a:p>
          <a:endParaRPr lang="en-US"/>
        </a:p>
      </dgm:t>
    </dgm:pt>
    <dgm:pt modelId="{3EBC6EF7-FF21-407D-91D4-9C195734C241}" type="pres">
      <dgm:prSet presAssocID="{32FDDBF1-7542-44F2-AE6E-5078DC16BA52}" presName="Name0" presStyleCnt="0">
        <dgm:presLayoutVars>
          <dgm:dir/>
          <dgm:animLvl val="lvl"/>
          <dgm:resizeHandles val="exact"/>
        </dgm:presLayoutVars>
      </dgm:prSet>
      <dgm:spPr/>
    </dgm:pt>
    <dgm:pt modelId="{AD3FAC2C-EB6A-4C4D-81D5-822A54943DB7}" type="pres">
      <dgm:prSet presAssocID="{FE9116D9-20B3-4FEF-B4E5-20AD25E3B706}" presName="Name8" presStyleCnt="0"/>
      <dgm:spPr/>
    </dgm:pt>
    <dgm:pt modelId="{87D0AAFA-C0C1-4FA2-9C49-A577DA435BC9}" type="pres">
      <dgm:prSet presAssocID="{FE9116D9-20B3-4FEF-B4E5-20AD25E3B706}" presName="level" presStyleLbl="node1" presStyleIdx="0" presStyleCnt="3">
        <dgm:presLayoutVars>
          <dgm:chMax val="1"/>
          <dgm:bulletEnabled val="1"/>
        </dgm:presLayoutVars>
      </dgm:prSet>
      <dgm:spPr/>
    </dgm:pt>
    <dgm:pt modelId="{71998E8E-2176-498B-B404-E99B020FFB21}" type="pres">
      <dgm:prSet presAssocID="{FE9116D9-20B3-4FEF-B4E5-20AD25E3B706}" presName="levelTx" presStyleLbl="revTx" presStyleIdx="0" presStyleCnt="0">
        <dgm:presLayoutVars>
          <dgm:chMax val="1"/>
          <dgm:bulletEnabled val="1"/>
        </dgm:presLayoutVars>
      </dgm:prSet>
      <dgm:spPr/>
    </dgm:pt>
    <dgm:pt modelId="{0EBBACF3-A0B4-48FD-A0C4-A844D4EC4781}" type="pres">
      <dgm:prSet presAssocID="{5D748CB3-7197-46A1-A05F-F1FC31647DCB}" presName="Name8" presStyleCnt="0"/>
      <dgm:spPr/>
    </dgm:pt>
    <dgm:pt modelId="{165F91E3-2654-44E5-AAF1-C01CF7B98310}" type="pres">
      <dgm:prSet presAssocID="{5D748CB3-7197-46A1-A05F-F1FC31647DCB}" presName="level" presStyleLbl="node1" presStyleIdx="1" presStyleCnt="3" custScaleY="43771">
        <dgm:presLayoutVars>
          <dgm:chMax val="1"/>
          <dgm:bulletEnabled val="1"/>
        </dgm:presLayoutVars>
      </dgm:prSet>
      <dgm:spPr/>
    </dgm:pt>
    <dgm:pt modelId="{FC69F579-87A8-4378-BBDC-900CFB36F9FE}" type="pres">
      <dgm:prSet presAssocID="{5D748CB3-7197-46A1-A05F-F1FC31647DCB}" presName="levelTx" presStyleLbl="revTx" presStyleIdx="0" presStyleCnt="0">
        <dgm:presLayoutVars>
          <dgm:chMax val="1"/>
          <dgm:bulletEnabled val="1"/>
        </dgm:presLayoutVars>
      </dgm:prSet>
      <dgm:spPr/>
    </dgm:pt>
    <dgm:pt modelId="{6CD9D2D0-0E4D-4780-A1FD-C495D1695C79}" type="pres">
      <dgm:prSet presAssocID="{610C402D-88B8-4FE0-8930-2B2B34F135B0}" presName="Name8" presStyleCnt="0"/>
      <dgm:spPr/>
    </dgm:pt>
    <dgm:pt modelId="{B896C46A-5843-42D6-A013-D29A10C8339D}" type="pres">
      <dgm:prSet presAssocID="{610C402D-88B8-4FE0-8930-2B2B34F135B0}" presName="level" presStyleLbl="node1" presStyleIdx="2" presStyleCnt="3" custScaleY="57262" custLinFactNeighborX="-3668">
        <dgm:presLayoutVars>
          <dgm:chMax val="1"/>
          <dgm:bulletEnabled val="1"/>
        </dgm:presLayoutVars>
      </dgm:prSet>
      <dgm:spPr/>
    </dgm:pt>
    <dgm:pt modelId="{0D157F76-27CA-4A3A-B7EA-A2313A8A3840}" type="pres">
      <dgm:prSet presAssocID="{610C402D-88B8-4FE0-8930-2B2B34F135B0}" presName="levelTx" presStyleLbl="revTx" presStyleIdx="0" presStyleCnt="0">
        <dgm:presLayoutVars>
          <dgm:chMax val="1"/>
          <dgm:bulletEnabled val="1"/>
        </dgm:presLayoutVars>
      </dgm:prSet>
      <dgm:spPr/>
    </dgm:pt>
  </dgm:ptLst>
  <dgm:cxnLst>
    <dgm:cxn modelId="{23D30D11-A84E-4511-ADD4-DEBC4798CB07}" srcId="{32FDDBF1-7542-44F2-AE6E-5078DC16BA52}" destId="{610C402D-88B8-4FE0-8930-2B2B34F135B0}" srcOrd="2" destOrd="0" parTransId="{0326D3E0-538C-4314-9269-FAF28262A666}" sibTransId="{F902BBAF-E19E-47F6-8118-8E081B9021F6}"/>
    <dgm:cxn modelId="{AD177F3F-8B10-44E3-855C-E46849F103BC}" type="presOf" srcId="{5D748CB3-7197-46A1-A05F-F1FC31647DCB}" destId="{165F91E3-2654-44E5-AAF1-C01CF7B98310}" srcOrd="0" destOrd="0" presId="urn:microsoft.com/office/officeart/2005/8/layout/pyramid1"/>
    <dgm:cxn modelId="{81B25440-1E75-49CB-B837-1595C05099DA}" type="presOf" srcId="{610C402D-88B8-4FE0-8930-2B2B34F135B0}" destId="{B896C46A-5843-42D6-A013-D29A10C8339D}" srcOrd="0" destOrd="0" presId="urn:microsoft.com/office/officeart/2005/8/layout/pyramid1"/>
    <dgm:cxn modelId="{C351B786-AF05-403F-A128-92FBDA8DA191}" type="presOf" srcId="{FE9116D9-20B3-4FEF-B4E5-20AD25E3B706}" destId="{87D0AAFA-C0C1-4FA2-9C49-A577DA435BC9}" srcOrd="0" destOrd="0" presId="urn:microsoft.com/office/officeart/2005/8/layout/pyramid1"/>
    <dgm:cxn modelId="{811F8B8B-8DF5-4E6E-B7E3-30D2BD550DDA}" type="presOf" srcId="{32FDDBF1-7542-44F2-AE6E-5078DC16BA52}" destId="{3EBC6EF7-FF21-407D-91D4-9C195734C241}" srcOrd="0" destOrd="0" presId="urn:microsoft.com/office/officeart/2005/8/layout/pyramid1"/>
    <dgm:cxn modelId="{1AA82299-7872-4716-8454-0AB6278096B2}" type="presOf" srcId="{FE9116D9-20B3-4FEF-B4E5-20AD25E3B706}" destId="{71998E8E-2176-498B-B404-E99B020FFB21}" srcOrd="1" destOrd="0" presId="urn:microsoft.com/office/officeart/2005/8/layout/pyramid1"/>
    <dgm:cxn modelId="{B625E0A3-CC40-44FE-924E-FAF89650199B}" type="presOf" srcId="{5D748CB3-7197-46A1-A05F-F1FC31647DCB}" destId="{FC69F579-87A8-4378-BBDC-900CFB36F9FE}" srcOrd="1" destOrd="0" presId="urn:microsoft.com/office/officeart/2005/8/layout/pyramid1"/>
    <dgm:cxn modelId="{6DB25FB0-6D4D-427E-8911-7038BCCFEE5F}" srcId="{32FDDBF1-7542-44F2-AE6E-5078DC16BA52}" destId="{5D748CB3-7197-46A1-A05F-F1FC31647DCB}" srcOrd="1" destOrd="0" parTransId="{2A56D241-DB33-499E-9BB7-C66ACD865ECB}" sibTransId="{67199A8F-CADD-4C62-955A-F900E0F41220}"/>
    <dgm:cxn modelId="{BC039AB0-E70B-4C3A-9398-FF6B76ED8170}" type="presOf" srcId="{610C402D-88B8-4FE0-8930-2B2B34F135B0}" destId="{0D157F76-27CA-4A3A-B7EA-A2313A8A3840}" srcOrd="1" destOrd="0" presId="urn:microsoft.com/office/officeart/2005/8/layout/pyramid1"/>
    <dgm:cxn modelId="{6329AAC9-2D74-4AB4-8259-1248BA1D2241}" srcId="{32FDDBF1-7542-44F2-AE6E-5078DC16BA52}" destId="{FE9116D9-20B3-4FEF-B4E5-20AD25E3B706}" srcOrd="0" destOrd="0" parTransId="{8B2C786A-4DCF-4035-8286-A2701EBC207F}" sibTransId="{159932DE-207C-4316-B3A7-0552DE4CFC9B}"/>
    <dgm:cxn modelId="{7F810844-E5BC-44D8-B119-0C57044A1791}" type="presParOf" srcId="{3EBC6EF7-FF21-407D-91D4-9C195734C241}" destId="{AD3FAC2C-EB6A-4C4D-81D5-822A54943DB7}" srcOrd="0" destOrd="0" presId="urn:microsoft.com/office/officeart/2005/8/layout/pyramid1"/>
    <dgm:cxn modelId="{ED04CF9F-5530-46DE-BAC4-A14819ECDAE6}" type="presParOf" srcId="{AD3FAC2C-EB6A-4C4D-81D5-822A54943DB7}" destId="{87D0AAFA-C0C1-4FA2-9C49-A577DA435BC9}" srcOrd="0" destOrd="0" presId="urn:microsoft.com/office/officeart/2005/8/layout/pyramid1"/>
    <dgm:cxn modelId="{082266F3-76D5-4A08-81AC-11F25B537C4A}" type="presParOf" srcId="{AD3FAC2C-EB6A-4C4D-81D5-822A54943DB7}" destId="{71998E8E-2176-498B-B404-E99B020FFB21}" srcOrd="1" destOrd="0" presId="urn:microsoft.com/office/officeart/2005/8/layout/pyramid1"/>
    <dgm:cxn modelId="{D58688A3-C9AA-4A46-8031-AAE8C7CB3677}" type="presParOf" srcId="{3EBC6EF7-FF21-407D-91D4-9C195734C241}" destId="{0EBBACF3-A0B4-48FD-A0C4-A844D4EC4781}" srcOrd="1" destOrd="0" presId="urn:microsoft.com/office/officeart/2005/8/layout/pyramid1"/>
    <dgm:cxn modelId="{93B8F013-7697-40EA-83D6-B0CF2A0EFD1D}" type="presParOf" srcId="{0EBBACF3-A0B4-48FD-A0C4-A844D4EC4781}" destId="{165F91E3-2654-44E5-AAF1-C01CF7B98310}" srcOrd="0" destOrd="0" presId="urn:microsoft.com/office/officeart/2005/8/layout/pyramid1"/>
    <dgm:cxn modelId="{ACD00D17-37B6-47B4-84DD-5875A5D13615}" type="presParOf" srcId="{0EBBACF3-A0B4-48FD-A0C4-A844D4EC4781}" destId="{FC69F579-87A8-4378-BBDC-900CFB36F9FE}" srcOrd="1" destOrd="0" presId="urn:microsoft.com/office/officeart/2005/8/layout/pyramid1"/>
    <dgm:cxn modelId="{C9675D5D-6C3E-42D2-BF92-F710388BB457}" type="presParOf" srcId="{3EBC6EF7-FF21-407D-91D4-9C195734C241}" destId="{6CD9D2D0-0E4D-4780-A1FD-C495D1695C79}" srcOrd="2" destOrd="0" presId="urn:microsoft.com/office/officeart/2005/8/layout/pyramid1"/>
    <dgm:cxn modelId="{4BBC2A8F-284D-4AD9-98FE-0F060D9F48FE}" type="presParOf" srcId="{6CD9D2D0-0E4D-4780-A1FD-C495D1695C79}" destId="{B896C46A-5843-42D6-A013-D29A10C8339D}" srcOrd="0" destOrd="0" presId="urn:microsoft.com/office/officeart/2005/8/layout/pyramid1"/>
    <dgm:cxn modelId="{EE420FAE-4292-468B-BC51-9DBA9C26230C}" type="presParOf" srcId="{6CD9D2D0-0E4D-4780-A1FD-C495D1695C79}" destId="{0D157F76-27CA-4A3A-B7EA-A2313A8A3840}"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D0AAFA-C0C1-4FA2-9C49-A577DA435BC9}">
      <dsp:nvSpPr>
        <dsp:cNvPr id="0" name=""/>
        <dsp:cNvSpPr/>
      </dsp:nvSpPr>
      <dsp:spPr>
        <a:xfrm>
          <a:off x="2642408" y="0"/>
          <a:ext cx="5230783" cy="2317685"/>
        </a:xfrm>
        <a:prstGeom prst="trapezoid">
          <a:avLst>
            <a:gd name="adj" fmla="val 11284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Federal </a:t>
          </a:r>
        </a:p>
        <a:p>
          <a:pPr marL="0" lvl="0" indent="0" algn="ctr" defTabSz="1066800">
            <a:lnSpc>
              <a:spcPct val="90000"/>
            </a:lnSpc>
            <a:spcBef>
              <a:spcPct val="0"/>
            </a:spcBef>
            <a:spcAft>
              <a:spcPct val="35000"/>
            </a:spcAft>
            <a:buNone/>
          </a:pPr>
          <a:r>
            <a:rPr lang="en-US" sz="2400" kern="1200" dirty="0"/>
            <a:t>Government </a:t>
          </a:r>
        </a:p>
        <a:p>
          <a:pPr marL="0" lvl="0" indent="0" algn="ctr" defTabSz="1066800">
            <a:lnSpc>
              <a:spcPct val="90000"/>
            </a:lnSpc>
            <a:spcBef>
              <a:spcPct val="0"/>
            </a:spcBef>
            <a:spcAft>
              <a:spcPct val="35000"/>
            </a:spcAft>
            <a:buNone/>
          </a:pPr>
          <a:r>
            <a:rPr lang="en-US" sz="2400" kern="1200" dirty="0"/>
            <a:t>Federal Hospitals  </a:t>
          </a:r>
        </a:p>
      </dsp:txBody>
      <dsp:txXfrm>
        <a:off x="2642408" y="0"/>
        <a:ext cx="5230783" cy="2317685"/>
      </dsp:txXfrm>
    </dsp:sp>
    <dsp:sp modelId="{165F91E3-2654-44E5-AAF1-C01CF7B98310}">
      <dsp:nvSpPr>
        <dsp:cNvPr id="0" name=""/>
        <dsp:cNvSpPr/>
      </dsp:nvSpPr>
      <dsp:spPr>
        <a:xfrm>
          <a:off x="1497625" y="2317685"/>
          <a:ext cx="7520349" cy="1014474"/>
        </a:xfrm>
        <a:prstGeom prst="trapezoid">
          <a:avLst>
            <a:gd name="adj" fmla="val 11284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Provincial Governments </a:t>
          </a:r>
        </a:p>
        <a:p>
          <a:pPr marL="0" lvl="0" indent="0" algn="ctr" defTabSz="1066800">
            <a:lnSpc>
              <a:spcPct val="90000"/>
            </a:lnSpc>
            <a:spcBef>
              <a:spcPct val="0"/>
            </a:spcBef>
            <a:spcAft>
              <a:spcPct val="35000"/>
            </a:spcAft>
            <a:buNone/>
          </a:pPr>
          <a:r>
            <a:rPr lang="en-US" sz="2400" kern="1200" dirty="0"/>
            <a:t>Secondary and Provincial Hospitals</a:t>
          </a:r>
        </a:p>
      </dsp:txBody>
      <dsp:txXfrm>
        <a:off x="2813686" y="2317685"/>
        <a:ext cx="4888226" cy="1014474"/>
      </dsp:txXfrm>
    </dsp:sp>
    <dsp:sp modelId="{B896C46A-5843-42D6-A013-D29A10C8339D}">
      <dsp:nvSpPr>
        <dsp:cNvPr id="0" name=""/>
        <dsp:cNvSpPr/>
      </dsp:nvSpPr>
      <dsp:spPr>
        <a:xfrm>
          <a:off x="0" y="3332159"/>
          <a:ext cx="10515600" cy="1327153"/>
        </a:xfrm>
        <a:prstGeom prst="trapezoid">
          <a:avLst>
            <a:gd name="adj" fmla="val 11284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Local Governments</a:t>
          </a:r>
        </a:p>
        <a:p>
          <a:pPr marL="0" lvl="0" indent="0" algn="ctr" defTabSz="1066800">
            <a:lnSpc>
              <a:spcPct val="90000"/>
            </a:lnSpc>
            <a:spcBef>
              <a:spcPct val="0"/>
            </a:spcBef>
            <a:spcAft>
              <a:spcPct val="35000"/>
            </a:spcAft>
            <a:buNone/>
          </a:pPr>
          <a:r>
            <a:rPr lang="en-US" sz="2400" kern="1200" dirty="0"/>
            <a:t>Primary Hospitals, Basic Health Service Units </a:t>
          </a:r>
        </a:p>
      </dsp:txBody>
      <dsp:txXfrm>
        <a:off x="1840229" y="3332159"/>
        <a:ext cx="6835140" cy="1327153"/>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0281E6-B389-4E45-8E31-B755D485617B}" type="datetimeFigureOut">
              <a:rPr lang="en-US" smtClean="0"/>
              <a:t>8/6/2025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692221-58D1-4F16-9389-D2885A994684}" type="slidenum">
              <a:rPr lang="en-US" smtClean="0"/>
              <a:t>‹#›</a:t>
            </a:fld>
            <a:endParaRPr lang="en-US"/>
          </a:p>
        </p:txBody>
      </p:sp>
    </p:spTree>
    <p:extLst>
      <p:ext uri="{BB962C8B-B14F-4D97-AF65-F5344CB8AC3E}">
        <p14:creationId xmlns:p14="http://schemas.microsoft.com/office/powerpoint/2010/main" val="1373012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19079"/>
            <a:ext cx="9144000" cy="2387600"/>
          </a:xfrm>
        </p:spPr>
        <p:txBody>
          <a:bodyPr anchor="b">
            <a:normAutofit/>
          </a:bodyPr>
          <a:lstStyle>
            <a:lvl1pPr algn="ctr">
              <a:defRPr sz="4800" b="1">
                <a:solidFill>
                  <a:srgbClr val="FF0000"/>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524000" y="4105275"/>
            <a:ext cx="9144000" cy="1655762"/>
          </a:xfrm>
        </p:spPr>
        <p:txBody>
          <a:bodyPr>
            <a:normAutofit/>
          </a:bodyPr>
          <a:lstStyle>
            <a:lvl1pPr marL="0" indent="0" algn="ctr">
              <a:buNone/>
              <a:defRPr sz="2800">
                <a:solidFill>
                  <a:srgbClr val="000099"/>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E85A5E71-913F-47C4-8301-5BE7D30B5E43}" type="datetime1">
              <a:rPr lang="en-US" smtClean="0"/>
              <a:t>8/6/2025</a:t>
            </a:fld>
            <a:endParaRPr lang="en-US"/>
          </a:p>
        </p:txBody>
      </p:sp>
      <p:sp>
        <p:nvSpPr>
          <p:cNvPr id="5" name="Footer Placeholder 4"/>
          <p:cNvSpPr>
            <a:spLocks noGrp="1"/>
          </p:cNvSpPr>
          <p:nvPr>
            <p:ph type="ftr" sz="quarter" idx="11"/>
          </p:nvPr>
        </p:nvSpPr>
        <p:spPr/>
        <p:txBody>
          <a:bodyPr/>
          <a:lstStyle/>
          <a:p>
            <a:r>
              <a:rPr lang="fr-FR"/>
              <a:t>© Hari Prasad Kaphle, SHAS,PU</a:t>
            </a:r>
            <a:endParaRPr lang="en-US"/>
          </a:p>
        </p:txBody>
      </p:sp>
      <p:sp>
        <p:nvSpPr>
          <p:cNvPr id="6" name="Slide Number Placeholder 5"/>
          <p:cNvSpPr>
            <a:spLocks noGrp="1"/>
          </p:cNvSpPr>
          <p:nvPr>
            <p:ph type="sldNum" sz="quarter" idx="12"/>
          </p:nvPr>
        </p:nvSpPr>
        <p:spPr/>
        <p:txBody>
          <a:bodyPr/>
          <a:lstStyle/>
          <a:p>
            <a:fld id="{DBE223D3-92E4-42BF-B1B1-A2B1F8E0DA9A}" type="slidenum">
              <a:rPr lang="en-US" smtClean="0"/>
              <a:t>‹#›</a:t>
            </a:fld>
            <a:endParaRPr lang="en-US"/>
          </a:p>
        </p:txBody>
      </p:sp>
      <p:pic>
        <p:nvPicPr>
          <p:cNvPr id="7" name="Picture 6"/>
          <p:cNvPicPr>
            <a:picLocks noChangeAspect="1"/>
          </p:cNvPicPr>
          <p:nvPr userDrawn="1"/>
        </p:nvPicPr>
        <p:blipFill>
          <a:blip r:embed="rId2"/>
          <a:stretch>
            <a:fillRect/>
          </a:stretch>
        </p:blipFill>
        <p:spPr>
          <a:xfrm>
            <a:off x="4545495" y="23813"/>
            <a:ext cx="2613213" cy="2491409"/>
          </a:xfrm>
          <a:prstGeom prst="rect">
            <a:avLst/>
          </a:prstGeom>
        </p:spPr>
      </p:pic>
    </p:spTree>
    <p:extLst>
      <p:ext uri="{BB962C8B-B14F-4D97-AF65-F5344CB8AC3E}">
        <p14:creationId xmlns:p14="http://schemas.microsoft.com/office/powerpoint/2010/main" val="3077311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C7BC6D-DFE4-49F2-8D28-12E80F27068F}" type="datetime1">
              <a:rPr lang="en-US" smtClean="0"/>
              <a:t>8/6/2025</a:t>
            </a:fld>
            <a:endParaRPr lang="en-US"/>
          </a:p>
        </p:txBody>
      </p:sp>
      <p:sp>
        <p:nvSpPr>
          <p:cNvPr id="5" name="Footer Placeholder 4"/>
          <p:cNvSpPr>
            <a:spLocks noGrp="1"/>
          </p:cNvSpPr>
          <p:nvPr>
            <p:ph type="ftr" sz="quarter" idx="11"/>
          </p:nvPr>
        </p:nvSpPr>
        <p:spPr/>
        <p:txBody>
          <a:bodyPr/>
          <a:lstStyle/>
          <a:p>
            <a:r>
              <a:rPr lang="fr-FR"/>
              <a:t>© Hari Prasad Kaphle, SHAS,PU</a:t>
            </a:r>
            <a:endParaRPr lang="en-US"/>
          </a:p>
        </p:txBody>
      </p:sp>
      <p:sp>
        <p:nvSpPr>
          <p:cNvPr id="6" name="Slide Number Placeholder 5"/>
          <p:cNvSpPr>
            <a:spLocks noGrp="1"/>
          </p:cNvSpPr>
          <p:nvPr>
            <p:ph type="sldNum" sz="quarter" idx="12"/>
          </p:nvPr>
        </p:nvSpPr>
        <p:spPr/>
        <p:txBody>
          <a:bodyPr/>
          <a:lstStyle/>
          <a:p>
            <a:fld id="{DBE223D3-92E4-42BF-B1B1-A2B1F8E0DA9A}" type="slidenum">
              <a:rPr lang="en-US" smtClean="0"/>
              <a:t>‹#›</a:t>
            </a:fld>
            <a:endParaRPr lang="en-US"/>
          </a:p>
        </p:txBody>
      </p:sp>
    </p:spTree>
    <p:extLst>
      <p:ext uri="{BB962C8B-B14F-4D97-AF65-F5344CB8AC3E}">
        <p14:creationId xmlns:p14="http://schemas.microsoft.com/office/powerpoint/2010/main" val="2602571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34E87F-030B-45AB-82F4-C9F6BF06B30B}" type="datetime1">
              <a:rPr lang="en-US" smtClean="0"/>
              <a:t>8/6/2025</a:t>
            </a:fld>
            <a:endParaRPr lang="en-US"/>
          </a:p>
        </p:txBody>
      </p:sp>
      <p:sp>
        <p:nvSpPr>
          <p:cNvPr id="5" name="Footer Placeholder 4"/>
          <p:cNvSpPr>
            <a:spLocks noGrp="1"/>
          </p:cNvSpPr>
          <p:nvPr>
            <p:ph type="ftr" sz="quarter" idx="11"/>
          </p:nvPr>
        </p:nvSpPr>
        <p:spPr/>
        <p:txBody>
          <a:bodyPr/>
          <a:lstStyle/>
          <a:p>
            <a:r>
              <a:rPr lang="fr-FR"/>
              <a:t>© Hari Prasad Kaphle, SHAS,PU</a:t>
            </a:r>
            <a:endParaRPr lang="en-US"/>
          </a:p>
        </p:txBody>
      </p:sp>
      <p:sp>
        <p:nvSpPr>
          <p:cNvPr id="6" name="Slide Number Placeholder 5"/>
          <p:cNvSpPr>
            <a:spLocks noGrp="1"/>
          </p:cNvSpPr>
          <p:nvPr>
            <p:ph type="sldNum" sz="quarter" idx="12"/>
          </p:nvPr>
        </p:nvSpPr>
        <p:spPr/>
        <p:txBody>
          <a:bodyPr/>
          <a:lstStyle/>
          <a:p>
            <a:fld id="{DBE223D3-92E4-42BF-B1B1-A2B1F8E0DA9A}" type="slidenum">
              <a:rPr lang="en-US" smtClean="0"/>
              <a:t>‹#›</a:t>
            </a:fld>
            <a:endParaRPr lang="en-US"/>
          </a:p>
        </p:txBody>
      </p:sp>
    </p:spTree>
    <p:extLst>
      <p:ext uri="{BB962C8B-B14F-4D97-AF65-F5344CB8AC3E}">
        <p14:creationId xmlns:p14="http://schemas.microsoft.com/office/powerpoint/2010/main" val="3339838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13182" y="365125"/>
            <a:ext cx="10240617" cy="986597"/>
          </a:xfrm>
        </p:spPr>
        <p:txBody>
          <a:bodyPr>
            <a:normAutofit/>
          </a:bodyPr>
          <a:lstStyle>
            <a:lvl1pPr>
              <a:defRPr sz="4000" b="1">
                <a:solidFill>
                  <a:srgbClr val="000099"/>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Content Placeholder 2"/>
          <p:cNvSpPr>
            <a:spLocks noGrp="1"/>
          </p:cNvSpPr>
          <p:nvPr>
            <p:ph idx="1"/>
          </p:nvPr>
        </p:nvSpPr>
        <p:spPr>
          <a:xfrm>
            <a:off x="838200" y="1517374"/>
            <a:ext cx="10515600" cy="4659589"/>
          </a:xfrm>
        </p:spPr>
        <p:txBody>
          <a:bodyPr>
            <a:normAutofit/>
          </a:bodyPr>
          <a:lstStyle>
            <a:lvl1pPr>
              <a:defRPr sz="2800">
                <a:latin typeface="Times New Roman" panose="02020603050405020304" pitchFamily="18" charset="0"/>
                <a:cs typeface="Times New Roman" panose="02020603050405020304" pitchFamily="18" charset="0"/>
              </a:defRPr>
            </a:lvl1pPr>
            <a:lvl2pPr>
              <a:defRPr sz="2800">
                <a:latin typeface="Times New Roman" panose="02020603050405020304" pitchFamily="18" charset="0"/>
                <a:cs typeface="Times New Roman" panose="02020603050405020304" pitchFamily="18" charset="0"/>
              </a:defRPr>
            </a:lvl2pPr>
            <a:lvl3pPr>
              <a:defRPr sz="2800">
                <a:latin typeface="Times New Roman" panose="02020603050405020304" pitchFamily="18" charset="0"/>
                <a:cs typeface="Times New Roman" panose="02020603050405020304" pitchFamily="18" charset="0"/>
              </a:defRPr>
            </a:lvl3pPr>
            <a:lvl4pPr>
              <a:defRPr sz="2800">
                <a:latin typeface="Times New Roman" panose="02020603050405020304" pitchFamily="18" charset="0"/>
                <a:cs typeface="Times New Roman" panose="02020603050405020304" pitchFamily="18" charset="0"/>
              </a:defRPr>
            </a:lvl4pPr>
            <a:lvl5pPr>
              <a:defRPr sz="2800">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p:cNvSpPr>
            <a:spLocks noGrp="1"/>
          </p:cNvSpPr>
          <p:nvPr>
            <p:ph type="ftr" sz="quarter" idx="11"/>
          </p:nvPr>
        </p:nvSpPr>
        <p:spPr/>
        <p:txBody>
          <a:bodyPr/>
          <a:lstStyle/>
          <a:p>
            <a:r>
              <a:rPr lang="fr-FR"/>
              <a:t>© Hari Prasad Kaphle, SHAS,PU</a:t>
            </a:r>
            <a:endParaRPr lang="en-US"/>
          </a:p>
        </p:txBody>
      </p:sp>
      <p:sp>
        <p:nvSpPr>
          <p:cNvPr id="6" name="Slide Number Placeholder 5"/>
          <p:cNvSpPr>
            <a:spLocks noGrp="1"/>
          </p:cNvSpPr>
          <p:nvPr>
            <p:ph type="sldNum" sz="quarter" idx="12"/>
          </p:nvPr>
        </p:nvSpPr>
        <p:spPr/>
        <p:txBody>
          <a:bodyPr/>
          <a:lstStyle/>
          <a:p>
            <a:fld id="{DBE223D3-92E4-42BF-B1B1-A2B1F8E0DA9A}" type="slidenum">
              <a:rPr lang="en-US" smtClean="0"/>
              <a:t>‹#›</a:t>
            </a:fld>
            <a:endParaRPr lang="en-US"/>
          </a:p>
        </p:txBody>
      </p:sp>
      <p:pic>
        <p:nvPicPr>
          <p:cNvPr id="7" name="Picture 6"/>
          <p:cNvPicPr>
            <a:picLocks noChangeAspect="1"/>
          </p:cNvPicPr>
          <p:nvPr userDrawn="1"/>
        </p:nvPicPr>
        <p:blipFill>
          <a:blip r:embed="rId2"/>
          <a:stretch>
            <a:fillRect/>
          </a:stretch>
        </p:blipFill>
        <p:spPr>
          <a:xfrm>
            <a:off x="0" y="199473"/>
            <a:ext cx="1113183" cy="1152250"/>
          </a:xfrm>
          <a:prstGeom prst="rect">
            <a:avLst/>
          </a:prstGeom>
        </p:spPr>
      </p:pic>
    </p:spTree>
    <p:extLst>
      <p:ext uri="{BB962C8B-B14F-4D97-AF65-F5344CB8AC3E}">
        <p14:creationId xmlns:p14="http://schemas.microsoft.com/office/powerpoint/2010/main" val="765288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lgn="ctr">
              <a:defRPr sz="4800" b="1">
                <a:solidFill>
                  <a:srgbClr val="FF0000"/>
                </a:solidFill>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normAutofit/>
          </a:bodyPr>
          <a:lstStyle>
            <a:lvl1pPr marL="0" indent="0" algn="ctr">
              <a:buNone/>
              <a:defRPr sz="2800">
                <a:solidFill>
                  <a:srgbClr val="000099"/>
                </a:solidFill>
                <a:latin typeface="Times New Roman" panose="02020603050405020304" pitchFamily="18" charset="0"/>
                <a:cs typeface="Times New Roman" panose="02020603050405020304"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7321FAAD-AFA3-4946-A596-6262A4649A23}" type="datetime1">
              <a:rPr lang="en-US" smtClean="0"/>
              <a:t>8/6/2025</a:t>
            </a:fld>
            <a:endParaRPr lang="en-US"/>
          </a:p>
        </p:txBody>
      </p:sp>
      <p:sp>
        <p:nvSpPr>
          <p:cNvPr id="5" name="Footer Placeholder 4"/>
          <p:cNvSpPr>
            <a:spLocks noGrp="1"/>
          </p:cNvSpPr>
          <p:nvPr>
            <p:ph type="ftr" sz="quarter" idx="11"/>
          </p:nvPr>
        </p:nvSpPr>
        <p:spPr/>
        <p:txBody>
          <a:bodyPr/>
          <a:lstStyle/>
          <a:p>
            <a:r>
              <a:rPr lang="fr-FR"/>
              <a:t>© Hari Prasad Kaphle, SHAS,PU</a:t>
            </a:r>
            <a:endParaRPr lang="en-US"/>
          </a:p>
        </p:txBody>
      </p:sp>
      <p:sp>
        <p:nvSpPr>
          <p:cNvPr id="6" name="Slide Number Placeholder 5"/>
          <p:cNvSpPr>
            <a:spLocks noGrp="1"/>
          </p:cNvSpPr>
          <p:nvPr>
            <p:ph type="sldNum" sz="quarter" idx="12"/>
          </p:nvPr>
        </p:nvSpPr>
        <p:spPr/>
        <p:txBody>
          <a:bodyPr/>
          <a:lstStyle/>
          <a:p>
            <a:fld id="{DBE223D3-92E4-42BF-B1B1-A2B1F8E0DA9A}" type="slidenum">
              <a:rPr lang="en-US" smtClean="0"/>
              <a:t>‹#›</a:t>
            </a:fld>
            <a:endParaRPr lang="en-US"/>
          </a:p>
        </p:txBody>
      </p:sp>
      <p:pic>
        <p:nvPicPr>
          <p:cNvPr id="7" name="Picture 6"/>
          <p:cNvPicPr>
            <a:picLocks noChangeAspect="1"/>
          </p:cNvPicPr>
          <p:nvPr userDrawn="1"/>
        </p:nvPicPr>
        <p:blipFill>
          <a:blip r:embed="rId2"/>
          <a:stretch>
            <a:fillRect/>
          </a:stretch>
        </p:blipFill>
        <p:spPr>
          <a:xfrm>
            <a:off x="4579308" y="409955"/>
            <a:ext cx="2609314" cy="2493480"/>
          </a:xfrm>
          <a:prstGeom prst="rect">
            <a:avLst/>
          </a:prstGeom>
        </p:spPr>
      </p:pic>
    </p:spTree>
    <p:extLst>
      <p:ext uri="{BB962C8B-B14F-4D97-AF65-F5344CB8AC3E}">
        <p14:creationId xmlns:p14="http://schemas.microsoft.com/office/powerpoint/2010/main" val="2558246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D07AC8-30A9-4D66-AE5D-287C1AADCAA0}" type="datetime1">
              <a:rPr lang="en-US" smtClean="0"/>
              <a:t>8/6/2025</a:t>
            </a:fld>
            <a:endParaRPr lang="en-US"/>
          </a:p>
        </p:txBody>
      </p:sp>
      <p:sp>
        <p:nvSpPr>
          <p:cNvPr id="6" name="Footer Placeholder 5"/>
          <p:cNvSpPr>
            <a:spLocks noGrp="1"/>
          </p:cNvSpPr>
          <p:nvPr>
            <p:ph type="ftr" sz="quarter" idx="11"/>
          </p:nvPr>
        </p:nvSpPr>
        <p:spPr/>
        <p:txBody>
          <a:bodyPr/>
          <a:lstStyle/>
          <a:p>
            <a:r>
              <a:rPr lang="fr-FR"/>
              <a:t>© Hari Prasad Kaphle, SHAS,PU</a:t>
            </a:r>
            <a:endParaRPr lang="en-US"/>
          </a:p>
        </p:txBody>
      </p:sp>
      <p:sp>
        <p:nvSpPr>
          <p:cNvPr id="7" name="Slide Number Placeholder 6"/>
          <p:cNvSpPr>
            <a:spLocks noGrp="1"/>
          </p:cNvSpPr>
          <p:nvPr>
            <p:ph type="sldNum" sz="quarter" idx="12"/>
          </p:nvPr>
        </p:nvSpPr>
        <p:spPr/>
        <p:txBody>
          <a:bodyPr/>
          <a:lstStyle/>
          <a:p>
            <a:fld id="{DBE223D3-92E4-42BF-B1B1-A2B1F8E0DA9A}" type="slidenum">
              <a:rPr lang="en-US" smtClean="0"/>
              <a:t>‹#›</a:t>
            </a:fld>
            <a:endParaRPr lang="en-US"/>
          </a:p>
        </p:txBody>
      </p:sp>
    </p:spTree>
    <p:extLst>
      <p:ext uri="{BB962C8B-B14F-4D97-AF65-F5344CB8AC3E}">
        <p14:creationId xmlns:p14="http://schemas.microsoft.com/office/powerpoint/2010/main" val="942087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F3462E-1F08-4794-9493-0850CF7EC9BB}" type="datetime1">
              <a:rPr lang="en-US" smtClean="0"/>
              <a:t>8/6/2025</a:t>
            </a:fld>
            <a:endParaRPr lang="en-US"/>
          </a:p>
        </p:txBody>
      </p:sp>
      <p:sp>
        <p:nvSpPr>
          <p:cNvPr id="8" name="Footer Placeholder 7"/>
          <p:cNvSpPr>
            <a:spLocks noGrp="1"/>
          </p:cNvSpPr>
          <p:nvPr>
            <p:ph type="ftr" sz="quarter" idx="11"/>
          </p:nvPr>
        </p:nvSpPr>
        <p:spPr/>
        <p:txBody>
          <a:bodyPr/>
          <a:lstStyle/>
          <a:p>
            <a:r>
              <a:rPr lang="fr-FR"/>
              <a:t>© Hari Prasad Kaphle, SHAS,PU</a:t>
            </a:r>
            <a:endParaRPr lang="en-US"/>
          </a:p>
        </p:txBody>
      </p:sp>
      <p:sp>
        <p:nvSpPr>
          <p:cNvPr id="9" name="Slide Number Placeholder 8"/>
          <p:cNvSpPr>
            <a:spLocks noGrp="1"/>
          </p:cNvSpPr>
          <p:nvPr>
            <p:ph type="sldNum" sz="quarter" idx="12"/>
          </p:nvPr>
        </p:nvSpPr>
        <p:spPr/>
        <p:txBody>
          <a:bodyPr/>
          <a:lstStyle/>
          <a:p>
            <a:fld id="{DBE223D3-92E4-42BF-B1B1-A2B1F8E0DA9A}" type="slidenum">
              <a:rPr lang="en-US" smtClean="0"/>
              <a:t>‹#›</a:t>
            </a:fld>
            <a:endParaRPr lang="en-US"/>
          </a:p>
        </p:txBody>
      </p:sp>
    </p:spTree>
    <p:extLst>
      <p:ext uri="{BB962C8B-B14F-4D97-AF65-F5344CB8AC3E}">
        <p14:creationId xmlns:p14="http://schemas.microsoft.com/office/powerpoint/2010/main" val="1545827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25A460C-C55E-4171-B187-A2B1DA322912}" type="datetime1">
              <a:rPr lang="en-US" smtClean="0"/>
              <a:t>8/6/2025</a:t>
            </a:fld>
            <a:endParaRPr lang="en-US"/>
          </a:p>
        </p:txBody>
      </p:sp>
      <p:sp>
        <p:nvSpPr>
          <p:cNvPr id="4" name="Footer Placeholder 3"/>
          <p:cNvSpPr>
            <a:spLocks noGrp="1"/>
          </p:cNvSpPr>
          <p:nvPr>
            <p:ph type="ftr" sz="quarter" idx="11"/>
          </p:nvPr>
        </p:nvSpPr>
        <p:spPr/>
        <p:txBody>
          <a:bodyPr/>
          <a:lstStyle/>
          <a:p>
            <a:r>
              <a:rPr lang="fr-FR"/>
              <a:t>© Hari Prasad Kaphle, SHAS,PU</a:t>
            </a:r>
            <a:endParaRPr lang="en-US"/>
          </a:p>
        </p:txBody>
      </p:sp>
      <p:sp>
        <p:nvSpPr>
          <p:cNvPr id="5" name="Slide Number Placeholder 4"/>
          <p:cNvSpPr>
            <a:spLocks noGrp="1"/>
          </p:cNvSpPr>
          <p:nvPr>
            <p:ph type="sldNum" sz="quarter" idx="12"/>
          </p:nvPr>
        </p:nvSpPr>
        <p:spPr/>
        <p:txBody>
          <a:bodyPr/>
          <a:lstStyle/>
          <a:p>
            <a:fld id="{DBE223D3-92E4-42BF-B1B1-A2B1F8E0DA9A}" type="slidenum">
              <a:rPr lang="en-US" smtClean="0"/>
              <a:t>‹#›</a:t>
            </a:fld>
            <a:endParaRPr lang="en-US"/>
          </a:p>
        </p:txBody>
      </p:sp>
    </p:spTree>
    <p:extLst>
      <p:ext uri="{BB962C8B-B14F-4D97-AF65-F5344CB8AC3E}">
        <p14:creationId xmlns:p14="http://schemas.microsoft.com/office/powerpoint/2010/main" val="4095552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759A9E-28EC-42F0-B5FB-CFC7D546A440}" type="datetime1">
              <a:rPr lang="en-US" smtClean="0"/>
              <a:t>8/6/2025</a:t>
            </a:fld>
            <a:endParaRPr lang="en-US"/>
          </a:p>
        </p:txBody>
      </p:sp>
      <p:sp>
        <p:nvSpPr>
          <p:cNvPr id="3" name="Footer Placeholder 2"/>
          <p:cNvSpPr>
            <a:spLocks noGrp="1"/>
          </p:cNvSpPr>
          <p:nvPr>
            <p:ph type="ftr" sz="quarter" idx="11"/>
          </p:nvPr>
        </p:nvSpPr>
        <p:spPr/>
        <p:txBody>
          <a:bodyPr/>
          <a:lstStyle/>
          <a:p>
            <a:r>
              <a:rPr lang="fr-FR"/>
              <a:t>© Hari Prasad Kaphle, SHAS,PU</a:t>
            </a:r>
            <a:endParaRPr lang="en-US"/>
          </a:p>
        </p:txBody>
      </p:sp>
      <p:sp>
        <p:nvSpPr>
          <p:cNvPr id="4" name="Slide Number Placeholder 3"/>
          <p:cNvSpPr>
            <a:spLocks noGrp="1"/>
          </p:cNvSpPr>
          <p:nvPr>
            <p:ph type="sldNum" sz="quarter" idx="12"/>
          </p:nvPr>
        </p:nvSpPr>
        <p:spPr/>
        <p:txBody>
          <a:bodyPr/>
          <a:lstStyle/>
          <a:p>
            <a:fld id="{DBE223D3-92E4-42BF-B1B1-A2B1F8E0DA9A}" type="slidenum">
              <a:rPr lang="en-US" smtClean="0"/>
              <a:t>‹#›</a:t>
            </a:fld>
            <a:endParaRPr lang="en-US"/>
          </a:p>
        </p:txBody>
      </p:sp>
    </p:spTree>
    <p:extLst>
      <p:ext uri="{BB962C8B-B14F-4D97-AF65-F5344CB8AC3E}">
        <p14:creationId xmlns:p14="http://schemas.microsoft.com/office/powerpoint/2010/main" val="749946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FE2FE41-867D-48C8-AEBE-E0A058E3C8C9}" type="datetime1">
              <a:rPr lang="en-US" smtClean="0"/>
              <a:t>8/6/2025</a:t>
            </a:fld>
            <a:endParaRPr lang="en-US"/>
          </a:p>
        </p:txBody>
      </p:sp>
      <p:sp>
        <p:nvSpPr>
          <p:cNvPr id="6" name="Footer Placeholder 5"/>
          <p:cNvSpPr>
            <a:spLocks noGrp="1"/>
          </p:cNvSpPr>
          <p:nvPr>
            <p:ph type="ftr" sz="quarter" idx="11"/>
          </p:nvPr>
        </p:nvSpPr>
        <p:spPr/>
        <p:txBody>
          <a:bodyPr/>
          <a:lstStyle/>
          <a:p>
            <a:r>
              <a:rPr lang="fr-FR"/>
              <a:t>© Hari Prasad Kaphle, SHAS,PU</a:t>
            </a:r>
            <a:endParaRPr lang="en-US"/>
          </a:p>
        </p:txBody>
      </p:sp>
      <p:sp>
        <p:nvSpPr>
          <p:cNvPr id="7" name="Slide Number Placeholder 6"/>
          <p:cNvSpPr>
            <a:spLocks noGrp="1"/>
          </p:cNvSpPr>
          <p:nvPr>
            <p:ph type="sldNum" sz="quarter" idx="12"/>
          </p:nvPr>
        </p:nvSpPr>
        <p:spPr/>
        <p:txBody>
          <a:bodyPr/>
          <a:lstStyle/>
          <a:p>
            <a:fld id="{DBE223D3-92E4-42BF-B1B1-A2B1F8E0DA9A}" type="slidenum">
              <a:rPr lang="en-US" smtClean="0"/>
              <a:t>‹#›</a:t>
            </a:fld>
            <a:endParaRPr lang="en-US"/>
          </a:p>
        </p:txBody>
      </p:sp>
    </p:spTree>
    <p:extLst>
      <p:ext uri="{BB962C8B-B14F-4D97-AF65-F5344CB8AC3E}">
        <p14:creationId xmlns:p14="http://schemas.microsoft.com/office/powerpoint/2010/main" val="2720621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A31F6A-4263-4BB8-8FCD-762C17449443}" type="datetime1">
              <a:rPr lang="en-US" smtClean="0"/>
              <a:t>8/6/2025</a:t>
            </a:fld>
            <a:endParaRPr lang="en-US"/>
          </a:p>
        </p:txBody>
      </p:sp>
      <p:sp>
        <p:nvSpPr>
          <p:cNvPr id="6" name="Footer Placeholder 5"/>
          <p:cNvSpPr>
            <a:spLocks noGrp="1"/>
          </p:cNvSpPr>
          <p:nvPr>
            <p:ph type="ftr" sz="quarter" idx="11"/>
          </p:nvPr>
        </p:nvSpPr>
        <p:spPr/>
        <p:txBody>
          <a:bodyPr/>
          <a:lstStyle/>
          <a:p>
            <a:r>
              <a:rPr lang="fr-FR"/>
              <a:t>© Hari Prasad Kaphle, SHAS,PU</a:t>
            </a:r>
            <a:endParaRPr lang="en-US"/>
          </a:p>
        </p:txBody>
      </p:sp>
      <p:sp>
        <p:nvSpPr>
          <p:cNvPr id="7" name="Slide Number Placeholder 6"/>
          <p:cNvSpPr>
            <a:spLocks noGrp="1"/>
          </p:cNvSpPr>
          <p:nvPr>
            <p:ph type="sldNum" sz="quarter" idx="12"/>
          </p:nvPr>
        </p:nvSpPr>
        <p:spPr/>
        <p:txBody>
          <a:bodyPr/>
          <a:lstStyle/>
          <a:p>
            <a:fld id="{DBE223D3-92E4-42BF-B1B1-A2B1F8E0DA9A}" type="slidenum">
              <a:rPr lang="en-US" smtClean="0"/>
              <a:t>‹#›</a:t>
            </a:fld>
            <a:endParaRPr lang="en-US"/>
          </a:p>
        </p:txBody>
      </p:sp>
    </p:spTree>
    <p:extLst>
      <p:ext uri="{BB962C8B-B14F-4D97-AF65-F5344CB8AC3E}">
        <p14:creationId xmlns:p14="http://schemas.microsoft.com/office/powerpoint/2010/main" val="2842146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16EE60-6E68-4B17-9DB1-104B5FD1F3D2}" type="datetime1">
              <a:rPr lang="en-US" smtClean="0"/>
              <a:t>8/6/2025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 Hari Prasad Kaphle, SHAS,PU</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E223D3-92E4-42BF-B1B1-A2B1F8E0DA9A}" type="slidenum">
              <a:rPr lang="en-US" smtClean="0"/>
              <a:t>‹#›</a:t>
            </a:fld>
            <a:endParaRPr lang="en-US"/>
          </a:p>
        </p:txBody>
      </p:sp>
    </p:spTree>
    <p:extLst>
      <p:ext uri="{BB962C8B-B14F-4D97-AF65-F5344CB8AC3E}">
        <p14:creationId xmlns:p14="http://schemas.microsoft.com/office/powerpoint/2010/main" val="26652439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nhssp.org.np/NHSSP_Archives/Docs/NHSS_2015-2020.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F9810-F81E-30B6-7431-747BF7F5EBDB}"/>
              </a:ext>
            </a:extLst>
          </p:cNvPr>
          <p:cNvSpPr>
            <a:spLocks noGrp="1"/>
          </p:cNvSpPr>
          <p:nvPr>
            <p:ph type="title"/>
          </p:nvPr>
        </p:nvSpPr>
        <p:spPr/>
        <p:txBody>
          <a:bodyPr/>
          <a:lstStyle/>
          <a:p>
            <a:r>
              <a:rPr lang="en-US" dirty="0"/>
              <a:t>Functional analysis and linkage among federal, provincial and local level health system </a:t>
            </a:r>
          </a:p>
        </p:txBody>
      </p:sp>
      <p:sp>
        <p:nvSpPr>
          <p:cNvPr id="3" name="Text Placeholder 2">
            <a:extLst>
              <a:ext uri="{FF2B5EF4-FFF2-40B4-BE49-F238E27FC236}">
                <a16:creationId xmlns:a16="http://schemas.microsoft.com/office/drawing/2014/main" id="{28CBE08A-8146-4821-9CD0-FEB0CEFD1FFE}"/>
              </a:ext>
            </a:extLst>
          </p:cNvPr>
          <p:cNvSpPr>
            <a:spLocks noGrp="1"/>
          </p:cNvSpPr>
          <p:nvPr>
            <p:ph type="body" idx="1"/>
          </p:nvPr>
        </p:nvSpPr>
        <p:spPr/>
        <p:txBody>
          <a:bodyPr/>
          <a:lstStyle/>
          <a:p>
            <a:r>
              <a:rPr lang="en-US" dirty="0"/>
              <a:t>Dr. Hari Prasad Kaphle </a:t>
            </a:r>
          </a:p>
          <a:p>
            <a:r>
              <a:rPr lang="en-US" dirty="0"/>
              <a:t>Associate Professor (Public Health)</a:t>
            </a:r>
          </a:p>
          <a:p>
            <a:r>
              <a:rPr lang="en-US" dirty="0"/>
              <a:t>Pokhara University </a:t>
            </a:r>
          </a:p>
        </p:txBody>
      </p:sp>
      <p:sp>
        <p:nvSpPr>
          <p:cNvPr id="4" name="Date Placeholder 3">
            <a:extLst>
              <a:ext uri="{FF2B5EF4-FFF2-40B4-BE49-F238E27FC236}">
                <a16:creationId xmlns:a16="http://schemas.microsoft.com/office/drawing/2014/main" id="{B6FD2B5C-756B-88E6-B035-F5944B4279C3}"/>
              </a:ext>
            </a:extLst>
          </p:cNvPr>
          <p:cNvSpPr>
            <a:spLocks noGrp="1"/>
          </p:cNvSpPr>
          <p:nvPr>
            <p:ph type="dt" sz="half" idx="10"/>
          </p:nvPr>
        </p:nvSpPr>
        <p:spPr/>
        <p:txBody>
          <a:bodyPr/>
          <a:lstStyle/>
          <a:p>
            <a:fld id="{7321FAAD-AFA3-4946-A596-6262A4649A23}" type="datetime1">
              <a:rPr lang="en-US" smtClean="0"/>
              <a:t>8/6/2025</a:t>
            </a:fld>
            <a:endParaRPr lang="en-US"/>
          </a:p>
        </p:txBody>
      </p:sp>
      <p:sp>
        <p:nvSpPr>
          <p:cNvPr id="5" name="Footer Placeholder 4">
            <a:extLst>
              <a:ext uri="{FF2B5EF4-FFF2-40B4-BE49-F238E27FC236}">
                <a16:creationId xmlns:a16="http://schemas.microsoft.com/office/drawing/2014/main" id="{50EB7A6A-69D5-12FA-E8DA-4CB35FB74005}"/>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EC0F6C28-F1CF-8B04-E2F1-203E74940009}"/>
              </a:ext>
            </a:extLst>
          </p:cNvPr>
          <p:cNvSpPr>
            <a:spLocks noGrp="1"/>
          </p:cNvSpPr>
          <p:nvPr>
            <p:ph type="sldNum" sz="quarter" idx="12"/>
          </p:nvPr>
        </p:nvSpPr>
        <p:spPr/>
        <p:txBody>
          <a:bodyPr/>
          <a:lstStyle/>
          <a:p>
            <a:fld id="{DBE223D3-92E4-42BF-B1B1-A2B1F8E0DA9A}" type="slidenum">
              <a:rPr lang="en-US" smtClean="0"/>
              <a:t>1</a:t>
            </a:fld>
            <a:endParaRPr lang="en-US"/>
          </a:p>
        </p:txBody>
      </p:sp>
    </p:spTree>
    <p:extLst>
      <p:ext uri="{BB962C8B-B14F-4D97-AF65-F5344CB8AC3E}">
        <p14:creationId xmlns:p14="http://schemas.microsoft.com/office/powerpoint/2010/main" val="881964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C4C5C-74D6-3E7D-A187-AF4BCAC809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5B3B58-D61B-C5B9-08CE-FA365CC0C822}"/>
              </a:ext>
            </a:extLst>
          </p:cNvPr>
          <p:cNvSpPr>
            <a:spLocks noGrp="1"/>
          </p:cNvSpPr>
          <p:nvPr>
            <p:ph idx="1"/>
          </p:nvPr>
        </p:nvSpPr>
        <p:spPr/>
        <p:txBody>
          <a:bodyPr/>
          <a:lstStyle/>
          <a:p>
            <a:pPr marL="0" indent="0">
              <a:buNone/>
            </a:pPr>
            <a:r>
              <a:rPr lang="en-US" b="1" dirty="0"/>
              <a:t>Assignment: </a:t>
            </a:r>
          </a:p>
          <a:p>
            <a:r>
              <a:rPr lang="en-US" dirty="0"/>
              <a:t>Draw a diagram that depicts all federal, provincial and local health system of Nepal and shows the functional linkage among three level of government clearly. </a:t>
            </a:r>
          </a:p>
          <a:p>
            <a:r>
              <a:rPr lang="en-US" dirty="0"/>
              <a:t>Draw in MS word using canvas and grouping it.</a:t>
            </a:r>
          </a:p>
          <a:p>
            <a:r>
              <a:rPr lang="en-US" dirty="0"/>
              <a:t>Send it to as MS word file in email. </a:t>
            </a:r>
          </a:p>
        </p:txBody>
      </p:sp>
      <p:sp>
        <p:nvSpPr>
          <p:cNvPr id="4" name="Date Placeholder 3">
            <a:extLst>
              <a:ext uri="{FF2B5EF4-FFF2-40B4-BE49-F238E27FC236}">
                <a16:creationId xmlns:a16="http://schemas.microsoft.com/office/drawing/2014/main" id="{4075FEA0-4E2A-CC93-8B0F-B00C2234D046}"/>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D5C812AD-49A8-490B-11B4-24B4A129E6B6}"/>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328BB6FD-00E0-7384-FE3A-2D05DF0E30FD}"/>
              </a:ext>
            </a:extLst>
          </p:cNvPr>
          <p:cNvSpPr>
            <a:spLocks noGrp="1"/>
          </p:cNvSpPr>
          <p:nvPr>
            <p:ph type="sldNum" sz="quarter" idx="12"/>
          </p:nvPr>
        </p:nvSpPr>
        <p:spPr/>
        <p:txBody>
          <a:bodyPr/>
          <a:lstStyle/>
          <a:p>
            <a:fld id="{DBE223D3-92E4-42BF-B1B1-A2B1F8E0DA9A}" type="slidenum">
              <a:rPr lang="en-US" smtClean="0"/>
              <a:t>10</a:t>
            </a:fld>
            <a:endParaRPr lang="en-US"/>
          </a:p>
        </p:txBody>
      </p:sp>
    </p:spTree>
    <p:extLst>
      <p:ext uri="{BB962C8B-B14F-4D97-AF65-F5344CB8AC3E}">
        <p14:creationId xmlns:p14="http://schemas.microsoft.com/office/powerpoint/2010/main" val="4246487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a:t>Role and Responsibilities of Federal Government towards Health Service Management</a:t>
            </a:r>
          </a:p>
        </p:txBody>
      </p:sp>
      <p:sp>
        <p:nvSpPr>
          <p:cNvPr id="3" name="Subtitle 2"/>
          <p:cNvSpPr>
            <a:spLocks noGrp="1"/>
          </p:cNvSpPr>
          <p:nvPr>
            <p:ph type="subTitle" idx="1"/>
          </p:nvPr>
        </p:nvSpPr>
        <p:spPr>
          <a:xfrm>
            <a:off x="1524000" y="4139920"/>
            <a:ext cx="9144000" cy="1655762"/>
          </a:xfrm>
        </p:spPr>
        <p:txBody>
          <a:bodyPr>
            <a:normAutofit fontScale="92500"/>
          </a:bodyPr>
          <a:lstStyle/>
          <a:p>
            <a:r>
              <a:rPr lang="en-US" b="0" dirty="0">
                <a:solidFill>
                  <a:srgbClr val="0000FF"/>
                </a:solidFill>
                <a:latin typeface="Times New Roman" panose="02020603050405020304" pitchFamily="18" charset="0"/>
                <a:cs typeface="Times New Roman" panose="02020603050405020304" pitchFamily="18" charset="0"/>
              </a:rPr>
              <a:t>Dr. Hari Prasad Kaphle, MPH, PhD</a:t>
            </a:r>
          </a:p>
          <a:p>
            <a:r>
              <a:rPr lang="en-US" b="0" dirty="0">
                <a:solidFill>
                  <a:srgbClr val="0000FF"/>
                </a:solidFill>
                <a:latin typeface="Times New Roman" panose="02020603050405020304" pitchFamily="18" charset="0"/>
                <a:cs typeface="Times New Roman" panose="02020603050405020304" pitchFamily="18" charset="0"/>
              </a:rPr>
              <a:t>Assistant Professor (Public Health)</a:t>
            </a:r>
          </a:p>
          <a:p>
            <a:r>
              <a:rPr lang="en-US" b="0" dirty="0">
                <a:solidFill>
                  <a:srgbClr val="0000FF"/>
                </a:solidFill>
                <a:latin typeface="Times New Roman" panose="02020603050405020304" pitchFamily="18" charset="0"/>
                <a:cs typeface="Times New Roman" panose="02020603050405020304" pitchFamily="18" charset="0"/>
              </a:rPr>
              <a:t>School of Health and Allied Sciences, Pokhara University, Nepal. </a:t>
            </a:r>
          </a:p>
          <a:p>
            <a:endParaRPr lang="en-US" dirty="0"/>
          </a:p>
        </p:txBody>
      </p:sp>
    </p:spTree>
    <p:extLst>
      <p:ext uri="{BB962C8B-B14F-4D97-AF65-F5344CB8AC3E}">
        <p14:creationId xmlns:p14="http://schemas.microsoft.com/office/powerpoint/2010/main" val="2773144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&amp; Responsibility of Federal Government </a:t>
            </a:r>
          </a:p>
        </p:txBody>
      </p:sp>
      <p:sp>
        <p:nvSpPr>
          <p:cNvPr id="3" name="Content Placeholder 2"/>
          <p:cNvSpPr>
            <a:spLocks noGrp="1"/>
          </p:cNvSpPr>
          <p:nvPr>
            <p:ph idx="1"/>
          </p:nvPr>
        </p:nvSpPr>
        <p:spPr/>
        <p:txBody>
          <a:bodyPr/>
          <a:lstStyle/>
          <a:p>
            <a:r>
              <a:rPr lang="en-US" dirty="0"/>
              <a:t>According to Constitution of Nepal, 2072 Schedule-5 (Relating to clause (1) of Article 57, and Article 109) </a:t>
            </a:r>
            <a:r>
              <a:rPr lang="en-US" dirty="0">
                <a:solidFill>
                  <a:srgbClr val="FF0000"/>
                </a:solidFill>
              </a:rPr>
              <a:t>list of Federal Power </a:t>
            </a:r>
            <a:r>
              <a:rPr lang="en-US" dirty="0"/>
              <a:t>are as follows: </a:t>
            </a:r>
          </a:p>
          <a:p>
            <a:pPr marL="0" indent="0">
              <a:buNone/>
            </a:pPr>
            <a:endParaRPr lang="en-US" dirty="0"/>
          </a:p>
          <a:p>
            <a:pPr marL="0" indent="0">
              <a:buNone/>
            </a:pPr>
            <a:r>
              <a:rPr lang="en-US" dirty="0"/>
              <a:t>(16) Health policies, health services, health standards, quality and monitoring, national or specialized service providing hospitals, traditional treatment services and communicable disease control. </a:t>
            </a:r>
          </a:p>
          <a:p>
            <a:endParaRPr lang="en-US" dirty="0"/>
          </a:p>
        </p:txBody>
      </p:sp>
      <p:sp>
        <p:nvSpPr>
          <p:cNvPr id="4" name="Date Placeholder 3"/>
          <p:cNvSpPr>
            <a:spLocks noGrp="1"/>
          </p:cNvSpPr>
          <p:nvPr>
            <p:ph type="dt" sz="half" idx="10"/>
          </p:nvPr>
        </p:nvSpPr>
        <p:spPr/>
        <p:txBody>
          <a:bodyPr/>
          <a:lstStyle/>
          <a:p>
            <a:fld id="{BC56BD44-A662-447C-87F6-EB3B28A8C36A}" type="datetime1">
              <a:rPr lang="en-US" smtClean="0"/>
              <a:t>8/6/2025</a:t>
            </a:fld>
            <a:endParaRPr lang="en-US" dirty="0"/>
          </a:p>
        </p:txBody>
      </p:sp>
      <p:sp>
        <p:nvSpPr>
          <p:cNvPr id="5" name="Footer Placeholder 4"/>
          <p:cNvSpPr>
            <a:spLocks noGrp="1"/>
          </p:cNvSpPr>
          <p:nvPr>
            <p:ph type="ftr" sz="quarter" idx="11"/>
          </p:nvPr>
        </p:nvSpPr>
        <p:spPr/>
        <p:txBody>
          <a:bodyPr/>
          <a:lstStyle/>
          <a:p>
            <a:r>
              <a:rPr lang="en-US"/>
              <a:t>© Hari Prasad Kaphle, SHAS,PU</a:t>
            </a:r>
            <a:endParaRPr lang="en-US" dirty="0"/>
          </a:p>
        </p:txBody>
      </p:sp>
      <p:sp>
        <p:nvSpPr>
          <p:cNvPr id="6" name="Slide Number Placeholder 5"/>
          <p:cNvSpPr>
            <a:spLocks noGrp="1"/>
          </p:cNvSpPr>
          <p:nvPr>
            <p:ph type="sldNum" sz="quarter" idx="12"/>
          </p:nvPr>
        </p:nvSpPr>
        <p:spPr/>
        <p:txBody>
          <a:bodyPr/>
          <a:lstStyle/>
          <a:p>
            <a:fld id="{4E115C3D-DD67-4482-B33E-0A2165097E17}" type="slidenum">
              <a:rPr lang="en-US" smtClean="0"/>
              <a:t>12</a:t>
            </a:fld>
            <a:endParaRPr lang="en-US"/>
          </a:p>
        </p:txBody>
      </p:sp>
    </p:spTree>
    <p:extLst>
      <p:ext uri="{BB962C8B-B14F-4D97-AF65-F5344CB8AC3E}">
        <p14:creationId xmlns:p14="http://schemas.microsoft.com/office/powerpoint/2010/main" val="515400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5CB0A-4221-5C7D-2720-9F915155672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F9E0ED8-63A8-C37F-429D-A056A7590B41}"/>
              </a:ext>
            </a:extLst>
          </p:cNvPr>
          <p:cNvSpPr>
            <a:spLocks noGrp="1"/>
          </p:cNvSpPr>
          <p:nvPr>
            <p:ph idx="1"/>
          </p:nvPr>
        </p:nvSpPr>
        <p:spPr/>
        <p:txBody>
          <a:bodyPr/>
          <a:lstStyle/>
          <a:p>
            <a:r>
              <a:rPr lang="en-US" dirty="0"/>
              <a:t>The role and responsibilities of the Federal Government of Nepal towards health service management are outlined in various policies, laws, and documents. </a:t>
            </a:r>
          </a:p>
          <a:p>
            <a:endParaRPr lang="en-US" dirty="0"/>
          </a:p>
          <a:p>
            <a:r>
              <a:rPr lang="en-US" dirty="0"/>
              <a:t>These responsibilities encompass setting national health policies, overseeing health service delivery, allocating resources, and coordinating with provincial and local governments. </a:t>
            </a:r>
          </a:p>
        </p:txBody>
      </p:sp>
      <p:sp>
        <p:nvSpPr>
          <p:cNvPr id="4" name="Date Placeholder 3">
            <a:extLst>
              <a:ext uri="{FF2B5EF4-FFF2-40B4-BE49-F238E27FC236}">
                <a16:creationId xmlns:a16="http://schemas.microsoft.com/office/drawing/2014/main" id="{DA3B731D-3E79-E19D-3780-5440E92B47DD}"/>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D56A6A44-3EDA-ED6F-7125-C1E463D3F085}"/>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7723B2AF-CA2B-0112-BC69-A87D07D20D69}"/>
              </a:ext>
            </a:extLst>
          </p:cNvPr>
          <p:cNvSpPr>
            <a:spLocks noGrp="1"/>
          </p:cNvSpPr>
          <p:nvPr>
            <p:ph type="sldNum" sz="quarter" idx="12"/>
          </p:nvPr>
        </p:nvSpPr>
        <p:spPr/>
        <p:txBody>
          <a:bodyPr/>
          <a:lstStyle/>
          <a:p>
            <a:fld id="{DBE223D3-92E4-42BF-B1B1-A2B1F8E0DA9A}" type="slidenum">
              <a:rPr lang="en-US" smtClean="0"/>
              <a:t>13</a:t>
            </a:fld>
            <a:endParaRPr lang="en-US"/>
          </a:p>
        </p:txBody>
      </p:sp>
    </p:spTree>
    <p:extLst>
      <p:ext uri="{BB962C8B-B14F-4D97-AF65-F5344CB8AC3E}">
        <p14:creationId xmlns:p14="http://schemas.microsoft.com/office/powerpoint/2010/main" val="4083132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15E4F-015E-9FAE-A5A7-5C6D384CE83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AAF01E3-B097-E25B-8056-48B4CBBB87B8}"/>
              </a:ext>
            </a:extLst>
          </p:cNvPr>
          <p:cNvSpPr>
            <a:spLocks noGrp="1"/>
          </p:cNvSpPr>
          <p:nvPr>
            <p:ph idx="1"/>
          </p:nvPr>
        </p:nvSpPr>
        <p:spPr/>
        <p:txBody>
          <a:bodyPr>
            <a:normAutofit/>
          </a:bodyPr>
          <a:lstStyle/>
          <a:p>
            <a:pPr marL="0" indent="0">
              <a:buNone/>
            </a:pPr>
            <a:r>
              <a:rPr lang="en-US" b="1" dirty="0"/>
              <a:t>1. Setting National Health Policies and Strategies:</a:t>
            </a:r>
          </a:p>
          <a:p>
            <a:r>
              <a:rPr lang="en-US" dirty="0"/>
              <a:t>The Federal Government of Nepal, particularly the Ministry of Health and Population (</a:t>
            </a:r>
            <a:r>
              <a:rPr lang="en-US" dirty="0" err="1"/>
              <a:t>MoHP</a:t>
            </a:r>
            <a:r>
              <a:rPr lang="en-US" dirty="0"/>
              <a:t>), is responsible for formulating national health policies and strategies. These policies guide the overall direction of the health sector, including priorities for healthcare delivery, disease control, and health promotion.</a:t>
            </a:r>
          </a:p>
          <a:p>
            <a:endParaRPr lang="en-US" dirty="0"/>
          </a:p>
        </p:txBody>
      </p:sp>
      <p:sp>
        <p:nvSpPr>
          <p:cNvPr id="4" name="Date Placeholder 3">
            <a:extLst>
              <a:ext uri="{FF2B5EF4-FFF2-40B4-BE49-F238E27FC236}">
                <a16:creationId xmlns:a16="http://schemas.microsoft.com/office/drawing/2014/main" id="{D22076F6-9689-D5BB-6654-CFAE9CD14148}"/>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2912ACAD-E05F-A936-EBD2-A49EFFFF6198}"/>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0A468A7A-E390-F90C-F01E-8B27D02196CD}"/>
              </a:ext>
            </a:extLst>
          </p:cNvPr>
          <p:cNvSpPr>
            <a:spLocks noGrp="1"/>
          </p:cNvSpPr>
          <p:nvPr>
            <p:ph type="sldNum" sz="quarter" idx="12"/>
          </p:nvPr>
        </p:nvSpPr>
        <p:spPr/>
        <p:txBody>
          <a:bodyPr/>
          <a:lstStyle/>
          <a:p>
            <a:fld id="{DBE223D3-92E4-42BF-B1B1-A2B1F8E0DA9A}" type="slidenum">
              <a:rPr lang="en-US" smtClean="0"/>
              <a:t>14</a:t>
            </a:fld>
            <a:endParaRPr lang="en-US"/>
          </a:p>
        </p:txBody>
      </p:sp>
    </p:spTree>
    <p:extLst>
      <p:ext uri="{BB962C8B-B14F-4D97-AF65-F5344CB8AC3E}">
        <p14:creationId xmlns:p14="http://schemas.microsoft.com/office/powerpoint/2010/main" val="1127970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7411E-EAFB-9F61-29E2-A1C764F0341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C8319BF-52E7-D01D-1460-44B6EFD39936}"/>
              </a:ext>
            </a:extLst>
          </p:cNvPr>
          <p:cNvSpPr>
            <a:spLocks noGrp="1"/>
          </p:cNvSpPr>
          <p:nvPr>
            <p:ph idx="1"/>
          </p:nvPr>
        </p:nvSpPr>
        <p:spPr/>
        <p:txBody>
          <a:bodyPr/>
          <a:lstStyle/>
          <a:p>
            <a:pPr marL="0" indent="0">
              <a:buNone/>
            </a:pPr>
            <a:r>
              <a:rPr lang="en-US" b="1" dirty="0"/>
              <a:t>2. Regulation and Oversight:</a:t>
            </a:r>
          </a:p>
          <a:p>
            <a:r>
              <a:rPr lang="en-US" dirty="0"/>
              <a:t>The federal government regulates and oversees various aspects of the health sector, including healthcare facilities, medical education, pharmaceuticals, and health professionals. It ensures compliance with standards and regulations to safeguard public health and safety.</a:t>
            </a:r>
          </a:p>
        </p:txBody>
      </p:sp>
      <p:sp>
        <p:nvSpPr>
          <p:cNvPr id="4" name="Date Placeholder 3">
            <a:extLst>
              <a:ext uri="{FF2B5EF4-FFF2-40B4-BE49-F238E27FC236}">
                <a16:creationId xmlns:a16="http://schemas.microsoft.com/office/drawing/2014/main" id="{1F9E958C-77BD-524C-A61C-298DC3937749}"/>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5D888C6E-31AE-4C45-C0B2-1BBB94F11858}"/>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E161948B-56B3-D8D1-C1C2-A71B6605ACA5}"/>
              </a:ext>
            </a:extLst>
          </p:cNvPr>
          <p:cNvSpPr>
            <a:spLocks noGrp="1"/>
          </p:cNvSpPr>
          <p:nvPr>
            <p:ph type="sldNum" sz="quarter" idx="12"/>
          </p:nvPr>
        </p:nvSpPr>
        <p:spPr/>
        <p:txBody>
          <a:bodyPr/>
          <a:lstStyle/>
          <a:p>
            <a:fld id="{DBE223D3-92E4-42BF-B1B1-A2B1F8E0DA9A}" type="slidenum">
              <a:rPr lang="en-US" smtClean="0"/>
              <a:t>15</a:t>
            </a:fld>
            <a:endParaRPr lang="en-US"/>
          </a:p>
        </p:txBody>
      </p:sp>
    </p:spTree>
    <p:extLst>
      <p:ext uri="{BB962C8B-B14F-4D97-AF65-F5344CB8AC3E}">
        <p14:creationId xmlns:p14="http://schemas.microsoft.com/office/powerpoint/2010/main" val="339162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F69BD3-E002-5DF2-1415-EEF8455A223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AF41A39-BE30-0157-9191-4B62D099061F}"/>
              </a:ext>
            </a:extLst>
          </p:cNvPr>
          <p:cNvSpPr>
            <a:spLocks noGrp="1"/>
          </p:cNvSpPr>
          <p:nvPr>
            <p:ph idx="1"/>
          </p:nvPr>
        </p:nvSpPr>
        <p:spPr/>
        <p:txBody>
          <a:bodyPr/>
          <a:lstStyle/>
          <a:p>
            <a:pPr marL="0" indent="0">
              <a:buNone/>
            </a:pPr>
            <a:r>
              <a:rPr lang="en-US" b="1" dirty="0"/>
              <a:t>3. Resource Allocation and Financing:</a:t>
            </a:r>
          </a:p>
          <a:p>
            <a:r>
              <a:rPr lang="en-US" dirty="0"/>
              <a:t>The Federal Government allocates budgetary resources for health service delivery, infrastructure development, and health programs. It mobilizes funds from domestic revenue sources and external sources to support the health sector.</a:t>
            </a:r>
          </a:p>
        </p:txBody>
      </p:sp>
      <p:sp>
        <p:nvSpPr>
          <p:cNvPr id="4" name="Date Placeholder 3">
            <a:extLst>
              <a:ext uri="{FF2B5EF4-FFF2-40B4-BE49-F238E27FC236}">
                <a16:creationId xmlns:a16="http://schemas.microsoft.com/office/drawing/2014/main" id="{D14B26AF-EC0C-9DE7-3B35-8133EB2D5756}"/>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33D83478-84C7-A175-7698-064A02605AE1}"/>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D0EAAD54-9B7E-2F89-2F09-12EC0C1D4874}"/>
              </a:ext>
            </a:extLst>
          </p:cNvPr>
          <p:cNvSpPr>
            <a:spLocks noGrp="1"/>
          </p:cNvSpPr>
          <p:nvPr>
            <p:ph type="sldNum" sz="quarter" idx="12"/>
          </p:nvPr>
        </p:nvSpPr>
        <p:spPr/>
        <p:txBody>
          <a:bodyPr/>
          <a:lstStyle/>
          <a:p>
            <a:fld id="{DBE223D3-92E4-42BF-B1B1-A2B1F8E0DA9A}" type="slidenum">
              <a:rPr lang="en-US" smtClean="0"/>
              <a:t>16</a:t>
            </a:fld>
            <a:endParaRPr lang="en-US"/>
          </a:p>
        </p:txBody>
      </p:sp>
    </p:spTree>
    <p:extLst>
      <p:ext uri="{BB962C8B-B14F-4D97-AF65-F5344CB8AC3E}">
        <p14:creationId xmlns:p14="http://schemas.microsoft.com/office/powerpoint/2010/main" val="2121702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BA7D1-45CA-50FA-A09B-FF1745F9E50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F54F77-D05F-8CA8-9632-517FD32B44E9}"/>
              </a:ext>
            </a:extLst>
          </p:cNvPr>
          <p:cNvSpPr>
            <a:spLocks noGrp="1"/>
          </p:cNvSpPr>
          <p:nvPr>
            <p:ph idx="1"/>
          </p:nvPr>
        </p:nvSpPr>
        <p:spPr/>
        <p:txBody>
          <a:bodyPr>
            <a:normAutofit/>
          </a:bodyPr>
          <a:lstStyle/>
          <a:p>
            <a:pPr marL="0" indent="0">
              <a:buNone/>
            </a:pPr>
            <a:r>
              <a:rPr lang="en-US" b="1" dirty="0"/>
              <a:t>4. Coordination and Collaboration:</a:t>
            </a:r>
          </a:p>
          <a:p>
            <a:r>
              <a:rPr lang="en-US" dirty="0"/>
              <a:t>The federal government plays a key role in coordinating with provincial and local governments, as well as with development partners and non-governmental organizations, to ensure coherence and synergy in health sector activities. It fosters collaboration to address cross-cutting health issues and achieve common goals.</a:t>
            </a:r>
          </a:p>
        </p:txBody>
      </p:sp>
      <p:sp>
        <p:nvSpPr>
          <p:cNvPr id="4" name="Date Placeholder 3">
            <a:extLst>
              <a:ext uri="{FF2B5EF4-FFF2-40B4-BE49-F238E27FC236}">
                <a16:creationId xmlns:a16="http://schemas.microsoft.com/office/drawing/2014/main" id="{EFFFC4B9-66E7-DEC2-5327-C31835DEFDF1}"/>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6E99942D-201A-3155-05CE-C2D9A0936283}"/>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C90F063A-D17E-3F51-38A8-7E128B8143F8}"/>
              </a:ext>
            </a:extLst>
          </p:cNvPr>
          <p:cNvSpPr>
            <a:spLocks noGrp="1"/>
          </p:cNvSpPr>
          <p:nvPr>
            <p:ph type="sldNum" sz="quarter" idx="12"/>
          </p:nvPr>
        </p:nvSpPr>
        <p:spPr/>
        <p:txBody>
          <a:bodyPr/>
          <a:lstStyle/>
          <a:p>
            <a:fld id="{DBE223D3-92E4-42BF-B1B1-A2B1F8E0DA9A}" type="slidenum">
              <a:rPr lang="en-US" smtClean="0"/>
              <a:t>17</a:t>
            </a:fld>
            <a:endParaRPr lang="en-US"/>
          </a:p>
        </p:txBody>
      </p:sp>
    </p:spTree>
    <p:extLst>
      <p:ext uri="{BB962C8B-B14F-4D97-AF65-F5344CB8AC3E}">
        <p14:creationId xmlns:p14="http://schemas.microsoft.com/office/powerpoint/2010/main" val="3676214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5144F-5327-48EA-A8FA-EEB95CC0E22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0BAE404-4E6F-AC69-97E5-878D28750BE2}"/>
              </a:ext>
            </a:extLst>
          </p:cNvPr>
          <p:cNvSpPr>
            <a:spLocks noGrp="1"/>
          </p:cNvSpPr>
          <p:nvPr>
            <p:ph idx="1"/>
          </p:nvPr>
        </p:nvSpPr>
        <p:spPr/>
        <p:txBody>
          <a:bodyPr/>
          <a:lstStyle/>
          <a:p>
            <a:pPr marL="0" indent="0">
              <a:buNone/>
            </a:pPr>
            <a:r>
              <a:rPr lang="en-US" b="1" dirty="0"/>
              <a:t>5. Emergency Preparedness and Response:</a:t>
            </a:r>
          </a:p>
          <a:p>
            <a:r>
              <a:rPr lang="en-US" dirty="0"/>
              <a:t>The federal government is responsible for leading emergency preparedness and response efforts in the health sector, including during natural disasters, disease outbreaks, and other public health emergencies.</a:t>
            </a:r>
          </a:p>
        </p:txBody>
      </p:sp>
      <p:sp>
        <p:nvSpPr>
          <p:cNvPr id="4" name="Date Placeholder 3">
            <a:extLst>
              <a:ext uri="{FF2B5EF4-FFF2-40B4-BE49-F238E27FC236}">
                <a16:creationId xmlns:a16="http://schemas.microsoft.com/office/drawing/2014/main" id="{5292CFA0-E194-3321-0C47-2ACE371F4E41}"/>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35F19822-2EFD-310A-9BBF-44F942281DBE}"/>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55354534-2A16-990F-D1DB-585E760AB094}"/>
              </a:ext>
            </a:extLst>
          </p:cNvPr>
          <p:cNvSpPr>
            <a:spLocks noGrp="1"/>
          </p:cNvSpPr>
          <p:nvPr>
            <p:ph type="sldNum" sz="quarter" idx="12"/>
          </p:nvPr>
        </p:nvSpPr>
        <p:spPr/>
        <p:txBody>
          <a:bodyPr/>
          <a:lstStyle/>
          <a:p>
            <a:fld id="{DBE223D3-92E4-42BF-B1B1-A2B1F8E0DA9A}" type="slidenum">
              <a:rPr lang="en-US" smtClean="0"/>
              <a:t>18</a:t>
            </a:fld>
            <a:endParaRPr lang="en-US"/>
          </a:p>
        </p:txBody>
      </p:sp>
    </p:spTree>
    <p:extLst>
      <p:ext uri="{BB962C8B-B14F-4D97-AF65-F5344CB8AC3E}">
        <p14:creationId xmlns:p14="http://schemas.microsoft.com/office/powerpoint/2010/main" val="2917382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85AE2-FEBB-B9F1-CF09-E87133FF11B2}"/>
              </a:ext>
            </a:extLst>
          </p:cNvPr>
          <p:cNvSpPr>
            <a:spLocks noGrp="1"/>
          </p:cNvSpPr>
          <p:nvPr>
            <p:ph type="title"/>
          </p:nvPr>
        </p:nvSpPr>
        <p:spPr/>
        <p:txBody>
          <a:bodyPr/>
          <a:lstStyle/>
          <a:p>
            <a:r>
              <a:rPr lang="en-US" dirty="0"/>
              <a:t>References </a:t>
            </a:r>
          </a:p>
        </p:txBody>
      </p:sp>
      <p:sp>
        <p:nvSpPr>
          <p:cNvPr id="3" name="Content Placeholder 2">
            <a:extLst>
              <a:ext uri="{FF2B5EF4-FFF2-40B4-BE49-F238E27FC236}">
                <a16:creationId xmlns:a16="http://schemas.microsoft.com/office/drawing/2014/main" id="{3578C728-A766-52CB-2B24-EF144473371C}"/>
              </a:ext>
            </a:extLst>
          </p:cNvPr>
          <p:cNvSpPr>
            <a:spLocks noGrp="1"/>
          </p:cNvSpPr>
          <p:nvPr>
            <p:ph idx="1"/>
          </p:nvPr>
        </p:nvSpPr>
        <p:spPr/>
        <p:txBody>
          <a:bodyPr/>
          <a:lstStyle/>
          <a:p>
            <a:r>
              <a:rPr lang="en-US" dirty="0"/>
              <a:t>National Health Emergency Plan of Nepal </a:t>
            </a:r>
          </a:p>
          <a:p>
            <a:r>
              <a:rPr lang="en-US" dirty="0"/>
              <a:t>Health Sector Strategy Implementation Plan (2016-2021)</a:t>
            </a:r>
          </a:p>
          <a:p>
            <a:r>
              <a:rPr lang="en-US" dirty="0"/>
              <a:t>National Health Policy 2076</a:t>
            </a:r>
          </a:p>
          <a:p>
            <a:r>
              <a:rPr lang="en-US" dirty="0"/>
              <a:t>Health Financing Strategy of Nepal (2017)</a:t>
            </a:r>
          </a:p>
          <a:p>
            <a:r>
              <a:rPr lang="en-US" dirty="0"/>
              <a:t>Annual Budget Speech and Annual Plans of the Government of Nepal </a:t>
            </a:r>
          </a:p>
          <a:p>
            <a:r>
              <a:rPr lang="en-US" dirty="0"/>
              <a:t>Constitution of Nepal (2015)</a:t>
            </a:r>
          </a:p>
        </p:txBody>
      </p:sp>
      <p:sp>
        <p:nvSpPr>
          <p:cNvPr id="4" name="Date Placeholder 3">
            <a:extLst>
              <a:ext uri="{FF2B5EF4-FFF2-40B4-BE49-F238E27FC236}">
                <a16:creationId xmlns:a16="http://schemas.microsoft.com/office/drawing/2014/main" id="{9C626004-F52B-BA36-13C4-9E53BF1EBAD1}"/>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4A0E3F52-30A5-33ED-E590-39591B0D5CAD}"/>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2AC07B46-3414-91E1-02E4-9354FCF90756}"/>
              </a:ext>
            </a:extLst>
          </p:cNvPr>
          <p:cNvSpPr>
            <a:spLocks noGrp="1"/>
          </p:cNvSpPr>
          <p:nvPr>
            <p:ph type="sldNum" sz="quarter" idx="12"/>
          </p:nvPr>
        </p:nvSpPr>
        <p:spPr/>
        <p:txBody>
          <a:bodyPr/>
          <a:lstStyle/>
          <a:p>
            <a:fld id="{DBE223D3-92E4-42BF-B1B1-A2B1F8E0DA9A}" type="slidenum">
              <a:rPr lang="en-US" smtClean="0"/>
              <a:t>19</a:t>
            </a:fld>
            <a:endParaRPr lang="en-US"/>
          </a:p>
        </p:txBody>
      </p:sp>
    </p:spTree>
    <p:extLst>
      <p:ext uri="{BB962C8B-B14F-4D97-AF65-F5344CB8AC3E}">
        <p14:creationId xmlns:p14="http://schemas.microsoft.com/office/powerpoint/2010/main" val="1760922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F3531-0E22-E89F-D31B-8E2F3D75A3F3}"/>
              </a:ext>
            </a:extLst>
          </p:cNvPr>
          <p:cNvSpPr>
            <a:spLocks noGrp="1"/>
          </p:cNvSpPr>
          <p:nvPr>
            <p:ph type="title"/>
          </p:nvPr>
        </p:nvSpPr>
        <p:spPr/>
        <p:txBody>
          <a:bodyPr/>
          <a:lstStyle/>
          <a:p>
            <a:endParaRPr lang="en-US"/>
          </a:p>
        </p:txBody>
      </p:sp>
      <p:graphicFrame>
        <p:nvGraphicFramePr>
          <p:cNvPr id="7" name="Content Placeholder 6">
            <a:extLst>
              <a:ext uri="{FF2B5EF4-FFF2-40B4-BE49-F238E27FC236}">
                <a16:creationId xmlns:a16="http://schemas.microsoft.com/office/drawing/2014/main" id="{4A9BD27B-C0D0-AE40-F815-768FEC82FD59}"/>
              </a:ext>
            </a:extLst>
          </p:cNvPr>
          <p:cNvGraphicFramePr>
            <a:graphicFrameLocks noGrp="1"/>
          </p:cNvGraphicFramePr>
          <p:nvPr>
            <p:ph idx="1"/>
            <p:extLst>
              <p:ext uri="{D42A27DB-BD31-4B8C-83A1-F6EECF244321}">
                <p14:modId xmlns:p14="http://schemas.microsoft.com/office/powerpoint/2010/main" val="878859642"/>
              </p:ext>
            </p:extLst>
          </p:nvPr>
        </p:nvGraphicFramePr>
        <p:xfrm>
          <a:off x="838200" y="1517650"/>
          <a:ext cx="10515600" cy="46593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a:extLst>
              <a:ext uri="{FF2B5EF4-FFF2-40B4-BE49-F238E27FC236}">
                <a16:creationId xmlns:a16="http://schemas.microsoft.com/office/drawing/2014/main" id="{C8A0CC37-9DD9-DCFA-C3C4-645FFE41A14A}"/>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3561040C-0BB8-0295-8132-7594891EAAC3}"/>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A46276A0-8D81-0519-2B3B-93FA13FD0CC4}"/>
              </a:ext>
            </a:extLst>
          </p:cNvPr>
          <p:cNvSpPr>
            <a:spLocks noGrp="1"/>
          </p:cNvSpPr>
          <p:nvPr>
            <p:ph type="sldNum" sz="quarter" idx="12"/>
          </p:nvPr>
        </p:nvSpPr>
        <p:spPr/>
        <p:txBody>
          <a:bodyPr/>
          <a:lstStyle/>
          <a:p>
            <a:fld id="{DBE223D3-92E4-42BF-B1B1-A2B1F8E0DA9A}" type="slidenum">
              <a:rPr lang="en-US" smtClean="0"/>
              <a:t>2</a:t>
            </a:fld>
            <a:endParaRPr lang="en-US"/>
          </a:p>
        </p:txBody>
      </p:sp>
    </p:spTree>
    <p:extLst>
      <p:ext uri="{BB962C8B-B14F-4D97-AF65-F5344CB8AC3E}">
        <p14:creationId xmlns:p14="http://schemas.microsoft.com/office/powerpoint/2010/main" val="751265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567CA-5688-CCC4-FA70-6F2B0CB8D52D}"/>
              </a:ext>
            </a:extLst>
          </p:cNvPr>
          <p:cNvSpPr>
            <a:spLocks noGrp="1"/>
          </p:cNvSpPr>
          <p:nvPr>
            <p:ph type="ctrTitle"/>
          </p:nvPr>
        </p:nvSpPr>
        <p:spPr/>
        <p:txBody>
          <a:bodyPr/>
          <a:lstStyle/>
          <a:p>
            <a:r>
              <a:rPr lang="en-US" dirty="0"/>
              <a:t>SWOT Analysis of Federal Health System Management in Nepal </a:t>
            </a:r>
          </a:p>
        </p:txBody>
      </p:sp>
      <p:sp>
        <p:nvSpPr>
          <p:cNvPr id="3" name="Subtitle 2">
            <a:extLst>
              <a:ext uri="{FF2B5EF4-FFF2-40B4-BE49-F238E27FC236}">
                <a16:creationId xmlns:a16="http://schemas.microsoft.com/office/drawing/2014/main" id="{F8B0EF0A-D3C1-56DA-EE17-901EE6C90AA7}"/>
              </a:ext>
            </a:extLst>
          </p:cNvPr>
          <p:cNvSpPr>
            <a:spLocks noGrp="1"/>
          </p:cNvSpPr>
          <p:nvPr>
            <p:ph type="subTitle" idx="1"/>
          </p:nvPr>
        </p:nvSpPr>
        <p:spPr/>
        <p:txBody>
          <a:bodyPr/>
          <a:lstStyle/>
          <a:p>
            <a:pPr algn="ctr"/>
            <a:r>
              <a:rPr lang="en-US" dirty="0">
                <a:solidFill>
                  <a:srgbClr val="0000FF"/>
                </a:solidFill>
                <a:latin typeface="Times New Roman" panose="02020603050405020304" pitchFamily="18" charset="0"/>
                <a:cs typeface="Times New Roman" panose="02020603050405020304" pitchFamily="18" charset="0"/>
              </a:rPr>
              <a:t>Dr. Hari Prasad Kaphle, MPH, PhD</a:t>
            </a:r>
          </a:p>
          <a:p>
            <a:pPr algn="ctr"/>
            <a:r>
              <a:rPr lang="en-US" dirty="0">
                <a:solidFill>
                  <a:srgbClr val="0000FF"/>
                </a:solidFill>
                <a:latin typeface="Times New Roman" panose="02020603050405020304" pitchFamily="18" charset="0"/>
                <a:cs typeface="Times New Roman" panose="02020603050405020304" pitchFamily="18" charset="0"/>
              </a:rPr>
              <a:t>Associate Professor (Public Health)</a:t>
            </a:r>
          </a:p>
          <a:p>
            <a:pPr algn="ctr"/>
            <a:r>
              <a:rPr lang="en-US" dirty="0">
                <a:solidFill>
                  <a:srgbClr val="0000FF"/>
                </a:solidFill>
                <a:latin typeface="Times New Roman" panose="02020603050405020304" pitchFamily="18" charset="0"/>
                <a:cs typeface="Times New Roman" panose="02020603050405020304" pitchFamily="18" charset="0"/>
              </a:rPr>
              <a:t>Pokhara University, Nepal. </a:t>
            </a:r>
          </a:p>
          <a:p>
            <a:endParaRPr lang="en-US" dirty="0"/>
          </a:p>
        </p:txBody>
      </p:sp>
      <p:sp>
        <p:nvSpPr>
          <p:cNvPr id="4" name="Date Placeholder 3">
            <a:extLst>
              <a:ext uri="{FF2B5EF4-FFF2-40B4-BE49-F238E27FC236}">
                <a16:creationId xmlns:a16="http://schemas.microsoft.com/office/drawing/2014/main" id="{03F880CB-817F-BBC6-EB8C-52C68B4268D9}"/>
              </a:ext>
            </a:extLst>
          </p:cNvPr>
          <p:cNvSpPr>
            <a:spLocks noGrp="1"/>
          </p:cNvSpPr>
          <p:nvPr>
            <p:ph type="dt" sz="half" idx="10"/>
          </p:nvPr>
        </p:nvSpPr>
        <p:spPr/>
        <p:txBody>
          <a:bodyPr/>
          <a:lstStyle/>
          <a:p>
            <a:fld id="{E85A5E71-913F-47C4-8301-5BE7D30B5E43}" type="datetime1">
              <a:rPr lang="en-US" smtClean="0"/>
              <a:t>8/6/2025</a:t>
            </a:fld>
            <a:endParaRPr lang="en-US"/>
          </a:p>
        </p:txBody>
      </p:sp>
      <p:sp>
        <p:nvSpPr>
          <p:cNvPr id="5" name="Footer Placeholder 4">
            <a:extLst>
              <a:ext uri="{FF2B5EF4-FFF2-40B4-BE49-F238E27FC236}">
                <a16:creationId xmlns:a16="http://schemas.microsoft.com/office/drawing/2014/main" id="{7CB70285-2065-D7C0-F51C-E51C78E68B51}"/>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1330FED5-A206-5B22-FCAD-6C7E4DD924A4}"/>
              </a:ext>
            </a:extLst>
          </p:cNvPr>
          <p:cNvSpPr>
            <a:spLocks noGrp="1"/>
          </p:cNvSpPr>
          <p:nvPr>
            <p:ph type="sldNum" sz="quarter" idx="12"/>
          </p:nvPr>
        </p:nvSpPr>
        <p:spPr/>
        <p:txBody>
          <a:bodyPr/>
          <a:lstStyle/>
          <a:p>
            <a:fld id="{DBE223D3-92E4-42BF-B1B1-A2B1F8E0DA9A}" type="slidenum">
              <a:rPr lang="en-US" smtClean="0"/>
              <a:t>20</a:t>
            </a:fld>
            <a:endParaRPr lang="en-US"/>
          </a:p>
        </p:txBody>
      </p:sp>
    </p:spTree>
    <p:extLst>
      <p:ext uri="{BB962C8B-B14F-4D97-AF65-F5344CB8AC3E}">
        <p14:creationId xmlns:p14="http://schemas.microsoft.com/office/powerpoint/2010/main" val="1311800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6FEE1-9859-26D9-AD4C-356DC18AD90E}"/>
              </a:ext>
            </a:extLst>
          </p:cNvPr>
          <p:cNvSpPr>
            <a:spLocks noGrp="1"/>
          </p:cNvSpPr>
          <p:nvPr>
            <p:ph type="title"/>
          </p:nvPr>
        </p:nvSpPr>
        <p:spPr/>
        <p:txBody>
          <a:bodyPr/>
          <a:lstStyle/>
          <a:p>
            <a:r>
              <a:rPr lang="en-US" dirty="0"/>
              <a:t>Strengths </a:t>
            </a:r>
          </a:p>
        </p:txBody>
      </p:sp>
      <p:sp>
        <p:nvSpPr>
          <p:cNvPr id="3" name="Content Placeholder 2">
            <a:extLst>
              <a:ext uri="{FF2B5EF4-FFF2-40B4-BE49-F238E27FC236}">
                <a16:creationId xmlns:a16="http://schemas.microsoft.com/office/drawing/2014/main" id="{D0AA6F18-FFB5-B7FE-B175-B2F1561BBD1A}"/>
              </a:ext>
            </a:extLst>
          </p:cNvPr>
          <p:cNvSpPr>
            <a:spLocks noGrp="1"/>
          </p:cNvSpPr>
          <p:nvPr>
            <p:ph idx="1"/>
          </p:nvPr>
        </p:nvSpPr>
        <p:spPr/>
        <p:txBody>
          <a:bodyPr>
            <a:normAutofit/>
          </a:bodyPr>
          <a:lstStyle/>
          <a:p>
            <a:r>
              <a:rPr lang="en-US" dirty="0"/>
              <a:t>Government Commitment: The government of Nepal has demonstrated commitment to improving healthcare through policies, strategies, and investments in healthcare infrastructure, human resources, and health promotion programs.</a:t>
            </a:r>
          </a:p>
          <a:p>
            <a:endParaRPr lang="en-US" dirty="0"/>
          </a:p>
          <a:p>
            <a:r>
              <a:rPr lang="en-US" dirty="0"/>
              <a:t>Geographical Coverage: Despite challenges, Nepal's health system has made efforts to expand healthcare services to remote and rural areas through the establishment of health posts, sub-health posts, and outreach programs, improving access to essential healthcare services.</a:t>
            </a:r>
          </a:p>
          <a:p>
            <a:endParaRPr lang="en-US" dirty="0"/>
          </a:p>
          <a:p>
            <a:endParaRPr lang="en-US" dirty="0"/>
          </a:p>
          <a:p>
            <a:pPr marL="0" indent="0">
              <a:buNone/>
            </a:pPr>
            <a:endParaRPr lang="en-US" dirty="0"/>
          </a:p>
        </p:txBody>
      </p:sp>
      <p:sp>
        <p:nvSpPr>
          <p:cNvPr id="4" name="Date Placeholder 3">
            <a:extLst>
              <a:ext uri="{FF2B5EF4-FFF2-40B4-BE49-F238E27FC236}">
                <a16:creationId xmlns:a16="http://schemas.microsoft.com/office/drawing/2014/main" id="{653D8DD4-4636-EA3E-D334-829FDFEDA39E}"/>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255F986F-7A6F-B390-FF57-B987350C70B7}"/>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2F00D90A-F4A9-D8F6-203A-AB1892549B01}"/>
              </a:ext>
            </a:extLst>
          </p:cNvPr>
          <p:cNvSpPr>
            <a:spLocks noGrp="1"/>
          </p:cNvSpPr>
          <p:nvPr>
            <p:ph type="sldNum" sz="quarter" idx="12"/>
          </p:nvPr>
        </p:nvSpPr>
        <p:spPr/>
        <p:txBody>
          <a:bodyPr/>
          <a:lstStyle/>
          <a:p>
            <a:fld id="{DBE223D3-92E4-42BF-B1B1-A2B1F8E0DA9A}" type="slidenum">
              <a:rPr lang="en-US" smtClean="0"/>
              <a:t>21</a:t>
            </a:fld>
            <a:endParaRPr lang="en-US"/>
          </a:p>
        </p:txBody>
      </p:sp>
    </p:spTree>
    <p:extLst>
      <p:ext uri="{BB962C8B-B14F-4D97-AF65-F5344CB8AC3E}">
        <p14:creationId xmlns:p14="http://schemas.microsoft.com/office/powerpoint/2010/main" val="1665675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01C9B-E39D-6365-C8AB-A530C225B14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9D3D82-1FC9-ACFA-CE7E-D9F06181E8EE}"/>
              </a:ext>
            </a:extLst>
          </p:cNvPr>
          <p:cNvSpPr>
            <a:spLocks noGrp="1"/>
          </p:cNvSpPr>
          <p:nvPr>
            <p:ph idx="1"/>
          </p:nvPr>
        </p:nvSpPr>
        <p:spPr/>
        <p:txBody>
          <a:bodyPr/>
          <a:lstStyle/>
          <a:p>
            <a:r>
              <a:rPr lang="en-US" dirty="0"/>
              <a:t>Human Resource Development: The </a:t>
            </a:r>
            <a:r>
              <a:rPr lang="en-US" dirty="0" err="1"/>
              <a:t>MoHP</a:t>
            </a:r>
            <a:r>
              <a:rPr lang="en-US" dirty="0"/>
              <a:t> focuses on human resource development in the healthcare sector through training programs, capacity building initiatives, and recruitment of healthcare professionals to address workforce shortages.</a:t>
            </a:r>
          </a:p>
          <a:p>
            <a:endParaRPr lang="en-US" dirty="0"/>
          </a:p>
          <a:p>
            <a:r>
              <a:rPr lang="en-US" dirty="0"/>
              <a:t>Comprehensive Healthcare Policies: The Ministry of Health and Population (</a:t>
            </a:r>
            <a:r>
              <a:rPr lang="en-US" dirty="0" err="1"/>
              <a:t>MoHP</a:t>
            </a:r>
            <a:r>
              <a:rPr lang="en-US" dirty="0"/>
              <a:t>) has developed comprehensive healthcare policies and strategies aimed at improving healthcare delivery and addressing public health challenges.</a:t>
            </a:r>
          </a:p>
        </p:txBody>
      </p:sp>
      <p:sp>
        <p:nvSpPr>
          <p:cNvPr id="4" name="Date Placeholder 3">
            <a:extLst>
              <a:ext uri="{FF2B5EF4-FFF2-40B4-BE49-F238E27FC236}">
                <a16:creationId xmlns:a16="http://schemas.microsoft.com/office/drawing/2014/main" id="{0C3E7386-E904-B5DA-5FF9-2368A2E181F8}"/>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35E49F2F-651D-8209-D29B-7B7A8D89BD8C}"/>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935C6AE9-0AAC-0A62-B206-359C5FCAA979}"/>
              </a:ext>
            </a:extLst>
          </p:cNvPr>
          <p:cNvSpPr>
            <a:spLocks noGrp="1"/>
          </p:cNvSpPr>
          <p:nvPr>
            <p:ph type="sldNum" sz="quarter" idx="12"/>
          </p:nvPr>
        </p:nvSpPr>
        <p:spPr/>
        <p:txBody>
          <a:bodyPr/>
          <a:lstStyle/>
          <a:p>
            <a:fld id="{DBE223D3-92E4-42BF-B1B1-A2B1F8E0DA9A}" type="slidenum">
              <a:rPr lang="en-US" smtClean="0"/>
              <a:t>22</a:t>
            </a:fld>
            <a:endParaRPr lang="en-US"/>
          </a:p>
        </p:txBody>
      </p:sp>
    </p:spTree>
    <p:extLst>
      <p:ext uri="{BB962C8B-B14F-4D97-AF65-F5344CB8AC3E}">
        <p14:creationId xmlns:p14="http://schemas.microsoft.com/office/powerpoint/2010/main" val="33342436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BAA76-493A-CC77-5947-39D1A372316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3EBE5A4-9EB9-D08A-FB5C-33409F4DECAB}"/>
              </a:ext>
            </a:extLst>
          </p:cNvPr>
          <p:cNvSpPr>
            <a:spLocks noGrp="1"/>
          </p:cNvSpPr>
          <p:nvPr>
            <p:ph idx="1"/>
          </p:nvPr>
        </p:nvSpPr>
        <p:spPr/>
        <p:txBody>
          <a:bodyPr>
            <a:normAutofit/>
          </a:bodyPr>
          <a:lstStyle/>
          <a:p>
            <a:r>
              <a:rPr lang="en-US" dirty="0"/>
              <a:t>Health Promotion and Disease Prevention Programs: The </a:t>
            </a:r>
            <a:r>
              <a:rPr lang="en-US" dirty="0" err="1"/>
              <a:t>MoHP</a:t>
            </a:r>
            <a:r>
              <a:rPr lang="en-US" dirty="0"/>
              <a:t> implements various health promotion and disease prevention programs, including immunization campaigns, maternal and child health initiatives, and awareness campaigns on sanitation and hygiene.</a:t>
            </a:r>
          </a:p>
          <a:p>
            <a:endParaRPr lang="en-US" dirty="0"/>
          </a:p>
          <a:p>
            <a:r>
              <a:rPr lang="en-US" dirty="0"/>
              <a:t>Healthcare Financing Reforms: Efforts to expand health insurance coverage and implement community-based health financing schemes have aimed to improve financial protection and increase access to healthcare services for vulnerable populations.</a:t>
            </a:r>
          </a:p>
          <a:p>
            <a:endParaRPr lang="en-US" dirty="0"/>
          </a:p>
        </p:txBody>
      </p:sp>
      <p:sp>
        <p:nvSpPr>
          <p:cNvPr id="4" name="Date Placeholder 3">
            <a:extLst>
              <a:ext uri="{FF2B5EF4-FFF2-40B4-BE49-F238E27FC236}">
                <a16:creationId xmlns:a16="http://schemas.microsoft.com/office/drawing/2014/main" id="{6539009A-ECF2-C1FF-30E6-A0C489B91D0C}"/>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C1A8F930-BEB3-0720-E070-E32FA5E8416B}"/>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48F827F1-4B82-A42E-C27E-A6323AFFCD6B}"/>
              </a:ext>
            </a:extLst>
          </p:cNvPr>
          <p:cNvSpPr>
            <a:spLocks noGrp="1"/>
          </p:cNvSpPr>
          <p:nvPr>
            <p:ph type="sldNum" sz="quarter" idx="12"/>
          </p:nvPr>
        </p:nvSpPr>
        <p:spPr/>
        <p:txBody>
          <a:bodyPr/>
          <a:lstStyle/>
          <a:p>
            <a:fld id="{DBE223D3-92E4-42BF-B1B1-A2B1F8E0DA9A}" type="slidenum">
              <a:rPr lang="en-US" smtClean="0"/>
              <a:t>23</a:t>
            </a:fld>
            <a:endParaRPr lang="en-US"/>
          </a:p>
        </p:txBody>
      </p:sp>
    </p:spTree>
    <p:extLst>
      <p:ext uri="{BB962C8B-B14F-4D97-AF65-F5344CB8AC3E}">
        <p14:creationId xmlns:p14="http://schemas.microsoft.com/office/powerpoint/2010/main" val="42076002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6CB1D-000A-E031-2F21-F7589537CF1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275CCDF-195F-AE4E-C542-AF36E482A53A}"/>
              </a:ext>
            </a:extLst>
          </p:cNvPr>
          <p:cNvSpPr>
            <a:spLocks noGrp="1"/>
          </p:cNvSpPr>
          <p:nvPr>
            <p:ph idx="1"/>
          </p:nvPr>
        </p:nvSpPr>
        <p:spPr/>
        <p:txBody>
          <a:bodyPr>
            <a:normAutofit/>
          </a:bodyPr>
          <a:lstStyle/>
          <a:p>
            <a:r>
              <a:rPr lang="en-US" dirty="0"/>
              <a:t>Health Information Systems: Nepal has made progress in developing health information systems for data collection, analysis, and monitoring of health indicators, which supports evidence-based decision-making and health system planning.</a:t>
            </a:r>
          </a:p>
          <a:p>
            <a:endParaRPr lang="en-US" dirty="0"/>
          </a:p>
          <a:p>
            <a:r>
              <a:rPr lang="en-US" dirty="0"/>
              <a:t>International Support and Collaboration: Nepal has benefited from international support and collaboration with organizations such as the World Health Organization (WHO), United Nations agencies, and bilateral partners, which have contributed to capacity building, technical assistance, and funding for healthcare programs.</a:t>
            </a:r>
          </a:p>
          <a:p>
            <a:endParaRPr lang="en-US" dirty="0"/>
          </a:p>
        </p:txBody>
      </p:sp>
      <p:sp>
        <p:nvSpPr>
          <p:cNvPr id="4" name="Date Placeholder 3">
            <a:extLst>
              <a:ext uri="{FF2B5EF4-FFF2-40B4-BE49-F238E27FC236}">
                <a16:creationId xmlns:a16="http://schemas.microsoft.com/office/drawing/2014/main" id="{AA2B123D-A4DE-3BAC-962E-E3D20C2F1C34}"/>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C2AB4ED1-66FE-EEB5-0FF1-72CEB74B0645}"/>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B81B0178-A85B-FFE2-F0BB-47D13CE0092B}"/>
              </a:ext>
            </a:extLst>
          </p:cNvPr>
          <p:cNvSpPr>
            <a:spLocks noGrp="1"/>
          </p:cNvSpPr>
          <p:nvPr>
            <p:ph type="sldNum" sz="quarter" idx="12"/>
          </p:nvPr>
        </p:nvSpPr>
        <p:spPr/>
        <p:txBody>
          <a:bodyPr/>
          <a:lstStyle/>
          <a:p>
            <a:fld id="{DBE223D3-92E4-42BF-B1B1-A2B1F8E0DA9A}" type="slidenum">
              <a:rPr lang="en-US" smtClean="0"/>
              <a:t>24</a:t>
            </a:fld>
            <a:endParaRPr lang="en-US"/>
          </a:p>
        </p:txBody>
      </p:sp>
    </p:spTree>
    <p:extLst>
      <p:ext uri="{BB962C8B-B14F-4D97-AF65-F5344CB8AC3E}">
        <p14:creationId xmlns:p14="http://schemas.microsoft.com/office/powerpoint/2010/main" val="1595609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ED096-ECB0-0FB8-BA1F-C7A788C2222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5496C9-C8B6-E079-8140-D387507B9C10}"/>
              </a:ext>
            </a:extLst>
          </p:cNvPr>
          <p:cNvSpPr>
            <a:spLocks noGrp="1"/>
          </p:cNvSpPr>
          <p:nvPr>
            <p:ph idx="1"/>
          </p:nvPr>
        </p:nvSpPr>
        <p:spPr/>
        <p:txBody>
          <a:bodyPr/>
          <a:lstStyle/>
          <a:p>
            <a:r>
              <a:rPr lang="en-US" dirty="0"/>
              <a:t>Resilience in Emergencies: Nepal's health system has shown resilience in responding to emergencies and disasters, such as earthquakes and floods, through rapid mobilization of resources, coordination of relief efforts, and provision of emergency healthcare services. </a:t>
            </a:r>
          </a:p>
          <a:p>
            <a:endParaRPr lang="en-US" dirty="0"/>
          </a:p>
          <a:p>
            <a:r>
              <a:rPr lang="en-US" dirty="0"/>
              <a:t>Public-Private Partnership (PPP): Collaboration between the public and private sectors in healthcare delivery has expanded access to services, particularly in urban areas, and has allowed for innovation and investment in healthcare infrastructure.</a:t>
            </a:r>
          </a:p>
          <a:p>
            <a:pPr marL="0" indent="0">
              <a:buNone/>
            </a:pPr>
            <a:endParaRPr lang="en-US" dirty="0"/>
          </a:p>
          <a:p>
            <a:endParaRPr lang="en-US" dirty="0"/>
          </a:p>
        </p:txBody>
      </p:sp>
      <p:sp>
        <p:nvSpPr>
          <p:cNvPr id="4" name="Date Placeholder 3">
            <a:extLst>
              <a:ext uri="{FF2B5EF4-FFF2-40B4-BE49-F238E27FC236}">
                <a16:creationId xmlns:a16="http://schemas.microsoft.com/office/drawing/2014/main" id="{7D15CCD4-89C0-EC8A-B18F-255F857F576B}"/>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D852B024-FE22-981E-6DF3-2A391DB69864}"/>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36BBB590-BC38-675C-BD95-6C714F83597D}"/>
              </a:ext>
            </a:extLst>
          </p:cNvPr>
          <p:cNvSpPr>
            <a:spLocks noGrp="1"/>
          </p:cNvSpPr>
          <p:nvPr>
            <p:ph type="sldNum" sz="quarter" idx="12"/>
          </p:nvPr>
        </p:nvSpPr>
        <p:spPr/>
        <p:txBody>
          <a:bodyPr/>
          <a:lstStyle/>
          <a:p>
            <a:fld id="{DBE223D3-92E4-42BF-B1B1-A2B1F8E0DA9A}" type="slidenum">
              <a:rPr lang="en-US" smtClean="0"/>
              <a:t>25</a:t>
            </a:fld>
            <a:endParaRPr lang="en-US"/>
          </a:p>
        </p:txBody>
      </p:sp>
    </p:spTree>
    <p:extLst>
      <p:ext uri="{BB962C8B-B14F-4D97-AF65-F5344CB8AC3E}">
        <p14:creationId xmlns:p14="http://schemas.microsoft.com/office/powerpoint/2010/main" val="42050042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D16CE-9A5C-B7AE-0716-75D90EED89A8}"/>
              </a:ext>
            </a:extLst>
          </p:cNvPr>
          <p:cNvSpPr>
            <a:spLocks noGrp="1"/>
          </p:cNvSpPr>
          <p:nvPr>
            <p:ph type="title"/>
          </p:nvPr>
        </p:nvSpPr>
        <p:spPr/>
        <p:txBody>
          <a:bodyPr/>
          <a:lstStyle/>
          <a:p>
            <a:r>
              <a:rPr lang="en-US" dirty="0"/>
              <a:t>Weakness </a:t>
            </a:r>
          </a:p>
        </p:txBody>
      </p:sp>
      <p:sp>
        <p:nvSpPr>
          <p:cNvPr id="3" name="Content Placeholder 2">
            <a:extLst>
              <a:ext uri="{FF2B5EF4-FFF2-40B4-BE49-F238E27FC236}">
                <a16:creationId xmlns:a16="http://schemas.microsoft.com/office/drawing/2014/main" id="{8D27662F-D9EC-CB43-108D-0CE9B3430DA3}"/>
              </a:ext>
            </a:extLst>
          </p:cNvPr>
          <p:cNvSpPr>
            <a:spLocks noGrp="1"/>
          </p:cNvSpPr>
          <p:nvPr>
            <p:ph idx="1"/>
          </p:nvPr>
        </p:nvSpPr>
        <p:spPr/>
        <p:txBody>
          <a:bodyPr>
            <a:normAutofit/>
          </a:bodyPr>
          <a:lstStyle/>
          <a:p>
            <a:r>
              <a:rPr lang="en-US" dirty="0"/>
              <a:t>Resource Constraints: Limited financial resources and budgetary constraints hinder the </a:t>
            </a:r>
            <a:r>
              <a:rPr lang="en-US" dirty="0" err="1"/>
              <a:t>MoHP's</a:t>
            </a:r>
            <a:r>
              <a:rPr lang="en-US" dirty="0"/>
              <a:t> ability to fully implement healthcare programs and address infrastructure gaps in the healthcare system.</a:t>
            </a:r>
          </a:p>
          <a:p>
            <a:endParaRPr lang="en-US" dirty="0"/>
          </a:p>
          <a:p>
            <a:r>
              <a:rPr lang="en-US" dirty="0"/>
              <a:t>Inadequate Healthcare Quality: Quality of healthcare services in some government facilities may be inconsistent due to resource limitations, inadequate staffing, and infrastructure deficits.</a:t>
            </a:r>
          </a:p>
        </p:txBody>
      </p:sp>
      <p:sp>
        <p:nvSpPr>
          <p:cNvPr id="4" name="Date Placeholder 3">
            <a:extLst>
              <a:ext uri="{FF2B5EF4-FFF2-40B4-BE49-F238E27FC236}">
                <a16:creationId xmlns:a16="http://schemas.microsoft.com/office/drawing/2014/main" id="{C3ECC042-D479-CC93-E9A1-522ABEE3CF66}"/>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3C605504-69EC-2037-1BE1-56E359F4E989}"/>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E8AA5974-880F-3018-B61F-08E4AE793820}"/>
              </a:ext>
            </a:extLst>
          </p:cNvPr>
          <p:cNvSpPr>
            <a:spLocks noGrp="1"/>
          </p:cNvSpPr>
          <p:nvPr>
            <p:ph type="sldNum" sz="quarter" idx="12"/>
          </p:nvPr>
        </p:nvSpPr>
        <p:spPr/>
        <p:txBody>
          <a:bodyPr/>
          <a:lstStyle/>
          <a:p>
            <a:fld id="{DBE223D3-92E4-42BF-B1B1-A2B1F8E0DA9A}" type="slidenum">
              <a:rPr lang="en-US" smtClean="0"/>
              <a:t>26</a:t>
            </a:fld>
            <a:endParaRPr lang="en-US"/>
          </a:p>
        </p:txBody>
      </p:sp>
    </p:spTree>
    <p:extLst>
      <p:ext uri="{BB962C8B-B14F-4D97-AF65-F5344CB8AC3E}">
        <p14:creationId xmlns:p14="http://schemas.microsoft.com/office/powerpoint/2010/main" val="370338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73C22-9565-2560-1B2E-32700FE2EF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151EA67-9773-93F0-77C5-BBC994AD7CE9}"/>
              </a:ext>
            </a:extLst>
          </p:cNvPr>
          <p:cNvSpPr>
            <a:spLocks noGrp="1"/>
          </p:cNvSpPr>
          <p:nvPr>
            <p:ph idx="1"/>
          </p:nvPr>
        </p:nvSpPr>
        <p:spPr/>
        <p:txBody>
          <a:bodyPr/>
          <a:lstStyle/>
          <a:p>
            <a:r>
              <a:rPr lang="en-US" dirty="0"/>
              <a:t>Geographic Disparities: Rural and remote areas often have limited access to healthcare services due to geographical challenges, leading to disparities in healthcare access and health outcomes.</a:t>
            </a:r>
          </a:p>
          <a:p>
            <a:endParaRPr lang="en-US" dirty="0"/>
          </a:p>
          <a:p>
            <a:r>
              <a:rPr lang="en-US" dirty="0"/>
              <a:t>Governance Challenges: Bureaucratic inefficiencies, corruption, and lack of transparency in governance may impede the effective implementation of healthcare policies and programs.</a:t>
            </a:r>
          </a:p>
          <a:p>
            <a:endParaRPr lang="en-US" dirty="0"/>
          </a:p>
        </p:txBody>
      </p:sp>
      <p:sp>
        <p:nvSpPr>
          <p:cNvPr id="4" name="Date Placeholder 3">
            <a:extLst>
              <a:ext uri="{FF2B5EF4-FFF2-40B4-BE49-F238E27FC236}">
                <a16:creationId xmlns:a16="http://schemas.microsoft.com/office/drawing/2014/main" id="{2BF129E4-6385-E1A0-25EA-7DE13118D9EB}"/>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FEB4ABF1-3669-A180-2282-71FA8F26A355}"/>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AE79DEBF-2491-3A57-0B32-FDD1751EFC1F}"/>
              </a:ext>
            </a:extLst>
          </p:cNvPr>
          <p:cNvSpPr>
            <a:spLocks noGrp="1"/>
          </p:cNvSpPr>
          <p:nvPr>
            <p:ph type="sldNum" sz="quarter" idx="12"/>
          </p:nvPr>
        </p:nvSpPr>
        <p:spPr/>
        <p:txBody>
          <a:bodyPr/>
          <a:lstStyle/>
          <a:p>
            <a:fld id="{DBE223D3-92E4-42BF-B1B1-A2B1F8E0DA9A}" type="slidenum">
              <a:rPr lang="en-US" smtClean="0"/>
              <a:t>27</a:t>
            </a:fld>
            <a:endParaRPr lang="en-US"/>
          </a:p>
        </p:txBody>
      </p:sp>
    </p:spTree>
    <p:extLst>
      <p:ext uri="{BB962C8B-B14F-4D97-AF65-F5344CB8AC3E}">
        <p14:creationId xmlns:p14="http://schemas.microsoft.com/office/powerpoint/2010/main" val="885080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CAFE4-4B72-9D24-8C87-B75ABF2F1469}"/>
              </a:ext>
            </a:extLst>
          </p:cNvPr>
          <p:cNvSpPr>
            <a:spLocks noGrp="1"/>
          </p:cNvSpPr>
          <p:nvPr>
            <p:ph type="title"/>
          </p:nvPr>
        </p:nvSpPr>
        <p:spPr/>
        <p:txBody>
          <a:bodyPr/>
          <a:lstStyle/>
          <a:p>
            <a:r>
              <a:rPr lang="en-US" dirty="0"/>
              <a:t>Opportunities </a:t>
            </a:r>
          </a:p>
        </p:txBody>
      </p:sp>
      <p:sp>
        <p:nvSpPr>
          <p:cNvPr id="3" name="Content Placeholder 2">
            <a:extLst>
              <a:ext uri="{FF2B5EF4-FFF2-40B4-BE49-F238E27FC236}">
                <a16:creationId xmlns:a16="http://schemas.microsoft.com/office/drawing/2014/main" id="{5A657FF1-7B84-08D4-9965-E98ABF3E1EF7}"/>
              </a:ext>
            </a:extLst>
          </p:cNvPr>
          <p:cNvSpPr>
            <a:spLocks noGrp="1"/>
          </p:cNvSpPr>
          <p:nvPr>
            <p:ph idx="1"/>
          </p:nvPr>
        </p:nvSpPr>
        <p:spPr/>
        <p:txBody>
          <a:bodyPr>
            <a:normAutofit/>
          </a:bodyPr>
          <a:lstStyle/>
          <a:p>
            <a:r>
              <a:rPr lang="en-US" dirty="0"/>
              <a:t>Achieving UHC and SDG 3: There is an opportunity to achieve Universal Health Coverage and health related Sustainable Development Goal (Good health and Well Being) through health system strengthening. </a:t>
            </a:r>
          </a:p>
          <a:p>
            <a:endParaRPr lang="en-US" dirty="0"/>
          </a:p>
          <a:p>
            <a:r>
              <a:rPr lang="en-US" dirty="0"/>
              <a:t>Strengthening Primary Healthcare: There is an opportunity to strengthen primary healthcare services to improve health outcomes and reduce the burden on tertiary care facilities.</a:t>
            </a:r>
          </a:p>
        </p:txBody>
      </p:sp>
      <p:sp>
        <p:nvSpPr>
          <p:cNvPr id="4" name="Date Placeholder 3">
            <a:extLst>
              <a:ext uri="{FF2B5EF4-FFF2-40B4-BE49-F238E27FC236}">
                <a16:creationId xmlns:a16="http://schemas.microsoft.com/office/drawing/2014/main" id="{AD356AEC-A277-B351-9CE4-17B8FB944601}"/>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E3C9A2D1-1221-21A5-50BF-F4D1CD83D81B}"/>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F4E6E97D-233B-8EB6-8A44-FF26A1002E96}"/>
              </a:ext>
            </a:extLst>
          </p:cNvPr>
          <p:cNvSpPr>
            <a:spLocks noGrp="1"/>
          </p:cNvSpPr>
          <p:nvPr>
            <p:ph type="sldNum" sz="quarter" idx="12"/>
          </p:nvPr>
        </p:nvSpPr>
        <p:spPr/>
        <p:txBody>
          <a:bodyPr/>
          <a:lstStyle/>
          <a:p>
            <a:fld id="{DBE223D3-92E4-42BF-B1B1-A2B1F8E0DA9A}" type="slidenum">
              <a:rPr lang="en-US" smtClean="0"/>
              <a:t>28</a:t>
            </a:fld>
            <a:endParaRPr lang="en-US"/>
          </a:p>
        </p:txBody>
      </p:sp>
    </p:spTree>
    <p:extLst>
      <p:ext uri="{BB962C8B-B14F-4D97-AF65-F5344CB8AC3E}">
        <p14:creationId xmlns:p14="http://schemas.microsoft.com/office/powerpoint/2010/main" val="16665486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FCACF-AD02-C3DC-D429-28BB6AEA6B5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4BDE7DF-3AAF-1C51-A69A-A5943BFC6450}"/>
              </a:ext>
            </a:extLst>
          </p:cNvPr>
          <p:cNvSpPr>
            <a:spLocks noGrp="1"/>
          </p:cNvSpPr>
          <p:nvPr>
            <p:ph idx="1"/>
          </p:nvPr>
        </p:nvSpPr>
        <p:spPr/>
        <p:txBody>
          <a:bodyPr/>
          <a:lstStyle/>
          <a:p>
            <a:r>
              <a:rPr lang="en-US" dirty="0"/>
              <a:t>Public-Private Partnerships (PPPs): Collaborating with the private sector can leverage resources and expertise to enhance healthcare delivery, infrastructure development, and innovation.</a:t>
            </a:r>
          </a:p>
          <a:p>
            <a:endParaRPr lang="en-US" dirty="0"/>
          </a:p>
          <a:p>
            <a:r>
              <a:rPr lang="en-US" dirty="0"/>
              <a:t>Health Information Technology: Investing in health information technology (HIT) systems can improve data collection, management, and analysis, leading to better-informed decision-making and healthcare planning.</a:t>
            </a:r>
          </a:p>
          <a:p>
            <a:endParaRPr lang="en-US" dirty="0"/>
          </a:p>
        </p:txBody>
      </p:sp>
      <p:sp>
        <p:nvSpPr>
          <p:cNvPr id="4" name="Date Placeholder 3">
            <a:extLst>
              <a:ext uri="{FF2B5EF4-FFF2-40B4-BE49-F238E27FC236}">
                <a16:creationId xmlns:a16="http://schemas.microsoft.com/office/drawing/2014/main" id="{3C003502-1901-859C-D127-A62AC3E3803F}"/>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599BC318-9B60-7334-380E-9B4B07D83844}"/>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9C3F9CC4-5512-481D-F644-50565F23C083}"/>
              </a:ext>
            </a:extLst>
          </p:cNvPr>
          <p:cNvSpPr>
            <a:spLocks noGrp="1"/>
          </p:cNvSpPr>
          <p:nvPr>
            <p:ph type="sldNum" sz="quarter" idx="12"/>
          </p:nvPr>
        </p:nvSpPr>
        <p:spPr/>
        <p:txBody>
          <a:bodyPr/>
          <a:lstStyle/>
          <a:p>
            <a:fld id="{DBE223D3-92E4-42BF-B1B1-A2B1F8E0DA9A}" type="slidenum">
              <a:rPr lang="en-US" smtClean="0"/>
              <a:t>29</a:t>
            </a:fld>
            <a:endParaRPr lang="en-US"/>
          </a:p>
        </p:txBody>
      </p:sp>
    </p:spTree>
    <p:extLst>
      <p:ext uri="{BB962C8B-B14F-4D97-AF65-F5344CB8AC3E}">
        <p14:creationId xmlns:p14="http://schemas.microsoft.com/office/powerpoint/2010/main" val="4261375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B36E8-F4A5-5A73-DD62-76F02F5E552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7A4109-7109-3632-252F-1D4881B722DF}"/>
              </a:ext>
            </a:extLst>
          </p:cNvPr>
          <p:cNvSpPr>
            <a:spLocks noGrp="1"/>
          </p:cNvSpPr>
          <p:nvPr>
            <p:ph idx="1"/>
          </p:nvPr>
        </p:nvSpPr>
        <p:spPr/>
        <p:txBody>
          <a:bodyPr/>
          <a:lstStyle/>
          <a:p>
            <a:r>
              <a:rPr lang="en-US" dirty="0"/>
              <a:t>In Nepal, the healthcare system operates within </a:t>
            </a:r>
            <a:r>
              <a:rPr lang="en-US" dirty="0">
                <a:solidFill>
                  <a:srgbClr val="FF0000"/>
                </a:solidFill>
              </a:rPr>
              <a:t>a multi-level governance </a:t>
            </a:r>
            <a:r>
              <a:rPr lang="en-US" dirty="0"/>
              <a:t>framework involving the </a:t>
            </a:r>
            <a:r>
              <a:rPr lang="en-US" dirty="0">
                <a:solidFill>
                  <a:srgbClr val="FF0000"/>
                </a:solidFill>
              </a:rPr>
              <a:t>federal, provincial, and local levels. </a:t>
            </a:r>
          </a:p>
          <a:p>
            <a:endParaRPr lang="en-US" dirty="0"/>
          </a:p>
          <a:p>
            <a:r>
              <a:rPr lang="en-US" dirty="0"/>
              <a:t>The country's transition to federalism, which began in 2015, has significantly reshaped the governance structure, including in the healthcare sector. </a:t>
            </a:r>
          </a:p>
          <a:p>
            <a:endParaRPr lang="en-US" dirty="0"/>
          </a:p>
        </p:txBody>
      </p:sp>
      <p:sp>
        <p:nvSpPr>
          <p:cNvPr id="4" name="Date Placeholder 3">
            <a:extLst>
              <a:ext uri="{FF2B5EF4-FFF2-40B4-BE49-F238E27FC236}">
                <a16:creationId xmlns:a16="http://schemas.microsoft.com/office/drawing/2014/main" id="{7D2E54B7-9685-E04F-EEF5-AEFCE316840E}"/>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465FB3AD-37BA-CE6C-96A4-738A303F224D}"/>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6094F691-D61B-77AB-3687-1009669F84C7}"/>
              </a:ext>
            </a:extLst>
          </p:cNvPr>
          <p:cNvSpPr>
            <a:spLocks noGrp="1"/>
          </p:cNvSpPr>
          <p:nvPr>
            <p:ph type="sldNum" sz="quarter" idx="12"/>
          </p:nvPr>
        </p:nvSpPr>
        <p:spPr/>
        <p:txBody>
          <a:bodyPr/>
          <a:lstStyle/>
          <a:p>
            <a:fld id="{DBE223D3-92E4-42BF-B1B1-A2B1F8E0DA9A}" type="slidenum">
              <a:rPr lang="en-US" smtClean="0"/>
              <a:t>3</a:t>
            </a:fld>
            <a:endParaRPr lang="en-US"/>
          </a:p>
        </p:txBody>
      </p:sp>
    </p:spTree>
    <p:extLst>
      <p:ext uri="{BB962C8B-B14F-4D97-AF65-F5344CB8AC3E}">
        <p14:creationId xmlns:p14="http://schemas.microsoft.com/office/powerpoint/2010/main" val="4116101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282D7-6D1E-6823-B59A-8501FB6E419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616C4D-D9D4-8064-83C6-C643EF068A94}"/>
              </a:ext>
            </a:extLst>
          </p:cNvPr>
          <p:cNvSpPr>
            <a:spLocks noGrp="1"/>
          </p:cNvSpPr>
          <p:nvPr>
            <p:ph idx="1"/>
          </p:nvPr>
        </p:nvSpPr>
        <p:spPr/>
        <p:txBody>
          <a:bodyPr>
            <a:normAutofit/>
          </a:bodyPr>
          <a:lstStyle/>
          <a:p>
            <a:r>
              <a:rPr lang="en-US" dirty="0"/>
              <a:t>Innovation: Federalism provides an opportunity for innovation in healthcare delivery models, allowing provinces to implement tailored solutions to address local health challenges.</a:t>
            </a:r>
          </a:p>
          <a:p>
            <a:endParaRPr lang="en-US" dirty="0"/>
          </a:p>
          <a:p>
            <a:r>
              <a:rPr lang="en-US" dirty="0"/>
              <a:t>Capacity Building: Investing in capacity building at the provincial and local levels can enhance the effectiveness of healthcare management and service delivery.</a:t>
            </a:r>
          </a:p>
        </p:txBody>
      </p:sp>
      <p:sp>
        <p:nvSpPr>
          <p:cNvPr id="4" name="Date Placeholder 3">
            <a:extLst>
              <a:ext uri="{FF2B5EF4-FFF2-40B4-BE49-F238E27FC236}">
                <a16:creationId xmlns:a16="http://schemas.microsoft.com/office/drawing/2014/main" id="{1E829AE2-558D-BB75-3E6A-9D21F1C04859}"/>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723F1635-5FF2-E8B5-BBEF-22D76E8D2599}"/>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BB5CBFB6-B0AB-0F05-CDFB-B11932D78C36}"/>
              </a:ext>
            </a:extLst>
          </p:cNvPr>
          <p:cNvSpPr>
            <a:spLocks noGrp="1"/>
          </p:cNvSpPr>
          <p:nvPr>
            <p:ph type="sldNum" sz="quarter" idx="12"/>
          </p:nvPr>
        </p:nvSpPr>
        <p:spPr/>
        <p:txBody>
          <a:bodyPr/>
          <a:lstStyle/>
          <a:p>
            <a:fld id="{DBE223D3-92E4-42BF-B1B1-A2B1F8E0DA9A}" type="slidenum">
              <a:rPr lang="en-US" smtClean="0"/>
              <a:t>30</a:t>
            </a:fld>
            <a:endParaRPr lang="en-US"/>
          </a:p>
        </p:txBody>
      </p:sp>
    </p:spTree>
    <p:extLst>
      <p:ext uri="{BB962C8B-B14F-4D97-AF65-F5344CB8AC3E}">
        <p14:creationId xmlns:p14="http://schemas.microsoft.com/office/powerpoint/2010/main" val="35395809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D24F1-7848-C8A3-98D1-F0B8B2BE643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8AA7728-B49D-FE3B-93EE-743DB3BF3D7B}"/>
              </a:ext>
            </a:extLst>
          </p:cNvPr>
          <p:cNvSpPr>
            <a:spLocks noGrp="1"/>
          </p:cNvSpPr>
          <p:nvPr>
            <p:ph idx="1"/>
          </p:nvPr>
        </p:nvSpPr>
        <p:spPr/>
        <p:txBody>
          <a:bodyPr/>
          <a:lstStyle/>
          <a:p>
            <a:r>
              <a:rPr lang="en-US" dirty="0"/>
              <a:t>Collaboration: Strengthening partnerships and collaboration between federal, provincial, and local governments, as well as with international organizations and NGOs, can leverage resources and expertise to improve healthcare outcomes.</a:t>
            </a:r>
          </a:p>
          <a:p>
            <a:pPr marL="0" indent="0">
              <a:buNone/>
            </a:pPr>
            <a:endParaRPr lang="en-US" dirty="0"/>
          </a:p>
        </p:txBody>
      </p:sp>
      <p:sp>
        <p:nvSpPr>
          <p:cNvPr id="4" name="Date Placeholder 3">
            <a:extLst>
              <a:ext uri="{FF2B5EF4-FFF2-40B4-BE49-F238E27FC236}">
                <a16:creationId xmlns:a16="http://schemas.microsoft.com/office/drawing/2014/main" id="{F3736374-82C0-D333-3D9B-CEE65963EA6B}"/>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15A4AE7D-8FEB-7FD8-C0EA-D28CA2E40048}"/>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401194D0-E1F9-8EDA-1031-FB402675191C}"/>
              </a:ext>
            </a:extLst>
          </p:cNvPr>
          <p:cNvSpPr>
            <a:spLocks noGrp="1"/>
          </p:cNvSpPr>
          <p:nvPr>
            <p:ph type="sldNum" sz="quarter" idx="12"/>
          </p:nvPr>
        </p:nvSpPr>
        <p:spPr/>
        <p:txBody>
          <a:bodyPr/>
          <a:lstStyle/>
          <a:p>
            <a:fld id="{DBE223D3-92E4-42BF-B1B1-A2B1F8E0DA9A}" type="slidenum">
              <a:rPr lang="en-US" smtClean="0"/>
              <a:t>31</a:t>
            </a:fld>
            <a:endParaRPr lang="en-US"/>
          </a:p>
        </p:txBody>
      </p:sp>
    </p:spTree>
    <p:extLst>
      <p:ext uri="{BB962C8B-B14F-4D97-AF65-F5344CB8AC3E}">
        <p14:creationId xmlns:p14="http://schemas.microsoft.com/office/powerpoint/2010/main" val="10023233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16B8-BB54-9226-6960-24F21396568F}"/>
              </a:ext>
            </a:extLst>
          </p:cNvPr>
          <p:cNvSpPr>
            <a:spLocks noGrp="1"/>
          </p:cNvSpPr>
          <p:nvPr>
            <p:ph type="title"/>
          </p:nvPr>
        </p:nvSpPr>
        <p:spPr/>
        <p:txBody>
          <a:bodyPr/>
          <a:lstStyle/>
          <a:p>
            <a:r>
              <a:rPr lang="en-US" dirty="0"/>
              <a:t>Threats </a:t>
            </a:r>
          </a:p>
        </p:txBody>
      </p:sp>
      <p:sp>
        <p:nvSpPr>
          <p:cNvPr id="3" name="Content Placeholder 2">
            <a:extLst>
              <a:ext uri="{FF2B5EF4-FFF2-40B4-BE49-F238E27FC236}">
                <a16:creationId xmlns:a16="http://schemas.microsoft.com/office/drawing/2014/main" id="{CA3445B3-7303-A8CE-05DD-A015181AC7FC}"/>
              </a:ext>
            </a:extLst>
          </p:cNvPr>
          <p:cNvSpPr>
            <a:spLocks noGrp="1"/>
          </p:cNvSpPr>
          <p:nvPr>
            <p:ph idx="1"/>
          </p:nvPr>
        </p:nvSpPr>
        <p:spPr/>
        <p:txBody>
          <a:bodyPr>
            <a:normAutofit/>
          </a:bodyPr>
          <a:lstStyle/>
          <a:p>
            <a:r>
              <a:rPr lang="en-US" dirty="0"/>
              <a:t>Political Instability: Political instability and changes in government leadership may disrupt healthcare policies and programs, affecting the continuity and effectiveness of healthcare delivery.</a:t>
            </a:r>
          </a:p>
          <a:p>
            <a:endParaRPr lang="en-US" dirty="0"/>
          </a:p>
          <a:p>
            <a:r>
              <a:rPr lang="en-US" dirty="0"/>
              <a:t>Natural Disasters: Nepal is prone to natural disasters such as earthquakes, floods, and landslides, which can damage healthcare infrastructure, disrupt services, and exacerbate public health challenges.</a:t>
            </a:r>
          </a:p>
        </p:txBody>
      </p:sp>
      <p:sp>
        <p:nvSpPr>
          <p:cNvPr id="4" name="Date Placeholder 3">
            <a:extLst>
              <a:ext uri="{FF2B5EF4-FFF2-40B4-BE49-F238E27FC236}">
                <a16:creationId xmlns:a16="http://schemas.microsoft.com/office/drawing/2014/main" id="{FA62DD92-97B9-1C42-BBE8-961E9C4C7247}"/>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30474B2A-6262-69FA-EBB8-49C96B2F71FE}"/>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CAC16F5C-DC27-3B2C-4AA4-1DBC1415205A}"/>
              </a:ext>
            </a:extLst>
          </p:cNvPr>
          <p:cNvSpPr>
            <a:spLocks noGrp="1"/>
          </p:cNvSpPr>
          <p:nvPr>
            <p:ph type="sldNum" sz="quarter" idx="12"/>
          </p:nvPr>
        </p:nvSpPr>
        <p:spPr/>
        <p:txBody>
          <a:bodyPr/>
          <a:lstStyle/>
          <a:p>
            <a:fld id="{DBE223D3-92E4-42BF-B1B1-A2B1F8E0DA9A}" type="slidenum">
              <a:rPr lang="en-US" smtClean="0"/>
              <a:t>32</a:t>
            </a:fld>
            <a:endParaRPr lang="en-US"/>
          </a:p>
        </p:txBody>
      </p:sp>
    </p:spTree>
    <p:extLst>
      <p:ext uri="{BB962C8B-B14F-4D97-AF65-F5344CB8AC3E}">
        <p14:creationId xmlns:p14="http://schemas.microsoft.com/office/powerpoint/2010/main" val="16946089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E6B95-6F89-9007-7E74-20B5CDC253A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AB54F94-D1B9-5BA8-BEF8-9C8F27302A5B}"/>
              </a:ext>
            </a:extLst>
          </p:cNvPr>
          <p:cNvSpPr>
            <a:spLocks noGrp="1"/>
          </p:cNvSpPr>
          <p:nvPr>
            <p:ph idx="1"/>
          </p:nvPr>
        </p:nvSpPr>
        <p:spPr/>
        <p:txBody>
          <a:bodyPr/>
          <a:lstStyle/>
          <a:p>
            <a:r>
              <a:rPr lang="en-US" dirty="0"/>
              <a:t>Disease Outbreaks: Emerging infectious diseases and epidemics pose a threat to public health security, requiring robust surveillance, preparedness, and response mechanisms.</a:t>
            </a:r>
          </a:p>
          <a:p>
            <a:endParaRPr lang="en-US" dirty="0"/>
          </a:p>
          <a:p>
            <a:r>
              <a:rPr lang="en-US" dirty="0"/>
              <a:t>Brain Drain: The migration of skilled healthcare professionals abroad due to better opportunities and working conditions poses a threat to the </a:t>
            </a:r>
            <a:r>
              <a:rPr lang="en-US" dirty="0" err="1"/>
              <a:t>MoHP's</a:t>
            </a:r>
            <a:r>
              <a:rPr lang="en-US" dirty="0"/>
              <a:t> capacity to deliver quality healthcare services.</a:t>
            </a:r>
          </a:p>
          <a:p>
            <a:endParaRPr lang="en-US" dirty="0"/>
          </a:p>
        </p:txBody>
      </p:sp>
      <p:sp>
        <p:nvSpPr>
          <p:cNvPr id="4" name="Date Placeholder 3">
            <a:extLst>
              <a:ext uri="{FF2B5EF4-FFF2-40B4-BE49-F238E27FC236}">
                <a16:creationId xmlns:a16="http://schemas.microsoft.com/office/drawing/2014/main" id="{255CD02E-654D-4EDB-A41C-CE15DC384C3E}"/>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B1749658-196F-0393-50FE-386BF3A06550}"/>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7AB03D33-270F-D4B8-ADE8-ED9EDB2648DA}"/>
              </a:ext>
            </a:extLst>
          </p:cNvPr>
          <p:cNvSpPr>
            <a:spLocks noGrp="1"/>
          </p:cNvSpPr>
          <p:nvPr>
            <p:ph type="sldNum" sz="quarter" idx="12"/>
          </p:nvPr>
        </p:nvSpPr>
        <p:spPr/>
        <p:txBody>
          <a:bodyPr/>
          <a:lstStyle/>
          <a:p>
            <a:fld id="{DBE223D3-92E4-42BF-B1B1-A2B1F8E0DA9A}" type="slidenum">
              <a:rPr lang="en-US" smtClean="0"/>
              <a:t>33</a:t>
            </a:fld>
            <a:endParaRPr lang="en-US"/>
          </a:p>
        </p:txBody>
      </p:sp>
    </p:spTree>
    <p:extLst>
      <p:ext uri="{BB962C8B-B14F-4D97-AF65-F5344CB8AC3E}">
        <p14:creationId xmlns:p14="http://schemas.microsoft.com/office/powerpoint/2010/main" val="11854482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521B7-2438-E466-0F53-78534F17D8ED}"/>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34D0AA94-D2DA-0B9D-206B-7639537D2087}"/>
              </a:ext>
            </a:extLst>
          </p:cNvPr>
          <p:cNvSpPr>
            <a:spLocks noGrp="1"/>
          </p:cNvSpPr>
          <p:nvPr>
            <p:ph idx="1"/>
          </p:nvPr>
        </p:nvSpPr>
        <p:spPr/>
        <p:txBody>
          <a:bodyPr>
            <a:normAutofit fontScale="77500" lnSpcReduction="20000"/>
          </a:bodyPr>
          <a:lstStyle/>
          <a:p>
            <a:pPr marL="0" indent="0">
              <a:buNone/>
            </a:pPr>
            <a:r>
              <a:rPr lang="en-US" b="1" dirty="0"/>
              <a:t>References </a:t>
            </a:r>
          </a:p>
          <a:p>
            <a:r>
              <a:rPr lang="en-US" sz="2400" b="0" i="0" dirty="0">
                <a:solidFill>
                  <a:srgbClr val="0D0D0D"/>
                </a:solidFill>
                <a:effectLst/>
              </a:rPr>
              <a:t>Ministry of Health, Nepal. (2019). Nepal Health Sector Strategy 2015-2020. Retrieved from </a:t>
            </a:r>
            <a:r>
              <a:rPr lang="en-US" sz="2400" b="0" i="0" u="none" strike="noStrike" dirty="0">
                <a:effectLst/>
                <a:hlinkClick r:id="rId2"/>
              </a:rPr>
              <a:t>https://www.nhssp.org.np/NHSSP_Archives/Docs/NHSS_2015-2020.pdf</a:t>
            </a:r>
            <a:r>
              <a:rPr lang="en-US" sz="2400" b="0" i="0" u="none" strike="noStrike" dirty="0">
                <a:effectLst/>
              </a:rPr>
              <a:t> </a:t>
            </a:r>
          </a:p>
          <a:p>
            <a:r>
              <a:rPr lang="en-GB" sz="2400" dirty="0"/>
              <a:t>The constitution of Nepal 2072 (2015).</a:t>
            </a:r>
          </a:p>
          <a:p>
            <a:r>
              <a:rPr lang="en-GB" sz="2400" dirty="0"/>
              <a:t>Thapa R, Bam K, Tiwari P, Sinha TK, </a:t>
            </a:r>
            <a:r>
              <a:rPr lang="en-GB" sz="2400" dirty="0" err="1"/>
              <a:t>Dahal</a:t>
            </a:r>
            <a:r>
              <a:rPr lang="en-GB" sz="2400" dirty="0"/>
              <a:t> S. Implementing federalism in the health system of Nepal: opportunities and challenges. International journal of health policy and management. 2019 Apr;8(4):195.</a:t>
            </a:r>
          </a:p>
          <a:p>
            <a:r>
              <a:rPr lang="en-GB" sz="2400" dirty="0"/>
              <a:t>Vaidya A, </a:t>
            </a:r>
            <a:r>
              <a:rPr lang="en-GB" sz="2400" dirty="0" err="1"/>
              <a:t>Simkhada</a:t>
            </a:r>
            <a:r>
              <a:rPr lang="en-GB" sz="2400" dirty="0"/>
              <a:t> B, </a:t>
            </a:r>
            <a:r>
              <a:rPr lang="en-GB" sz="2400" dirty="0" err="1"/>
              <a:t>Simkhada</a:t>
            </a:r>
            <a:r>
              <a:rPr lang="en-GB" sz="2400" dirty="0"/>
              <a:t> P. The Impact of Federalization on Health Sector in Nepal: New Opportunities and Challenges. Journal of Nepal Health Research Council. 2020 Jan 21;17(4):558-9.</a:t>
            </a:r>
          </a:p>
          <a:p>
            <a:r>
              <a:rPr lang="en-GB" sz="2400" dirty="0" err="1"/>
              <a:t>Dulal</a:t>
            </a:r>
            <a:r>
              <a:rPr lang="en-GB" sz="2400" dirty="0"/>
              <a:t> RK. Health federalism: the role of health care professionals in Nepal. J Nepal Med Assoc. 2009 Apr 1;48(174):191-5. </a:t>
            </a:r>
          </a:p>
          <a:p>
            <a:r>
              <a:rPr lang="en-GB" sz="2400" dirty="0" err="1"/>
              <a:t>Ranabhat</a:t>
            </a:r>
            <a:r>
              <a:rPr lang="en-GB" sz="2400" dirty="0"/>
              <a:t> CL, Kim CB, Singh A, Acharya D, Pathak K, Sharma B, Mishra SR. Challenges and opportunities towards the road of universal health coverage (UHC) in Nepal: a systematic review. Archives of Public Health. 2019 Dec 1;77(1):5.</a:t>
            </a:r>
          </a:p>
          <a:p>
            <a:r>
              <a:rPr lang="en-GB" sz="2400" dirty="0"/>
              <a:t>Rushton S, Ghimire S, </a:t>
            </a:r>
            <a:r>
              <a:rPr lang="en-GB" sz="2400" dirty="0" err="1"/>
              <a:t>Marahatta</a:t>
            </a:r>
            <a:r>
              <a:rPr lang="en-GB" sz="2400" dirty="0"/>
              <a:t> SB. Nepal’s Bumpy Transition to Federalism: Implications for the Health System. Journal of Manmohan Memorial Institute of Health Sciences. 2019 May 14;5(1):1-3.</a:t>
            </a:r>
            <a:endParaRPr lang="en-US" sz="2400" dirty="0"/>
          </a:p>
          <a:p>
            <a:pPr marL="0" indent="0">
              <a:buNone/>
            </a:pPr>
            <a:endParaRPr lang="en-US" sz="2400" dirty="0"/>
          </a:p>
        </p:txBody>
      </p:sp>
      <p:sp>
        <p:nvSpPr>
          <p:cNvPr id="4" name="Date Placeholder 3">
            <a:extLst>
              <a:ext uri="{FF2B5EF4-FFF2-40B4-BE49-F238E27FC236}">
                <a16:creationId xmlns:a16="http://schemas.microsoft.com/office/drawing/2014/main" id="{F4C031DD-2077-A450-D2CE-08483A056415}"/>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434B517B-10C3-04A5-19C2-A7F7FB65B816}"/>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9FF2A6B1-92FB-75DF-4877-EB486638DCAA}"/>
              </a:ext>
            </a:extLst>
          </p:cNvPr>
          <p:cNvSpPr>
            <a:spLocks noGrp="1"/>
          </p:cNvSpPr>
          <p:nvPr>
            <p:ph type="sldNum" sz="quarter" idx="12"/>
          </p:nvPr>
        </p:nvSpPr>
        <p:spPr/>
        <p:txBody>
          <a:bodyPr/>
          <a:lstStyle/>
          <a:p>
            <a:fld id="{DBE223D3-92E4-42BF-B1B1-A2B1F8E0DA9A}" type="slidenum">
              <a:rPr lang="en-US" smtClean="0"/>
              <a:t>34</a:t>
            </a:fld>
            <a:endParaRPr lang="en-US"/>
          </a:p>
        </p:txBody>
      </p:sp>
    </p:spTree>
    <p:extLst>
      <p:ext uri="{BB962C8B-B14F-4D97-AF65-F5344CB8AC3E}">
        <p14:creationId xmlns:p14="http://schemas.microsoft.com/office/powerpoint/2010/main" val="610082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A4CFA-26DE-C338-C1F5-7A34CE15047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5682DE2-36E0-ADB6-6A84-3BE2E1044556}"/>
              </a:ext>
            </a:extLst>
          </p:cNvPr>
          <p:cNvSpPr>
            <a:spLocks noGrp="1"/>
          </p:cNvSpPr>
          <p:nvPr>
            <p:ph idx="1"/>
          </p:nvPr>
        </p:nvSpPr>
        <p:spPr/>
        <p:txBody>
          <a:bodyPr/>
          <a:lstStyle/>
          <a:p>
            <a:r>
              <a:rPr lang="en-US" dirty="0"/>
              <a:t>Functional linkage among federal, provincial and local level of Government is clearly presented in the Constitution of Nepal (2015). </a:t>
            </a:r>
          </a:p>
          <a:p>
            <a:pPr marL="0" indent="0">
              <a:buNone/>
            </a:pPr>
            <a:endParaRPr lang="en-US" b="1" dirty="0">
              <a:solidFill>
                <a:srgbClr val="FF0000"/>
              </a:solidFill>
            </a:endParaRPr>
          </a:p>
          <a:p>
            <a:pPr marL="0" indent="0">
              <a:buNone/>
            </a:pPr>
            <a:r>
              <a:rPr lang="en-US" b="1" dirty="0">
                <a:solidFill>
                  <a:srgbClr val="FF0000"/>
                </a:solidFill>
              </a:rPr>
              <a:t>The Constitution of Nepal (2015)</a:t>
            </a:r>
          </a:p>
          <a:p>
            <a:pPr marL="0" indent="0">
              <a:buNone/>
            </a:pPr>
            <a:r>
              <a:rPr lang="en-US" dirty="0"/>
              <a:t>Article 232. Relations between the Federation, Provinces and local level</a:t>
            </a:r>
          </a:p>
          <a:p>
            <a:pPr marL="0" indent="0">
              <a:buNone/>
            </a:pPr>
            <a:r>
              <a:rPr lang="en-US" dirty="0"/>
              <a:t>1. The Federation, Provinces and the local level shall enjoy relations based on the </a:t>
            </a:r>
            <a:r>
              <a:rPr lang="en-US" dirty="0">
                <a:solidFill>
                  <a:srgbClr val="FF0000"/>
                </a:solidFill>
              </a:rPr>
              <a:t>principles of cooperative, coexistence and coordination</a:t>
            </a:r>
            <a:r>
              <a:rPr lang="en-US" dirty="0"/>
              <a:t>.</a:t>
            </a:r>
          </a:p>
        </p:txBody>
      </p:sp>
      <p:sp>
        <p:nvSpPr>
          <p:cNvPr id="4" name="Date Placeholder 3">
            <a:extLst>
              <a:ext uri="{FF2B5EF4-FFF2-40B4-BE49-F238E27FC236}">
                <a16:creationId xmlns:a16="http://schemas.microsoft.com/office/drawing/2014/main" id="{6A1A73DF-F48F-E1EB-E42D-230979B434A9}"/>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E7A07C85-1EFC-8BB6-A02F-B12420E62E06}"/>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A71386DE-C052-A6CF-70AC-E681F9ABC1C3}"/>
              </a:ext>
            </a:extLst>
          </p:cNvPr>
          <p:cNvSpPr>
            <a:spLocks noGrp="1"/>
          </p:cNvSpPr>
          <p:nvPr>
            <p:ph type="sldNum" sz="quarter" idx="12"/>
          </p:nvPr>
        </p:nvSpPr>
        <p:spPr/>
        <p:txBody>
          <a:bodyPr/>
          <a:lstStyle/>
          <a:p>
            <a:fld id="{DBE223D3-92E4-42BF-B1B1-A2B1F8E0DA9A}" type="slidenum">
              <a:rPr lang="en-US" smtClean="0"/>
              <a:t>4</a:t>
            </a:fld>
            <a:endParaRPr lang="en-US"/>
          </a:p>
        </p:txBody>
      </p:sp>
    </p:spTree>
    <p:extLst>
      <p:ext uri="{BB962C8B-B14F-4D97-AF65-F5344CB8AC3E}">
        <p14:creationId xmlns:p14="http://schemas.microsoft.com/office/powerpoint/2010/main" val="935133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FDA60-4BEC-DE0B-33EC-469A95E0B62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8BA9E93-04A9-65C7-7924-19357F3F5984}"/>
              </a:ext>
            </a:extLst>
          </p:cNvPr>
          <p:cNvSpPr>
            <a:spLocks noGrp="1"/>
          </p:cNvSpPr>
          <p:nvPr>
            <p:ph idx="1"/>
          </p:nvPr>
        </p:nvSpPr>
        <p:spPr/>
        <p:txBody>
          <a:bodyPr>
            <a:normAutofit fontScale="92500"/>
          </a:bodyPr>
          <a:lstStyle/>
          <a:p>
            <a:pPr marL="0" indent="0">
              <a:buNone/>
            </a:pPr>
            <a:r>
              <a:rPr lang="en-US" sz="3000" b="1" dirty="0">
                <a:solidFill>
                  <a:srgbClr val="FF0000"/>
                </a:solidFill>
              </a:rPr>
              <a:t>Federal Level:</a:t>
            </a:r>
          </a:p>
          <a:p>
            <a:r>
              <a:rPr lang="en-US" dirty="0"/>
              <a:t>The federal government in Nepal, represented by the Ministry of Health and Population (</a:t>
            </a:r>
            <a:r>
              <a:rPr lang="en-US" dirty="0" err="1"/>
              <a:t>MoHP</a:t>
            </a:r>
            <a:r>
              <a:rPr lang="en-US" dirty="0"/>
              <a:t>), sets </a:t>
            </a:r>
            <a:r>
              <a:rPr lang="en-US" dirty="0">
                <a:solidFill>
                  <a:srgbClr val="FF0000"/>
                </a:solidFill>
              </a:rPr>
              <a:t>national health policies, strategies, and standards</a:t>
            </a:r>
            <a:r>
              <a:rPr lang="en-US" dirty="0"/>
              <a:t>.</a:t>
            </a:r>
          </a:p>
          <a:p>
            <a:r>
              <a:rPr lang="en-US" dirty="0"/>
              <a:t>It allocates budgetary resources for healthcare, including </a:t>
            </a:r>
            <a:r>
              <a:rPr lang="en-US" dirty="0">
                <a:solidFill>
                  <a:srgbClr val="FF0000"/>
                </a:solidFill>
              </a:rPr>
              <a:t>grants to provincial and local governments.</a:t>
            </a:r>
          </a:p>
          <a:p>
            <a:r>
              <a:rPr lang="en-US" dirty="0"/>
              <a:t>The federal government is responsible for </a:t>
            </a:r>
            <a:r>
              <a:rPr lang="en-US" dirty="0">
                <a:solidFill>
                  <a:srgbClr val="FF0000"/>
                </a:solidFill>
              </a:rPr>
              <a:t>overseeing major health programs</a:t>
            </a:r>
            <a:r>
              <a:rPr lang="en-US" dirty="0"/>
              <a:t>, such as immunization, disease control, and national health campaigns.</a:t>
            </a:r>
          </a:p>
          <a:p>
            <a:r>
              <a:rPr lang="en-US" dirty="0"/>
              <a:t>The federal government is also responsible for conducting </a:t>
            </a:r>
            <a:r>
              <a:rPr lang="en-US" dirty="0">
                <a:solidFill>
                  <a:srgbClr val="FF0000"/>
                </a:solidFill>
              </a:rPr>
              <a:t>national health surveys, setting health priorities, and developing policies</a:t>
            </a:r>
            <a:r>
              <a:rPr lang="en-US" dirty="0"/>
              <a:t> to address public health challenges nationwide.</a:t>
            </a:r>
          </a:p>
        </p:txBody>
      </p:sp>
      <p:sp>
        <p:nvSpPr>
          <p:cNvPr id="4" name="Date Placeholder 3">
            <a:extLst>
              <a:ext uri="{FF2B5EF4-FFF2-40B4-BE49-F238E27FC236}">
                <a16:creationId xmlns:a16="http://schemas.microsoft.com/office/drawing/2014/main" id="{AA948750-01EC-A8CC-89B6-2A6F700E01DE}"/>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243F7B72-8EFC-75F9-8C81-EA42BD971FF4}"/>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51788A90-19C6-9AA7-CBDC-8A41387DDFFF}"/>
              </a:ext>
            </a:extLst>
          </p:cNvPr>
          <p:cNvSpPr>
            <a:spLocks noGrp="1"/>
          </p:cNvSpPr>
          <p:nvPr>
            <p:ph type="sldNum" sz="quarter" idx="12"/>
          </p:nvPr>
        </p:nvSpPr>
        <p:spPr/>
        <p:txBody>
          <a:bodyPr/>
          <a:lstStyle/>
          <a:p>
            <a:fld id="{DBE223D3-92E4-42BF-B1B1-A2B1F8E0DA9A}" type="slidenum">
              <a:rPr lang="en-US" smtClean="0"/>
              <a:t>5</a:t>
            </a:fld>
            <a:endParaRPr lang="en-US"/>
          </a:p>
        </p:txBody>
      </p:sp>
    </p:spTree>
    <p:extLst>
      <p:ext uri="{BB962C8B-B14F-4D97-AF65-F5344CB8AC3E}">
        <p14:creationId xmlns:p14="http://schemas.microsoft.com/office/powerpoint/2010/main" val="117888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CDC72-BBCF-CFE8-8D89-922456EB827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FADC8A7-C7B9-D1AF-C66B-FB250F1B768A}"/>
              </a:ext>
            </a:extLst>
          </p:cNvPr>
          <p:cNvSpPr>
            <a:spLocks noGrp="1"/>
          </p:cNvSpPr>
          <p:nvPr>
            <p:ph idx="1"/>
          </p:nvPr>
        </p:nvSpPr>
        <p:spPr/>
        <p:txBody>
          <a:bodyPr>
            <a:normAutofit lnSpcReduction="10000"/>
          </a:bodyPr>
          <a:lstStyle/>
          <a:p>
            <a:pPr marL="0" indent="0">
              <a:buNone/>
            </a:pPr>
            <a:r>
              <a:rPr lang="en-US" b="1" dirty="0">
                <a:solidFill>
                  <a:srgbClr val="FF0000"/>
                </a:solidFill>
              </a:rPr>
              <a:t>Provincial Level:</a:t>
            </a:r>
          </a:p>
          <a:p>
            <a:r>
              <a:rPr lang="en-US" dirty="0"/>
              <a:t>Nepal is divided into seven provinces, each with its own provincial government </a:t>
            </a:r>
            <a:r>
              <a:rPr lang="en-US" dirty="0">
                <a:solidFill>
                  <a:srgbClr val="FF0000"/>
                </a:solidFill>
              </a:rPr>
              <a:t>responsible for healthcare service delivery within its jurisdiction.</a:t>
            </a:r>
          </a:p>
          <a:p>
            <a:r>
              <a:rPr lang="en-US" dirty="0"/>
              <a:t>Provincial governments </a:t>
            </a:r>
            <a:r>
              <a:rPr lang="en-US" dirty="0">
                <a:solidFill>
                  <a:srgbClr val="FF0000"/>
                </a:solidFill>
              </a:rPr>
              <a:t>receive grants and guidance from the federal government to implement health programs and policies </a:t>
            </a:r>
            <a:r>
              <a:rPr lang="en-US" dirty="0"/>
              <a:t>tailored to local needs.</a:t>
            </a:r>
          </a:p>
          <a:p>
            <a:r>
              <a:rPr lang="en-US" dirty="0"/>
              <a:t>They manage </a:t>
            </a:r>
            <a:r>
              <a:rPr lang="en-US" dirty="0">
                <a:solidFill>
                  <a:srgbClr val="FF0000"/>
                </a:solidFill>
              </a:rPr>
              <a:t>provincial health facilities, human resources, and health infrastructure.</a:t>
            </a:r>
          </a:p>
          <a:p>
            <a:r>
              <a:rPr lang="en-US" dirty="0"/>
              <a:t>Provincial health directorates </a:t>
            </a:r>
            <a:r>
              <a:rPr lang="en-US" dirty="0">
                <a:solidFill>
                  <a:srgbClr val="FF0000"/>
                </a:solidFill>
              </a:rPr>
              <a:t>assess regional health needs, plan healthcare services</a:t>
            </a:r>
            <a:r>
              <a:rPr lang="en-US" dirty="0"/>
              <a:t>, and </a:t>
            </a:r>
            <a:r>
              <a:rPr lang="en-US" dirty="0">
                <a:solidFill>
                  <a:srgbClr val="FF0000"/>
                </a:solidFill>
              </a:rPr>
              <a:t>coordinate with federal and local levels</a:t>
            </a:r>
            <a:r>
              <a:rPr lang="en-US" dirty="0"/>
              <a:t>.</a:t>
            </a:r>
          </a:p>
        </p:txBody>
      </p:sp>
      <p:sp>
        <p:nvSpPr>
          <p:cNvPr id="4" name="Date Placeholder 3">
            <a:extLst>
              <a:ext uri="{FF2B5EF4-FFF2-40B4-BE49-F238E27FC236}">
                <a16:creationId xmlns:a16="http://schemas.microsoft.com/office/drawing/2014/main" id="{799CAB45-7ED7-4228-E7CC-5F9A4B6711AF}"/>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FA854FC7-2088-8295-E7EE-50817F1C0A7F}"/>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FFC1529F-5EFC-115C-178D-39C5D47E8C1A}"/>
              </a:ext>
            </a:extLst>
          </p:cNvPr>
          <p:cNvSpPr>
            <a:spLocks noGrp="1"/>
          </p:cNvSpPr>
          <p:nvPr>
            <p:ph type="sldNum" sz="quarter" idx="12"/>
          </p:nvPr>
        </p:nvSpPr>
        <p:spPr/>
        <p:txBody>
          <a:bodyPr/>
          <a:lstStyle/>
          <a:p>
            <a:fld id="{DBE223D3-92E4-42BF-B1B1-A2B1F8E0DA9A}" type="slidenum">
              <a:rPr lang="en-US" smtClean="0"/>
              <a:t>6</a:t>
            </a:fld>
            <a:endParaRPr lang="en-US"/>
          </a:p>
        </p:txBody>
      </p:sp>
    </p:spTree>
    <p:extLst>
      <p:ext uri="{BB962C8B-B14F-4D97-AF65-F5344CB8AC3E}">
        <p14:creationId xmlns:p14="http://schemas.microsoft.com/office/powerpoint/2010/main" val="28973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5C008-EB51-6623-34DB-41169C43ABA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56E0184-3E70-5827-D6BF-40262BE323E6}"/>
              </a:ext>
            </a:extLst>
          </p:cNvPr>
          <p:cNvSpPr>
            <a:spLocks noGrp="1"/>
          </p:cNvSpPr>
          <p:nvPr>
            <p:ph idx="1"/>
          </p:nvPr>
        </p:nvSpPr>
        <p:spPr/>
        <p:txBody>
          <a:bodyPr>
            <a:normAutofit lnSpcReduction="10000"/>
          </a:bodyPr>
          <a:lstStyle/>
          <a:p>
            <a:pPr marL="0" indent="0">
              <a:buNone/>
            </a:pPr>
            <a:r>
              <a:rPr lang="en-US" b="1" dirty="0">
                <a:solidFill>
                  <a:srgbClr val="FF0000"/>
                </a:solidFill>
              </a:rPr>
              <a:t>Local Level:</a:t>
            </a:r>
          </a:p>
          <a:p>
            <a:r>
              <a:rPr lang="en-US" dirty="0"/>
              <a:t>At the local level, municipalities, rural municipalities, and metropolitan municipalities are </a:t>
            </a:r>
            <a:r>
              <a:rPr lang="en-US" dirty="0">
                <a:solidFill>
                  <a:srgbClr val="FF0000"/>
                </a:solidFill>
              </a:rPr>
              <a:t>responsible for delivering primary healthcare services and implementing public health programs</a:t>
            </a:r>
            <a:r>
              <a:rPr lang="en-US" dirty="0"/>
              <a:t>.</a:t>
            </a:r>
          </a:p>
          <a:p>
            <a:r>
              <a:rPr lang="en-US" dirty="0"/>
              <a:t>Local governments operate </a:t>
            </a:r>
            <a:r>
              <a:rPr lang="en-US" dirty="0">
                <a:solidFill>
                  <a:srgbClr val="FF0000"/>
                </a:solidFill>
              </a:rPr>
              <a:t>health posts, primary health care centers, and primary hospitals</a:t>
            </a:r>
            <a:r>
              <a:rPr lang="en-US" dirty="0"/>
              <a:t>, which form the backbone of primary healthcare delivery.</a:t>
            </a:r>
          </a:p>
          <a:p>
            <a:r>
              <a:rPr lang="en-US" dirty="0"/>
              <a:t>They </a:t>
            </a:r>
            <a:r>
              <a:rPr lang="en-US" dirty="0">
                <a:solidFill>
                  <a:srgbClr val="FF0000"/>
                </a:solidFill>
              </a:rPr>
              <a:t>collaborate with provincial and federal authorities </a:t>
            </a:r>
            <a:r>
              <a:rPr lang="en-US" dirty="0"/>
              <a:t>to ensure the effective implementation of health policies and programs.</a:t>
            </a:r>
          </a:p>
          <a:p>
            <a:r>
              <a:rPr lang="en-US" dirty="0"/>
              <a:t>Local health workers play a crucial role in </a:t>
            </a:r>
            <a:r>
              <a:rPr lang="en-US" dirty="0">
                <a:solidFill>
                  <a:srgbClr val="FF0000"/>
                </a:solidFill>
              </a:rPr>
              <a:t>delivering preventive, promotive, and basic curative service</a:t>
            </a:r>
            <a:r>
              <a:rPr lang="en-US" dirty="0"/>
              <a:t>s at the community level.</a:t>
            </a:r>
          </a:p>
        </p:txBody>
      </p:sp>
      <p:sp>
        <p:nvSpPr>
          <p:cNvPr id="4" name="Date Placeholder 3">
            <a:extLst>
              <a:ext uri="{FF2B5EF4-FFF2-40B4-BE49-F238E27FC236}">
                <a16:creationId xmlns:a16="http://schemas.microsoft.com/office/drawing/2014/main" id="{72412F2A-E6F4-5596-732A-D331ECDBA0E1}"/>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0562C149-289C-0219-83C4-B9C76F9C56B2}"/>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3E484E79-6CB9-4611-67A7-E9B36CC19AE9}"/>
              </a:ext>
            </a:extLst>
          </p:cNvPr>
          <p:cNvSpPr>
            <a:spLocks noGrp="1"/>
          </p:cNvSpPr>
          <p:nvPr>
            <p:ph type="sldNum" sz="quarter" idx="12"/>
          </p:nvPr>
        </p:nvSpPr>
        <p:spPr/>
        <p:txBody>
          <a:bodyPr/>
          <a:lstStyle/>
          <a:p>
            <a:fld id="{DBE223D3-92E4-42BF-B1B1-A2B1F8E0DA9A}" type="slidenum">
              <a:rPr lang="en-US" smtClean="0"/>
              <a:t>7</a:t>
            </a:fld>
            <a:endParaRPr lang="en-US"/>
          </a:p>
        </p:txBody>
      </p:sp>
    </p:spTree>
    <p:extLst>
      <p:ext uri="{BB962C8B-B14F-4D97-AF65-F5344CB8AC3E}">
        <p14:creationId xmlns:p14="http://schemas.microsoft.com/office/powerpoint/2010/main" val="3639107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99D9C-C3D4-E2A8-01CB-DA118DD2CFB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EE62733-5308-28CC-F123-E732A76B3AFC}"/>
              </a:ext>
            </a:extLst>
          </p:cNvPr>
          <p:cNvSpPr>
            <a:spLocks noGrp="1"/>
          </p:cNvSpPr>
          <p:nvPr>
            <p:ph idx="1"/>
          </p:nvPr>
        </p:nvSpPr>
        <p:spPr/>
        <p:txBody>
          <a:bodyPr>
            <a:normAutofit fontScale="92500" lnSpcReduction="20000"/>
          </a:bodyPr>
          <a:lstStyle/>
          <a:p>
            <a:pPr marL="0" indent="0">
              <a:buNone/>
            </a:pPr>
            <a:r>
              <a:rPr lang="en-US" b="1" dirty="0">
                <a:solidFill>
                  <a:srgbClr val="FF0000"/>
                </a:solidFill>
              </a:rPr>
              <a:t>Linkages and Collaboration:</a:t>
            </a:r>
          </a:p>
          <a:p>
            <a:r>
              <a:rPr lang="en-US" dirty="0"/>
              <a:t>Inter-governmental coordination mechanisms, such as </a:t>
            </a:r>
            <a:r>
              <a:rPr lang="en-US" dirty="0">
                <a:solidFill>
                  <a:srgbClr val="FF0000"/>
                </a:solidFill>
              </a:rPr>
              <a:t>health coordination committees/divisions/sections</a:t>
            </a:r>
            <a:r>
              <a:rPr lang="en-US" dirty="0"/>
              <a:t> at various levels, facilitate collaboration and information exchange among federal, provincial, and local authorities.</a:t>
            </a:r>
          </a:p>
          <a:p>
            <a:r>
              <a:rPr lang="en-US" dirty="0"/>
              <a:t>The federal government provides </a:t>
            </a:r>
            <a:r>
              <a:rPr lang="en-US" dirty="0">
                <a:solidFill>
                  <a:srgbClr val="FF0000"/>
                </a:solidFill>
              </a:rPr>
              <a:t>technical support, guidelines, and training to provincial and local governments</a:t>
            </a:r>
            <a:r>
              <a:rPr lang="en-US" dirty="0"/>
              <a:t> to strengthen their capacity in healthcare management and service delivery.</a:t>
            </a:r>
          </a:p>
          <a:p>
            <a:r>
              <a:rPr lang="en-US" dirty="0">
                <a:solidFill>
                  <a:srgbClr val="FF0000"/>
                </a:solidFill>
              </a:rPr>
              <a:t>Data sharing, joint planning, and resource allocation </a:t>
            </a:r>
            <a:r>
              <a:rPr lang="en-US" dirty="0"/>
              <a:t>based on the principles of equity and inclusivity are prioritized to address disparities in healthcare access and outcomes.</a:t>
            </a:r>
          </a:p>
          <a:p>
            <a:r>
              <a:rPr lang="en-US" dirty="0">
                <a:solidFill>
                  <a:srgbClr val="FF0000"/>
                </a:solidFill>
              </a:rPr>
              <a:t>Non-governmental organizations, development partners, and community-based organizations </a:t>
            </a:r>
            <a:r>
              <a:rPr lang="en-US" dirty="0"/>
              <a:t>also play a significant role in supporting health programs and initiatives at all levels.</a:t>
            </a:r>
          </a:p>
        </p:txBody>
      </p:sp>
      <p:sp>
        <p:nvSpPr>
          <p:cNvPr id="4" name="Date Placeholder 3">
            <a:extLst>
              <a:ext uri="{FF2B5EF4-FFF2-40B4-BE49-F238E27FC236}">
                <a16:creationId xmlns:a16="http://schemas.microsoft.com/office/drawing/2014/main" id="{263F729F-C670-0AEB-D055-1E2E3222ADC3}"/>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CD8088C7-FDE2-C85B-2858-9FB3F3650BA1}"/>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AA162FDC-7D8D-EB9B-D4CC-109A027C8DF1}"/>
              </a:ext>
            </a:extLst>
          </p:cNvPr>
          <p:cNvSpPr>
            <a:spLocks noGrp="1"/>
          </p:cNvSpPr>
          <p:nvPr>
            <p:ph type="sldNum" sz="quarter" idx="12"/>
          </p:nvPr>
        </p:nvSpPr>
        <p:spPr/>
        <p:txBody>
          <a:bodyPr/>
          <a:lstStyle/>
          <a:p>
            <a:fld id="{DBE223D3-92E4-42BF-B1B1-A2B1F8E0DA9A}" type="slidenum">
              <a:rPr lang="en-US" smtClean="0"/>
              <a:t>8</a:t>
            </a:fld>
            <a:endParaRPr lang="en-US"/>
          </a:p>
        </p:txBody>
      </p:sp>
    </p:spTree>
    <p:extLst>
      <p:ext uri="{BB962C8B-B14F-4D97-AF65-F5344CB8AC3E}">
        <p14:creationId xmlns:p14="http://schemas.microsoft.com/office/powerpoint/2010/main" val="1594714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C95A0-BF34-AA87-88C9-D25027A8BFF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81DA65D-53AD-ADBC-636E-4E9846B20B4E}"/>
              </a:ext>
            </a:extLst>
          </p:cNvPr>
          <p:cNvSpPr>
            <a:spLocks noGrp="1"/>
          </p:cNvSpPr>
          <p:nvPr>
            <p:ph idx="1"/>
          </p:nvPr>
        </p:nvSpPr>
        <p:spPr/>
        <p:txBody>
          <a:bodyPr/>
          <a:lstStyle/>
          <a:p>
            <a:r>
              <a:rPr lang="en-US" dirty="0"/>
              <a:t>In summary, functional linkage among federal, provincial, and local levels in Nepal's health system are essential for achieving the goals of </a:t>
            </a:r>
            <a:r>
              <a:rPr lang="en-US" dirty="0">
                <a:solidFill>
                  <a:srgbClr val="FF0000"/>
                </a:solidFill>
              </a:rPr>
              <a:t>universal health coverage, improving health outcomes, and addressing health disparities</a:t>
            </a:r>
            <a:r>
              <a:rPr lang="en-US" dirty="0"/>
              <a:t> across diverse geographic and socio-economic contexts. </a:t>
            </a:r>
          </a:p>
          <a:p>
            <a:endParaRPr lang="en-US" dirty="0"/>
          </a:p>
          <a:p>
            <a:r>
              <a:rPr lang="en-US" dirty="0"/>
              <a:t>Effective coordination, collaboration, and resource-sharing among all stakeholders are </a:t>
            </a:r>
            <a:r>
              <a:rPr lang="en-US" dirty="0">
                <a:solidFill>
                  <a:srgbClr val="FF0000"/>
                </a:solidFill>
              </a:rPr>
              <a:t>critical for the success of Nepal's decentralized healthcare system.</a:t>
            </a:r>
          </a:p>
        </p:txBody>
      </p:sp>
      <p:sp>
        <p:nvSpPr>
          <p:cNvPr id="4" name="Date Placeholder 3">
            <a:extLst>
              <a:ext uri="{FF2B5EF4-FFF2-40B4-BE49-F238E27FC236}">
                <a16:creationId xmlns:a16="http://schemas.microsoft.com/office/drawing/2014/main" id="{6406ED1D-ADA8-8233-8816-6E9F95E10986}"/>
              </a:ext>
            </a:extLst>
          </p:cNvPr>
          <p:cNvSpPr>
            <a:spLocks noGrp="1"/>
          </p:cNvSpPr>
          <p:nvPr>
            <p:ph type="dt" sz="half" idx="10"/>
          </p:nvPr>
        </p:nvSpPr>
        <p:spPr/>
        <p:txBody>
          <a:bodyPr/>
          <a:lstStyle/>
          <a:p>
            <a:fld id="{A4ABD24B-3774-40E4-BDC0-D99E8CB1D61A}" type="datetime1">
              <a:rPr lang="en-US" smtClean="0"/>
              <a:t>8/6/2025</a:t>
            </a:fld>
            <a:endParaRPr lang="en-US"/>
          </a:p>
        </p:txBody>
      </p:sp>
      <p:sp>
        <p:nvSpPr>
          <p:cNvPr id="5" name="Footer Placeholder 4">
            <a:extLst>
              <a:ext uri="{FF2B5EF4-FFF2-40B4-BE49-F238E27FC236}">
                <a16:creationId xmlns:a16="http://schemas.microsoft.com/office/drawing/2014/main" id="{EA66E8FA-5CDC-7ED1-6CE0-0CC24B702A1C}"/>
              </a:ext>
            </a:extLst>
          </p:cNvPr>
          <p:cNvSpPr>
            <a:spLocks noGrp="1"/>
          </p:cNvSpPr>
          <p:nvPr>
            <p:ph type="ftr" sz="quarter" idx="11"/>
          </p:nvPr>
        </p:nvSpPr>
        <p:spPr/>
        <p:txBody>
          <a:bodyPr/>
          <a:lstStyle/>
          <a:p>
            <a:r>
              <a:rPr lang="fr-FR"/>
              <a:t>© Hari Prasad Kaphle, SHAS,PU</a:t>
            </a:r>
            <a:endParaRPr lang="en-US"/>
          </a:p>
        </p:txBody>
      </p:sp>
      <p:sp>
        <p:nvSpPr>
          <p:cNvPr id="6" name="Slide Number Placeholder 5">
            <a:extLst>
              <a:ext uri="{FF2B5EF4-FFF2-40B4-BE49-F238E27FC236}">
                <a16:creationId xmlns:a16="http://schemas.microsoft.com/office/drawing/2014/main" id="{688932C6-F9CC-F86C-5735-03B85FEA8958}"/>
              </a:ext>
            </a:extLst>
          </p:cNvPr>
          <p:cNvSpPr>
            <a:spLocks noGrp="1"/>
          </p:cNvSpPr>
          <p:nvPr>
            <p:ph type="sldNum" sz="quarter" idx="12"/>
          </p:nvPr>
        </p:nvSpPr>
        <p:spPr/>
        <p:txBody>
          <a:bodyPr/>
          <a:lstStyle/>
          <a:p>
            <a:fld id="{DBE223D3-92E4-42BF-B1B1-A2B1F8E0DA9A}" type="slidenum">
              <a:rPr lang="en-US" smtClean="0"/>
              <a:t>9</a:t>
            </a:fld>
            <a:endParaRPr lang="en-US"/>
          </a:p>
        </p:txBody>
      </p:sp>
    </p:spTree>
    <p:extLst>
      <p:ext uri="{BB962C8B-B14F-4D97-AF65-F5344CB8AC3E}">
        <p14:creationId xmlns:p14="http://schemas.microsoft.com/office/powerpoint/2010/main" val="39435056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500</TotalTime>
  <Words>2480</Words>
  <Application>Microsoft Office PowerPoint</Application>
  <PresentationFormat>Widescreen</PresentationFormat>
  <Paragraphs>228</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Calibri Light</vt:lpstr>
      <vt:lpstr>Times New Roman</vt:lpstr>
      <vt:lpstr>Office Theme</vt:lpstr>
      <vt:lpstr>Functional analysis and linkage among federal, provincial and local level health system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Role and Responsibilities of Federal Government towards Health Service Management</vt:lpstr>
      <vt:lpstr>Role &amp; Responsibility of Federal Government </vt:lpstr>
      <vt:lpstr>PowerPoint Presentation</vt:lpstr>
      <vt:lpstr>PowerPoint Presentation</vt:lpstr>
      <vt:lpstr>PowerPoint Presentation</vt:lpstr>
      <vt:lpstr>PowerPoint Presentation</vt:lpstr>
      <vt:lpstr>PowerPoint Presentation</vt:lpstr>
      <vt:lpstr>PowerPoint Presentation</vt:lpstr>
      <vt:lpstr>References </vt:lpstr>
      <vt:lpstr>SWOT Analysis of Federal Health System Management in Nepal </vt:lpstr>
      <vt:lpstr>Strengths </vt:lpstr>
      <vt:lpstr>PowerPoint Presentation</vt:lpstr>
      <vt:lpstr>PowerPoint Presentation</vt:lpstr>
      <vt:lpstr>PowerPoint Presentation</vt:lpstr>
      <vt:lpstr>PowerPoint Presentation</vt:lpstr>
      <vt:lpstr>Weakness </vt:lpstr>
      <vt:lpstr>PowerPoint Presentation</vt:lpstr>
      <vt:lpstr>Opportunities </vt:lpstr>
      <vt:lpstr>PowerPoint Presentation</vt:lpstr>
      <vt:lpstr>PowerPoint Presentation</vt:lpstr>
      <vt:lpstr>PowerPoint Presentation</vt:lpstr>
      <vt:lpstr>Threats </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harikafle07@outlook.com</cp:lastModifiedBy>
  <cp:revision>57</cp:revision>
  <dcterms:created xsi:type="dcterms:W3CDTF">2019-10-19T11:49:07Z</dcterms:created>
  <dcterms:modified xsi:type="dcterms:W3CDTF">2025-08-06T14:16:06Z</dcterms:modified>
</cp:coreProperties>
</file>