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351" r:id="rId1"/>
  </p:sldMasterIdLst>
  <p:notesMasterIdLst>
    <p:notesMasterId r:id="rId53"/>
  </p:notesMasterIdLst>
  <p:sldIdLst>
    <p:sldId id="256" r:id="rId2"/>
    <p:sldId id="282" r:id="rId3"/>
    <p:sldId id="283" r:id="rId4"/>
    <p:sldId id="261" r:id="rId5"/>
    <p:sldId id="284" r:id="rId6"/>
    <p:sldId id="258" r:id="rId7"/>
    <p:sldId id="259" r:id="rId8"/>
    <p:sldId id="262" r:id="rId9"/>
    <p:sldId id="264" r:id="rId10"/>
    <p:sldId id="263" r:id="rId11"/>
    <p:sldId id="265" r:id="rId12"/>
    <p:sldId id="266" r:id="rId13"/>
    <p:sldId id="268" r:id="rId14"/>
    <p:sldId id="267" r:id="rId15"/>
    <p:sldId id="269" r:id="rId16"/>
    <p:sldId id="272" r:id="rId17"/>
    <p:sldId id="271" r:id="rId18"/>
    <p:sldId id="270" r:id="rId19"/>
    <p:sldId id="281" r:id="rId20"/>
    <p:sldId id="273" r:id="rId21"/>
    <p:sldId id="274" r:id="rId22"/>
    <p:sldId id="275" r:id="rId23"/>
    <p:sldId id="288" r:id="rId24"/>
    <p:sldId id="285" r:id="rId25"/>
    <p:sldId id="278" r:id="rId26"/>
    <p:sldId id="279" r:id="rId27"/>
    <p:sldId id="277" r:id="rId28"/>
    <p:sldId id="280" r:id="rId29"/>
    <p:sldId id="286" r:id="rId30"/>
    <p:sldId id="297" r:id="rId31"/>
    <p:sldId id="298" r:id="rId32"/>
    <p:sldId id="299" r:id="rId33"/>
    <p:sldId id="300" r:id="rId34"/>
    <p:sldId id="301" r:id="rId35"/>
    <p:sldId id="302" r:id="rId36"/>
    <p:sldId id="303" r:id="rId37"/>
    <p:sldId id="304" r:id="rId38"/>
    <p:sldId id="305" r:id="rId39"/>
    <p:sldId id="306" r:id="rId40"/>
    <p:sldId id="307" r:id="rId41"/>
    <p:sldId id="308" r:id="rId42"/>
    <p:sldId id="309" r:id="rId43"/>
    <p:sldId id="310" r:id="rId44"/>
    <p:sldId id="311" r:id="rId45"/>
    <p:sldId id="313" r:id="rId46"/>
    <p:sldId id="294" r:id="rId47"/>
    <p:sldId id="287" r:id="rId48"/>
    <p:sldId id="289" r:id="rId49"/>
    <p:sldId id="290" r:id="rId50"/>
    <p:sldId id="291" r:id="rId51"/>
    <p:sldId id="29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604B278-6C01-4680-9C74-F6B7E9B123F7}">
          <p14:sldIdLst>
            <p14:sldId id="256"/>
            <p14:sldId id="282"/>
            <p14:sldId id="283"/>
            <p14:sldId id="261"/>
            <p14:sldId id="284"/>
            <p14:sldId id="258"/>
            <p14:sldId id="259"/>
            <p14:sldId id="262"/>
            <p14:sldId id="264"/>
            <p14:sldId id="263"/>
            <p14:sldId id="265"/>
            <p14:sldId id="266"/>
            <p14:sldId id="268"/>
            <p14:sldId id="267"/>
            <p14:sldId id="269"/>
            <p14:sldId id="272"/>
            <p14:sldId id="271"/>
            <p14:sldId id="270"/>
            <p14:sldId id="281"/>
            <p14:sldId id="273"/>
            <p14:sldId id="274"/>
            <p14:sldId id="275"/>
            <p14:sldId id="288"/>
            <p14:sldId id="285"/>
            <p14:sldId id="278"/>
            <p14:sldId id="279"/>
            <p14:sldId id="277"/>
            <p14:sldId id="280"/>
            <p14:sldId id="286"/>
            <p14:sldId id="297"/>
            <p14:sldId id="298"/>
            <p14:sldId id="299"/>
            <p14:sldId id="300"/>
            <p14:sldId id="301"/>
            <p14:sldId id="302"/>
            <p14:sldId id="303"/>
            <p14:sldId id="304"/>
            <p14:sldId id="305"/>
            <p14:sldId id="306"/>
            <p14:sldId id="307"/>
            <p14:sldId id="308"/>
            <p14:sldId id="309"/>
            <p14:sldId id="310"/>
            <p14:sldId id="311"/>
            <p14:sldId id="313"/>
            <p14:sldId id="294"/>
            <p14:sldId id="287"/>
            <p14:sldId id="289"/>
            <p14:sldId id="290"/>
            <p14:sldId id="291"/>
            <p14:sldId id="292"/>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rija thapa" initials="st" lastIdx="1" clrIdx="0">
    <p:extLst>
      <p:ext uri="{19B8F6BF-5375-455C-9EA6-DF929625EA0E}">
        <p15:presenceInfo xmlns:p15="http://schemas.microsoft.com/office/powerpoint/2012/main" userId="a59fd58a0bd43c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704" autoAdjust="0"/>
    <p:restoredTop sz="94660"/>
  </p:normalViewPr>
  <p:slideViewPr>
    <p:cSldViewPr snapToGrid="0">
      <p:cViewPr varScale="1">
        <p:scale>
          <a:sx n="74" d="100"/>
          <a:sy n="74" d="100"/>
        </p:scale>
        <p:origin x="426"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D0C0DB-85EF-4913-92FD-BF9DE08C6E20}" type="datetimeFigureOut">
              <a:rPr lang="en-US" smtClean="0"/>
              <a:t>2/25/2018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548D9A-FAAB-47B4-ADDD-D45F1EDEF841}" type="slidenum">
              <a:rPr lang="en-US" smtClean="0"/>
              <a:t>‹#›</a:t>
            </a:fld>
            <a:endParaRPr lang="en-US"/>
          </a:p>
        </p:txBody>
      </p:sp>
    </p:spTree>
    <p:extLst>
      <p:ext uri="{BB962C8B-B14F-4D97-AF65-F5344CB8AC3E}">
        <p14:creationId xmlns:p14="http://schemas.microsoft.com/office/powerpoint/2010/main" val="3578502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8548D9A-FAAB-47B4-ADDD-D45F1EDEF841}" type="slidenum">
              <a:rPr lang="en-US" smtClean="0"/>
              <a:t>46</a:t>
            </a:fld>
            <a:endParaRPr lang="en-US"/>
          </a:p>
        </p:txBody>
      </p:sp>
    </p:spTree>
    <p:extLst>
      <p:ext uri="{BB962C8B-B14F-4D97-AF65-F5344CB8AC3E}">
        <p14:creationId xmlns:p14="http://schemas.microsoft.com/office/powerpoint/2010/main" val="16176101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3E71C38-1A39-410C-869F-F8BB4CB7A200}" type="datetimeFigureOut">
              <a:rPr lang="en-US" smtClean="0"/>
              <a:t>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44E983-710D-4A3D-85AA-480C7EEF699A}" type="slidenum">
              <a:rPr lang="en-US" smtClean="0"/>
              <a:t>‹#›</a:t>
            </a:fld>
            <a:endParaRPr lang="en-US" dirty="0"/>
          </a:p>
        </p:txBody>
      </p:sp>
    </p:spTree>
    <p:extLst>
      <p:ext uri="{BB962C8B-B14F-4D97-AF65-F5344CB8AC3E}">
        <p14:creationId xmlns:p14="http://schemas.microsoft.com/office/powerpoint/2010/main" val="1014824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3E71C38-1A39-410C-869F-F8BB4CB7A200}" type="datetimeFigureOut">
              <a:rPr lang="en-US" smtClean="0"/>
              <a:t>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44E983-710D-4A3D-85AA-480C7EEF699A}" type="slidenum">
              <a:rPr lang="en-US" smtClean="0"/>
              <a:t>‹#›</a:t>
            </a:fld>
            <a:endParaRPr lang="en-US" dirty="0"/>
          </a:p>
        </p:txBody>
      </p:sp>
    </p:spTree>
    <p:extLst>
      <p:ext uri="{BB962C8B-B14F-4D97-AF65-F5344CB8AC3E}">
        <p14:creationId xmlns:p14="http://schemas.microsoft.com/office/powerpoint/2010/main" val="4135902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3E71C38-1A39-410C-869F-F8BB4CB7A200}" type="datetimeFigureOut">
              <a:rPr lang="en-US" smtClean="0"/>
              <a:t>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44E983-710D-4A3D-85AA-480C7EEF699A}" type="slidenum">
              <a:rPr lang="en-US" smtClean="0"/>
              <a:t>‹#›</a:t>
            </a:fld>
            <a:endParaRPr lang="en-US" dirty="0"/>
          </a:p>
        </p:txBody>
      </p:sp>
    </p:spTree>
    <p:extLst>
      <p:ext uri="{BB962C8B-B14F-4D97-AF65-F5344CB8AC3E}">
        <p14:creationId xmlns:p14="http://schemas.microsoft.com/office/powerpoint/2010/main" val="2795310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3E71C38-1A39-410C-869F-F8BB4CB7A200}" type="datetimeFigureOut">
              <a:rPr lang="en-US" smtClean="0"/>
              <a:t>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44E983-710D-4A3D-85AA-480C7EEF699A}" type="slidenum">
              <a:rPr lang="en-US" smtClean="0"/>
              <a:t>‹#›</a:t>
            </a:fld>
            <a:endParaRPr lang="en-US" dirty="0"/>
          </a:p>
        </p:txBody>
      </p:sp>
    </p:spTree>
    <p:extLst>
      <p:ext uri="{BB962C8B-B14F-4D97-AF65-F5344CB8AC3E}">
        <p14:creationId xmlns:p14="http://schemas.microsoft.com/office/powerpoint/2010/main" val="1907883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E71C38-1A39-410C-869F-F8BB4CB7A200}" type="datetimeFigureOut">
              <a:rPr lang="en-US" smtClean="0"/>
              <a:t>2/25/2018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E44E983-710D-4A3D-85AA-480C7EEF699A}" type="slidenum">
              <a:rPr lang="en-US" smtClean="0"/>
              <a:t>‹#›</a:t>
            </a:fld>
            <a:endParaRPr lang="en-US" dirty="0"/>
          </a:p>
        </p:txBody>
      </p:sp>
    </p:spTree>
    <p:extLst>
      <p:ext uri="{BB962C8B-B14F-4D97-AF65-F5344CB8AC3E}">
        <p14:creationId xmlns:p14="http://schemas.microsoft.com/office/powerpoint/2010/main" val="156273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3E71C38-1A39-410C-869F-F8BB4CB7A200}" type="datetimeFigureOut">
              <a:rPr lang="en-US" smtClean="0"/>
              <a:t>2/25/2018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E44E983-710D-4A3D-85AA-480C7EEF699A}" type="slidenum">
              <a:rPr lang="en-US" smtClean="0"/>
              <a:t>‹#›</a:t>
            </a:fld>
            <a:endParaRPr lang="en-US" dirty="0"/>
          </a:p>
        </p:txBody>
      </p:sp>
    </p:spTree>
    <p:extLst>
      <p:ext uri="{BB962C8B-B14F-4D97-AF65-F5344CB8AC3E}">
        <p14:creationId xmlns:p14="http://schemas.microsoft.com/office/powerpoint/2010/main" val="3086890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3E71C38-1A39-410C-869F-F8BB4CB7A200}" type="datetimeFigureOut">
              <a:rPr lang="en-US" smtClean="0"/>
              <a:t>2/25/2018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E44E983-710D-4A3D-85AA-480C7EEF699A}" type="slidenum">
              <a:rPr lang="en-US" smtClean="0"/>
              <a:t>‹#›</a:t>
            </a:fld>
            <a:endParaRPr lang="en-US" dirty="0"/>
          </a:p>
        </p:txBody>
      </p:sp>
    </p:spTree>
    <p:extLst>
      <p:ext uri="{BB962C8B-B14F-4D97-AF65-F5344CB8AC3E}">
        <p14:creationId xmlns:p14="http://schemas.microsoft.com/office/powerpoint/2010/main" val="3009054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3E71C38-1A39-410C-869F-F8BB4CB7A200}" type="datetimeFigureOut">
              <a:rPr lang="en-US" smtClean="0"/>
              <a:t>2/25/2018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E44E983-710D-4A3D-85AA-480C7EEF699A}" type="slidenum">
              <a:rPr lang="en-US" smtClean="0"/>
              <a:t>‹#›</a:t>
            </a:fld>
            <a:endParaRPr lang="en-US" dirty="0"/>
          </a:p>
        </p:txBody>
      </p:sp>
    </p:spTree>
    <p:extLst>
      <p:ext uri="{BB962C8B-B14F-4D97-AF65-F5344CB8AC3E}">
        <p14:creationId xmlns:p14="http://schemas.microsoft.com/office/powerpoint/2010/main" val="3802762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E71C38-1A39-410C-869F-F8BB4CB7A200}" type="datetimeFigureOut">
              <a:rPr lang="en-US" smtClean="0"/>
              <a:t>2/25/2018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E44E983-710D-4A3D-85AA-480C7EEF699A}" type="slidenum">
              <a:rPr lang="en-US" smtClean="0"/>
              <a:t>‹#›</a:t>
            </a:fld>
            <a:endParaRPr lang="en-US" dirty="0"/>
          </a:p>
        </p:txBody>
      </p:sp>
    </p:spTree>
    <p:extLst>
      <p:ext uri="{BB962C8B-B14F-4D97-AF65-F5344CB8AC3E}">
        <p14:creationId xmlns:p14="http://schemas.microsoft.com/office/powerpoint/2010/main" val="3502145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E71C38-1A39-410C-869F-F8BB4CB7A200}" type="datetimeFigureOut">
              <a:rPr lang="en-US" smtClean="0"/>
              <a:t>2/25/2018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E44E983-710D-4A3D-85AA-480C7EEF699A}" type="slidenum">
              <a:rPr lang="en-US" smtClean="0"/>
              <a:t>‹#›</a:t>
            </a:fld>
            <a:endParaRPr lang="en-US" dirty="0"/>
          </a:p>
        </p:txBody>
      </p:sp>
    </p:spTree>
    <p:extLst>
      <p:ext uri="{BB962C8B-B14F-4D97-AF65-F5344CB8AC3E}">
        <p14:creationId xmlns:p14="http://schemas.microsoft.com/office/powerpoint/2010/main" val="3552173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E71C38-1A39-410C-869F-F8BB4CB7A200}" type="datetimeFigureOut">
              <a:rPr lang="en-US" smtClean="0"/>
              <a:t>2/25/2018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E44E983-710D-4A3D-85AA-480C7EEF699A}" type="slidenum">
              <a:rPr lang="en-US" smtClean="0"/>
              <a:t>‹#›</a:t>
            </a:fld>
            <a:endParaRPr lang="en-US" dirty="0"/>
          </a:p>
        </p:txBody>
      </p:sp>
    </p:spTree>
    <p:extLst>
      <p:ext uri="{BB962C8B-B14F-4D97-AF65-F5344CB8AC3E}">
        <p14:creationId xmlns:p14="http://schemas.microsoft.com/office/powerpoint/2010/main" val="3459163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E71C38-1A39-410C-869F-F8BB4CB7A200}" type="datetimeFigureOut">
              <a:rPr lang="en-US" smtClean="0"/>
              <a:t>2/25/2018</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44E983-710D-4A3D-85AA-480C7EEF699A}" type="slidenum">
              <a:rPr lang="en-US" smtClean="0"/>
              <a:t>‹#›</a:t>
            </a:fld>
            <a:endParaRPr lang="en-US" dirty="0"/>
          </a:p>
        </p:txBody>
      </p:sp>
    </p:spTree>
    <p:extLst>
      <p:ext uri="{BB962C8B-B14F-4D97-AF65-F5344CB8AC3E}">
        <p14:creationId xmlns:p14="http://schemas.microsoft.com/office/powerpoint/2010/main" val="3796662956"/>
      </p:ext>
    </p:extLst>
  </p:cSld>
  <p:clrMap bg1="lt1" tx1="dk1" bg2="lt2" tx2="dk2" accent1="accent1" accent2="accent2" accent3="accent3" accent4="accent4" accent5="accent5" accent6="accent6" hlink="hlink" folHlink="folHlink"/>
  <p:sldLayoutIdLst>
    <p:sldLayoutId id="2147484352" r:id="rId1"/>
    <p:sldLayoutId id="2147484353" r:id="rId2"/>
    <p:sldLayoutId id="2147484354" r:id="rId3"/>
    <p:sldLayoutId id="2147484355" r:id="rId4"/>
    <p:sldLayoutId id="2147484356" r:id="rId5"/>
    <p:sldLayoutId id="2147484357" r:id="rId6"/>
    <p:sldLayoutId id="2147484358" r:id="rId7"/>
    <p:sldLayoutId id="2147484359" r:id="rId8"/>
    <p:sldLayoutId id="2147484360" r:id="rId9"/>
    <p:sldLayoutId id="2147484361" r:id="rId10"/>
    <p:sldLayoutId id="214748436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en.wikipedia.org/wiki/Technical_report#cite_note-iso5966-1" TargetMode="External"/><Relationship Id="rId2" Type="http://schemas.openxmlformats.org/officeDocument/2006/relationships/hyperlink" Target="https://en.wikipedia.org/wiki/International_standard" TargetMode="External"/><Relationship Id="rId1" Type="http://schemas.openxmlformats.org/officeDocument/2006/relationships/slideLayout" Target="../slideLayouts/slideLayout2.xml"/><Relationship Id="rId6" Type="http://schemas.openxmlformats.org/officeDocument/2006/relationships/hyperlink" Target="https://en.wikipedia.org/wiki/Uniform_Requirements_for_Manuscripts_Submitted_to_Biomedical_Journals" TargetMode="External"/><Relationship Id="rId5" Type="http://schemas.openxmlformats.org/officeDocument/2006/relationships/hyperlink" Target="https://en.wikipedia.org/wiki/Technical_report#cite_note-3" TargetMode="External"/><Relationship Id="rId4" Type="http://schemas.openxmlformats.org/officeDocument/2006/relationships/hyperlink" Target="https://en.wikipedia.org/wiki/Grey_Literature_International_Steering_Committee" TargetMode="External"/></Relationships>
</file>

<file path=ppt/slides/_rels/slide42.xml.rels><?xml version="1.0" encoding="UTF-8" standalone="yes"?>
<Relationships xmlns="http://schemas.openxmlformats.org/package/2006/relationships"><Relationship Id="rId8" Type="http://schemas.openxmlformats.org/officeDocument/2006/relationships/hyperlink" Target="https://en.wikipedia.org/wiki/Technical_report#cite_note-4" TargetMode="External"/><Relationship Id="rId3" Type="http://schemas.openxmlformats.org/officeDocument/2006/relationships/hyperlink" Target="https://en.wikipedia.org/wiki/Intranet" TargetMode="External"/><Relationship Id="rId7" Type="http://schemas.openxmlformats.org/officeDocument/2006/relationships/hyperlink" Target="https://en.wikipedia.org/wiki/International_Organization_for_Standardization" TargetMode="External"/><Relationship Id="rId2" Type="http://schemas.openxmlformats.org/officeDocument/2006/relationships/hyperlink" Target="https://en.wikipedia.org/wiki/Internet" TargetMode="External"/><Relationship Id="rId1" Type="http://schemas.openxmlformats.org/officeDocument/2006/relationships/slideLayout" Target="../slideLayouts/slideLayout2.xml"/><Relationship Id="rId6" Type="http://schemas.openxmlformats.org/officeDocument/2006/relationships/hyperlink" Target="https://de.wikipedia.org/wiki/International_Standard_Technical_Report_Number" TargetMode="External"/><Relationship Id="rId11" Type="http://schemas.openxmlformats.org/officeDocument/2006/relationships/hyperlink" Target="https://en.wikipedia.org/wiki/Technical_report#cite_note-5" TargetMode="External"/><Relationship Id="rId5" Type="http://schemas.openxmlformats.org/officeDocument/2006/relationships/hyperlink" Target="https://en.wikipedia.org/wiki/International_Standard_Technical_Report_Number" TargetMode="External"/><Relationship Id="rId10" Type="http://schemas.openxmlformats.org/officeDocument/2006/relationships/hyperlink" Target="https://en.wikipedia.org/wiki/NISO" TargetMode="External"/><Relationship Id="rId4" Type="http://schemas.openxmlformats.org/officeDocument/2006/relationships/hyperlink" Target="https://en.wikipedia.org/wiki/ISSN" TargetMode="External"/><Relationship Id="rId9" Type="http://schemas.openxmlformats.org/officeDocument/2006/relationships/hyperlink" Target="https://en.wikipedia.org/wiki/American_National_Standards_Institute"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en.wikipedia.org/wiki/Macmillan_Publishers_(United_States)" TargetMode="External"/><Relationship Id="rId13" Type="http://schemas.openxmlformats.org/officeDocument/2006/relationships/hyperlink" Target="http://www.niso.org/kst/reports/standards?step=2&amp;gid=None&amp;project_key:ustring:iso-8859-1=c8d16b0f23c850c46455e307c4e0b4a25088b2f1" TargetMode="External"/><Relationship Id="rId3" Type="http://schemas.openxmlformats.org/officeDocument/2006/relationships/hyperlink" Target="http://www.iso.org/iso/catalogue_detail.htm?csnumber=12160" TargetMode="External"/><Relationship Id="rId7" Type="http://schemas.openxmlformats.org/officeDocument/2006/relationships/hyperlink" Target="https://en.wikipedia.org/wiki/New_York_City" TargetMode="External"/><Relationship Id="rId12" Type="http://schemas.openxmlformats.org/officeDocument/2006/relationships/hyperlink" Target="http://www.iso.org/iso/catalogue_detail.htm?csnumber=18506" TargetMode="External"/><Relationship Id="rId2" Type="http://schemas.openxmlformats.org/officeDocument/2006/relationships/hyperlink" Target="https://en.wikipedia.org/wiki/International_standard" TargetMode="External"/><Relationship Id="rId1" Type="http://schemas.openxmlformats.org/officeDocument/2006/relationships/slideLayout" Target="../slideLayouts/slideLayout2.xml"/><Relationship Id="rId6" Type="http://schemas.openxmlformats.org/officeDocument/2006/relationships/hyperlink" Target="https://en.wikipedia.org/wiki/Robert_W._Bly" TargetMode="External"/><Relationship Id="rId11" Type="http://schemas.openxmlformats.org/officeDocument/2006/relationships/hyperlink" Target="http://eprints.rclis.org/7469/1/nancy.pdf" TargetMode="External"/><Relationship Id="rId5" Type="http://schemas.openxmlformats.org/officeDocument/2006/relationships/hyperlink" Target="https://en.wikipedia.org/wiki/Gary_Blake" TargetMode="External"/><Relationship Id="rId10" Type="http://schemas.openxmlformats.org/officeDocument/2006/relationships/hyperlink" Target="https://en.wikipedia.org/wiki/Special:BookSources/0020130856" TargetMode="External"/><Relationship Id="rId4" Type="http://schemas.openxmlformats.org/officeDocument/2006/relationships/hyperlink" Target="https://en.wikipedia.org/wiki/International_Organization_for_Standardization" TargetMode="External"/><Relationship Id="rId9" Type="http://schemas.openxmlformats.org/officeDocument/2006/relationships/hyperlink" Target="https://en.wikipedia.org/wiki/International_Standard_Book_Number"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www.technicalreports.org/trail/search/" TargetMode="External"/><Relationship Id="rId3" Type="http://schemas.openxmlformats.org/officeDocument/2006/relationships/hyperlink" Target="http://www.niso.org/" TargetMode="External"/><Relationship Id="rId7" Type="http://schemas.openxmlformats.org/officeDocument/2006/relationships/hyperlink" Target="http://naca.central.cranfield.ac.uk/" TargetMode="External"/><Relationship Id="rId2" Type="http://schemas.openxmlformats.org/officeDocument/2006/relationships/hyperlink" Target="http://www.ntis.gov/" TargetMode="External"/><Relationship Id="rId1" Type="http://schemas.openxmlformats.org/officeDocument/2006/relationships/slideLayout" Target="../slideLayouts/slideLayout2.xml"/><Relationship Id="rId6" Type="http://schemas.openxmlformats.org/officeDocument/2006/relationships/hyperlink" Target="https://ntrs.nasa.gov/search.jsp" TargetMode="External"/><Relationship Id="rId5" Type="http://schemas.openxmlformats.org/officeDocument/2006/relationships/hyperlink" Target="http://www.dtic.mil/dtic/find_a_doc.html" TargetMode="External"/><Relationship Id="rId4" Type="http://schemas.openxmlformats.org/officeDocument/2006/relationships/hyperlink" Target="http://www.ansi.org/" TargetMode="External"/><Relationship Id="rId9" Type="http://schemas.openxmlformats.org/officeDocument/2006/relationships/hyperlink" Target="http://www.crl.edu/grn/trail"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hyperlink" Target="http://homepage.smc.edu/gallogly_ethan/sample_lab_reports.htm#_edn2" TargetMode="External"/><Relationship Id="rId2" Type="http://schemas.openxmlformats.org/officeDocument/2006/relationships/hyperlink" Target="http://homepage.smc.edu/gallogly_ethan/sample_lab_reports.htm#_edn1" TargetMode="External"/><Relationship Id="rId1" Type="http://schemas.openxmlformats.org/officeDocument/2006/relationships/slideLayout" Target="../slideLayouts/slideLayout6.xml"/><Relationship Id="rId4" Type="http://schemas.openxmlformats.org/officeDocument/2006/relationships/hyperlink" Target="http://homepage.smc.edu/gallogly_ethan/sample_lab_reports.htm#_edn3"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88136" y="476519"/>
            <a:ext cx="11402095" cy="3195852"/>
          </a:xfrm>
        </p:spPr>
        <p:txBody>
          <a:bodyPr>
            <a:normAutofit fontScale="90000"/>
          </a:bodyPr>
          <a:lstStyle/>
          <a:p>
            <a:r>
              <a:rPr lang="en-US" sz="5800" dirty="0" smtClean="0">
                <a:solidFill>
                  <a:schemeClr val="tx2">
                    <a:lumMod val="50000"/>
                  </a:schemeClr>
                </a:solidFill>
              </a:rPr>
              <a:t/>
            </a:r>
            <a:br>
              <a:rPr lang="en-US" sz="5800" dirty="0" smtClean="0">
                <a:solidFill>
                  <a:schemeClr val="tx2">
                    <a:lumMod val="50000"/>
                  </a:schemeClr>
                </a:solidFill>
              </a:rPr>
            </a:br>
            <a:r>
              <a:rPr lang="en-US" sz="5800" dirty="0" smtClean="0">
                <a:solidFill>
                  <a:schemeClr val="accent4">
                    <a:lumMod val="50000"/>
                  </a:schemeClr>
                </a:solidFill>
                <a:latin typeface="Copperplate Gothic Bold" panose="020E0705020206020404" pitchFamily="34" charset="0"/>
              </a:rPr>
              <a:t>lab, trip, </a:t>
            </a:r>
            <a:r>
              <a:rPr lang="en-US" sz="5800" dirty="0" err="1" smtClean="0">
                <a:solidFill>
                  <a:schemeClr val="accent4">
                    <a:lumMod val="50000"/>
                  </a:schemeClr>
                </a:solidFill>
                <a:latin typeface="Copperplate Gothic Bold" panose="020E0705020206020404" pitchFamily="34" charset="0"/>
              </a:rPr>
              <a:t>feability</a:t>
            </a:r>
            <a:r>
              <a:rPr lang="en-US" sz="5800" dirty="0" smtClean="0">
                <a:solidFill>
                  <a:schemeClr val="accent4">
                    <a:lumMod val="50000"/>
                  </a:schemeClr>
                </a:solidFill>
                <a:latin typeface="Copperplate Gothic Bold" panose="020E0705020206020404" pitchFamily="34" charset="0"/>
              </a:rPr>
              <a:t>, progress, technical and non-technical reports</a:t>
            </a:r>
            <a:r>
              <a:rPr lang="en-US" dirty="0" smtClean="0">
                <a:solidFill>
                  <a:schemeClr val="tx2">
                    <a:lumMod val="50000"/>
                  </a:schemeClr>
                </a:solidFill>
              </a:rPr>
              <a:t/>
            </a:r>
            <a:br>
              <a:rPr lang="en-US" dirty="0" smtClean="0">
                <a:solidFill>
                  <a:schemeClr val="tx2">
                    <a:lumMod val="50000"/>
                  </a:schemeClr>
                </a:solidFill>
              </a:rPr>
            </a:br>
            <a:endParaRPr lang="en-US" dirty="0">
              <a:solidFill>
                <a:schemeClr val="tx2">
                  <a:lumMod val="50000"/>
                </a:schemeClr>
              </a:solidFill>
            </a:endParaRPr>
          </a:p>
        </p:txBody>
      </p:sp>
      <p:sp>
        <p:nvSpPr>
          <p:cNvPr id="3" name="Subtitle 2"/>
          <p:cNvSpPr>
            <a:spLocks noGrp="1"/>
          </p:cNvSpPr>
          <p:nvPr>
            <p:ph type="subTitle" idx="1"/>
          </p:nvPr>
        </p:nvSpPr>
        <p:spPr>
          <a:xfrm>
            <a:off x="6813913" y="4043283"/>
            <a:ext cx="6158889" cy="1126283"/>
          </a:xfrm>
        </p:spPr>
        <p:txBody>
          <a:bodyPr>
            <a:normAutofit lnSpcReduction="10000"/>
          </a:bodyPr>
          <a:lstStyle/>
          <a:p>
            <a:r>
              <a:rPr lang="en-US" sz="3600" b="1" dirty="0" smtClean="0">
                <a:solidFill>
                  <a:schemeClr val="accent2">
                    <a:lumMod val="50000"/>
                  </a:schemeClr>
                </a:solidFill>
                <a:latin typeface="Cooper Black" panose="0208090404030B020404" pitchFamily="18" charset="0"/>
              </a:rPr>
              <a:t>  </a:t>
            </a:r>
            <a:r>
              <a:rPr lang="en-US" sz="3600" b="1" dirty="0" smtClean="0">
                <a:solidFill>
                  <a:schemeClr val="accent4">
                    <a:lumMod val="50000"/>
                  </a:schemeClr>
                </a:solidFill>
                <a:latin typeface="Cooper Black" panose="0208090404030B020404" pitchFamily="18" charset="0"/>
              </a:rPr>
              <a:t> </a:t>
            </a:r>
            <a:r>
              <a:rPr lang="en-US" sz="3600" b="1" dirty="0" smtClean="0">
                <a:solidFill>
                  <a:schemeClr val="accent5">
                    <a:lumMod val="50000"/>
                  </a:schemeClr>
                </a:solidFill>
                <a:latin typeface="Cooper Black" panose="0208090404030B020404" pitchFamily="18" charset="0"/>
              </a:rPr>
              <a:t>- Shrija thapa </a:t>
            </a:r>
          </a:p>
          <a:p>
            <a:r>
              <a:rPr lang="en-US" sz="3600" b="1" dirty="0" smtClean="0">
                <a:solidFill>
                  <a:schemeClr val="accent5">
                    <a:lumMod val="50000"/>
                  </a:schemeClr>
                </a:solidFill>
                <a:latin typeface="Cooper Black" panose="0208090404030B020404" pitchFamily="18" charset="0"/>
              </a:rPr>
              <a:t>     </a:t>
            </a:r>
            <a:r>
              <a:rPr lang="en-US" sz="3600" b="1" dirty="0" err="1" smtClean="0">
                <a:solidFill>
                  <a:schemeClr val="accent5">
                    <a:lumMod val="50000"/>
                  </a:schemeClr>
                </a:solidFill>
                <a:latin typeface="Cooper Black" panose="0208090404030B020404" pitchFamily="18" charset="0"/>
              </a:rPr>
              <a:t>Supriya</a:t>
            </a:r>
            <a:r>
              <a:rPr lang="en-US" sz="3600" b="1" dirty="0" smtClean="0">
                <a:solidFill>
                  <a:schemeClr val="accent5">
                    <a:lumMod val="50000"/>
                  </a:schemeClr>
                </a:solidFill>
                <a:latin typeface="Cooper Black" panose="0208090404030B020404" pitchFamily="18" charset="0"/>
              </a:rPr>
              <a:t> </a:t>
            </a:r>
            <a:r>
              <a:rPr lang="en-US" sz="3600" b="1" dirty="0" err="1" smtClean="0">
                <a:solidFill>
                  <a:schemeClr val="accent5">
                    <a:lumMod val="50000"/>
                  </a:schemeClr>
                </a:solidFill>
                <a:latin typeface="Cooper Black" panose="0208090404030B020404" pitchFamily="18" charset="0"/>
              </a:rPr>
              <a:t>puri</a:t>
            </a:r>
            <a:endParaRPr lang="en-US" sz="3600" b="1" dirty="0" smtClean="0">
              <a:solidFill>
                <a:schemeClr val="accent5">
                  <a:lumMod val="50000"/>
                </a:schemeClr>
              </a:solidFill>
              <a:latin typeface="Cooper Black" panose="0208090404030B020404" pitchFamily="18" charset="0"/>
            </a:endParaRPr>
          </a:p>
          <a:p>
            <a:endParaRPr lang="en-US" b="1" dirty="0"/>
          </a:p>
        </p:txBody>
      </p:sp>
    </p:spTree>
    <p:extLst>
      <p:ext uri="{BB962C8B-B14F-4D97-AF65-F5344CB8AC3E}">
        <p14:creationId xmlns:p14="http://schemas.microsoft.com/office/powerpoint/2010/main" val="19377591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0062"/>
            <a:ext cx="10515600" cy="1325563"/>
          </a:xfrm>
        </p:spPr>
        <p:txBody>
          <a:bodyPr>
            <a:noAutofit/>
          </a:bodyPr>
          <a:lstStyle/>
          <a:p>
            <a:r>
              <a:rPr lang="en-US" sz="9600" b="1" dirty="0" smtClean="0">
                <a:solidFill>
                  <a:schemeClr val="accent2">
                    <a:lumMod val="50000"/>
                  </a:schemeClr>
                </a:solidFill>
                <a:effectLst>
                  <a:outerShdw blurRad="38100" dist="38100" dir="2700000" algn="tl">
                    <a:srgbClr val="000000">
                      <a:alpha val="43137"/>
                    </a:srgbClr>
                  </a:outerShdw>
                </a:effectLst>
              </a:rPr>
              <a:t>Conclusion</a:t>
            </a:r>
            <a:endParaRPr lang="en-US" sz="9600" b="1" dirty="0">
              <a:solidFill>
                <a:schemeClr val="accent2">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r>
              <a:rPr lang="en-US" sz="3600" dirty="0">
                <a:latin typeface="Georgia" panose="02040502050405020303" pitchFamily="18" charset="0"/>
              </a:rPr>
              <a:t>Most of the time the conclusion is </a:t>
            </a:r>
            <a:r>
              <a:rPr lang="en-US" sz="3600" dirty="0" smtClean="0">
                <a:latin typeface="Georgia" panose="02040502050405020303" pitchFamily="18" charset="0"/>
              </a:rPr>
              <a:t>just a </a:t>
            </a:r>
            <a:r>
              <a:rPr lang="en-US" sz="3600" dirty="0">
                <a:latin typeface="Georgia" panose="02040502050405020303" pitchFamily="18" charset="0"/>
              </a:rPr>
              <a:t>single paragraph that sums up </a:t>
            </a:r>
            <a:r>
              <a:rPr lang="en-US" sz="3600" dirty="0" smtClean="0">
                <a:latin typeface="Georgia" panose="02040502050405020303" pitchFamily="18" charset="0"/>
              </a:rPr>
              <a:t>the report mentioning if the  examination was positive or negative or if the hypothesis was accepted or rejected and also what that means.</a:t>
            </a:r>
          </a:p>
          <a:p>
            <a:pPr marL="0" indent="0">
              <a:buNone/>
            </a:pPr>
            <a:endParaRPr lang="en-US" sz="3600" dirty="0" smtClean="0">
              <a:latin typeface="Georgia" panose="02040502050405020303" pitchFamily="18" charset="0"/>
            </a:endParaRPr>
          </a:p>
        </p:txBody>
      </p:sp>
    </p:spTree>
    <p:extLst>
      <p:ext uri="{BB962C8B-B14F-4D97-AF65-F5344CB8AC3E}">
        <p14:creationId xmlns:p14="http://schemas.microsoft.com/office/powerpoint/2010/main" val="15820631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017" y="94668"/>
            <a:ext cx="10515600" cy="1325563"/>
          </a:xfrm>
        </p:spPr>
        <p:txBody>
          <a:bodyPr>
            <a:noAutofit/>
          </a:bodyPr>
          <a:lstStyle/>
          <a:p>
            <a:r>
              <a:rPr lang="en-US" sz="9600" b="1" dirty="0" smtClean="0">
                <a:solidFill>
                  <a:schemeClr val="accent2">
                    <a:lumMod val="50000"/>
                  </a:schemeClr>
                </a:solidFill>
                <a:effectLst>
                  <a:outerShdw blurRad="38100" dist="38100" dir="2700000" algn="tl">
                    <a:srgbClr val="000000">
                      <a:alpha val="43137"/>
                    </a:srgbClr>
                  </a:outerShdw>
                </a:effectLst>
              </a:rPr>
              <a:t>Appendices</a:t>
            </a:r>
            <a:endParaRPr lang="en-US" sz="9600" b="1" dirty="0">
              <a:solidFill>
                <a:schemeClr val="accent2">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5017" y="1420231"/>
            <a:ext cx="10515600" cy="4351338"/>
          </a:xfrm>
        </p:spPr>
        <p:txBody>
          <a:bodyPr>
            <a:normAutofit/>
          </a:bodyPr>
          <a:lstStyle/>
          <a:p>
            <a:r>
              <a:rPr lang="en-US" sz="3200" dirty="0">
                <a:latin typeface="Times New Roman" panose="02020603050405020304" pitchFamily="18" charset="0"/>
              </a:rPr>
              <a:t>In a laboratory report, appendices often are included. One type of appendix that appears in laboratory reports presents information that is too detailed to be placed into the report's text</a:t>
            </a:r>
            <a:r>
              <a:rPr lang="en-US" sz="3200" dirty="0" smtClean="0">
                <a:latin typeface="Times New Roman" panose="02020603050405020304" pitchFamily="18" charset="0"/>
              </a:rPr>
              <a:t>.</a:t>
            </a:r>
            <a:r>
              <a:rPr lang="en-US" sz="3200" dirty="0">
                <a:latin typeface="Times New Roman" panose="02020603050405020304" pitchFamily="18" charset="0"/>
              </a:rPr>
              <a:t> For example, if you had a long table </a:t>
            </a:r>
            <a:r>
              <a:rPr lang="en-US" sz="3200" dirty="0" smtClean="0">
                <a:latin typeface="Times New Roman" panose="02020603050405020304" pitchFamily="18" charset="0"/>
              </a:rPr>
              <a:t>giving data.</a:t>
            </a:r>
          </a:p>
          <a:p>
            <a:r>
              <a:rPr lang="en-US" sz="3200" dirty="0">
                <a:latin typeface="Times New Roman" panose="02020603050405020304" pitchFamily="18" charset="0"/>
              </a:rPr>
              <a:t>Another type of appendix that often appears in laboratory reports presents tangential information that does not directly concern the experiment's </a:t>
            </a:r>
            <a:r>
              <a:rPr lang="en-US" sz="3200" dirty="0" smtClean="0">
                <a:latin typeface="Times New Roman" panose="02020603050405020304" pitchFamily="18" charset="0"/>
              </a:rPr>
              <a:t>objectives </a:t>
            </a:r>
            <a:r>
              <a:rPr lang="en-US" sz="3200" dirty="0">
                <a:latin typeface="Times New Roman" panose="02020603050405020304" pitchFamily="18" charset="0"/>
              </a:rPr>
              <a:t>with calculations and supplemental </a:t>
            </a:r>
            <a:r>
              <a:rPr lang="en-US" sz="3200" dirty="0" smtClean="0">
                <a:latin typeface="Times New Roman" panose="02020603050405020304" pitchFamily="18" charset="0"/>
              </a:rPr>
              <a:t>information.</a:t>
            </a:r>
          </a:p>
          <a:p>
            <a:endParaRPr lang="en-US" sz="3200" dirty="0">
              <a:latin typeface="Times New Roman" panose="02020603050405020304" pitchFamily="18" charset="0"/>
            </a:endParaRPr>
          </a:p>
          <a:p>
            <a:endParaRPr lang="en-US" sz="3200" dirty="0" smtClean="0">
              <a:latin typeface="Times New Roman" panose="02020603050405020304" pitchFamily="18" charset="0"/>
            </a:endParaRPr>
          </a:p>
          <a:p>
            <a:pPr marL="0" indent="0">
              <a:buNone/>
            </a:pPr>
            <a:endParaRPr lang="en-US" sz="3200" dirty="0" smtClean="0"/>
          </a:p>
        </p:txBody>
      </p:sp>
    </p:spTree>
    <p:extLst>
      <p:ext uri="{BB962C8B-B14F-4D97-AF65-F5344CB8AC3E}">
        <p14:creationId xmlns:p14="http://schemas.microsoft.com/office/powerpoint/2010/main" val="17337204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37128" y="825579"/>
            <a:ext cx="10122793" cy="6032421"/>
          </a:xfrm>
          <a:prstGeom prst="rect">
            <a:avLst/>
          </a:prstGeom>
          <a:noFill/>
        </p:spPr>
        <p:txBody>
          <a:bodyPr wrap="square" lIns="91440" tIns="45720" rIns="91440" bIns="45720">
            <a:spAutoFit/>
          </a:bodyPr>
          <a:lstStyle/>
          <a:p>
            <a:pPr algn="ctr"/>
            <a:r>
              <a:rPr lang="en-US" sz="16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Feasibility</a:t>
            </a:r>
          </a:p>
          <a:p>
            <a:pPr algn="ctr"/>
            <a:r>
              <a:rPr lang="en-US" sz="16600" b="1" dirty="0" smtClean="0">
                <a:ln w="9525">
                  <a:solidFill>
                    <a:schemeClr val="bg1"/>
                  </a:solidFill>
                  <a:prstDash val="solid"/>
                </a:ln>
                <a:effectLst>
                  <a:outerShdw blurRad="12700" dist="38100" dir="2700000" algn="tl" rotWithShape="0">
                    <a:schemeClr val="bg1">
                      <a:lumMod val="50000"/>
                    </a:schemeClr>
                  </a:outerShdw>
                </a:effectLst>
              </a:rPr>
              <a:t>report</a:t>
            </a:r>
            <a:endParaRPr lang="en-US" sz="9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algn="ct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5812372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6077" y="1068947"/>
            <a:ext cx="10515600" cy="4288663"/>
          </a:xfrm>
        </p:spPr>
        <p:txBody>
          <a:bodyPr>
            <a:normAutofit fontScale="90000"/>
          </a:bodyPr>
          <a:lstStyle/>
          <a:p>
            <a:r>
              <a:rPr lang="en-US" dirty="0">
                <a:solidFill>
                  <a:srgbClr val="3B3835"/>
                </a:solidFill>
                <a:latin typeface="Helvetica Neue"/>
              </a:rPr>
              <a:t> </a:t>
            </a:r>
            <a:r>
              <a:rPr lang="en-US" sz="3100" dirty="0">
                <a:latin typeface="Georgia" panose="02040502050405020303" pitchFamily="18" charset="0"/>
              </a:rPr>
              <a:t>A feasibility study is an analysis of the viability of an idea through a disciplined and documented process of thinking through the idea from its logical beginning to its logical end</a:t>
            </a:r>
            <a:r>
              <a:rPr lang="en-US" sz="3100" dirty="0" smtClean="0">
                <a:latin typeface="Georgia" panose="02040502050405020303" pitchFamily="18" charset="0"/>
              </a:rPr>
              <a:t>.</a:t>
            </a:r>
            <a:r>
              <a:rPr lang="en-US" sz="3100" dirty="0">
                <a:latin typeface="Georgia" panose="02040502050405020303" pitchFamily="18" charset="0"/>
              </a:rPr>
              <a:t> Feasibility studies contain comprehensive, detailed information about your business structure, your products and services, the </a:t>
            </a:r>
            <a:r>
              <a:rPr lang="en-US" sz="3100" dirty="0" smtClean="0">
                <a:latin typeface="Georgia" panose="02040502050405020303" pitchFamily="18" charset="0"/>
              </a:rPr>
              <a:t>market and </a:t>
            </a:r>
            <a:r>
              <a:rPr lang="en-US" sz="3100" dirty="0">
                <a:latin typeface="Georgia" panose="02040502050405020303" pitchFamily="18" charset="0"/>
              </a:rPr>
              <a:t>how you will deliver a product or service, and the resources you need to make the business run efficiently.</a:t>
            </a:r>
            <a:r>
              <a:rPr lang="en-US" sz="3100" dirty="0" smtClean="0">
                <a:latin typeface="Georgia" panose="02040502050405020303" pitchFamily="18" charset="0"/>
              </a:rPr>
              <a:t/>
            </a:r>
            <a:br>
              <a:rPr lang="en-US" sz="3100" dirty="0" smtClean="0">
                <a:latin typeface="Georgia" panose="02040502050405020303" pitchFamily="18" charset="0"/>
              </a:rPr>
            </a:br>
            <a:r>
              <a:rPr lang="en-US" sz="3100" dirty="0" smtClean="0">
                <a:latin typeface="Georgia" panose="02040502050405020303" pitchFamily="18" charset="0"/>
              </a:rPr>
              <a:t/>
            </a:r>
            <a:br>
              <a:rPr lang="en-US" sz="3100" dirty="0" smtClean="0">
                <a:latin typeface="Georgia" panose="02040502050405020303" pitchFamily="18" charset="0"/>
              </a:rPr>
            </a:br>
            <a:r>
              <a:rPr lang="en-US" sz="3100" dirty="0">
                <a:latin typeface="Georgia" panose="02040502050405020303" pitchFamily="18" charset="0"/>
              </a:rPr>
              <a:t> A feasibility report is the results of a feasibility study. This report details whether or not a project should </a:t>
            </a:r>
            <a:r>
              <a:rPr lang="en-US" sz="3100" dirty="0" smtClean="0">
                <a:latin typeface="Georgia" panose="02040502050405020303" pitchFamily="18" charset="0"/>
              </a:rPr>
              <a:t>be undertaken </a:t>
            </a:r>
            <a:r>
              <a:rPr lang="en-US" sz="3100" dirty="0">
                <a:latin typeface="Georgia" panose="02040502050405020303" pitchFamily="18" charset="0"/>
              </a:rPr>
              <a:t>and the reasons for that decision</a:t>
            </a:r>
            <a:r>
              <a:rPr lang="en-US" sz="3100" dirty="0" smtClean="0">
                <a:latin typeface="Georgia" panose="02040502050405020303" pitchFamily="18" charset="0"/>
              </a:rPr>
              <a:t>. </a:t>
            </a:r>
            <a:r>
              <a:rPr lang="en-US" sz="3100" dirty="0">
                <a:latin typeface="Georgia" panose="02040502050405020303" pitchFamily="18" charset="0"/>
              </a:rPr>
              <a:t>It includes  the profitability</a:t>
            </a:r>
            <a:r>
              <a:rPr lang="en-US" sz="3100" dirty="0" smtClean="0">
                <a:latin typeface="Georgia" panose="02040502050405020303" pitchFamily="18" charset="0"/>
              </a:rPr>
              <a:t>, effectiveness, current analysis, requirement, approach, evaluation and review of a proposed investment.</a:t>
            </a:r>
            <a:endParaRPr lang="en-US" sz="3100" dirty="0">
              <a:latin typeface="Georgia" panose="02040502050405020303" pitchFamily="18" charset="0"/>
            </a:endParaRPr>
          </a:p>
        </p:txBody>
      </p:sp>
    </p:spTree>
    <p:extLst>
      <p:ext uri="{BB962C8B-B14F-4D97-AF65-F5344CB8AC3E}">
        <p14:creationId xmlns:p14="http://schemas.microsoft.com/office/powerpoint/2010/main" val="20097231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1378" y="862883"/>
            <a:ext cx="10515600" cy="4893973"/>
          </a:xfrm>
        </p:spPr>
        <p:txBody>
          <a:bodyPr>
            <a:normAutofit/>
          </a:bodyPr>
          <a:lstStyle/>
          <a:p>
            <a:r>
              <a:rPr lang="en-US" sz="3200" dirty="0">
                <a:latin typeface="Georgia" panose="02040502050405020303" pitchFamily="18" charset="0"/>
              </a:rPr>
              <a:t>The purpose of this report is to determine project parameters and define solutions to the problem that </a:t>
            </a:r>
            <a:r>
              <a:rPr lang="en-US" sz="3200" dirty="0" smtClean="0">
                <a:latin typeface="Georgia" panose="02040502050405020303" pitchFamily="18" charset="0"/>
              </a:rPr>
              <a:t>further </a:t>
            </a:r>
            <a:r>
              <a:rPr lang="en-US" sz="3200" dirty="0">
                <a:latin typeface="Georgia" panose="02040502050405020303" pitchFamily="18" charset="0"/>
              </a:rPr>
              <a:t>needs analysis</a:t>
            </a:r>
            <a:r>
              <a:rPr lang="en-US" sz="3200" dirty="0" smtClean="0">
                <a:latin typeface="Georgia" panose="02040502050405020303" pitchFamily="18" charset="0"/>
              </a:rPr>
              <a:t>.</a:t>
            </a:r>
            <a:br>
              <a:rPr lang="en-US" sz="3200" dirty="0" smtClean="0">
                <a:latin typeface="Georgia" panose="02040502050405020303" pitchFamily="18" charset="0"/>
              </a:rPr>
            </a:br>
            <a:r>
              <a:rPr lang="en-US" sz="3200" dirty="0">
                <a:latin typeface="Georgia" panose="02040502050405020303" pitchFamily="18" charset="0"/>
              </a:rPr>
              <a:t/>
            </a:r>
            <a:br>
              <a:rPr lang="en-US" sz="3200" dirty="0">
                <a:latin typeface="Georgia" panose="02040502050405020303" pitchFamily="18" charset="0"/>
              </a:rPr>
            </a:br>
            <a:r>
              <a:rPr lang="en-US" sz="3200" dirty="0" smtClean="0">
                <a:latin typeface="Georgia" panose="02040502050405020303" pitchFamily="18" charset="0"/>
              </a:rPr>
              <a:t>It develop </a:t>
            </a:r>
            <a:r>
              <a:rPr lang="en-US" sz="3200" dirty="0">
                <a:latin typeface="Georgia" panose="02040502050405020303" pitchFamily="18" charset="0"/>
              </a:rPr>
              <a:t>marketing strategies to convince a bank or investor that your business is worth considering as an </a:t>
            </a:r>
            <a:r>
              <a:rPr lang="en-US" sz="3200" dirty="0" smtClean="0">
                <a:latin typeface="Georgia" panose="02040502050405020303" pitchFamily="18" charset="0"/>
              </a:rPr>
              <a:t>investment.</a:t>
            </a:r>
            <a:br>
              <a:rPr lang="en-US" sz="3200" dirty="0" smtClean="0">
                <a:latin typeface="Georgia" panose="02040502050405020303" pitchFamily="18" charset="0"/>
              </a:rPr>
            </a:br>
            <a:r>
              <a:rPr lang="en-US" sz="3200" dirty="0">
                <a:latin typeface="Georgia" panose="02040502050405020303" pitchFamily="18" charset="0"/>
              </a:rPr>
              <a:t/>
            </a:r>
            <a:br>
              <a:rPr lang="en-US" sz="3200" dirty="0">
                <a:latin typeface="Georgia" panose="02040502050405020303" pitchFamily="18" charset="0"/>
              </a:rPr>
            </a:br>
            <a:r>
              <a:rPr lang="en-US" sz="3200" dirty="0" smtClean="0">
                <a:latin typeface="Georgia" panose="02040502050405020303" pitchFamily="18" charset="0"/>
              </a:rPr>
              <a:t>It serves </a:t>
            </a:r>
            <a:r>
              <a:rPr lang="en-US" sz="3200" dirty="0">
                <a:latin typeface="Georgia" panose="02040502050405020303" pitchFamily="18" charset="0"/>
              </a:rPr>
              <a:t>as a solid foundation for developing your business </a:t>
            </a:r>
            <a:r>
              <a:rPr lang="en-US" sz="3200" dirty="0" smtClean="0">
                <a:latin typeface="Georgia" panose="02040502050405020303" pitchFamily="18" charset="0"/>
              </a:rPr>
              <a:t>plan.</a:t>
            </a:r>
            <a:r>
              <a:rPr lang="en-US" sz="2800" dirty="0" smtClean="0">
                <a:latin typeface="Georgia" panose="02040502050405020303" pitchFamily="18" charset="0"/>
              </a:rPr>
              <a:t/>
            </a:r>
            <a:br>
              <a:rPr lang="en-US" sz="2800" dirty="0" smtClean="0">
                <a:latin typeface="Georgia" panose="02040502050405020303" pitchFamily="18" charset="0"/>
              </a:rPr>
            </a:br>
            <a:endParaRPr lang="en-US" sz="2800" dirty="0">
              <a:latin typeface="Georgia" panose="02040502050405020303" pitchFamily="18" charset="0"/>
            </a:endParaRPr>
          </a:p>
        </p:txBody>
      </p:sp>
    </p:spTree>
    <p:extLst>
      <p:ext uri="{BB962C8B-B14F-4D97-AF65-F5344CB8AC3E}">
        <p14:creationId xmlns:p14="http://schemas.microsoft.com/office/powerpoint/2010/main" val="9680025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9600" b="1" dirty="0" smtClean="0">
                <a:solidFill>
                  <a:schemeClr val="accent2">
                    <a:lumMod val="50000"/>
                  </a:schemeClr>
                </a:solidFill>
                <a:effectLst>
                  <a:outerShdw blurRad="38100" dist="38100" dir="2700000" algn="tl">
                    <a:srgbClr val="000000">
                      <a:alpha val="43137"/>
                    </a:srgbClr>
                  </a:outerShdw>
                </a:effectLst>
              </a:rPr>
              <a:t>Introduction</a:t>
            </a:r>
            <a:endParaRPr lang="en-US" sz="9600" b="1" dirty="0">
              <a:solidFill>
                <a:schemeClr val="accent2">
                  <a:lumMod val="50000"/>
                </a:schemeClr>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p:txBody>
          <a:bodyPr/>
          <a:lstStyle/>
          <a:p>
            <a:r>
              <a:rPr lang="en-US" sz="3200" dirty="0" smtClean="0">
                <a:latin typeface="Georgia" panose="02040502050405020303" pitchFamily="18" charset="0"/>
              </a:rPr>
              <a:t>It state </a:t>
            </a:r>
            <a:r>
              <a:rPr lang="en-US" sz="3200" dirty="0">
                <a:latin typeface="Georgia" panose="02040502050405020303" pitchFamily="18" charset="0"/>
              </a:rPr>
              <a:t>objective of the report and of the </a:t>
            </a:r>
            <a:r>
              <a:rPr lang="en-US" sz="3200" dirty="0" smtClean="0">
                <a:latin typeface="Georgia" panose="02040502050405020303" pitchFamily="18" charset="0"/>
              </a:rPr>
              <a:t>project.</a:t>
            </a:r>
          </a:p>
          <a:p>
            <a:r>
              <a:rPr lang="en-US" sz="3200" dirty="0" smtClean="0">
                <a:latin typeface="Georgia" panose="02040502050405020303" pitchFamily="18" charset="0"/>
              </a:rPr>
              <a:t>This </a:t>
            </a:r>
            <a:r>
              <a:rPr lang="en-US" sz="3200" dirty="0">
                <a:latin typeface="Georgia" panose="02040502050405020303" pitchFamily="18" charset="0"/>
              </a:rPr>
              <a:t>should concise summary of the major recommendations of the </a:t>
            </a:r>
            <a:r>
              <a:rPr lang="en-US" sz="3200" dirty="0" smtClean="0">
                <a:latin typeface="Georgia" panose="02040502050405020303" pitchFamily="18" charset="0"/>
              </a:rPr>
              <a:t>report so that it could be quickly understood.</a:t>
            </a:r>
          </a:p>
          <a:p>
            <a:r>
              <a:rPr lang="en-US" sz="3200" dirty="0">
                <a:latin typeface="Georgia" panose="02040502050405020303" pitchFamily="18" charset="0"/>
              </a:rPr>
              <a:t> Also it should state the constraints within which it has been </a:t>
            </a:r>
            <a:r>
              <a:rPr lang="en-US" sz="3200" dirty="0" smtClean="0">
                <a:latin typeface="Georgia" panose="02040502050405020303" pitchFamily="18" charset="0"/>
              </a:rPr>
              <a:t>conducted.</a:t>
            </a:r>
          </a:p>
          <a:p>
            <a:endParaRPr lang="en-US" dirty="0" smtClean="0">
              <a:solidFill>
                <a:srgbClr val="3B3835"/>
              </a:solidFill>
              <a:latin typeface="Helvetica Neue"/>
            </a:endParaRPr>
          </a:p>
          <a:p>
            <a:endParaRPr lang="en-US" dirty="0"/>
          </a:p>
        </p:txBody>
      </p:sp>
    </p:spTree>
    <p:extLst>
      <p:ext uri="{BB962C8B-B14F-4D97-AF65-F5344CB8AC3E}">
        <p14:creationId xmlns:p14="http://schemas.microsoft.com/office/powerpoint/2010/main" val="15208804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93502" y="146184"/>
            <a:ext cx="10515600" cy="1325563"/>
          </a:xfrm>
        </p:spPr>
        <p:txBody>
          <a:bodyPr>
            <a:noAutofit/>
          </a:bodyPr>
          <a:lstStyle/>
          <a:p>
            <a:r>
              <a:rPr lang="en-US" sz="9600" b="1" dirty="0" smtClean="0">
                <a:solidFill>
                  <a:schemeClr val="accent2">
                    <a:lumMod val="50000"/>
                  </a:schemeClr>
                </a:solidFill>
                <a:effectLst>
                  <a:outerShdw blurRad="38100" dist="38100" dir="2700000" algn="tl">
                    <a:srgbClr val="000000">
                      <a:alpha val="43137"/>
                    </a:srgbClr>
                  </a:outerShdw>
                </a:effectLst>
              </a:rPr>
              <a:t>Background</a:t>
            </a:r>
            <a:endParaRPr lang="en-US" sz="9600" b="1" dirty="0">
              <a:solidFill>
                <a:schemeClr val="accent2">
                  <a:lumMod val="50000"/>
                </a:schemeClr>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a:xfrm>
            <a:off x="593502" y="1471747"/>
            <a:ext cx="10515600" cy="4351338"/>
          </a:xfrm>
        </p:spPr>
        <p:txBody>
          <a:bodyPr>
            <a:noAutofit/>
          </a:bodyPr>
          <a:lstStyle/>
          <a:p>
            <a:r>
              <a:rPr lang="en-US" sz="3200" dirty="0">
                <a:latin typeface="Georgia" panose="02040502050405020303" pitchFamily="18" charset="0"/>
              </a:rPr>
              <a:t> Some feasibility reports may require some background discussion in order to make the rest of the report meaningful to readers</a:t>
            </a:r>
            <a:r>
              <a:rPr lang="en-US" sz="3200" dirty="0" smtClean="0">
                <a:latin typeface="Georgia" panose="02040502050405020303" pitchFamily="18" charset="0"/>
              </a:rPr>
              <a:t>.</a:t>
            </a:r>
          </a:p>
          <a:p>
            <a:r>
              <a:rPr lang="en-US" sz="3200" dirty="0">
                <a:latin typeface="Georgia" panose="02040502050405020303" pitchFamily="18" charset="0"/>
              </a:rPr>
              <a:t>This could include an overview of the company's operations, the </a:t>
            </a:r>
            <a:r>
              <a:rPr lang="en-US" sz="3200" dirty="0" smtClean="0">
                <a:latin typeface="Georgia" panose="02040502050405020303" pitchFamily="18" charset="0"/>
              </a:rPr>
              <a:t>history </a:t>
            </a:r>
            <a:r>
              <a:rPr lang="en-US" sz="3200" dirty="0">
                <a:latin typeface="Georgia" panose="02040502050405020303" pitchFamily="18" charset="0"/>
              </a:rPr>
              <a:t>and context of the problem, need</a:t>
            </a:r>
            <a:r>
              <a:rPr lang="en-US" sz="3200" dirty="0" smtClean="0">
                <a:latin typeface="Georgia" panose="02040502050405020303" pitchFamily="18" charset="0"/>
              </a:rPr>
              <a:t>, </a:t>
            </a:r>
            <a:r>
              <a:rPr lang="en-US" sz="3200" dirty="0">
                <a:latin typeface="Georgia" panose="02040502050405020303" pitchFamily="18" charset="0"/>
              </a:rPr>
              <a:t>opportunity that has brought about this </a:t>
            </a:r>
            <a:r>
              <a:rPr lang="en-US" sz="3200" dirty="0" smtClean="0">
                <a:latin typeface="Georgia" panose="02040502050405020303" pitchFamily="18" charset="0"/>
              </a:rPr>
              <a:t>report</a:t>
            </a:r>
            <a:r>
              <a:rPr lang="en-US" sz="3200" dirty="0">
                <a:latin typeface="Georgia" panose="02040502050405020303" pitchFamily="18" charset="0"/>
              </a:rPr>
              <a:t>,</a:t>
            </a:r>
            <a:r>
              <a:rPr lang="en-US" sz="3200" dirty="0" smtClean="0">
                <a:latin typeface="Georgia" panose="02040502050405020303" pitchFamily="18" charset="0"/>
              </a:rPr>
              <a:t> </a:t>
            </a:r>
            <a:r>
              <a:rPr lang="en-US" sz="3200" dirty="0">
                <a:latin typeface="Georgia" panose="02040502050405020303" pitchFamily="18" charset="0"/>
              </a:rPr>
              <a:t>any important technical details, or any other information that is important to understand before analyzing whether something is feasible or not</a:t>
            </a:r>
            <a:r>
              <a:rPr lang="en-US" sz="3200" dirty="0" smtClean="0">
                <a:latin typeface="Georgia" panose="02040502050405020303" pitchFamily="18" charset="0"/>
              </a:rPr>
              <a:t>.</a:t>
            </a:r>
          </a:p>
          <a:p>
            <a:r>
              <a:rPr lang="en-US" sz="3200" dirty="0">
                <a:latin typeface="Georgia" panose="02040502050405020303" pitchFamily="18" charset="0"/>
              </a:rPr>
              <a:t>Describe your proposed plan </a:t>
            </a:r>
            <a:r>
              <a:rPr lang="en-US" sz="3200" dirty="0" smtClean="0">
                <a:latin typeface="Georgia" panose="02040502050405020303" pitchFamily="18" charset="0"/>
              </a:rPr>
              <a:t>and state </a:t>
            </a:r>
            <a:r>
              <a:rPr lang="en-US" sz="3200" dirty="0">
                <a:latin typeface="Georgia" panose="02040502050405020303" pitchFamily="18" charset="0"/>
              </a:rPr>
              <a:t>if it worked elsewhere and how it was </a:t>
            </a:r>
            <a:r>
              <a:rPr lang="en-US" sz="3200" dirty="0" smtClean="0">
                <a:latin typeface="Georgia" panose="02040502050405020303" pitchFamily="18" charset="0"/>
              </a:rPr>
              <a:t>implemented.</a:t>
            </a:r>
            <a:endParaRPr lang="en-US" sz="3200" dirty="0">
              <a:latin typeface="Georgia" panose="02040502050405020303" pitchFamily="18" charset="0"/>
            </a:endParaRPr>
          </a:p>
        </p:txBody>
      </p:sp>
    </p:spTree>
    <p:extLst>
      <p:ext uri="{BB962C8B-B14F-4D97-AF65-F5344CB8AC3E}">
        <p14:creationId xmlns:p14="http://schemas.microsoft.com/office/powerpoint/2010/main" val="19049218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19259" y="159063"/>
            <a:ext cx="10515600" cy="1325563"/>
          </a:xfrm>
        </p:spPr>
        <p:txBody>
          <a:bodyPr>
            <a:noAutofit/>
          </a:bodyPr>
          <a:lstStyle/>
          <a:p>
            <a:r>
              <a:rPr lang="en-US" sz="9600" b="1" dirty="0" smtClean="0">
                <a:solidFill>
                  <a:schemeClr val="accent2">
                    <a:lumMod val="50000"/>
                  </a:schemeClr>
                </a:solidFill>
                <a:effectLst>
                  <a:outerShdw blurRad="38100" dist="38100" dir="2700000" algn="tl">
                    <a:srgbClr val="000000">
                      <a:alpha val="43137"/>
                    </a:srgbClr>
                  </a:outerShdw>
                </a:effectLst>
              </a:rPr>
              <a:t>Outline</a:t>
            </a:r>
            <a:endParaRPr lang="en-US" sz="9600" b="1" dirty="0">
              <a:solidFill>
                <a:schemeClr val="accent2">
                  <a:lumMod val="50000"/>
                </a:schemeClr>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a:xfrm>
            <a:off x="619259" y="1484626"/>
            <a:ext cx="10515600" cy="4351338"/>
          </a:xfrm>
        </p:spPr>
        <p:txBody>
          <a:bodyPr>
            <a:normAutofit/>
          </a:bodyPr>
          <a:lstStyle/>
          <a:p>
            <a:r>
              <a:rPr lang="en-US" sz="3200" dirty="0">
                <a:latin typeface="Georgia" panose="02040502050405020303" pitchFamily="18" charset="0"/>
              </a:rPr>
              <a:t>Outline of system involves description of </a:t>
            </a:r>
            <a:r>
              <a:rPr lang="en-US" sz="3200" dirty="0" smtClean="0">
                <a:latin typeface="Georgia" panose="02040502050405020303" pitchFamily="18" charset="0"/>
              </a:rPr>
              <a:t>project.</a:t>
            </a:r>
          </a:p>
          <a:p>
            <a:r>
              <a:rPr lang="en-US" sz="3200" dirty="0">
                <a:latin typeface="Georgia" panose="02040502050405020303" pitchFamily="18" charset="0"/>
              </a:rPr>
              <a:t>List type and quality of </a:t>
            </a:r>
            <a:r>
              <a:rPr lang="en-US" sz="3200" dirty="0" smtClean="0">
                <a:latin typeface="Georgia" panose="02040502050405020303" pitchFamily="18" charset="0"/>
              </a:rPr>
              <a:t>product </a:t>
            </a:r>
            <a:r>
              <a:rPr lang="en-US" sz="3200" dirty="0">
                <a:latin typeface="Georgia" panose="02040502050405020303" pitchFamily="18" charset="0"/>
              </a:rPr>
              <a:t>or </a:t>
            </a:r>
            <a:r>
              <a:rPr lang="en-US" sz="3200" dirty="0" smtClean="0">
                <a:latin typeface="Georgia" panose="02040502050405020303" pitchFamily="18" charset="0"/>
              </a:rPr>
              <a:t>service </a:t>
            </a:r>
            <a:r>
              <a:rPr lang="en-US" sz="3200" dirty="0">
                <a:latin typeface="Georgia" panose="02040502050405020303" pitchFamily="18" charset="0"/>
              </a:rPr>
              <a:t>to be marketed</a:t>
            </a:r>
            <a:r>
              <a:rPr lang="en-US" sz="3200" dirty="0" smtClean="0">
                <a:latin typeface="Georgia" panose="02040502050405020303" pitchFamily="18" charset="0"/>
              </a:rPr>
              <a:t>.</a:t>
            </a:r>
          </a:p>
          <a:p>
            <a:r>
              <a:rPr lang="en-US" sz="3200" dirty="0" smtClean="0">
                <a:latin typeface="Georgia" panose="02040502050405020303" pitchFamily="18" charset="0"/>
              </a:rPr>
              <a:t>Outline </a:t>
            </a:r>
            <a:r>
              <a:rPr lang="en-US" sz="3200" dirty="0">
                <a:latin typeface="Georgia" panose="02040502050405020303" pitchFamily="18" charset="0"/>
              </a:rPr>
              <a:t>the general business model </a:t>
            </a:r>
            <a:r>
              <a:rPr lang="en-US" sz="3200" dirty="0" smtClean="0">
                <a:latin typeface="Georgia" panose="02040502050405020303" pitchFamily="18" charset="0"/>
              </a:rPr>
              <a:t>(i.e. </a:t>
            </a:r>
            <a:r>
              <a:rPr lang="en-US" sz="3200" dirty="0">
                <a:latin typeface="Georgia" panose="02040502050405020303" pitchFamily="18" charset="0"/>
              </a:rPr>
              <a:t>how the business will make money). </a:t>
            </a:r>
          </a:p>
          <a:p>
            <a:pPr marL="0" indent="0">
              <a:buNone/>
            </a:pPr>
            <a:r>
              <a:rPr lang="en-US" sz="3200" dirty="0" smtClean="0">
                <a:latin typeface="Georgia" panose="02040502050405020303" pitchFamily="18" charset="0"/>
              </a:rPr>
              <a:t>• </a:t>
            </a:r>
            <a:r>
              <a:rPr lang="en-US" sz="3200" dirty="0">
                <a:latin typeface="Georgia" panose="02040502050405020303" pitchFamily="18" charset="0"/>
              </a:rPr>
              <a:t>Specify the time horizon from the time the project is initiated until it is up and running at capacity.</a:t>
            </a:r>
          </a:p>
        </p:txBody>
      </p:sp>
    </p:spTree>
    <p:extLst>
      <p:ext uri="{BB962C8B-B14F-4D97-AF65-F5344CB8AC3E}">
        <p14:creationId xmlns:p14="http://schemas.microsoft.com/office/powerpoint/2010/main" val="42303809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57896" y="107547"/>
            <a:ext cx="10515600" cy="1325563"/>
          </a:xfrm>
        </p:spPr>
        <p:txBody>
          <a:bodyPr>
            <a:noAutofit/>
          </a:bodyPr>
          <a:lstStyle/>
          <a:p>
            <a:r>
              <a:rPr lang="en-US" sz="9600" b="1" dirty="0" smtClean="0">
                <a:solidFill>
                  <a:schemeClr val="accent2">
                    <a:lumMod val="50000"/>
                  </a:schemeClr>
                </a:solidFill>
                <a:effectLst>
                  <a:outerShdw blurRad="38100" dist="38100" dir="2700000" algn="tl">
                    <a:srgbClr val="000000">
                      <a:alpha val="43137"/>
                    </a:srgbClr>
                  </a:outerShdw>
                </a:effectLst>
              </a:rPr>
              <a:t>Evaluation</a:t>
            </a:r>
            <a:endParaRPr lang="en-US" sz="9600" b="1" dirty="0">
              <a:solidFill>
                <a:schemeClr val="accent2">
                  <a:lumMod val="50000"/>
                </a:schemeClr>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a:xfrm>
            <a:off x="657896" y="1433110"/>
            <a:ext cx="10515600" cy="5289662"/>
          </a:xfrm>
        </p:spPr>
        <p:txBody>
          <a:bodyPr>
            <a:noAutofit/>
          </a:bodyPr>
          <a:lstStyle/>
          <a:p>
            <a:r>
              <a:rPr lang="en-US" sz="3200" dirty="0">
                <a:solidFill>
                  <a:srgbClr val="3B3835"/>
                </a:solidFill>
                <a:latin typeface="Georgia" panose="02040502050405020303" pitchFamily="18" charset="0"/>
              </a:rPr>
              <a:t> </a:t>
            </a:r>
            <a:r>
              <a:rPr lang="en-US" dirty="0">
                <a:latin typeface="Georgia" panose="02040502050405020303" pitchFamily="18" charset="0"/>
              </a:rPr>
              <a:t>It demonstrate </a:t>
            </a:r>
            <a:r>
              <a:rPr lang="en-US" dirty="0" smtClean="0">
                <a:latin typeface="Georgia" panose="02040502050405020303" pitchFamily="18" charset="0"/>
              </a:rPr>
              <a:t>if the </a:t>
            </a:r>
            <a:r>
              <a:rPr lang="en-US" dirty="0">
                <a:latin typeface="Georgia" panose="02040502050405020303" pitchFamily="18" charset="0"/>
              </a:rPr>
              <a:t>proposal is </a:t>
            </a:r>
            <a:r>
              <a:rPr lang="en-US" dirty="0" smtClean="0">
                <a:latin typeface="Georgia" panose="02040502050405020303" pitchFamily="18" charset="0"/>
              </a:rPr>
              <a:t>feasible or not and how.</a:t>
            </a:r>
          </a:p>
          <a:p>
            <a:r>
              <a:rPr lang="en-US" dirty="0" smtClean="0">
                <a:latin typeface="Georgia" panose="02040502050405020303" pitchFamily="18" charset="0"/>
              </a:rPr>
              <a:t> </a:t>
            </a:r>
            <a:r>
              <a:rPr lang="en-US" dirty="0">
                <a:latin typeface="Georgia" panose="02040502050405020303" pitchFamily="18" charset="0"/>
              </a:rPr>
              <a:t>It involves </a:t>
            </a:r>
            <a:r>
              <a:rPr lang="en-US" dirty="0" smtClean="0">
                <a:latin typeface="Georgia" panose="02040502050405020303" pitchFamily="18" charset="0"/>
              </a:rPr>
              <a:t>discussion on </a:t>
            </a:r>
            <a:r>
              <a:rPr lang="en-US" dirty="0">
                <a:latin typeface="Georgia" panose="02040502050405020303" pitchFamily="18" charset="0"/>
              </a:rPr>
              <a:t>technological feasibility, economic practicality, social desirability, and ecological </a:t>
            </a:r>
            <a:r>
              <a:rPr lang="en-US" dirty="0" smtClean="0">
                <a:latin typeface="Georgia" panose="02040502050405020303" pitchFamily="18" charset="0"/>
              </a:rPr>
              <a:t>soundness, technical and legal problems, </a:t>
            </a:r>
            <a:r>
              <a:rPr lang="en-US" dirty="0">
                <a:latin typeface="Georgia" panose="02040502050405020303" pitchFamily="18" charset="0"/>
              </a:rPr>
              <a:t>or any number of other things that could make it impossible or impractical for a solution to be implemented</a:t>
            </a:r>
            <a:r>
              <a:rPr lang="en-US" dirty="0" smtClean="0">
                <a:latin typeface="Georgia" panose="02040502050405020303" pitchFamily="18" charset="0"/>
              </a:rPr>
              <a:t>.</a:t>
            </a:r>
          </a:p>
          <a:p>
            <a:r>
              <a:rPr lang="en-US" dirty="0">
                <a:latin typeface="Georgia" panose="02040502050405020303" pitchFamily="18" charset="0"/>
              </a:rPr>
              <a:t> </a:t>
            </a:r>
            <a:r>
              <a:rPr lang="en-US" dirty="0" smtClean="0">
                <a:latin typeface="Georgia" panose="02040502050405020303" pitchFamily="18" charset="0"/>
              </a:rPr>
              <a:t>It should include the types </a:t>
            </a:r>
            <a:r>
              <a:rPr lang="en-US" dirty="0">
                <a:latin typeface="Georgia" panose="02040502050405020303" pitchFamily="18" charset="0"/>
              </a:rPr>
              <a:t>of </a:t>
            </a:r>
            <a:r>
              <a:rPr lang="en-US" dirty="0" smtClean="0">
                <a:latin typeface="Georgia" panose="02040502050405020303" pitchFamily="18" charset="0"/>
              </a:rPr>
              <a:t>costs, development </a:t>
            </a:r>
            <a:r>
              <a:rPr lang="en-US" dirty="0">
                <a:latin typeface="Georgia" panose="02040502050405020303" pitchFamily="18" charset="0"/>
              </a:rPr>
              <a:t>costs purchasing cost, Installation cost, operational </a:t>
            </a:r>
            <a:r>
              <a:rPr lang="en-US" dirty="0" smtClean="0">
                <a:latin typeface="Georgia" panose="02040502050405020303" pitchFamily="18" charset="0"/>
              </a:rPr>
              <a:t>cost.</a:t>
            </a:r>
          </a:p>
          <a:p>
            <a:r>
              <a:rPr lang="en-US" dirty="0" smtClean="0">
                <a:latin typeface="Georgia" panose="02040502050405020303" pitchFamily="18" charset="0"/>
              </a:rPr>
              <a:t>It should </a:t>
            </a:r>
            <a:r>
              <a:rPr lang="en-US" dirty="0">
                <a:latin typeface="Georgia" panose="02040502050405020303" pitchFamily="18" charset="0"/>
              </a:rPr>
              <a:t>compare the current solution to the proposed solution.</a:t>
            </a:r>
            <a:endParaRPr lang="en-US" dirty="0" smtClean="0">
              <a:latin typeface="Georgia" panose="02040502050405020303" pitchFamily="18" charset="0"/>
            </a:endParaRPr>
          </a:p>
          <a:p>
            <a:r>
              <a:rPr lang="en-US" dirty="0" smtClean="0">
                <a:latin typeface="Georgia" panose="02040502050405020303" pitchFamily="18" charset="0"/>
              </a:rPr>
              <a:t>It should also include how the evaluation was made.</a:t>
            </a:r>
            <a:endParaRPr lang="en-US" dirty="0">
              <a:latin typeface="Georgia" panose="02040502050405020303" pitchFamily="18" charset="0"/>
            </a:endParaRPr>
          </a:p>
        </p:txBody>
      </p:sp>
    </p:spTree>
    <p:extLst>
      <p:ext uri="{BB962C8B-B14F-4D97-AF65-F5344CB8AC3E}">
        <p14:creationId xmlns:p14="http://schemas.microsoft.com/office/powerpoint/2010/main" val="8581010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864" y="500062"/>
            <a:ext cx="10515600" cy="1325563"/>
          </a:xfrm>
        </p:spPr>
        <p:txBody>
          <a:bodyPr>
            <a:noAutofit/>
          </a:bodyPr>
          <a:lstStyle/>
          <a:p>
            <a:r>
              <a:rPr lang="en-US" sz="9600" b="1" dirty="0">
                <a:solidFill>
                  <a:schemeClr val="accent2">
                    <a:lumMod val="50000"/>
                  </a:schemeClr>
                </a:solidFill>
                <a:effectLst>
                  <a:outerShdw blurRad="38100" dist="38100" dir="2700000" algn="tl">
                    <a:srgbClr val="000000">
                      <a:alpha val="43137"/>
                    </a:srgbClr>
                  </a:outerShdw>
                </a:effectLst>
              </a:rPr>
              <a:t>C</a:t>
            </a:r>
            <a:r>
              <a:rPr lang="en-US" sz="9600" b="1" dirty="0" smtClean="0">
                <a:solidFill>
                  <a:schemeClr val="accent2">
                    <a:lumMod val="50000"/>
                  </a:schemeClr>
                </a:solidFill>
                <a:effectLst>
                  <a:outerShdw blurRad="38100" dist="38100" dir="2700000" algn="tl">
                    <a:srgbClr val="000000">
                      <a:alpha val="43137"/>
                    </a:srgbClr>
                  </a:outerShdw>
                </a:effectLst>
              </a:rPr>
              <a:t>onclusion</a:t>
            </a:r>
            <a:endParaRPr lang="en-US" sz="9600" b="1" dirty="0">
              <a:solidFill>
                <a:schemeClr val="accent2">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54864" y="1825625"/>
            <a:ext cx="10515600" cy="4351338"/>
          </a:xfrm>
        </p:spPr>
        <p:txBody>
          <a:bodyPr>
            <a:normAutofit/>
          </a:bodyPr>
          <a:lstStyle/>
          <a:p>
            <a:r>
              <a:rPr lang="en-US" sz="3200" dirty="0">
                <a:solidFill>
                  <a:srgbClr val="3B3835"/>
                </a:solidFill>
                <a:latin typeface="Georgia" panose="02040502050405020303" pitchFamily="18" charset="0"/>
              </a:rPr>
              <a:t> The conclusions section of a feasibility is the restatement of the conclusions you have already reached in the comparison </a:t>
            </a:r>
            <a:r>
              <a:rPr lang="en-US" sz="3200" dirty="0" smtClean="0">
                <a:solidFill>
                  <a:srgbClr val="3B3835"/>
                </a:solidFill>
                <a:latin typeface="Georgia" panose="02040502050405020303" pitchFamily="18" charset="0"/>
              </a:rPr>
              <a:t>and evaluation sections.</a:t>
            </a:r>
            <a:r>
              <a:rPr lang="en-US" sz="3200" dirty="0">
                <a:solidFill>
                  <a:srgbClr val="3B3835"/>
                </a:solidFill>
                <a:latin typeface="Georgia" panose="02040502050405020303" pitchFamily="18" charset="0"/>
              </a:rPr>
              <a:t> In this section, you restate the individual </a:t>
            </a:r>
            <a:r>
              <a:rPr lang="en-US" sz="3200" dirty="0" smtClean="0">
                <a:solidFill>
                  <a:srgbClr val="3B3835"/>
                </a:solidFill>
                <a:latin typeface="Georgia" panose="02040502050405020303" pitchFamily="18" charset="0"/>
              </a:rPr>
              <a:t>conclusions.</a:t>
            </a:r>
          </a:p>
          <a:p>
            <a:r>
              <a:rPr lang="en-US" sz="3200" dirty="0">
                <a:solidFill>
                  <a:srgbClr val="3B3835"/>
                </a:solidFill>
                <a:latin typeface="Georgia" panose="02040502050405020303" pitchFamily="18" charset="0"/>
              </a:rPr>
              <a:t>It must untangle all the conflicting conclusions and somehow reach the final </a:t>
            </a:r>
            <a:r>
              <a:rPr lang="en-US" sz="3200" dirty="0" smtClean="0">
                <a:solidFill>
                  <a:srgbClr val="3B3835"/>
                </a:solidFill>
                <a:latin typeface="Georgia" panose="02040502050405020303" pitchFamily="18" charset="0"/>
              </a:rPr>
              <a:t>conclusion.</a:t>
            </a:r>
            <a:endParaRPr lang="en-US" sz="3200" dirty="0">
              <a:latin typeface="Georgia" panose="02040502050405020303" pitchFamily="18" charset="0"/>
            </a:endParaRPr>
          </a:p>
        </p:txBody>
      </p:sp>
    </p:spTree>
    <p:extLst>
      <p:ext uri="{BB962C8B-B14F-4D97-AF65-F5344CB8AC3E}">
        <p14:creationId xmlns:p14="http://schemas.microsoft.com/office/powerpoint/2010/main" val="2024060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65676" y="468833"/>
            <a:ext cx="5771260" cy="5201424"/>
          </a:xfrm>
          <a:prstGeom prst="rect">
            <a:avLst/>
          </a:prstGeom>
          <a:noFill/>
        </p:spPr>
        <p:txBody>
          <a:bodyPr wrap="none" lIns="91440" tIns="45720" rIns="91440" bIns="45720">
            <a:spAutoFit/>
          </a:bodyPr>
          <a:lstStyle/>
          <a:p>
            <a:pPr algn="ctr"/>
            <a:r>
              <a:rPr lang="en-US" sz="16600" b="1" dirty="0" smtClean="0">
                <a:ln w="9525">
                  <a:solidFill>
                    <a:schemeClr val="bg1"/>
                  </a:solidFill>
                  <a:prstDash val="solid"/>
                </a:ln>
                <a:effectLst>
                  <a:outerShdw blurRad="12700" dist="38100" dir="2700000" algn="tl" rotWithShape="0">
                    <a:schemeClr val="bg1">
                      <a:lumMod val="50000"/>
                    </a:schemeClr>
                  </a:outerShdw>
                </a:effectLst>
              </a:rPr>
              <a:t>Lab</a:t>
            </a:r>
          </a:p>
          <a:p>
            <a:pPr algn="ctr"/>
            <a:r>
              <a:rPr lang="en-US" sz="16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report</a:t>
            </a:r>
            <a:endParaRPr lang="en-US" sz="16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431653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67744" y="500062"/>
            <a:ext cx="10515600" cy="1325563"/>
          </a:xfrm>
        </p:spPr>
        <p:txBody>
          <a:bodyPr>
            <a:noAutofit/>
          </a:bodyPr>
          <a:lstStyle/>
          <a:p>
            <a:r>
              <a:rPr lang="en-US" sz="7200" b="1" dirty="0" smtClean="0">
                <a:solidFill>
                  <a:schemeClr val="accent2">
                    <a:lumMod val="50000"/>
                  </a:schemeClr>
                </a:solidFill>
                <a:effectLst>
                  <a:outerShdw blurRad="38100" dist="38100" dir="2700000" algn="tl">
                    <a:srgbClr val="000000">
                      <a:alpha val="43137"/>
                    </a:srgbClr>
                  </a:outerShdw>
                </a:effectLst>
              </a:rPr>
              <a:t>Recommendations and alternatives</a:t>
            </a:r>
            <a:endParaRPr lang="en-US" sz="7200" b="1" dirty="0">
              <a:solidFill>
                <a:schemeClr val="accent2">
                  <a:lumMod val="50000"/>
                </a:schemeClr>
              </a:solidFill>
              <a:effectLst>
                <a:outerShdw blurRad="38100" dist="38100" dir="2700000" algn="tl">
                  <a:srgbClr val="000000">
                    <a:alpha val="43137"/>
                  </a:srgbClr>
                </a:outerShdw>
              </a:effectLst>
            </a:endParaRPr>
          </a:p>
        </p:txBody>
      </p:sp>
      <p:sp>
        <p:nvSpPr>
          <p:cNvPr id="6" name="Content Placeholder 5"/>
          <p:cNvSpPr>
            <a:spLocks noGrp="1"/>
          </p:cNvSpPr>
          <p:nvPr>
            <p:ph idx="1"/>
          </p:nvPr>
        </p:nvSpPr>
        <p:spPr>
          <a:xfrm>
            <a:off x="567744" y="2121839"/>
            <a:ext cx="10515600" cy="4351338"/>
          </a:xfrm>
        </p:spPr>
        <p:txBody>
          <a:bodyPr/>
          <a:lstStyle/>
          <a:p>
            <a:r>
              <a:rPr lang="en-US" sz="3200" dirty="0" smtClean="0">
                <a:latin typeface="Georgia" panose="02040502050405020303" pitchFamily="18" charset="0"/>
              </a:rPr>
              <a:t>You should mention all the possible alternatives and the </a:t>
            </a:r>
            <a:r>
              <a:rPr lang="en-US" sz="3200" dirty="0">
                <a:latin typeface="Georgia" panose="02040502050405020303" pitchFamily="18" charset="0"/>
              </a:rPr>
              <a:t>major possible alternatives should be discussed and compared </a:t>
            </a:r>
            <a:r>
              <a:rPr lang="en-US" sz="3200" dirty="0" smtClean="0">
                <a:latin typeface="Georgia" panose="02040502050405020303" pitchFamily="18" charset="0"/>
              </a:rPr>
              <a:t>clearly with its advantages and disadvantages along with comparisons.</a:t>
            </a:r>
          </a:p>
          <a:p>
            <a:r>
              <a:rPr lang="en-US" sz="3200" dirty="0">
                <a:latin typeface="Georgia" panose="02040502050405020303" pitchFamily="18" charset="0"/>
              </a:rPr>
              <a:t>“Sticking with the current system” should always be studied as one </a:t>
            </a:r>
            <a:r>
              <a:rPr lang="en-US" sz="3200" dirty="0" smtClean="0">
                <a:latin typeface="Georgia" panose="02040502050405020303" pitchFamily="18" charset="0"/>
              </a:rPr>
              <a:t>alternative.</a:t>
            </a:r>
          </a:p>
          <a:p>
            <a:r>
              <a:rPr lang="en-US" sz="3200" dirty="0" smtClean="0">
                <a:latin typeface="Georgia" panose="02040502050405020303" pitchFamily="18" charset="0"/>
              </a:rPr>
              <a:t>It includes different </a:t>
            </a:r>
            <a:r>
              <a:rPr lang="en-US" sz="3200" dirty="0">
                <a:latin typeface="Georgia" panose="02040502050405020303" pitchFamily="18" charset="0"/>
              </a:rPr>
              <a:t>business processes for solving the problems </a:t>
            </a:r>
            <a:r>
              <a:rPr lang="en-US" sz="3200" dirty="0" smtClean="0">
                <a:latin typeface="Georgia" panose="02040502050405020303" pitchFamily="18" charset="0"/>
              </a:rPr>
              <a:t>and different levels or types </a:t>
            </a:r>
            <a:r>
              <a:rPr lang="en-US" sz="3200" dirty="0">
                <a:latin typeface="Georgia" panose="02040502050405020303" pitchFamily="18" charset="0"/>
              </a:rPr>
              <a:t>of computerization for the </a:t>
            </a:r>
            <a:r>
              <a:rPr lang="en-US" sz="3200" dirty="0" smtClean="0">
                <a:latin typeface="Georgia" panose="02040502050405020303" pitchFamily="18" charset="0"/>
              </a:rPr>
              <a:t>solutions and the best action.</a:t>
            </a:r>
          </a:p>
          <a:p>
            <a:endParaRPr lang="en-US" dirty="0"/>
          </a:p>
        </p:txBody>
      </p:sp>
    </p:spTree>
    <p:extLst>
      <p:ext uri="{BB962C8B-B14F-4D97-AF65-F5344CB8AC3E}">
        <p14:creationId xmlns:p14="http://schemas.microsoft.com/office/powerpoint/2010/main" val="22941174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95458" y="425002"/>
            <a:ext cx="9453093" cy="5201424"/>
          </a:xfrm>
          <a:prstGeom prst="rect">
            <a:avLst/>
          </a:prstGeom>
          <a:noFill/>
        </p:spPr>
        <p:txBody>
          <a:bodyPr wrap="square" lIns="91440" tIns="45720" rIns="91440" bIns="45720">
            <a:spAutoFit/>
          </a:bodyPr>
          <a:lstStyle/>
          <a:p>
            <a:pPr algn="ctr"/>
            <a:r>
              <a:rPr lang="en-US" sz="16600" b="1" dirty="0" smtClean="0">
                <a:ln w="9525">
                  <a:solidFill>
                    <a:schemeClr val="bg1"/>
                  </a:solidFill>
                  <a:prstDash val="solid"/>
                </a:ln>
                <a:effectLst>
                  <a:outerShdw blurRad="12700" dist="38100" dir="2700000" algn="tl" rotWithShape="0">
                    <a:schemeClr val="bg1">
                      <a:lumMod val="50000"/>
                    </a:schemeClr>
                  </a:outerShdw>
                </a:effectLst>
              </a:rPr>
              <a:t>Trip</a:t>
            </a:r>
          </a:p>
          <a:p>
            <a:pPr algn="ctr"/>
            <a:r>
              <a:rPr lang="en-US" sz="16600" b="1" cap="none" spc="0"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report</a:t>
            </a:r>
            <a:endParaRPr lang="en-US" sz="166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0133392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955" y="596945"/>
            <a:ext cx="10804301" cy="4928091"/>
          </a:xfrm>
        </p:spPr>
        <p:txBody>
          <a:bodyPr>
            <a:normAutofit/>
          </a:bodyPr>
          <a:lstStyle/>
          <a:p>
            <a:r>
              <a:rPr lang="en-US" sz="3200" dirty="0">
                <a:latin typeface="Georgia" panose="02040502050405020303" pitchFamily="18" charset="0"/>
              </a:rPr>
              <a:t>A trip report is normally prepared by a business </a:t>
            </a:r>
            <a:r>
              <a:rPr lang="en-US" sz="3200" dirty="0" smtClean="0">
                <a:latin typeface="Georgia" panose="02040502050405020303" pitchFamily="18" charset="0"/>
              </a:rPr>
              <a:t>traveler </a:t>
            </a:r>
            <a:r>
              <a:rPr lang="en-US" sz="3200" dirty="0">
                <a:latin typeface="Georgia" panose="02040502050405020303" pitchFamily="18" charset="0"/>
              </a:rPr>
              <a:t>immediately after a business trip</a:t>
            </a:r>
            <a:r>
              <a:rPr lang="en-US" sz="3200" dirty="0" smtClean="0">
                <a:latin typeface="Georgia" panose="02040502050405020303" pitchFamily="18" charset="0"/>
              </a:rPr>
              <a:t>.</a:t>
            </a:r>
            <a:r>
              <a:rPr lang="en-US" sz="3200" dirty="0">
                <a:solidFill>
                  <a:srgbClr val="000000"/>
                </a:solidFill>
                <a:latin typeface="Georgia" panose="02040502050405020303" pitchFamily="18" charset="0"/>
              </a:rPr>
              <a:t> A trip report can be a useful document for many people in an organization. For example, even when only one, two, or three people might have been able to take a particular trip, a well prepared trip report can benefit many others in the organization. </a:t>
            </a:r>
            <a:endParaRPr lang="en-US" sz="3200" dirty="0">
              <a:latin typeface="Georgia" panose="02040502050405020303" pitchFamily="18" charset="0"/>
            </a:endParaRPr>
          </a:p>
        </p:txBody>
      </p:sp>
    </p:spTree>
    <p:extLst>
      <p:ext uri="{BB962C8B-B14F-4D97-AF65-F5344CB8AC3E}">
        <p14:creationId xmlns:p14="http://schemas.microsoft.com/office/powerpoint/2010/main" val="14842563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9600" b="1" dirty="0" smtClean="0">
                <a:solidFill>
                  <a:schemeClr val="accent2">
                    <a:lumMod val="50000"/>
                  </a:schemeClr>
                </a:solidFill>
                <a:effectLst>
                  <a:outerShdw blurRad="38100" dist="38100" dir="2700000" algn="tl">
                    <a:srgbClr val="000000">
                      <a:alpha val="43137"/>
                    </a:srgbClr>
                  </a:outerShdw>
                </a:effectLst>
              </a:rPr>
              <a:t>Title</a:t>
            </a:r>
            <a:endParaRPr lang="en-US" sz="9600" b="1" dirty="0">
              <a:solidFill>
                <a:schemeClr val="accent2">
                  <a:lumMod val="50000"/>
                </a:schemeClr>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p:txBody>
          <a:bodyPr>
            <a:normAutofit/>
          </a:bodyPr>
          <a:lstStyle/>
          <a:p>
            <a:pPr lvl="0"/>
            <a:r>
              <a:rPr lang="en-US" sz="3600" dirty="0">
                <a:solidFill>
                  <a:prstClr val="black"/>
                </a:solidFill>
                <a:latin typeface="Georgia" panose="02040502050405020303" pitchFamily="18" charset="0"/>
              </a:rPr>
              <a:t>Name the place you have </a:t>
            </a:r>
            <a:r>
              <a:rPr lang="en-US" sz="3600" dirty="0" smtClean="0">
                <a:solidFill>
                  <a:prstClr val="black"/>
                </a:solidFill>
                <a:latin typeface="Georgia" panose="02040502050405020303" pitchFamily="18" charset="0"/>
              </a:rPr>
              <a:t>visited.</a:t>
            </a:r>
          </a:p>
          <a:p>
            <a:pPr lvl="0"/>
            <a:r>
              <a:rPr lang="en-US" sz="3600" dirty="0" smtClean="0">
                <a:solidFill>
                  <a:prstClr val="black"/>
                </a:solidFill>
                <a:latin typeface="Georgia" panose="02040502050405020303" pitchFamily="18" charset="0"/>
              </a:rPr>
              <a:t>Mention the dates of the travel.</a:t>
            </a:r>
          </a:p>
          <a:p>
            <a:pPr lvl="0"/>
            <a:endParaRPr lang="en-US" sz="3600" dirty="0" smtClean="0">
              <a:solidFill>
                <a:prstClr val="black"/>
              </a:solidFill>
              <a:latin typeface="Georgia" panose="02040502050405020303" pitchFamily="18" charset="0"/>
            </a:endParaRPr>
          </a:p>
          <a:p>
            <a:pPr marL="0" lvl="0" indent="0">
              <a:buNone/>
            </a:pPr>
            <a:endParaRPr lang="en-US" sz="3600" dirty="0">
              <a:solidFill>
                <a:prstClr val="black"/>
              </a:solidFill>
              <a:latin typeface="Georgia" panose="02040502050405020303" pitchFamily="18" charset="0"/>
            </a:endParaRPr>
          </a:p>
          <a:p>
            <a:pPr lvl="0"/>
            <a:r>
              <a:rPr lang="en-US" sz="3600" dirty="0">
                <a:solidFill>
                  <a:prstClr val="black"/>
                </a:solidFill>
                <a:latin typeface="Georgia" panose="02040502050405020303" pitchFamily="18" charset="0"/>
              </a:rPr>
              <a:t>Mention the name of travelers who went with you.</a:t>
            </a:r>
          </a:p>
          <a:p>
            <a:pPr lvl="0"/>
            <a:endParaRPr lang="en-US" sz="3600" dirty="0" smtClean="0"/>
          </a:p>
          <a:p>
            <a:endParaRPr lang="en-US" sz="3600" dirty="0"/>
          </a:p>
        </p:txBody>
      </p:sp>
    </p:spTree>
    <p:extLst>
      <p:ext uri="{BB962C8B-B14F-4D97-AF65-F5344CB8AC3E}">
        <p14:creationId xmlns:p14="http://schemas.microsoft.com/office/powerpoint/2010/main" val="16535736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8048" y="197699"/>
            <a:ext cx="10515600" cy="1325563"/>
          </a:xfrm>
        </p:spPr>
        <p:txBody>
          <a:bodyPr>
            <a:normAutofit fontScale="90000"/>
          </a:bodyPr>
          <a:lstStyle/>
          <a:p>
            <a:r>
              <a:rPr lang="en-US" sz="9600" b="1" dirty="0">
                <a:solidFill>
                  <a:srgbClr val="8BC145">
                    <a:lumMod val="50000"/>
                  </a:srgbClr>
                </a:solidFill>
                <a:effectLst>
                  <a:outerShdw blurRad="38100" dist="38100" dir="2700000" algn="tl">
                    <a:srgbClr val="000000">
                      <a:alpha val="43137"/>
                    </a:srgbClr>
                  </a:outerShdw>
                </a:effectLst>
              </a:rPr>
              <a:t>Introduction</a:t>
            </a:r>
            <a:endParaRPr lang="en-US" dirty="0"/>
          </a:p>
        </p:txBody>
      </p:sp>
      <p:sp>
        <p:nvSpPr>
          <p:cNvPr id="3" name="Content Placeholder 2"/>
          <p:cNvSpPr>
            <a:spLocks noGrp="1"/>
          </p:cNvSpPr>
          <p:nvPr>
            <p:ph idx="1"/>
          </p:nvPr>
        </p:nvSpPr>
        <p:spPr>
          <a:xfrm>
            <a:off x="606380" y="1523262"/>
            <a:ext cx="10515600" cy="4351338"/>
          </a:xfrm>
        </p:spPr>
        <p:txBody>
          <a:bodyPr>
            <a:normAutofit/>
          </a:bodyPr>
          <a:lstStyle/>
          <a:p>
            <a:r>
              <a:rPr lang="en-US" sz="3200" dirty="0" smtClean="0">
                <a:latin typeface="Georgia" panose="02040502050405020303" pitchFamily="18" charset="0"/>
              </a:rPr>
              <a:t>Clearly describe the place including all the known facts with its location and the importance or significance of that place. Provide enough background of the place.</a:t>
            </a:r>
          </a:p>
          <a:p>
            <a:r>
              <a:rPr lang="en-US" sz="3200" dirty="0" smtClean="0">
                <a:latin typeface="Georgia" panose="02040502050405020303" pitchFamily="18" charset="0"/>
              </a:rPr>
              <a:t>You can also include the means of transportation you used and other possible ways of reaching the destination.</a:t>
            </a:r>
          </a:p>
          <a:p>
            <a:endParaRPr lang="en-US" sz="3200" dirty="0" smtClean="0">
              <a:latin typeface="Georgia" panose="02040502050405020303" pitchFamily="18" charset="0"/>
            </a:endParaRPr>
          </a:p>
          <a:p>
            <a:endParaRPr lang="en-US" sz="3200" dirty="0" smtClean="0">
              <a:latin typeface="Georgia" panose="02040502050405020303" pitchFamily="18" charset="0"/>
            </a:endParaRPr>
          </a:p>
          <a:p>
            <a:endParaRPr lang="en-US" sz="3200" dirty="0" smtClean="0">
              <a:latin typeface="Georgia" panose="02040502050405020303" pitchFamily="18" charset="0"/>
            </a:endParaRPr>
          </a:p>
          <a:p>
            <a:endParaRPr lang="en-US" dirty="0"/>
          </a:p>
        </p:txBody>
      </p:sp>
    </p:spTree>
    <p:extLst>
      <p:ext uri="{BB962C8B-B14F-4D97-AF65-F5344CB8AC3E}">
        <p14:creationId xmlns:p14="http://schemas.microsoft.com/office/powerpoint/2010/main" val="14345915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9600" b="1" dirty="0" smtClean="0">
                <a:solidFill>
                  <a:schemeClr val="accent2">
                    <a:lumMod val="50000"/>
                  </a:schemeClr>
                </a:solidFill>
                <a:effectLst>
                  <a:outerShdw blurRad="38100" dist="38100" dir="2700000" algn="tl">
                    <a:srgbClr val="000000">
                      <a:alpha val="43137"/>
                    </a:srgbClr>
                  </a:outerShdw>
                </a:effectLst>
              </a:rPr>
              <a:t>Objective </a:t>
            </a:r>
            <a:r>
              <a:rPr lang="en-US" sz="9600" dirty="0" smtClean="0">
                <a:solidFill>
                  <a:schemeClr val="accent2">
                    <a:lumMod val="50000"/>
                  </a:schemeClr>
                </a:solidFill>
              </a:rPr>
              <a:t> </a:t>
            </a:r>
            <a:endParaRPr lang="en-US" sz="9600" dirty="0">
              <a:solidFill>
                <a:schemeClr val="accent2">
                  <a:lumMod val="50000"/>
                </a:schemeClr>
              </a:solidFill>
            </a:endParaRPr>
          </a:p>
        </p:txBody>
      </p:sp>
      <p:sp>
        <p:nvSpPr>
          <p:cNvPr id="4" name="Content Placeholder 3"/>
          <p:cNvSpPr>
            <a:spLocks noGrp="1"/>
          </p:cNvSpPr>
          <p:nvPr>
            <p:ph idx="1"/>
          </p:nvPr>
        </p:nvSpPr>
        <p:spPr/>
        <p:txBody>
          <a:bodyPr>
            <a:normAutofit/>
          </a:bodyPr>
          <a:lstStyle/>
          <a:p>
            <a:r>
              <a:rPr lang="en-US" sz="3200" dirty="0" smtClean="0">
                <a:latin typeface="Georgia" panose="02040502050405020303" pitchFamily="18" charset="0"/>
              </a:rPr>
              <a:t> Describe </a:t>
            </a:r>
            <a:r>
              <a:rPr lang="en-US" sz="3200" dirty="0">
                <a:latin typeface="Georgia" panose="02040502050405020303" pitchFamily="18" charset="0"/>
              </a:rPr>
              <a:t>the research problem, the specific objectives of your research, and the important theories or concepts underpinning your field </a:t>
            </a:r>
            <a:r>
              <a:rPr lang="en-US" sz="3200" dirty="0" smtClean="0">
                <a:latin typeface="Georgia" panose="02040502050405020303" pitchFamily="18" charset="0"/>
              </a:rPr>
              <a:t>study.</a:t>
            </a:r>
          </a:p>
          <a:p>
            <a:endParaRPr lang="en-US" sz="3200" dirty="0" smtClean="0">
              <a:latin typeface="Georgia" panose="02040502050405020303" pitchFamily="18" charset="0"/>
            </a:endParaRPr>
          </a:p>
          <a:p>
            <a:r>
              <a:rPr lang="en-US" sz="3200" dirty="0">
                <a:latin typeface="Georgia" panose="02040502050405020303" pitchFamily="18" charset="0"/>
              </a:rPr>
              <a:t>what type of observations you </a:t>
            </a:r>
            <a:r>
              <a:rPr lang="en-US" sz="3200" dirty="0" smtClean="0">
                <a:latin typeface="Georgia" panose="02040502050405020303" pitchFamily="18" charset="0"/>
              </a:rPr>
              <a:t>were trying to conduct and </a:t>
            </a:r>
            <a:r>
              <a:rPr lang="en-US" sz="3200" dirty="0">
                <a:latin typeface="Georgia" panose="02040502050405020303" pitchFamily="18" charset="0"/>
              </a:rPr>
              <a:t>what your focus </a:t>
            </a:r>
            <a:r>
              <a:rPr lang="en-US" sz="3200" dirty="0" smtClean="0">
                <a:latin typeface="Georgia" panose="02040502050405020303" pitchFamily="18" charset="0"/>
              </a:rPr>
              <a:t>was.</a:t>
            </a:r>
          </a:p>
        </p:txBody>
      </p:sp>
    </p:spTree>
    <p:extLst>
      <p:ext uri="{BB962C8B-B14F-4D97-AF65-F5344CB8AC3E}">
        <p14:creationId xmlns:p14="http://schemas.microsoft.com/office/powerpoint/2010/main" val="5909320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96533" y="178090"/>
            <a:ext cx="10515600" cy="1325563"/>
          </a:xfrm>
        </p:spPr>
        <p:txBody>
          <a:bodyPr>
            <a:noAutofit/>
          </a:bodyPr>
          <a:lstStyle/>
          <a:p>
            <a:r>
              <a:rPr lang="en-US" sz="7200" b="1" dirty="0" smtClean="0">
                <a:solidFill>
                  <a:schemeClr val="accent2">
                    <a:lumMod val="50000"/>
                  </a:schemeClr>
                </a:solidFill>
                <a:effectLst>
                  <a:outerShdw blurRad="38100" dist="38100" dir="2700000" algn="tl">
                    <a:srgbClr val="000000">
                      <a:alpha val="43137"/>
                    </a:srgbClr>
                  </a:outerShdw>
                </a:effectLst>
              </a:rPr>
              <a:t>Methodology or observation</a:t>
            </a:r>
            <a:endParaRPr lang="en-US" sz="7200" b="1" dirty="0">
              <a:solidFill>
                <a:schemeClr val="accent2">
                  <a:lumMod val="50000"/>
                </a:schemeClr>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a:xfrm>
            <a:off x="696533" y="1500478"/>
            <a:ext cx="10515600" cy="5357522"/>
          </a:xfrm>
        </p:spPr>
        <p:txBody>
          <a:bodyPr>
            <a:normAutofit fontScale="70000" lnSpcReduction="20000"/>
          </a:bodyPr>
          <a:lstStyle/>
          <a:p>
            <a:r>
              <a:rPr lang="en-US" sz="4600" dirty="0">
                <a:latin typeface="Georgia" panose="02040502050405020303" pitchFamily="18" charset="0"/>
              </a:rPr>
              <a:t> I</a:t>
            </a:r>
            <a:r>
              <a:rPr lang="en-US" sz="4600" dirty="0" smtClean="0">
                <a:latin typeface="Georgia" panose="02040502050405020303" pitchFamily="18" charset="0"/>
              </a:rPr>
              <a:t>t </a:t>
            </a:r>
            <a:r>
              <a:rPr lang="en-US" sz="4600" dirty="0">
                <a:latin typeface="Georgia" panose="02040502050405020303" pitchFamily="18" charset="0"/>
              </a:rPr>
              <a:t>is crucial that you provide sufficient details to place </a:t>
            </a:r>
            <a:r>
              <a:rPr lang="en-US" sz="4600" dirty="0" smtClean="0">
                <a:latin typeface="Georgia" panose="02040502050405020303" pitchFamily="18" charset="0"/>
              </a:rPr>
              <a:t>and analyze that.</a:t>
            </a:r>
          </a:p>
          <a:p>
            <a:r>
              <a:rPr lang="en-US" sz="4600" dirty="0">
                <a:latin typeface="Georgia" panose="02040502050405020303" pitchFamily="18" charset="0"/>
              </a:rPr>
              <a:t>D</a:t>
            </a:r>
            <a:r>
              <a:rPr lang="en-US" sz="4600" dirty="0" smtClean="0">
                <a:latin typeface="Georgia" panose="02040502050405020303" pitchFamily="18" charset="0"/>
              </a:rPr>
              <a:t>escribe </a:t>
            </a:r>
            <a:r>
              <a:rPr lang="en-US" sz="4600" dirty="0">
                <a:latin typeface="Georgia" panose="02040502050405020303" pitchFamily="18" charset="0"/>
              </a:rPr>
              <a:t>what you observed and </a:t>
            </a:r>
            <a:r>
              <a:rPr lang="en-US" sz="4600" dirty="0" smtClean="0">
                <a:latin typeface="Georgia" panose="02040502050405020303" pitchFamily="18" charset="0"/>
              </a:rPr>
              <a:t>what </a:t>
            </a:r>
            <a:r>
              <a:rPr lang="en-US" sz="4600" dirty="0">
                <a:latin typeface="Georgia" panose="02040502050405020303" pitchFamily="18" charset="0"/>
              </a:rPr>
              <a:t>were your general impressions of the situation you were observing. </a:t>
            </a:r>
            <a:endParaRPr lang="en-US" sz="4600" dirty="0" smtClean="0">
              <a:latin typeface="Georgia" panose="02040502050405020303" pitchFamily="18" charset="0"/>
            </a:endParaRPr>
          </a:p>
          <a:p>
            <a:r>
              <a:rPr lang="en-US" sz="4600" dirty="0">
                <a:latin typeface="Georgia" panose="02040502050405020303" pitchFamily="18" charset="0"/>
              </a:rPr>
              <a:t>N</a:t>
            </a:r>
            <a:r>
              <a:rPr lang="en-US" sz="4600" dirty="0" smtClean="0">
                <a:latin typeface="Georgia" panose="02040502050405020303" pitchFamily="18" charset="0"/>
              </a:rPr>
              <a:t>ote </a:t>
            </a:r>
            <a:r>
              <a:rPr lang="en-US" sz="4600" dirty="0">
                <a:latin typeface="Georgia" panose="02040502050405020303" pitchFamily="18" charset="0"/>
              </a:rPr>
              <a:t>important material objects that </a:t>
            </a:r>
            <a:r>
              <a:rPr lang="en-US" sz="4600" dirty="0" smtClean="0">
                <a:latin typeface="Georgia" panose="02040502050405020303" pitchFamily="18" charset="0"/>
              </a:rPr>
              <a:t>were </a:t>
            </a:r>
            <a:r>
              <a:rPr lang="en-US" sz="4600" dirty="0">
                <a:latin typeface="Georgia" panose="02040502050405020303" pitchFamily="18" charset="0"/>
              </a:rPr>
              <a:t>present that help contextualize the observation </a:t>
            </a:r>
            <a:endParaRPr lang="en-US" sz="4600" dirty="0" smtClean="0">
              <a:latin typeface="Georgia" panose="02040502050405020303" pitchFamily="18" charset="0"/>
            </a:endParaRPr>
          </a:p>
          <a:p>
            <a:r>
              <a:rPr lang="en-US" sz="4600" dirty="0">
                <a:latin typeface="Georgia" panose="02040502050405020303" pitchFamily="18" charset="0"/>
              </a:rPr>
              <a:t> </a:t>
            </a:r>
            <a:r>
              <a:rPr lang="en-US" sz="4600" dirty="0" smtClean="0">
                <a:latin typeface="Georgia" panose="02040502050405020303" pitchFamily="18" charset="0"/>
              </a:rPr>
              <a:t>Record </a:t>
            </a:r>
            <a:r>
              <a:rPr lang="en-US" sz="4600" dirty="0">
                <a:latin typeface="Georgia" panose="02040502050405020303" pitchFamily="18" charset="0"/>
              </a:rPr>
              <a:t>factual data about the day and the beginning and ending time of </a:t>
            </a:r>
            <a:r>
              <a:rPr lang="en-US" sz="4600" dirty="0" smtClean="0">
                <a:latin typeface="Georgia" panose="02040502050405020303" pitchFamily="18" charset="0"/>
              </a:rPr>
              <a:t>the observations.</a:t>
            </a:r>
          </a:p>
          <a:p>
            <a:r>
              <a:rPr lang="en-US" sz="4600" dirty="0" smtClean="0">
                <a:latin typeface="Georgia" panose="02040502050405020303" pitchFamily="18" charset="0"/>
              </a:rPr>
              <a:t>Mention the information about the people present in the site including visitors and the workers depending on the report.</a:t>
            </a:r>
          </a:p>
          <a:p>
            <a:r>
              <a:rPr lang="en-US" sz="4600" dirty="0" smtClean="0">
                <a:latin typeface="Georgia" panose="02040502050405020303" pitchFamily="18" charset="0"/>
              </a:rPr>
              <a:t>Note if you interviewed anyone about the place.</a:t>
            </a:r>
          </a:p>
          <a:p>
            <a:endParaRPr lang="en-US" sz="3000" dirty="0" smtClean="0">
              <a:latin typeface="Georgia" panose="02040502050405020303" pitchFamily="18" charset="0"/>
            </a:endParaRPr>
          </a:p>
          <a:p>
            <a:endParaRPr lang="en-US" sz="3200" dirty="0">
              <a:latin typeface="Georgia" panose="02040502050405020303" pitchFamily="18" charset="0"/>
            </a:endParaRPr>
          </a:p>
        </p:txBody>
      </p:sp>
    </p:spTree>
    <p:extLst>
      <p:ext uri="{BB962C8B-B14F-4D97-AF65-F5344CB8AC3E}">
        <p14:creationId xmlns:p14="http://schemas.microsoft.com/office/powerpoint/2010/main" val="20177694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864" y="223457"/>
            <a:ext cx="10515600" cy="1325563"/>
          </a:xfrm>
        </p:spPr>
        <p:txBody>
          <a:bodyPr>
            <a:noAutofit/>
          </a:bodyPr>
          <a:lstStyle/>
          <a:p>
            <a:r>
              <a:rPr lang="en-US" sz="9600" b="1" dirty="0" smtClean="0">
                <a:solidFill>
                  <a:schemeClr val="accent2">
                    <a:lumMod val="50000"/>
                  </a:schemeClr>
                </a:solidFill>
                <a:effectLst>
                  <a:outerShdw blurRad="38100" dist="38100" dir="2700000" algn="tl">
                    <a:srgbClr val="000000">
                      <a:alpha val="43137"/>
                    </a:srgbClr>
                  </a:outerShdw>
                </a:effectLst>
              </a:rPr>
              <a:t>Findings</a:t>
            </a:r>
            <a:endParaRPr lang="en-US" sz="9600" b="1" dirty="0">
              <a:solidFill>
                <a:schemeClr val="accent2">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38955" y="1549020"/>
            <a:ext cx="10515600" cy="4929053"/>
          </a:xfrm>
        </p:spPr>
        <p:txBody>
          <a:bodyPr>
            <a:normAutofit/>
          </a:bodyPr>
          <a:lstStyle/>
          <a:p>
            <a:r>
              <a:rPr lang="en-US" dirty="0" smtClean="0">
                <a:latin typeface="Georgia" panose="02040502050405020303" pitchFamily="18" charset="0"/>
              </a:rPr>
              <a:t>It is the analysis </a:t>
            </a:r>
            <a:r>
              <a:rPr lang="en-US" dirty="0">
                <a:latin typeface="Georgia" panose="02040502050405020303" pitchFamily="18" charset="0"/>
              </a:rPr>
              <a:t>and interpretations of your field observations within the larger context of the theories and </a:t>
            </a:r>
            <a:r>
              <a:rPr lang="en-US" dirty="0" smtClean="0">
                <a:latin typeface="Georgia" panose="02040502050405020303" pitchFamily="18" charset="0"/>
              </a:rPr>
              <a:t>issues.</a:t>
            </a:r>
          </a:p>
          <a:p>
            <a:r>
              <a:rPr lang="en-US" dirty="0" smtClean="0">
                <a:latin typeface="Georgia" panose="02040502050405020303" pitchFamily="18" charset="0"/>
              </a:rPr>
              <a:t> </a:t>
            </a:r>
            <a:r>
              <a:rPr lang="en-US" dirty="0">
                <a:latin typeface="Georgia" panose="02040502050405020303" pitchFamily="18" charset="0"/>
              </a:rPr>
              <a:t>Part of your responsibility in analyzing the data is to determine which observations are worthy of </a:t>
            </a:r>
            <a:r>
              <a:rPr lang="en-US" dirty="0" smtClean="0">
                <a:latin typeface="Georgia" panose="02040502050405020303" pitchFamily="18" charset="0"/>
              </a:rPr>
              <a:t>comment.</a:t>
            </a:r>
          </a:p>
          <a:p>
            <a:r>
              <a:rPr lang="en-US" dirty="0" smtClean="0">
                <a:latin typeface="Georgia" panose="02040502050405020303" pitchFamily="18" charset="0"/>
              </a:rPr>
              <a:t>Mention everything you found like, the meaning of your observation</a:t>
            </a:r>
            <a:r>
              <a:rPr lang="en-US" dirty="0">
                <a:latin typeface="Georgia" panose="02040502050405020303" pitchFamily="18" charset="0"/>
              </a:rPr>
              <a:t>, </a:t>
            </a:r>
            <a:r>
              <a:rPr lang="en-US" dirty="0" smtClean="0">
                <a:latin typeface="Georgia" panose="02040502050405020303" pitchFamily="18" charset="0"/>
              </a:rPr>
              <a:t>why </a:t>
            </a:r>
            <a:r>
              <a:rPr lang="en-US" dirty="0">
                <a:latin typeface="Georgia" panose="02040502050405020303" pitchFamily="18" charset="0"/>
              </a:rPr>
              <a:t>do you think what you observed </a:t>
            </a:r>
            <a:r>
              <a:rPr lang="en-US" dirty="0" smtClean="0">
                <a:latin typeface="Georgia" panose="02040502050405020303" pitchFamily="18" charset="0"/>
              </a:rPr>
              <a:t>happened with its </a:t>
            </a:r>
            <a:r>
              <a:rPr lang="en-US" dirty="0">
                <a:latin typeface="Georgia" panose="02040502050405020303" pitchFamily="18" charset="0"/>
              </a:rPr>
              <a:t>reasoning, </a:t>
            </a:r>
            <a:r>
              <a:rPr lang="en-US" dirty="0" smtClean="0">
                <a:latin typeface="Georgia" panose="02040502050405020303" pitchFamily="18" charset="0"/>
              </a:rPr>
              <a:t>what </a:t>
            </a:r>
            <a:r>
              <a:rPr lang="en-US" dirty="0">
                <a:latin typeface="Georgia" panose="02040502050405020303" pitchFamily="18" charset="0"/>
              </a:rPr>
              <a:t>were the strengths and weaknesses of the observations you </a:t>
            </a:r>
            <a:r>
              <a:rPr lang="en-US" dirty="0" smtClean="0">
                <a:latin typeface="Georgia" panose="02040502050405020303" pitchFamily="18" charset="0"/>
              </a:rPr>
              <a:t>recorded and your findings form people you’ve talked to.</a:t>
            </a:r>
            <a:endParaRPr lang="en-US" dirty="0">
              <a:latin typeface="Georgia" panose="02040502050405020303" pitchFamily="18" charset="0"/>
            </a:endParaRPr>
          </a:p>
          <a:p>
            <a:r>
              <a:rPr lang="en-US" dirty="0" smtClean="0">
                <a:latin typeface="Georgia" panose="02040502050405020303" pitchFamily="18" charset="0"/>
              </a:rPr>
              <a:t>Compare what </a:t>
            </a:r>
            <a:r>
              <a:rPr lang="en-US" dirty="0">
                <a:latin typeface="Georgia" panose="02040502050405020303" pitchFamily="18" charset="0"/>
              </a:rPr>
              <a:t>you observed </a:t>
            </a:r>
            <a:r>
              <a:rPr lang="en-US" dirty="0" smtClean="0">
                <a:latin typeface="Georgia" panose="02040502050405020303" pitchFamily="18" charset="0"/>
              </a:rPr>
              <a:t>and what you might have learned before the trip.</a:t>
            </a:r>
            <a:endParaRPr lang="en-US" dirty="0">
              <a:latin typeface="Georgia" panose="02040502050405020303" pitchFamily="18" charset="0"/>
            </a:endParaRPr>
          </a:p>
        </p:txBody>
      </p:sp>
    </p:spTree>
    <p:extLst>
      <p:ext uri="{BB962C8B-B14F-4D97-AF65-F5344CB8AC3E}">
        <p14:creationId xmlns:p14="http://schemas.microsoft.com/office/powerpoint/2010/main" val="18935380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9600" b="1" dirty="0" smtClean="0">
                <a:solidFill>
                  <a:schemeClr val="accent2">
                    <a:lumMod val="50000"/>
                  </a:schemeClr>
                </a:solidFill>
                <a:effectLst>
                  <a:outerShdw blurRad="38100" dist="38100" dir="2700000" algn="tl">
                    <a:srgbClr val="000000">
                      <a:alpha val="43137"/>
                    </a:srgbClr>
                  </a:outerShdw>
                </a:effectLst>
              </a:rPr>
              <a:t>Conclusion</a:t>
            </a:r>
            <a:endParaRPr lang="en-US" sz="9600" b="1" dirty="0">
              <a:solidFill>
                <a:schemeClr val="accent2">
                  <a:lumMod val="50000"/>
                </a:schemeClr>
              </a:solidFill>
              <a:effectLst>
                <a:outerShdw blurRad="38100" dist="38100" dir="2700000" algn="tl">
                  <a:srgbClr val="000000">
                    <a:alpha val="43137"/>
                  </a:srgbClr>
                </a:outerShdw>
              </a:effectLst>
            </a:endParaRPr>
          </a:p>
        </p:txBody>
      </p:sp>
      <p:sp>
        <p:nvSpPr>
          <p:cNvPr id="4" name="Content Placeholder 3"/>
          <p:cNvSpPr>
            <a:spLocks noGrp="1"/>
          </p:cNvSpPr>
          <p:nvPr>
            <p:ph idx="1"/>
          </p:nvPr>
        </p:nvSpPr>
        <p:spPr/>
        <p:txBody>
          <a:bodyPr>
            <a:normAutofit/>
          </a:bodyPr>
          <a:lstStyle/>
          <a:p>
            <a:r>
              <a:rPr lang="en-US" sz="3600" dirty="0">
                <a:latin typeface="Georgia" panose="02040502050405020303" pitchFamily="18" charset="0"/>
              </a:rPr>
              <a:t>The </a:t>
            </a:r>
            <a:r>
              <a:rPr lang="en-US" sz="3600" dirty="0" smtClean="0">
                <a:latin typeface="Georgia" panose="02040502050405020303" pitchFamily="18" charset="0"/>
              </a:rPr>
              <a:t>conclusion should </a:t>
            </a:r>
            <a:r>
              <a:rPr lang="en-US" sz="3600" dirty="0">
                <a:latin typeface="Georgia" panose="02040502050405020303" pitchFamily="18" charset="0"/>
              </a:rPr>
              <a:t>briefly recap of the entire </a:t>
            </a:r>
            <a:r>
              <a:rPr lang="en-US" sz="3600" dirty="0" smtClean="0">
                <a:latin typeface="Georgia" panose="02040502050405020303" pitchFamily="18" charset="0"/>
              </a:rPr>
              <a:t>study.</a:t>
            </a:r>
          </a:p>
          <a:p>
            <a:r>
              <a:rPr lang="en-US" sz="3600" dirty="0" smtClean="0">
                <a:latin typeface="Georgia" panose="02040502050405020303" pitchFamily="18" charset="0"/>
              </a:rPr>
              <a:t>restating </a:t>
            </a:r>
            <a:r>
              <a:rPr lang="en-US" sz="3600" dirty="0">
                <a:latin typeface="Georgia" panose="02040502050405020303" pitchFamily="18" charset="0"/>
              </a:rPr>
              <a:t>the importance or significance of your </a:t>
            </a:r>
            <a:r>
              <a:rPr lang="en-US" sz="3600" dirty="0" smtClean="0">
                <a:latin typeface="Georgia" panose="02040502050405020303" pitchFamily="18" charset="0"/>
              </a:rPr>
              <a:t>observations and whether the trip could fulfil its objective. </a:t>
            </a:r>
            <a:endParaRPr lang="en-US" sz="3600" dirty="0">
              <a:latin typeface="Georgia" panose="02040502050405020303" pitchFamily="18" charset="0"/>
            </a:endParaRPr>
          </a:p>
        </p:txBody>
      </p:sp>
    </p:spTree>
    <p:extLst>
      <p:ext uri="{BB962C8B-B14F-4D97-AF65-F5344CB8AC3E}">
        <p14:creationId xmlns:p14="http://schemas.microsoft.com/office/powerpoint/2010/main" val="9821176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9600" b="1" dirty="0" smtClean="0">
                <a:solidFill>
                  <a:schemeClr val="accent2">
                    <a:lumMod val="50000"/>
                  </a:schemeClr>
                </a:solidFill>
                <a:effectLst>
                  <a:outerShdw blurRad="38100" dist="38100" dir="2700000" algn="tl">
                    <a:srgbClr val="000000">
                      <a:alpha val="43137"/>
                    </a:srgbClr>
                  </a:outerShdw>
                </a:effectLst>
              </a:rPr>
              <a:t>Recommendations</a:t>
            </a:r>
            <a:endParaRPr lang="en-US" sz="9600" b="1" dirty="0">
              <a:solidFill>
                <a:schemeClr val="accent2">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dirty="0" smtClean="0">
                <a:latin typeface="Georgia" panose="02040502050405020303" pitchFamily="18" charset="0"/>
              </a:rPr>
              <a:t>On the basis of your findings you should recommend any possible actions or changes that could be done to bring improvement in the current situation you have observed from </a:t>
            </a:r>
            <a:r>
              <a:rPr lang="en-US" dirty="0">
                <a:latin typeface="Georgia" panose="02040502050405020303" pitchFamily="18" charset="0"/>
              </a:rPr>
              <a:t>the </a:t>
            </a:r>
            <a:r>
              <a:rPr lang="en-US" dirty="0" smtClean="0">
                <a:latin typeface="Georgia" panose="02040502050405020303" pitchFamily="18" charset="0"/>
              </a:rPr>
              <a:t>trip along with its reasoning and executing process or for </a:t>
            </a:r>
            <a:r>
              <a:rPr lang="en-US" dirty="0">
                <a:latin typeface="Georgia" panose="02040502050405020303" pitchFamily="18" charset="0"/>
              </a:rPr>
              <a:t>the trip to be more </a:t>
            </a:r>
            <a:r>
              <a:rPr lang="en-US" dirty="0" smtClean="0">
                <a:latin typeface="Georgia" panose="02040502050405020303" pitchFamily="18" charset="0"/>
              </a:rPr>
              <a:t>effective.</a:t>
            </a:r>
          </a:p>
          <a:p>
            <a:pPr marL="0" indent="0">
              <a:buNone/>
            </a:pPr>
            <a:endParaRPr lang="en-US" dirty="0">
              <a:latin typeface="Georgia" panose="02040502050405020303" pitchFamily="18" charset="0"/>
            </a:endParaRPr>
          </a:p>
          <a:p>
            <a:r>
              <a:rPr lang="en-US" dirty="0" smtClean="0">
                <a:latin typeface="Georgia" panose="02040502050405020303" pitchFamily="18" charset="0"/>
              </a:rPr>
              <a:t>State separately if there was any reference that helped you with the study.</a:t>
            </a:r>
          </a:p>
          <a:p>
            <a:r>
              <a:rPr lang="en-US" dirty="0" smtClean="0">
                <a:latin typeface="Georgia" panose="02040502050405020303" pitchFamily="18" charset="0"/>
              </a:rPr>
              <a:t>Use sufficient amount of photographs.</a:t>
            </a:r>
          </a:p>
          <a:p>
            <a:endParaRPr lang="en-US" dirty="0">
              <a:latin typeface="Georgia" panose="02040502050405020303" pitchFamily="18" charset="0"/>
            </a:endParaRPr>
          </a:p>
        </p:txBody>
      </p:sp>
    </p:spTree>
    <p:extLst>
      <p:ext uri="{BB962C8B-B14F-4D97-AF65-F5344CB8AC3E}">
        <p14:creationId xmlns:p14="http://schemas.microsoft.com/office/powerpoint/2010/main" val="14528234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3638" y="296214"/>
            <a:ext cx="10560677" cy="4900411"/>
          </a:xfrm>
        </p:spPr>
        <p:txBody>
          <a:bodyPr>
            <a:normAutofit/>
          </a:bodyPr>
          <a:lstStyle/>
          <a:p>
            <a:r>
              <a:rPr lang="en-US" sz="3200" dirty="0">
                <a:solidFill>
                  <a:srgbClr val="000000"/>
                </a:solidFill>
                <a:latin typeface="Times New Roman" panose="02020603050405020304" pitchFamily="18" charset="0"/>
              </a:rPr>
              <a:t>Laboratory reports are written for several reasons. One reason is to communicate the laboratory work to </a:t>
            </a:r>
            <a:r>
              <a:rPr lang="en-US" sz="3200" dirty="0" smtClean="0">
                <a:solidFill>
                  <a:srgbClr val="000000"/>
                </a:solidFill>
                <a:latin typeface="Times New Roman" panose="02020603050405020304" pitchFamily="18" charset="0"/>
              </a:rPr>
              <a:t>management.</a:t>
            </a:r>
            <a:br>
              <a:rPr lang="en-US" sz="3200" dirty="0" smtClean="0">
                <a:solidFill>
                  <a:srgbClr val="000000"/>
                </a:solidFill>
                <a:latin typeface="Times New Roman" panose="02020603050405020304" pitchFamily="18" charset="0"/>
              </a:rPr>
            </a:br>
            <a:r>
              <a:rPr lang="en-US" sz="3200" dirty="0">
                <a:solidFill>
                  <a:srgbClr val="000000"/>
                </a:solidFill>
                <a:latin typeface="Times New Roman" panose="02020603050405020304" pitchFamily="18" charset="0"/>
              </a:rPr>
              <a:t/>
            </a:r>
            <a:br>
              <a:rPr lang="en-US" sz="3200" dirty="0">
                <a:solidFill>
                  <a:srgbClr val="000000"/>
                </a:solidFill>
                <a:latin typeface="Times New Roman" panose="02020603050405020304" pitchFamily="18" charset="0"/>
              </a:rPr>
            </a:br>
            <a:r>
              <a:rPr lang="en-US" sz="3200" dirty="0" smtClean="0">
                <a:solidFill>
                  <a:srgbClr val="000000"/>
                </a:solidFill>
                <a:latin typeface="Times New Roman" panose="02020603050405020304" pitchFamily="18" charset="0"/>
              </a:rPr>
              <a:t>It presents </a:t>
            </a:r>
            <a:r>
              <a:rPr lang="en-US" sz="3200" dirty="0">
                <a:solidFill>
                  <a:srgbClr val="000000"/>
                </a:solidFill>
                <a:latin typeface="Times New Roman" panose="02020603050405020304" pitchFamily="18" charset="0"/>
              </a:rPr>
              <a:t>the findings of the experiment </a:t>
            </a:r>
            <a:r>
              <a:rPr lang="en-US" sz="3200" dirty="0" smtClean="0">
                <a:solidFill>
                  <a:srgbClr val="000000"/>
                </a:solidFill>
                <a:latin typeface="Times New Roman" panose="02020603050405020304" pitchFamily="18" charset="0"/>
              </a:rPr>
              <a:t>done in a </a:t>
            </a:r>
            <a:r>
              <a:rPr lang="en-US" sz="3200" dirty="0">
                <a:solidFill>
                  <a:srgbClr val="000000"/>
                </a:solidFill>
                <a:latin typeface="Times New Roman" panose="02020603050405020304" pitchFamily="18" charset="0"/>
              </a:rPr>
              <a:t>lab report that outlines how the experiment worked and what the results </a:t>
            </a:r>
            <a:r>
              <a:rPr lang="en-US" sz="3200" dirty="0" smtClean="0">
                <a:solidFill>
                  <a:srgbClr val="000000"/>
                </a:solidFill>
                <a:latin typeface="Times New Roman" panose="02020603050405020304" pitchFamily="18" charset="0"/>
              </a:rPr>
              <a:t>were.</a:t>
            </a:r>
            <a:endParaRPr lang="en-US" sz="3200" dirty="0"/>
          </a:p>
        </p:txBody>
      </p:sp>
    </p:spTree>
    <p:extLst>
      <p:ext uri="{BB962C8B-B14F-4D97-AF65-F5344CB8AC3E}">
        <p14:creationId xmlns:p14="http://schemas.microsoft.com/office/powerpoint/2010/main" val="38321858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961DB6A-C166-4F42-9881-8F6239F78105}"/>
              </a:ext>
            </a:extLst>
          </p:cNvPr>
          <p:cNvSpPr>
            <a:spLocks noGrp="1"/>
          </p:cNvSpPr>
          <p:nvPr>
            <p:ph type="title"/>
          </p:nvPr>
        </p:nvSpPr>
        <p:spPr>
          <a:xfrm>
            <a:off x="1779431" y="2284079"/>
            <a:ext cx="10515600" cy="1325563"/>
          </a:xfrm>
        </p:spPr>
        <p:txBody>
          <a:bodyPr>
            <a:normAutofit/>
          </a:bodyPr>
          <a:lstStyle/>
          <a:p>
            <a:r>
              <a:rPr lang="en-US" sz="8800" b="1" dirty="0">
                <a:solidFill>
                  <a:schemeClr val="accent6">
                    <a:lumMod val="50000"/>
                  </a:schemeClr>
                </a:solidFill>
              </a:rPr>
              <a:t>Progress Report</a:t>
            </a:r>
          </a:p>
        </p:txBody>
      </p:sp>
    </p:spTree>
    <p:extLst>
      <p:ext uri="{BB962C8B-B14F-4D97-AF65-F5344CB8AC3E}">
        <p14:creationId xmlns:p14="http://schemas.microsoft.com/office/powerpoint/2010/main" val="10765819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21536" y="500062"/>
            <a:ext cx="10515600" cy="1325563"/>
          </a:xfrm>
        </p:spPr>
        <p:txBody>
          <a:bodyPr/>
          <a:lstStyle/>
          <a:p>
            <a:r>
              <a:rPr lang="en-US" sz="6600" b="1" dirty="0" smtClean="0"/>
              <a:t>Introduction:</a:t>
            </a:r>
            <a:r>
              <a:rPr lang="en-US" dirty="0" smtClean="0"/>
              <a:t>-</a:t>
            </a:r>
            <a:endParaRPr lang="en-US" dirty="0"/>
          </a:p>
        </p:txBody>
      </p:sp>
      <p:sp>
        <p:nvSpPr>
          <p:cNvPr id="4" name="Content Placeholder 3"/>
          <p:cNvSpPr>
            <a:spLocks noGrp="1"/>
          </p:cNvSpPr>
          <p:nvPr>
            <p:ph idx="1"/>
          </p:nvPr>
        </p:nvSpPr>
        <p:spPr/>
        <p:txBody>
          <a:bodyPr/>
          <a:lstStyle/>
          <a:p>
            <a:r>
              <a:rPr lang="en-US" dirty="0">
                <a:solidFill>
                  <a:srgbClr val="000000"/>
                </a:solidFill>
                <a:latin typeface="Georgia" panose="02040502050405020303" pitchFamily="18" charset="0"/>
              </a:rPr>
              <a:t>Progress reports are common and critical documents in science and engineering, typically when you are part of a research team reporting to a funding agency about your progress on work you are doing for that agency. The basic point of a progress report is to summarize the status, progress, and likely future for a particular project. In a progress report you are often expected to commit to an exact schedule for the project completion, discuss the status of the materials being used and account for the money spent, and summarize concretely both the current findings and the predicted </a:t>
            </a:r>
            <a:r>
              <a:rPr lang="en-US" dirty="0" smtClean="0">
                <a:solidFill>
                  <a:srgbClr val="000000"/>
                </a:solidFill>
                <a:latin typeface="Georgia" panose="02040502050405020303" pitchFamily="18" charset="0"/>
              </a:rPr>
              <a:t>result. The introduction contain the following:-</a:t>
            </a:r>
            <a:endParaRPr lang="en-US" dirty="0">
              <a:latin typeface="Georgia" panose="02040502050405020303" pitchFamily="18" charset="0"/>
            </a:endParaRPr>
          </a:p>
        </p:txBody>
      </p:sp>
    </p:spTree>
    <p:extLst>
      <p:ext uri="{BB962C8B-B14F-4D97-AF65-F5344CB8AC3E}">
        <p14:creationId xmlns:p14="http://schemas.microsoft.com/office/powerpoint/2010/main" val="29153023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55EEB11C-52B4-4C38-ADA3-EB1213D9DAC4}"/>
              </a:ext>
            </a:extLst>
          </p:cNvPr>
          <p:cNvSpPr/>
          <p:nvPr/>
        </p:nvSpPr>
        <p:spPr>
          <a:xfrm>
            <a:off x="1421431" y="303482"/>
            <a:ext cx="7877908" cy="5509200"/>
          </a:xfrm>
          <a:prstGeom prst="rect">
            <a:avLst/>
          </a:prstGeom>
        </p:spPr>
        <p:txBody>
          <a:bodyPr wrap="square">
            <a:spAutoFit/>
          </a:bodyPr>
          <a:lstStyle/>
          <a:p>
            <a:pPr marL="571500" indent="-571500">
              <a:buFont typeface="Wingdings" panose="05000000000000000000" pitchFamily="2" charset="2"/>
              <a:buChar char="Ø"/>
            </a:pPr>
            <a:r>
              <a:rPr lang="en-US" sz="3200" dirty="0" smtClean="0">
                <a:latin typeface="Georgia" panose="02040502050405020303" pitchFamily="18" charset="0"/>
              </a:rPr>
              <a:t>Purpose </a:t>
            </a:r>
            <a:r>
              <a:rPr lang="en-US" sz="3200" dirty="0">
                <a:latin typeface="Georgia" panose="02040502050405020303" pitchFamily="18" charset="0"/>
              </a:rPr>
              <a:t>of the project </a:t>
            </a:r>
          </a:p>
          <a:p>
            <a:pPr marL="571500" indent="-571500">
              <a:buFont typeface="Wingdings" panose="05000000000000000000" pitchFamily="2" charset="2"/>
              <a:buChar char="Ø"/>
            </a:pPr>
            <a:r>
              <a:rPr lang="en-US" sz="3200" dirty="0">
                <a:latin typeface="Georgia" panose="02040502050405020303" pitchFamily="18" charset="0"/>
              </a:rPr>
              <a:t>Specific objectives of the project </a:t>
            </a:r>
          </a:p>
          <a:p>
            <a:pPr marL="571500" indent="-571500">
              <a:buFont typeface="Wingdings" panose="05000000000000000000" pitchFamily="2" charset="2"/>
              <a:buChar char="Ø"/>
            </a:pPr>
            <a:r>
              <a:rPr lang="en-US" sz="3200" dirty="0">
                <a:latin typeface="Georgia" panose="02040502050405020303" pitchFamily="18" charset="0"/>
              </a:rPr>
              <a:t>Scope, or limits, of the project </a:t>
            </a:r>
          </a:p>
          <a:p>
            <a:pPr marL="571500" indent="-571500">
              <a:buFont typeface="Wingdings" panose="05000000000000000000" pitchFamily="2" charset="2"/>
              <a:buChar char="Ø"/>
            </a:pPr>
            <a:r>
              <a:rPr lang="en-US" sz="3200" dirty="0">
                <a:latin typeface="Georgia" panose="02040502050405020303" pitchFamily="18" charset="0"/>
              </a:rPr>
              <a:t>Date the project began; date the project is scheduled to be completed </a:t>
            </a:r>
          </a:p>
          <a:p>
            <a:pPr marL="571500" indent="-571500">
              <a:buFont typeface="Wingdings" panose="05000000000000000000" pitchFamily="2" charset="2"/>
              <a:buChar char="Ø"/>
            </a:pPr>
            <a:r>
              <a:rPr lang="en-US" sz="3200" dirty="0">
                <a:latin typeface="Georgia" panose="02040502050405020303" pitchFamily="18" charset="0"/>
              </a:rPr>
              <a:t>People or organization working on the project </a:t>
            </a:r>
          </a:p>
          <a:p>
            <a:pPr marL="571500" indent="-571500">
              <a:buFont typeface="Wingdings" panose="05000000000000000000" pitchFamily="2" charset="2"/>
              <a:buChar char="Ø"/>
            </a:pPr>
            <a:r>
              <a:rPr lang="en-US" sz="3200" dirty="0">
                <a:latin typeface="Georgia" panose="02040502050405020303" pitchFamily="18" charset="0"/>
              </a:rPr>
              <a:t>People or organization for whom the project is being done </a:t>
            </a:r>
          </a:p>
          <a:p>
            <a:pPr marL="571500" indent="-571500">
              <a:buFont typeface="Wingdings" panose="05000000000000000000" pitchFamily="2" charset="2"/>
              <a:buChar char="Ø"/>
            </a:pPr>
            <a:r>
              <a:rPr lang="en-US" sz="3200" dirty="0">
                <a:latin typeface="Georgia" panose="02040502050405020303" pitchFamily="18" charset="0"/>
              </a:rPr>
              <a:t>Overview of the contents of the progress reports</a:t>
            </a:r>
          </a:p>
        </p:txBody>
      </p:sp>
      <p:sp>
        <p:nvSpPr>
          <p:cNvPr id="3" name="Rectangle 2">
            <a:extLst>
              <a:ext uri="{FF2B5EF4-FFF2-40B4-BE49-F238E27FC236}">
                <a16:creationId xmlns="" xmlns:a16="http://schemas.microsoft.com/office/drawing/2014/main" id="{B7DEA738-5D7A-4906-AC20-2B76A3C50B90}"/>
              </a:ext>
            </a:extLst>
          </p:cNvPr>
          <p:cNvSpPr/>
          <p:nvPr/>
        </p:nvSpPr>
        <p:spPr>
          <a:xfrm rot="515528">
            <a:off x="1422702" y="2679040"/>
            <a:ext cx="4689930" cy="369332"/>
          </a:xfrm>
          <a:prstGeom prst="rect">
            <a:avLst/>
          </a:prstGeom>
        </p:spPr>
        <p:txBody>
          <a:bodyPr wrap="square">
            <a:spAutoFit/>
          </a:bodyPr>
          <a:lstStyle/>
          <a:p>
            <a:r>
              <a:rPr lang="en-US" dirty="0"/>
              <a:t> </a:t>
            </a:r>
          </a:p>
        </p:txBody>
      </p:sp>
    </p:spTree>
    <p:extLst>
      <p:ext uri="{BB962C8B-B14F-4D97-AF65-F5344CB8AC3E}">
        <p14:creationId xmlns:p14="http://schemas.microsoft.com/office/powerpoint/2010/main" val="27835391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 xmlns:a16="http://schemas.microsoft.com/office/drawing/2014/main" id="{5DAC809C-048A-4FDB-99FE-35D31EE5406B}"/>
              </a:ext>
            </a:extLst>
          </p:cNvPr>
          <p:cNvSpPr/>
          <p:nvPr/>
        </p:nvSpPr>
        <p:spPr>
          <a:xfrm>
            <a:off x="487679" y="959061"/>
            <a:ext cx="11465170" cy="5232202"/>
          </a:xfrm>
          <a:prstGeom prst="rect">
            <a:avLst/>
          </a:prstGeom>
        </p:spPr>
        <p:txBody>
          <a:bodyPr wrap="square">
            <a:spAutoFit/>
          </a:bodyPr>
          <a:lstStyle/>
          <a:p>
            <a:r>
              <a:rPr lang="en-US" sz="5400" i="1" dirty="0"/>
              <a:t>.Background on the project itself:-</a:t>
            </a:r>
          </a:p>
          <a:p>
            <a:r>
              <a:rPr lang="en-US" b="1" dirty="0"/>
              <a:t> </a:t>
            </a:r>
            <a:r>
              <a:rPr lang="en-US" sz="4000" dirty="0">
                <a:latin typeface="Georgia" panose="02040502050405020303" pitchFamily="18" charset="0"/>
              </a:rPr>
              <a:t>In many instances, the client (a manager at the National Science Foundation, for instance) is responsible for several projects. Therefore, the client expects to be oriented as to what your project is, what its objectives are, and what the status of the project was at the time of the last reporting. </a:t>
            </a:r>
          </a:p>
        </p:txBody>
      </p:sp>
      <p:sp>
        <p:nvSpPr>
          <p:cNvPr id="8" name="Rectangle 7">
            <a:extLst>
              <a:ext uri="{FF2B5EF4-FFF2-40B4-BE49-F238E27FC236}">
                <a16:creationId xmlns="" xmlns:a16="http://schemas.microsoft.com/office/drawing/2014/main" id="{F781CB4F-3AD0-4945-900A-E5666440717B}"/>
              </a:ext>
            </a:extLst>
          </p:cNvPr>
          <p:cNvSpPr/>
          <p:nvPr/>
        </p:nvSpPr>
        <p:spPr>
          <a:xfrm>
            <a:off x="1730885" y="1411344"/>
            <a:ext cx="6096000" cy="369332"/>
          </a:xfrm>
          <a:prstGeom prst="rect">
            <a:avLst/>
          </a:prstGeom>
        </p:spPr>
        <p:txBody>
          <a:bodyPr>
            <a:spAutoFit/>
          </a:bodyPr>
          <a:lstStyle/>
          <a:p>
            <a:pPr lvl="0"/>
            <a:r>
              <a:rPr lang="en-US" dirty="0">
                <a:solidFill>
                  <a:prstClr val="black"/>
                </a:solidFill>
              </a:rPr>
              <a:t>. </a:t>
            </a:r>
          </a:p>
        </p:txBody>
      </p:sp>
    </p:spTree>
    <p:extLst>
      <p:ext uri="{BB962C8B-B14F-4D97-AF65-F5344CB8AC3E}">
        <p14:creationId xmlns:p14="http://schemas.microsoft.com/office/powerpoint/2010/main" val="11791703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 xmlns:a16="http://schemas.microsoft.com/office/drawing/2014/main" id="{29A1B6B3-75FA-466F-B910-2813B7D78C9E}"/>
              </a:ext>
            </a:extLst>
          </p:cNvPr>
          <p:cNvSpPr>
            <a:spLocks noGrp="1"/>
          </p:cNvSpPr>
          <p:nvPr>
            <p:ph idx="1"/>
          </p:nvPr>
        </p:nvSpPr>
        <p:spPr>
          <a:xfrm>
            <a:off x="829994" y="2602523"/>
            <a:ext cx="10523805" cy="2644725"/>
          </a:xfrm>
        </p:spPr>
        <p:txBody>
          <a:bodyPr>
            <a:normAutofit/>
          </a:bodyPr>
          <a:lstStyle/>
          <a:p>
            <a:pPr marL="0" indent="0">
              <a:buNone/>
            </a:pPr>
            <a:r>
              <a:rPr lang="en-US" sz="4000" dirty="0">
                <a:latin typeface="Georgia" panose="02040502050405020303" pitchFamily="18" charset="0"/>
              </a:rPr>
              <a:t>This section follows the progress of the tasks presented in the proposal's schedule. </a:t>
            </a:r>
          </a:p>
        </p:txBody>
      </p:sp>
      <p:sp>
        <p:nvSpPr>
          <p:cNvPr id="11" name="Rectangle 1">
            <a:extLst>
              <a:ext uri="{FF2B5EF4-FFF2-40B4-BE49-F238E27FC236}">
                <a16:creationId xmlns="" xmlns:a16="http://schemas.microsoft.com/office/drawing/2014/main" id="{3C835907-082F-4552-8A2D-C152C6F44991}"/>
              </a:ext>
            </a:extLst>
          </p:cNvPr>
          <p:cNvSpPr>
            <a:spLocks noGrp="1" noChangeArrowheads="1"/>
          </p:cNvSpPr>
          <p:nvPr>
            <p:ph type="title"/>
          </p:nvPr>
        </p:nvSpPr>
        <p:spPr bwMode="auto">
          <a:xfrm>
            <a:off x="998806" y="1274022"/>
            <a:ext cx="1087432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600" b="1" i="1" u="none" strike="noStrike" cap="none" normalizeH="0" baseline="0" dirty="0">
                <a:ln>
                  <a:noFill/>
                </a:ln>
                <a:solidFill>
                  <a:schemeClr val="tx1"/>
                </a:solidFill>
                <a:effectLst/>
                <a:latin typeface="Arial" panose="020B0604020202020204" pitchFamily="34" charset="0"/>
              </a:rPr>
              <a:t>D</a:t>
            </a:r>
            <a:r>
              <a:rPr kumimoji="0" lang="en-US" altLang="en-US" sz="3600" b="1" i="1" u="none" strike="noStrike" cap="none" normalizeH="0" baseline="0" dirty="0" bmk="">
                <a:ln>
                  <a:noFill/>
                </a:ln>
                <a:solidFill>
                  <a:schemeClr val="tx1"/>
                </a:solidFill>
                <a:effectLst/>
                <a:latin typeface="Arial" panose="020B0604020202020204" pitchFamily="34" charset="0"/>
              </a:rPr>
              <a:t>iscussion of achievements since last reporting:-</a:t>
            </a:r>
            <a:r>
              <a:rPr kumimoji="0" lang="en-US" altLang="en-US" sz="3600" b="1" i="0" u="none" strike="noStrike" cap="none" normalizeH="0" baseline="0" dirty="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3685954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FE0E765-9BA1-457C-B24A-532A09A79CCF}"/>
              </a:ext>
            </a:extLst>
          </p:cNvPr>
          <p:cNvSpPr>
            <a:spLocks noGrp="1"/>
          </p:cNvSpPr>
          <p:nvPr>
            <p:ph type="title"/>
          </p:nvPr>
        </p:nvSpPr>
        <p:spPr>
          <a:xfrm>
            <a:off x="838200" y="844061"/>
            <a:ext cx="10986867" cy="2166425"/>
          </a:xfrm>
        </p:spPr>
        <p:txBody>
          <a:bodyPr>
            <a:normAutofit fontScale="90000"/>
          </a:bodyPr>
          <a:lstStyle/>
          <a:p>
            <a:r>
              <a:rPr lang="en-US" sz="4900" b="1" dirty="0"/>
              <a:t>Assessment of whether you will meet the objectives in the proposed schedule and budget:-</a:t>
            </a:r>
            <a:r>
              <a:rPr lang="en-US" dirty="0"/>
              <a:t/>
            </a:r>
            <a:br>
              <a:rPr lang="en-US" dirty="0"/>
            </a:br>
            <a:endParaRPr lang="en-US" dirty="0"/>
          </a:p>
        </p:txBody>
      </p:sp>
      <p:sp>
        <p:nvSpPr>
          <p:cNvPr id="3" name="Content Placeholder 2">
            <a:extLst>
              <a:ext uri="{FF2B5EF4-FFF2-40B4-BE49-F238E27FC236}">
                <a16:creationId xmlns="" xmlns:a16="http://schemas.microsoft.com/office/drawing/2014/main" id="{0CD0489D-E2C5-4809-B5CD-6CD36BC5FDA9}"/>
              </a:ext>
            </a:extLst>
          </p:cNvPr>
          <p:cNvSpPr>
            <a:spLocks noGrp="1"/>
          </p:cNvSpPr>
          <p:nvPr>
            <p:ph idx="1"/>
          </p:nvPr>
        </p:nvSpPr>
        <p:spPr>
          <a:xfrm>
            <a:off x="838200" y="2669687"/>
            <a:ext cx="10515600" cy="4351338"/>
          </a:xfrm>
        </p:spPr>
        <p:txBody>
          <a:bodyPr/>
          <a:lstStyle/>
          <a:p>
            <a:pPr marL="0" indent="0">
              <a:buNone/>
            </a:pPr>
            <a:r>
              <a:rPr lang="en-US" sz="3200" dirty="0">
                <a:latin typeface="Georgia" panose="02040502050405020303" pitchFamily="18" charset="0"/>
              </a:rPr>
              <a:t>In many situations, this section is the bottom line for the client. In some situations, such as the construction of a highway, failure to meet the objectives in the proposed schedule and budget can result in the engineers having to forfeit the contract. In other situations, such as a research project, the client expects that the objectives will change somewhat during the project. </a:t>
            </a:r>
          </a:p>
          <a:p>
            <a:endParaRPr lang="en-US" dirty="0"/>
          </a:p>
        </p:txBody>
      </p:sp>
    </p:spTree>
    <p:extLst>
      <p:ext uri="{BB962C8B-B14F-4D97-AF65-F5344CB8AC3E}">
        <p14:creationId xmlns:p14="http://schemas.microsoft.com/office/powerpoint/2010/main" val="8348436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1DB97734-26E8-4DB2-B61E-F198103C9FE6}"/>
              </a:ext>
            </a:extLst>
          </p:cNvPr>
          <p:cNvSpPr>
            <a:spLocks noGrp="1"/>
          </p:cNvSpPr>
          <p:nvPr>
            <p:ph type="title"/>
          </p:nvPr>
        </p:nvSpPr>
        <p:spPr>
          <a:xfrm>
            <a:off x="838200" y="829359"/>
            <a:ext cx="10515600" cy="1716893"/>
          </a:xfrm>
        </p:spPr>
        <p:txBody>
          <a:bodyPr>
            <a:normAutofit fontScale="90000"/>
          </a:bodyPr>
          <a:lstStyle/>
          <a:p>
            <a:r>
              <a:rPr lang="en-US" sz="6000" b="1" dirty="0"/>
              <a:t>.Discussion of problems that have arisen</a:t>
            </a:r>
            <a:r>
              <a:rPr lang="en-US" b="1" dirty="0"/>
              <a:t>:-</a:t>
            </a:r>
            <a:r>
              <a:rPr lang="en-US" dirty="0"/>
              <a:t/>
            </a:r>
            <a:br>
              <a:rPr lang="en-US" dirty="0"/>
            </a:br>
            <a:endParaRPr lang="en-US" dirty="0"/>
          </a:p>
        </p:txBody>
      </p:sp>
      <p:sp>
        <p:nvSpPr>
          <p:cNvPr id="4" name="Content Placeholder 3">
            <a:extLst>
              <a:ext uri="{FF2B5EF4-FFF2-40B4-BE49-F238E27FC236}">
                <a16:creationId xmlns="" xmlns:a16="http://schemas.microsoft.com/office/drawing/2014/main" id="{5B0FBACF-84F2-44A9-B761-EE940D5D11DB}"/>
              </a:ext>
            </a:extLst>
          </p:cNvPr>
          <p:cNvSpPr>
            <a:spLocks noGrp="1"/>
          </p:cNvSpPr>
          <p:nvPr>
            <p:ph idx="1"/>
          </p:nvPr>
        </p:nvSpPr>
        <p:spPr>
          <a:xfrm>
            <a:off x="627185" y="2154922"/>
            <a:ext cx="10515600" cy="4351338"/>
          </a:xfrm>
        </p:spPr>
        <p:txBody>
          <a:bodyPr>
            <a:normAutofit/>
          </a:bodyPr>
          <a:lstStyle/>
          <a:p>
            <a:pPr lvl="0"/>
            <a:r>
              <a:rPr lang="en-US" sz="3200" dirty="0">
                <a:solidFill>
                  <a:prstClr val="black"/>
                </a:solidFill>
                <a:latin typeface="Georgia" panose="02040502050405020303" pitchFamily="18" charset="0"/>
              </a:rPr>
              <a:t>Progress reports are not necessarily for the benefit of only the client. Often, you the engineer or scientists benefit from the reporting because you can share or warn your client about problems that have arisen. In some situations, the client might be able to direct you toward possible solutions. In other situations, you might negotiate a revision of the original objectives, as presented in the proposal</a:t>
            </a:r>
            <a:endParaRPr lang="en-US" sz="3200" dirty="0">
              <a:latin typeface="Georgia" panose="02040502050405020303" pitchFamily="18" charset="0"/>
            </a:endParaRPr>
          </a:p>
        </p:txBody>
      </p:sp>
    </p:spTree>
    <p:extLst>
      <p:ext uri="{BB962C8B-B14F-4D97-AF65-F5344CB8AC3E}">
        <p14:creationId xmlns:p14="http://schemas.microsoft.com/office/powerpoint/2010/main" val="10866661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770AEE4F-FDB5-45CE-A8DB-4C38A51C2719}"/>
              </a:ext>
            </a:extLst>
          </p:cNvPr>
          <p:cNvSpPr>
            <a:spLocks noGrp="1"/>
          </p:cNvSpPr>
          <p:nvPr>
            <p:ph type="title"/>
          </p:nvPr>
        </p:nvSpPr>
        <p:spPr/>
        <p:txBody>
          <a:bodyPr>
            <a:normAutofit/>
          </a:bodyPr>
          <a:lstStyle/>
          <a:p>
            <a:r>
              <a:rPr lang="en-US" sz="4800" b="1" dirty="0" smtClean="0"/>
              <a:t>CONCLUSION:-</a:t>
            </a:r>
            <a:endParaRPr lang="en-US" sz="4800" b="1" dirty="0"/>
          </a:p>
        </p:txBody>
      </p:sp>
      <p:sp>
        <p:nvSpPr>
          <p:cNvPr id="4" name="Content Placeholder 3">
            <a:extLst>
              <a:ext uri="{FF2B5EF4-FFF2-40B4-BE49-F238E27FC236}">
                <a16:creationId xmlns="" xmlns:a16="http://schemas.microsoft.com/office/drawing/2014/main" id="{F15534AB-7633-452D-932A-C4FF1BEDFE9C}"/>
              </a:ext>
            </a:extLst>
          </p:cNvPr>
          <p:cNvSpPr>
            <a:spLocks noGrp="1"/>
          </p:cNvSpPr>
          <p:nvPr>
            <p:ph idx="1"/>
          </p:nvPr>
        </p:nvSpPr>
        <p:spPr>
          <a:xfrm>
            <a:off x="734096" y="1429555"/>
            <a:ext cx="10619704" cy="4747408"/>
          </a:xfrm>
        </p:spPr>
        <p:txBody>
          <a:bodyPr>
            <a:normAutofit/>
          </a:bodyPr>
          <a:lstStyle/>
          <a:p>
            <a:r>
              <a:rPr lang="en-US" sz="4000" dirty="0">
                <a:latin typeface="Georgia" panose="02040502050405020303" pitchFamily="18" charset="0"/>
              </a:rPr>
              <a:t>The final paragraph or section usually reassures audiences that all is going well and on schedule. It can also alert recipients to unexpected changes or problems in the project. </a:t>
            </a:r>
          </a:p>
        </p:txBody>
      </p:sp>
    </p:spTree>
    <p:extLst>
      <p:ext uri="{BB962C8B-B14F-4D97-AF65-F5344CB8AC3E}">
        <p14:creationId xmlns:p14="http://schemas.microsoft.com/office/powerpoint/2010/main" val="41083189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0000"/>
                </a:solidFill>
                <a:latin typeface="+mn-lt"/>
                <a:ea typeface="+mn-ea"/>
                <a:cs typeface="+mn-cs"/>
              </a:rPr>
              <a:t/>
            </a:r>
            <a:br>
              <a:rPr lang="en-US" b="1" dirty="0">
                <a:solidFill>
                  <a:srgbClr val="FF0000"/>
                </a:solidFill>
                <a:latin typeface="+mn-lt"/>
                <a:ea typeface="+mn-ea"/>
                <a:cs typeface="+mn-cs"/>
              </a:rPr>
            </a:br>
            <a:r>
              <a:rPr lang="en-US" sz="8000" b="1" dirty="0" smtClean="0">
                <a:solidFill>
                  <a:schemeClr val="accent6">
                    <a:lumMod val="50000"/>
                  </a:schemeClr>
                </a:solidFill>
                <a:effectLst>
                  <a:outerShdw blurRad="38100" dist="38100" dir="2700000" algn="tl">
                    <a:srgbClr val="000000">
                      <a:alpha val="43137"/>
                    </a:srgbClr>
                  </a:outerShdw>
                </a:effectLst>
                <a:latin typeface="+mn-lt"/>
                <a:ea typeface="+mn-ea"/>
                <a:cs typeface="+mn-cs"/>
              </a:rPr>
              <a:t>Technical Reports</a:t>
            </a:r>
            <a:r>
              <a:rPr lang="en-US" sz="8000" b="1" dirty="0" smtClean="0">
                <a:solidFill>
                  <a:schemeClr val="accent6">
                    <a:lumMod val="50000"/>
                  </a:schemeClr>
                </a:solidFill>
                <a:latin typeface="+mn-lt"/>
                <a:ea typeface="+mn-ea"/>
                <a:cs typeface="+mn-cs"/>
              </a:rPr>
              <a:t>:-</a:t>
            </a:r>
            <a:endParaRPr lang="en-US" sz="8000" b="1" dirty="0">
              <a:solidFill>
                <a:schemeClr val="accent6">
                  <a:lumMod val="50000"/>
                </a:schemeClr>
              </a:solidFill>
              <a:latin typeface="+mn-lt"/>
              <a:ea typeface="+mn-ea"/>
              <a:cs typeface="+mn-cs"/>
            </a:endParaRPr>
          </a:p>
        </p:txBody>
      </p:sp>
      <p:sp>
        <p:nvSpPr>
          <p:cNvPr id="3" name="Content Placeholder 2"/>
          <p:cNvSpPr>
            <a:spLocks noGrp="1"/>
          </p:cNvSpPr>
          <p:nvPr>
            <p:ph idx="1"/>
          </p:nvPr>
        </p:nvSpPr>
        <p:spPr/>
        <p:txBody>
          <a:bodyPr>
            <a:normAutofit/>
          </a:bodyPr>
          <a:lstStyle/>
          <a:p>
            <a:r>
              <a:rPr lang="en-US" dirty="0" smtClean="0">
                <a:latin typeface="Georgia" panose="02040502050405020303" pitchFamily="18" charset="0"/>
              </a:rPr>
              <a:t>Technical reports describe the process, progress or results of technical or scientific research. Include in-depth experimental details, data and results.</a:t>
            </a:r>
          </a:p>
          <a:p>
            <a:r>
              <a:rPr lang="en-US" sz="3200" b="1" dirty="0"/>
              <a:t>Reason to use:-</a:t>
            </a:r>
          </a:p>
          <a:p>
            <a:r>
              <a:rPr lang="en-US" dirty="0">
                <a:latin typeface="Georgia" panose="02040502050405020303" pitchFamily="18" charset="0"/>
              </a:rPr>
              <a:t>Technical reports are usually produced to report on a specific research need. They can serve as a report of accountability to the organization funding the research. They provide access to the information before it is published elsewhere.</a:t>
            </a:r>
          </a:p>
          <a:p>
            <a:endParaRPr lang="en-US" sz="3200" b="1" dirty="0"/>
          </a:p>
          <a:p>
            <a:endParaRPr lang="en-US" dirty="0"/>
          </a:p>
          <a:p>
            <a:endParaRPr lang="en-US" sz="4000" b="1" dirty="0" smtClean="0"/>
          </a:p>
          <a:p>
            <a:endParaRPr lang="en-US" sz="4000" b="1" dirty="0"/>
          </a:p>
        </p:txBody>
      </p:sp>
    </p:spTree>
    <p:extLst>
      <p:ext uri="{BB962C8B-B14F-4D97-AF65-F5344CB8AC3E}">
        <p14:creationId xmlns:p14="http://schemas.microsoft.com/office/powerpoint/2010/main" val="24346875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926" y="167426"/>
            <a:ext cx="10412569" cy="1742204"/>
          </a:xfrm>
        </p:spPr>
        <p:txBody>
          <a:bodyPr>
            <a:normAutofit/>
          </a:bodyPr>
          <a:lstStyle/>
          <a:p>
            <a:r>
              <a:rPr lang="en-US" sz="8000" b="1" dirty="0" smtClean="0"/>
              <a:t>Contents:-</a:t>
            </a:r>
            <a:endParaRPr lang="en-US" sz="8000" b="1" dirty="0"/>
          </a:p>
        </p:txBody>
      </p:sp>
      <p:sp>
        <p:nvSpPr>
          <p:cNvPr id="3" name="Content Placeholder 2"/>
          <p:cNvSpPr>
            <a:spLocks noGrp="1"/>
          </p:cNvSpPr>
          <p:nvPr>
            <p:ph idx="1"/>
          </p:nvPr>
        </p:nvSpPr>
        <p:spPr>
          <a:xfrm>
            <a:off x="928352" y="1529411"/>
            <a:ext cx="10515600" cy="4351338"/>
          </a:xfrm>
        </p:spPr>
        <p:txBody>
          <a:bodyPr>
            <a:normAutofit/>
          </a:bodyPr>
          <a:lstStyle/>
          <a:p>
            <a:r>
              <a:rPr lang="en-US" sz="4800" dirty="0" smtClean="0">
                <a:latin typeface="Georgia" panose="02040502050405020303" pitchFamily="18" charset="0"/>
              </a:rPr>
              <a:t>1.Description</a:t>
            </a:r>
          </a:p>
          <a:p>
            <a:r>
              <a:rPr lang="en-US" sz="4800" dirty="0" smtClean="0">
                <a:latin typeface="Georgia" panose="02040502050405020303" pitchFamily="18" charset="0"/>
              </a:rPr>
              <a:t>2.Production guidelines</a:t>
            </a:r>
          </a:p>
          <a:p>
            <a:r>
              <a:rPr lang="en-US" sz="4800" dirty="0" smtClean="0">
                <a:latin typeface="Georgia" panose="02040502050405020303" pitchFamily="18" charset="0"/>
              </a:rPr>
              <a:t>3.Publication</a:t>
            </a:r>
          </a:p>
          <a:p>
            <a:r>
              <a:rPr lang="en-US" sz="4800" dirty="0" smtClean="0">
                <a:latin typeface="Georgia" panose="02040502050405020303" pitchFamily="18" charset="0"/>
              </a:rPr>
              <a:t>4.References</a:t>
            </a:r>
          </a:p>
          <a:p>
            <a:r>
              <a:rPr lang="en-US" sz="4800" dirty="0" smtClean="0">
                <a:latin typeface="Georgia" panose="02040502050405020303" pitchFamily="18" charset="0"/>
              </a:rPr>
              <a:t>5.External links</a:t>
            </a:r>
            <a:endParaRPr lang="en-US" sz="4800" dirty="0">
              <a:latin typeface="Georgia" panose="02040502050405020303" pitchFamily="18" charset="0"/>
            </a:endParaRPr>
          </a:p>
        </p:txBody>
      </p:sp>
    </p:spTree>
    <p:extLst>
      <p:ext uri="{BB962C8B-B14F-4D97-AF65-F5344CB8AC3E}">
        <p14:creationId xmlns:p14="http://schemas.microsoft.com/office/powerpoint/2010/main" val="1265112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403762"/>
            <a:ext cx="10515600" cy="703821"/>
          </a:xfrm>
        </p:spPr>
        <p:txBody>
          <a:bodyPr>
            <a:noAutofit/>
          </a:bodyPr>
          <a:lstStyle/>
          <a:p>
            <a:r>
              <a:rPr lang="en-US" sz="9600" b="1" dirty="0">
                <a:solidFill>
                  <a:schemeClr val="accent2">
                    <a:lumMod val="50000"/>
                  </a:schemeClr>
                </a:solidFill>
                <a:effectLst>
                  <a:outerShdw blurRad="38100" dist="38100" dir="2700000" algn="tl">
                    <a:srgbClr val="000000">
                      <a:alpha val="43137"/>
                    </a:srgbClr>
                  </a:outerShdw>
                </a:effectLst>
              </a:rPr>
              <a:t>T</a:t>
            </a:r>
            <a:r>
              <a:rPr lang="en-US" sz="9600" b="1" dirty="0" smtClean="0">
                <a:solidFill>
                  <a:schemeClr val="accent2">
                    <a:lumMod val="50000"/>
                  </a:schemeClr>
                </a:solidFill>
                <a:effectLst>
                  <a:outerShdw blurRad="38100" dist="38100" dir="2700000" algn="tl">
                    <a:srgbClr val="000000">
                      <a:alpha val="43137"/>
                    </a:srgbClr>
                  </a:outerShdw>
                </a:effectLst>
              </a:rPr>
              <a:t>itle</a:t>
            </a:r>
            <a:endParaRPr lang="en-US" sz="9600" b="1" dirty="0">
              <a:solidFill>
                <a:schemeClr val="accent2">
                  <a:lumMod val="50000"/>
                </a:schemeClr>
              </a:solidFill>
              <a:effectLst>
                <a:outerShdw blurRad="38100" dist="38100" dir="2700000" algn="tl">
                  <a:srgbClr val="000000">
                    <a:alpha val="43137"/>
                  </a:srgbClr>
                </a:outerShdw>
              </a:effectLst>
            </a:endParaRPr>
          </a:p>
        </p:txBody>
      </p:sp>
      <p:sp>
        <p:nvSpPr>
          <p:cNvPr id="5" name="Content Placeholder 4"/>
          <p:cNvSpPr>
            <a:spLocks noGrp="1"/>
          </p:cNvSpPr>
          <p:nvPr>
            <p:ph idx="1"/>
          </p:nvPr>
        </p:nvSpPr>
        <p:spPr>
          <a:xfrm>
            <a:off x="838200" y="1722593"/>
            <a:ext cx="10515600" cy="4351338"/>
          </a:xfrm>
        </p:spPr>
        <p:txBody>
          <a:bodyPr>
            <a:normAutofit/>
          </a:bodyPr>
          <a:lstStyle/>
          <a:p>
            <a:r>
              <a:rPr lang="en-US" sz="3200" dirty="0" smtClean="0">
                <a:latin typeface="Georgia" panose="02040502050405020303" pitchFamily="18" charset="0"/>
              </a:rPr>
              <a:t>The </a:t>
            </a:r>
            <a:r>
              <a:rPr lang="en-US" sz="3200" dirty="0">
                <a:latin typeface="Georgia" panose="02040502050405020303" pitchFamily="18" charset="0"/>
              </a:rPr>
              <a:t>title of a report should indicate exactly what you have </a:t>
            </a:r>
            <a:r>
              <a:rPr lang="en-US" sz="3200" dirty="0" smtClean="0">
                <a:latin typeface="Georgia" panose="02040502050405020303" pitchFamily="18" charset="0"/>
              </a:rPr>
              <a:t>studied.</a:t>
            </a:r>
          </a:p>
          <a:p>
            <a:r>
              <a:rPr lang="en-US" sz="3200" dirty="0">
                <a:latin typeface="Georgia" panose="02040502050405020303" pitchFamily="18" charset="0"/>
              </a:rPr>
              <a:t>It should be </a:t>
            </a:r>
            <a:r>
              <a:rPr lang="en-US" sz="3200" dirty="0" smtClean="0">
                <a:latin typeface="Georgia" panose="02040502050405020303" pitchFamily="18" charset="0"/>
              </a:rPr>
              <a:t>brief and describe the main point of the experiment.</a:t>
            </a:r>
          </a:p>
          <a:p>
            <a:r>
              <a:rPr lang="en-US" sz="3200" dirty="0" smtClean="0">
                <a:latin typeface="Georgia" panose="02040502050405020303" pitchFamily="18" charset="0"/>
              </a:rPr>
              <a:t>Do not use any unnecessary words and keep it as short as possible (aim for not more than ten words)</a:t>
            </a:r>
            <a:endParaRPr lang="en-US" sz="3200" dirty="0">
              <a:latin typeface="Georgia" panose="02040502050405020303" pitchFamily="18" charset="0"/>
            </a:endParaRPr>
          </a:p>
        </p:txBody>
      </p:sp>
    </p:spTree>
    <p:extLst>
      <p:ext uri="{BB962C8B-B14F-4D97-AF65-F5344CB8AC3E}">
        <p14:creationId xmlns:p14="http://schemas.microsoft.com/office/powerpoint/2010/main" val="18686533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5915" y="171942"/>
            <a:ext cx="10343882" cy="1325563"/>
          </a:xfrm>
        </p:spPr>
        <p:txBody>
          <a:bodyPr/>
          <a:lstStyle/>
          <a:p>
            <a:r>
              <a:rPr lang="en-US" sz="6000" b="1" dirty="0" smtClean="0"/>
              <a:t>Description:</a:t>
            </a:r>
            <a:r>
              <a:rPr lang="en-US" dirty="0" smtClean="0"/>
              <a:t>-</a:t>
            </a:r>
            <a:endParaRPr lang="en-US" dirty="0"/>
          </a:p>
        </p:txBody>
      </p:sp>
      <p:sp>
        <p:nvSpPr>
          <p:cNvPr id="3" name="Content Placeholder 2"/>
          <p:cNvSpPr>
            <a:spLocks noGrp="1"/>
          </p:cNvSpPr>
          <p:nvPr>
            <p:ph idx="1"/>
          </p:nvPr>
        </p:nvSpPr>
        <p:spPr>
          <a:xfrm>
            <a:off x="965915" y="1497505"/>
            <a:ext cx="10515600" cy="4351338"/>
          </a:xfrm>
        </p:spPr>
        <p:txBody>
          <a:bodyPr>
            <a:noAutofit/>
          </a:bodyPr>
          <a:lstStyle/>
          <a:p>
            <a:r>
              <a:rPr lang="en-US" sz="2400" dirty="0">
                <a:solidFill>
                  <a:srgbClr val="222222"/>
                </a:solidFill>
                <a:latin typeface="Georgia" panose="02040502050405020303" pitchFamily="18" charset="0"/>
              </a:rPr>
              <a:t>Technical reports are today major source of scientific and technical information. They are prepared for internal or wider distribution by many organizations, most of which lack the extensive editing and printing facilities of commercial publishers.</a:t>
            </a:r>
          </a:p>
          <a:p>
            <a:r>
              <a:rPr lang="en-US" sz="2400" dirty="0">
                <a:solidFill>
                  <a:srgbClr val="222222"/>
                </a:solidFill>
                <a:latin typeface="Georgia" panose="02040502050405020303" pitchFamily="18" charset="0"/>
              </a:rPr>
              <a:t>Technical reports are often prepared for sponsors of research projects. Another case where a technical report may be produced is when more information is produced for an academic paper than is acceptable or feasible to publish in a peer-reviewed publication; examples of this include in-depth experimental details, additional results, or the architecture of a computer model. Researchers may also publish work in early form as a technical report to establish novelty, without having to wait for the often long production schedules of academic journals. Technical reports are considered "non-archival" publications, and so are free to be published elsewhere in peer-reviewed venues with or without modification.</a:t>
            </a:r>
          </a:p>
          <a:p>
            <a:endParaRPr lang="en-US" sz="2400" dirty="0">
              <a:latin typeface="Georgia" panose="02040502050405020303" pitchFamily="18" charset="0"/>
            </a:endParaRPr>
          </a:p>
        </p:txBody>
      </p:sp>
    </p:spTree>
    <p:extLst>
      <p:ext uri="{BB962C8B-B14F-4D97-AF65-F5344CB8AC3E}">
        <p14:creationId xmlns:p14="http://schemas.microsoft.com/office/powerpoint/2010/main" val="11823052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0309" y="500062"/>
            <a:ext cx="10568189" cy="1325563"/>
          </a:xfrm>
        </p:spPr>
        <p:txBody>
          <a:bodyPr>
            <a:normAutofit/>
          </a:bodyPr>
          <a:lstStyle/>
          <a:p>
            <a:r>
              <a:rPr lang="en-US" sz="6600" b="1" dirty="0" smtClean="0"/>
              <a:t>Production guidelines:-</a:t>
            </a:r>
            <a:endParaRPr lang="en-US" sz="6600" b="1" dirty="0"/>
          </a:p>
        </p:txBody>
      </p:sp>
      <p:sp>
        <p:nvSpPr>
          <p:cNvPr id="3" name="Content Placeholder 2"/>
          <p:cNvSpPr>
            <a:spLocks noGrp="1"/>
          </p:cNvSpPr>
          <p:nvPr>
            <p:ph idx="1"/>
          </p:nvPr>
        </p:nvSpPr>
        <p:spPr>
          <a:xfrm>
            <a:off x="838200" y="1825625"/>
            <a:ext cx="10515600" cy="4626690"/>
          </a:xfrm>
        </p:spPr>
        <p:txBody>
          <a:bodyPr/>
          <a:lstStyle/>
          <a:p>
            <a:r>
              <a:rPr lang="en-US" dirty="0">
                <a:solidFill>
                  <a:srgbClr val="0B0080"/>
                </a:solidFill>
                <a:latin typeface="Georgia" panose="02040502050405020303" pitchFamily="18" charset="0"/>
                <a:hlinkClick r:id="rId2" tooltip="International standard"/>
              </a:rPr>
              <a:t>International standard</a:t>
            </a:r>
            <a:r>
              <a:rPr lang="en-US" dirty="0">
                <a:solidFill>
                  <a:srgbClr val="222222"/>
                </a:solidFill>
                <a:latin typeface="Georgia" panose="02040502050405020303" pitchFamily="18" charset="0"/>
              </a:rPr>
              <a:t> ISO 5966</a:t>
            </a:r>
            <a:r>
              <a:rPr lang="en-US" baseline="30000" dirty="0">
                <a:solidFill>
                  <a:srgbClr val="0B0080"/>
                </a:solidFill>
                <a:latin typeface="Georgia" panose="02040502050405020303" pitchFamily="18" charset="0"/>
                <a:hlinkClick r:id="rId3"/>
              </a:rPr>
              <a:t>[1]</a:t>
            </a:r>
            <a:r>
              <a:rPr lang="en-US" dirty="0">
                <a:solidFill>
                  <a:srgbClr val="222222"/>
                </a:solidFill>
                <a:latin typeface="Georgia" panose="02040502050405020303" pitchFamily="18" charset="0"/>
              </a:rPr>
              <a:t> provided guidance on the preparation of technical reports that are published and archived on paper.</a:t>
            </a:r>
          </a:p>
          <a:p>
            <a:r>
              <a:rPr lang="en-US" dirty="0">
                <a:solidFill>
                  <a:srgbClr val="222222"/>
                </a:solidFill>
                <a:latin typeface="Georgia" panose="02040502050405020303" pitchFamily="18" charset="0"/>
              </a:rPr>
              <a:t>The </a:t>
            </a:r>
            <a:r>
              <a:rPr lang="en-US" dirty="0">
                <a:solidFill>
                  <a:srgbClr val="0B0080"/>
                </a:solidFill>
                <a:latin typeface="Georgia" panose="02040502050405020303" pitchFamily="18" charset="0"/>
                <a:hlinkClick r:id="rId4" tooltip="Grey Literature International Steering Committee"/>
              </a:rPr>
              <a:t>Grey Literature International Steering Committee</a:t>
            </a:r>
            <a:r>
              <a:rPr lang="en-US" dirty="0">
                <a:solidFill>
                  <a:srgbClr val="222222"/>
                </a:solidFill>
                <a:latin typeface="Georgia" panose="02040502050405020303" pitchFamily="18" charset="0"/>
              </a:rPr>
              <a:t> (GLISC) established in 2006 published guidelines for the production of scientific and technical reports.</a:t>
            </a:r>
            <a:r>
              <a:rPr lang="en-US" baseline="30000" dirty="0">
                <a:solidFill>
                  <a:srgbClr val="0B0080"/>
                </a:solidFill>
                <a:latin typeface="Georgia" panose="02040502050405020303" pitchFamily="18" charset="0"/>
                <a:hlinkClick r:id="rId5"/>
              </a:rPr>
              <a:t>[3]</a:t>
            </a:r>
            <a:r>
              <a:rPr lang="en-US" dirty="0">
                <a:solidFill>
                  <a:srgbClr val="222222"/>
                </a:solidFill>
                <a:latin typeface="Georgia" panose="02040502050405020303" pitchFamily="18" charset="0"/>
              </a:rPr>
              <a:t> These recommendations are adapted from the </a:t>
            </a:r>
            <a:r>
              <a:rPr lang="en-US" dirty="0">
                <a:solidFill>
                  <a:srgbClr val="0B0080"/>
                </a:solidFill>
                <a:latin typeface="Georgia" panose="02040502050405020303" pitchFamily="18" charset="0"/>
                <a:hlinkClick r:id="rId6" tooltip="Uniform Requirements for Manuscripts Submitted to Biomedical Journals"/>
              </a:rPr>
              <a:t>Uniform Requirements for Manuscripts Submitted to Biomedical Journals</a:t>
            </a:r>
            <a:r>
              <a:rPr lang="en-US" dirty="0">
                <a:solidFill>
                  <a:srgbClr val="222222"/>
                </a:solidFill>
                <a:latin typeface="Georgia" panose="02040502050405020303" pitchFamily="18" charset="0"/>
              </a:rPr>
              <a:t>, produced by the International Committee of Medical Journal Editors (ICMJE) – better known as “Vancouver Style”.</a:t>
            </a:r>
            <a:endParaRPr lang="en-US" b="0" i="0" dirty="0">
              <a:solidFill>
                <a:srgbClr val="222222"/>
              </a:solidFill>
              <a:effectLst/>
              <a:latin typeface="Georgia" panose="02040502050405020303" pitchFamily="18" charset="0"/>
            </a:endParaRPr>
          </a:p>
        </p:txBody>
      </p:sp>
    </p:spTree>
    <p:extLst>
      <p:ext uri="{BB962C8B-B14F-4D97-AF65-F5344CB8AC3E}">
        <p14:creationId xmlns:p14="http://schemas.microsoft.com/office/powerpoint/2010/main" val="4839212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b="1" dirty="0" smtClean="0"/>
              <a:t>Publication:-</a:t>
            </a:r>
            <a:endParaRPr lang="en-US" sz="6600" b="1" dirty="0"/>
          </a:p>
        </p:txBody>
      </p:sp>
      <p:sp>
        <p:nvSpPr>
          <p:cNvPr id="3" name="Content Placeholder 2"/>
          <p:cNvSpPr>
            <a:spLocks noGrp="1"/>
          </p:cNvSpPr>
          <p:nvPr>
            <p:ph idx="1"/>
          </p:nvPr>
        </p:nvSpPr>
        <p:spPr>
          <a:xfrm>
            <a:off x="838200" y="1416676"/>
            <a:ext cx="10515600" cy="4760287"/>
          </a:xfrm>
        </p:spPr>
        <p:txBody>
          <a:bodyPr>
            <a:normAutofit fontScale="92500"/>
          </a:bodyPr>
          <a:lstStyle/>
          <a:p>
            <a:r>
              <a:rPr lang="en-US" dirty="0">
                <a:solidFill>
                  <a:srgbClr val="222222"/>
                </a:solidFill>
                <a:latin typeface="Georgia" panose="02040502050405020303" pitchFamily="18" charset="0"/>
              </a:rPr>
              <a:t>Technical reports are now commonly published electronically, whether on the </a:t>
            </a:r>
            <a:r>
              <a:rPr lang="en-US" dirty="0">
                <a:solidFill>
                  <a:srgbClr val="0B0080"/>
                </a:solidFill>
                <a:latin typeface="Georgia" panose="02040502050405020303" pitchFamily="18" charset="0"/>
                <a:hlinkClick r:id="rId2" tooltip="Internet"/>
              </a:rPr>
              <a:t>Internet</a:t>
            </a:r>
            <a:r>
              <a:rPr lang="en-US" dirty="0">
                <a:solidFill>
                  <a:srgbClr val="222222"/>
                </a:solidFill>
                <a:latin typeface="Georgia" panose="02040502050405020303" pitchFamily="18" charset="0"/>
              </a:rPr>
              <a:t> or on the originating organization's </a:t>
            </a:r>
            <a:r>
              <a:rPr lang="en-US" dirty="0">
                <a:solidFill>
                  <a:srgbClr val="0B0080"/>
                </a:solidFill>
                <a:latin typeface="Georgia" panose="02040502050405020303" pitchFamily="18" charset="0"/>
                <a:hlinkClick r:id="rId3" tooltip="Intranet"/>
              </a:rPr>
              <a:t>intranet</a:t>
            </a:r>
            <a:r>
              <a:rPr lang="en-US" dirty="0">
                <a:solidFill>
                  <a:srgbClr val="222222"/>
                </a:solidFill>
                <a:latin typeface="Georgia" panose="02040502050405020303" pitchFamily="18" charset="0"/>
              </a:rPr>
              <a:t>.</a:t>
            </a:r>
          </a:p>
          <a:p>
            <a:r>
              <a:rPr lang="en-US" dirty="0">
                <a:solidFill>
                  <a:srgbClr val="222222"/>
                </a:solidFill>
                <a:latin typeface="Georgia" panose="02040502050405020303" pitchFamily="18" charset="0"/>
              </a:rPr>
              <a:t>Many organizations collect their technical reports into a formal series. Reports are then assigned an identifier (report number, volume number) and share a common cover-page layout. The entire series might be uniquely identified by an </a:t>
            </a:r>
            <a:r>
              <a:rPr lang="en-US" dirty="0">
                <a:solidFill>
                  <a:srgbClr val="0B0080"/>
                </a:solidFill>
                <a:latin typeface="Georgia" panose="02040502050405020303" pitchFamily="18" charset="0"/>
                <a:hlinkClick r:id="rId4" tooltip="ISSN"/>
              </a:rPr>
              <a:t>ISSN</a:t>
            </a:r>
            <a:r>
              <a:rPr lang="en-US" dirty="0">
                <a:solidFill>
                  <a:srgbClr val="222222"/>
                </a:solidFill>
                <a:latin typeface="Georgia" panose="02040502050405020303" pitchFamily="18" charset="0"/>
              </a:rPr>
              <a:t>.</a:t>
            </a:r>
          </a:p>
          <a:p>
            <a:r>
              <a:rPr lang="en-US" dirty="0">
                <a:solidFill>
                  <a:srgbClr val="222222"/>
                </a:solidFill>
                <a:latin typeface="Georgia" panose="02040502050405020303" pitchFamily="18" charset="0"/>
              </a:rPr>
              <a:t>A registration scheme for a globally unique </a:t>
            </a:r>
            <a:r>
              <a:rPr lang="en-US" i="1" dirty="0">
                <a:solidFill>
                  <a:srgbClr val="0B0080"/>
                </a:solidFill>
                <a:latin typeface="Georgia" panose="02040502050405020303" pitchFamily="18" charset="0"/>
                <a:hlinkClick r:id="rId5" tooltip="International Standard Technical Report Number"/>
              </a:rPr>
              <a:t>International Standard Technical Report Number</a:t>
            </a:r>
            <a:r>
              <a:rPr lang="en-US" dirty="0">
                <a:solidFill>
                  <a:srgbClr val="222222"/>
                </a:solidFill>
                <a:latin typeface="Georgia" panose="02040502050405020303" pitchFamily="18" charset="0"/>
              </a:rPr>
              <a:t> (</a:t>
            </a:r>
            <a:r>
              <a:rPr lang="en-US" dirty="0">
                <a:solidFill>
                  <a:srgbClr val="663366"/>
                </a:solidFill>
                <a:latin typeface="Georgia" panose="02040502050405020303" pitchFamily="18" charset="0"/>
                <a:hlinkClick r:id="rId6" tooltip="de:International Standard Technical Report Number"/>
              </a:rPr>
              <a:t>de</a:t>
            </a:r>
            <a:r>
              <a:rPr lang="en-US" dirty="0">
                <a:solidFill>
                  <a:srgbClr val="222222"/>
                </a:solidFill>
                <a:latin typeface="Georgia" panose="02040502050405020303" pitchFamily="18" charset="0"/>
              </a:rPr>
              <a:t>) (ISRN) was standardized in 1994 (</a:t>
            </a:r>
            <a:r>
              <a:rPr lang="en-US" dirty="0">
                <a:solidFill>
                  <a:srgbClr val="0B0080"/>
                </a:solidFill>
                <a:latin typeface="Georgia" panose="02040502050405020303" pitchFamily="18" charset="0"/>
                <a:hlinkClick r:id="rId7" tooltip="International Organization for Standardization"/>
              </a:rPr>
              <a:t>ISO</a:t>
            </a:r>
            <a:r>
              <a:rPr lang="en-US" dirty="0">
                <a:solidFill>
                  <a:srgbClr val="222222"/>
                </a:solidFill>
                <a:latin typeface="Georgia" panose="02040502050405020303" pitchFamily="18" charset="0"/>
              </a:rPr>
              <a:t> 10444), but was never implemented in practice. ISO finally withdrew this standard in December 2007.</a:t>
            </a:r>
            <a:r>
              <a:rPr lang="en-US" baseline="30000" dirty="0">
                <a:solidFill>
                  <a:srgbClr val="0B0080"/>
                </a:solidFill>
                <a:latin typeface="Georgia" panose="02040502050405020303" pitchFamily="18" charset="0"/>
                <a:hlinkClick r:id="rId8"/>
              </a:rPr>
              <a:t>[4]</a:t>
            </a:r>
            <a:r>
              <a:rPr lang="en-US" dirty="0">
                <a:solidFill>
                  <a:srgbClr val="222222"/>
                </a:solidFill>
                <a:latin typeface="Georgia" panose="02040502050405020303" pitchFamily="18" charset="0"/>
              </a:rPr>
              <a:t> It aimed to be an international extension of a report identifier scheme used by U.S. government agencies (</a:t>
            </a:r>
            <a:r>
              <a:rPr lang="en-US" dirty="0">
                <a:solidFill>
                  <a:srgbClr val="0B0080"/>
                </a:solidFill>
                <a:latin typeface="Georgia" panose="02040502050405020303" pitchFamily="18" charset="0"/>
                <a:hlinkClick r:id="rId9" tooltip="American National Standards Institute"/>
              </a:rPr>
              <a:t>ANSI</a:t>
            </a:r>
            <a:r>
              <a:rPr lang="en-US" dirty="0">
                <a:solidFill>
                  <a:srgbClr val="222222"/>
                </a:solidFill>
                <a:latin typeface="Georgia" panose="02040502050405020303" pitchFamily="18" charset="0"/>
              </a:rPr>
              <a:t>/</a:t>
            </a:r>
            <a:r>
              <a:rPr lang="en-US" dirty="0">
                <a:solidFill>
                  <a:srgbClr val="0B0080"/>
                </a:solidFill>
                <a:latin typeface="Georgia" panose="02040502050405020303" pitchFamily="18" charset="0"/>
                <a:hlinkClick r:id="rId10" tooltip="NISO"/>
              </a:rPr>
              <a:t>NISO</a:t>
            </a:r>
            <a:r>
              <a:rPr lang="en-US" dirty="0">
                <a:solidFill>
                  <a:srgbClr val="222222"/>
                </a:solidFill>
                <a:latin typeface="Georgia" panose="02040502050405020303" pitchFamily="18" charset="0"/>
              </a:rPr>
              <a:t> Z39.23).</a:t>
            </a:r>
            <a:r>
              <a:rPr lang="en-US" baseline="30000" dirty="0">
                <a:solidFill>
                  <a:srgbClr val="0B0080"/>
                </a:solidFill>
                <a:latin typeface="Georgia" panose="02040502050405020303" pitchFamily="18" charset="0"/>
                <a:hlinkClick r:id="rId11"/>
              </a:rPr>
              <a:t>[5]</a:t>
            </a:r>
            <a:endParaRPr lang="en-US" dirty="0">
              <a:solidFill>
                <a:srgbClr val="222222"/>
              </a:solidFill>
              <a:latin typeface="Georgia" panose="02040502050405020303" pitchFamily="18" charset="0"/>
            </a:endParaRPr>
          </a:p>
          <a:p>
            <a:endParaRPr lang="en-US" dirty="0"/>
          </a:p>
        </p:txBody>
      </p:sp>
    </p:spTree>
    <p:extLst>
      <p:ext uri="{BB962C8B-B14F-4D97-AF65-F5344CB8AC3E}">
        <p14:creationId xmlns:p14="http://schemas.microsoft.com/office/powerpoint/2010/main" val="35163106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92721"/>
            <a:ext cx="10515600" cy="2038418"/>
          </a:xfrm>
        </p:spPr>
        <p:txBody>
          <a:bodyPr>
            <a:normAutofit/>
          </a:bodyPr>
          <a:lstStyle/>
          <a:p>
            <a:r>
              <a:rPr lang="en-US" sz="6600" b="1" dirty="0" smtClean="0"/>
              <a:t>References:-</a:t>
            </a:r>
            <a:endParaRPr lang="en-US" sz="6600" b="1" dirty="0"/>
          </a:p>
        </p:txBody>
      </p:sp>
      <p:sp>
        <p:nvSpPr>
          <p:cNvPr id="3" name="Content Placeholder 2"/>
          <p:cNvSpPr>
            <a:spLocks noGrp="1"/>
          </p:cNvSpPr>
          <p:nvPr>
            <p:ph idx="1"/>
          </p:nvPr>
        </p:nvSpPr>
        <p:spPr>
          <a:xfrm>
            <a:off x="722290" y="737359"/>
            <a:ext cx="10107770" cy="6339581"/>
          </a:xfrm>
        </p:spPr>
        <p:txBody>
          <a:bodyPr>
            <a:normAutofit lnSpcReduction="10000"/>
          </a:bodyPr>
          <a:lstStyle/>
          <a:p>
            <a:pPr>
              <a:buFont typeface="+mj-lt"/>
              <a:buAutoNum type="arabicPeriod"/>
            </a:pPr>
            <a:r>
              <a:rPr lang="en-US" dirty="0">
                <a:solidFill>
                  <a:srgbClr val="222222"/>
                </a:solidFill>
                <a:latin typeface="Arial" panose="020B0604020202020204" pitchFamily="34" charset="0"/>
              </a:rPr>
              <a:t> </a:t>
            </a:r>
            <a:r>
              <a:rPr lang="en-US" dirty="0">
                <a:solidFill>
                  <a:srgbClr val="0B0080"/>
                </a:solidFill>
                <a:latin typeface="Georgia" panose="02040502050405020303" pitchFamily="18" charset="0"/>
                <a:hlinkClick r:id="rId2" tooltip="International standard"/>
              </a:rPr>
              <a:t>International standard</a:t>
            </a:r>
            <a:r>
              <a:rPr lang="en-US" dirty="0">
                <a:solidFill>
                  <a:srgbClr val="222222"/>
                </a:solidFill>
                <a:latin typeface="Georgia" panose="02040502050405020303" pitchFamily="18" charset="0"/>
              </a:rPr>
              <a:t> ISO 5966:1982, </a:t>
            </a:r>
            <a:r>
              <a:rPr lang="en-US" dirty="0">
                <a:solidFill>
                  <a:srgbClr val="663366"/>
                </a:solidFill>
                <a:latin typeface="Georgia" panose="02040502050405020303" pitchFamily="18" charset="0"/>
                <a:hlinkClick r:id="rId3"/>
              </a:rPr>
              <a:t>Documentation — Presentation of scientific and technical reports</a:t>
            </a:r>
            <a:r>
              <a:rPr lang="en-US" dirty="0">
                <a:solidFill>
                  <a:srgbClr val="222222"/>
                </a:solidFill>
                <a:latin typeface="Georgia" panose="02040502050405020303" pitchFamily="18" charset="0"/>
              </a:rPr>
              <a:t>, </a:t>
            </a:r>
            <a:r>
              <a:rPr lang="en-US" dirty="0">
                <a:solidFill>
                  <a:srgbClr val="0B0080"/>
                </a:solidFill>
                <a:latin typeface="Georgia" panose="02040502050405020303" pitchFamily="18" charset="0"/>
                <a:hlinkClick r:id="rId4" tooltip="International Organization for Standardization"/>
              </a:rPr>
              <a:t>International Organization for Standardization</a:t>
            </a:r>
            <a:r>
              <a:rPr lang="en-US" dirty="0">
                <a:solidFill>
                  <a:srgbClr val="222222"/>
                </a:solidFill>
                <a:latin typeface="Georgia" panose="02040502050405020303" pitchFamily="18" charset="0"/>
              </a:rPr>
              <a:t>, (withdrawn in October 2000)</a:t>
            </a:r>
          </a:p>
          <a:p>
            <a:pPr>
              <a:buFont typeface="+mj-lt"/>
              <a:buAutoNum type="arabicPeriod"/>
            </a:pPr>
            <a:r>
              <a:rPr lang="en-US" dirty="0">
                <a:solidFill>
                  <a:srgbClr val="222222"/>
                </a:solidFill>
                <a:latin typeface="Georgia" panose="02040502050405020303" pitchFamily="18" charset="0"/>
              </a:rPr>
              <a:t> </a:t>
            </a:r>
            <a:r>
              <a:rPr lang="en-US" dirty="0">
                <a:solidFill>
                  <a:srgbClr val="0B0080"/>
                </a:solidFill>
                <a:latin typeface="Georgia" panose="02040502050405020303" pitchFamily="18" charset="0"/>
                <a:hlinkClick r:id="rId5" tooltip="Gary Blake"/>
              </a:rPr>
              <a:t>Gary Blake</a:t>
            </a:r>
            <a:r>
              <a:rPr lang="en-US" dirty="0">
                <a:solidFill>
                  <a:srgbClr val="222222"/>
                </a:solidFill>
                <a:latin typeface="Georgia" panose="02040502050405020303" pitchFamily="18" charset="0"/>
              </a:rPr>
              <a:t> and </a:t>
            </a:r>
            <a:r>
              <a:rPr lang="en-US" dirty="0">
                <a:solidFill>
                  <a:srgbClr val="0B0080"/>
                </a:solidFill>
                <a:latin typeface="Georgia" panose="02040502050405020303" pitchFamily="18" charset="0"/>
                <a:hlinkClick r:id="rId6" tooltip="Robert W. Bly"/>
              </a:rPr>
              <a:t>Robert W. Bly</a:t>
            </a:r>
            <a:r>
              <a:rPr lang="en-US" dirty="0">
                <a:solidFill>
                  <a:srgbClr val="222222"/>
                </a:solidFill>
                <a:latin typeface="Georgia" panose="02040502050405020303" pitchFamily="18" charset="0"/>
              </a:rPr>
              <a:t>, </a:t>
            </a:r>
            <a:r>
              <a:rPr lang="en-US" i="1" dirty="0">
                <a:solidFill>
                  <a:srgbClr val="222222"/>
                </a:solidFill>
                <a:latin typeface="Georgia" panose="02040502050405020303" pitchFamily="18" charset="0"/>
              </a:rPr>
              <a:t>The Elements of Technical Writing</a:t>
            </a:r>
            <a:r>
              <a:rPr lang="en-US" dirty="0">
                <a:solidFill>
                  <a:srgbClr val="222222"/>
                </a:solidFill>
                <a:latin typeface="Georgia" panose="02040502050405020303" pitchFamily="18" charset="0"/>
              </a:rPr>
              <a:t>, pg. 119. </a:t>
            </a:r>
            <a:r>
              <a:rPr lang="en-US" dirty="0">
                <a:solidFill>
                  <a:srgbClr val="0B0080"/>
                </a:solidFill>
                <a:latin typeface="Georgia" panose="02040502050405020303" pitchFamily="18" charset="0"/>
                <a:hlinkClick r:id="rId7" tooltip="New York City"/>
              </a:rPr>
              <a:t>New York</a:t>
            </a:r>
            <a:r>
              <a:rPr lang="en-US" dirty="0">
                <a:solidFill>
                  <a:srgbClr val="222222"/>
                </a:solidFill>
                <a:latin typeface="Georgia" panose="02040502050405020303" pitchFamily="18" charset="0"/>
              </a:rPr>
              <a:t>: </a:t>
            </a:r>
            <a:r>
              <a:rPr lang="en-US" dirty="0">
                <a:solidFill>
                  <a:srgbClr val="0B0080"/>
                </a:solidFill>
                <a:latin typeface="Georgia" panose="02040502050405020303" pitchFamily="18" charset="0"/>
                <a:hlinkClick r:id="rId8" tooltip="Macmillan Publishers (United States)"/>
              </a:rPr>
              <a:t>Macmillan Publishers</a:t>
            </a:r>
            <a:r>
              <a:rPr lang="en-US" dirty="0">
                <a:solidFill>
                  <a:srgbClr val="222222"/>
                </a:solidFill>
                <a:latin typeface="Georgia" panose="02040502050405020303" pitchFamily="18" charset="0"/>
              </a:rPr>
              <a:t>, 1993. </a:t>
            </a:r>
            <a:r>
              <a:rPr lang="en-US" dirty="0">
                <a:solidFill>
                  <a:srgbClr val="0B0080"/>
                </a:solidFill>
                <a:latin typeface="Georgia" panose="02040502050405020303" pitchFamily="18" charset="0"/>
                <a:hlinkClick r:id="rId9" tooltip="International Standard Book Number"/>
              </a:rPr>
              <a:t>ISBN</a:t>
            </a:r>
            <a:r>
              <a:rPr lang="en-US" dirty="0">
                <a:solidFill>
                  <a:srgbClr val="222222"/>
                </a:solidFill>
                <a:latin typeface="Georgia" panose="02040502050405020303" pitchFamily="18" charset="0"/>
              </a:rPr>
              <a:t> </a:t>
            </a:r>
            <a:r>
              <a:rPr lang="en-US" dirty="0">
                <a:solidFill>
                  <a:srgbClr val="0B0080"/>
                </a:solidFill>
                <a:latin typeface="Georgia" panose="02040502050405020303" pitchFamily="18" charset="0"/>
                <a:hlinkClick r:id="rId10" tooltip="Special:BookSources/0020130856"/>
              </a:rPr>
              <a:t>0020130856</a:t>
            </a:r>
            <a:endParaRPr lang="en-US" dirty="0">
              <a:solidFill>
                <a:srgbClr val="222222"/>
              </a:solidFill>
              <a:latin typeface="Georgia" panose="02040502050405020303" pitchFamily="18" charset="0"/>
            </a:endParaRPr>
          </a:p>
          <a:p>
            <a:pPr>
              <a:buFont typeface="+mj-lt"/>
              <a:buAutoNum type="arabicPeriod"/>
            </a:pPr>
            <a:r>
              <a:rPr lang="en-US" dirty="0">
                <a:solidFill>
                  <a:srgbClr val="222222"/>
                </a:solidFill>
                <a:latin typeface="Georgia" panose="02040502050405020303" pitchFamily="18" charset="0"/>
              </a:rPr>
              <a:t> Paola De Castro, Sandra </a:t>
            </a:r>
            <a:r>
              <a:rPr lang="en-US" dirty="0" err="1" smtClean="0">
                <a:solidFill>
                  <a:srgbClr val="222222"/>
                </a:solidFill>
                <a:latin typeface="Georgia" panose="02040502050405020303" pitchFamily="18" charset="0"/>
              </a:rPr>
              <a:t>Salinettiet</a:t>
            </a:r>
            <a:r>
              <a:rPr lang="en-US" dirty="0" smtClean="0">
                <a:solidFill>
                  <a:srgbClr val="222222"/>
                </a:solidFill>
                <a:latin typeface="Georgia" panose="02040502050405020303" pitchFamily="18" charset="0"/>
              </a:rPr>
              <a:t>:</a:t>
            </a:r>
            <a:r>
              <a:rPr lang="en-US" dirty="0">
                <a:solidFill>
                  <a:srgbClr val="222222"/>
                </a:solidFill>
                <a:latin typeface="Georgia" panose="02040502050405020303" pitchFamily="18" charset="0"/>
              </a:rPr>
              <a:t> </a:t>
            </a:r>
            <a:r>
              <a:rPr lang="en-US" dirty="0">
                <a:solidFill>
                  <a:srgbClr val="663366"/>
                </a:solidFill>
                <a:latin typeface="Georgia" panose="02040502050405020303" pitchFamily="18" charset="0"/>
                <a:hlinkClick r:id="rId11"/>
              </a:rPr>
              <a:t>Guidelines for the production of scientific and technical reports: how to write and distribute grey literature</a:t>
            </a:r>
            <a:r>
              <a:rPr lang="en-US" dirty="0">
                <a:solidFill>
                  <a:srgbClr val="222222"/>
                </a:solidFill>
                <a:latin typeface="Georgia" panose="02040502050405020303" pitchFamily="18" charset="0"/>
              </a:rPr>
              <a:t>, Version 1.0, Grey Literature International Steering Committee, March 2006</a:t>
            </a:r>
          </a:p>
          <a:p>
            <a:pPr>
              <a:buFont typeface="+mj-lt"/>
              <a:buAutoNum type="arabicPeriod"/>
            </a:pPr>
            <a:r>
              <a:rPr lang="en-US" dirty="0" smtClean="0">
                <a:solidFill>
                  <a:srgbClr val="222222"/>
                </a:solidFill>
                <a:latin typeface="Georgia" panose="02040502050405020303" pitchFamily="18" charset="0"/>
              </a:rPr>
              <a:t>International </a:t>
            </a:r>
            <a:r>
              <a:rPr lang="en-US" dirty="0">
                <a:solidFill>
                  <a:srgbClr val="222222"/>
                </a:solidFill>
                <a:latin typeface="Georgia" panose="02040502050405020303" pitchFamily="18" charset="0"/>
              </a:rPr>
              <a:t>standard ISO 10444:1994, </a:t>
            </a:r>
            <a:r>
              <a:rPr lang="en-US" dirty="0">
                <a:solidFill>
                  <a:srgbClr val="663366"/>
                </a:solidFill>
                <a:latin typeface="Georgia" panose="02040502050405020303" pitchFamily="18" charset="0"/>
                <a:hlinkClick r:id="rId12"/>
              </a:rPr>
              <a:t>Information and documentation — International standard technical report number (ISRN)</a:t>
            </a:r>
            <a:r>
              <a:rPr lang="en-US" dirty="0">
                <a:solidFill>
                  <a:srgbClr val="222222"/>
                </a:solidFill>
                <a:latin typeface="Georgia" panose="02040502050405020303" pitchFamily="18" charset="0"/>
              </a:rPr>
              <a:t>, (withdrawn December 2007)</a:t>
            </a:r>
          </a:p>
          <a:p>
            <a:pPr>
              <a:buFont typeface="+mj-lt"/>
              <a:buAutoNum type="arabicPeriod"/>
            </a:pPr>
            <a:r>
              <a:rPr lang="en-US" dirty="0" smtClean="0">
                <a:solidFill>
                  <a:srgbClr val="222222"/>
                </a:solidFill>
                <a:latin typeface="Georgia" panose="02040502050405020303" pitchFamily="18" charset="0"/>
              </a:rPr>
              <a:t>American </a:t>
            </a:r>
            <a:r>
              <a:rPr lang="en-US" dirty="0">
                <a:solidFill>
                  <a:srgbClr val="222222"/>
                </a:solidFill>
                <a:latin typeface="Georgia" panose="02040502050405020303" pitchFamily="18" charset="0"/>
              </a:rPr>
              <a:t>standard </a:t>
            </a:r>
            <a:r>
              <a:rPr lang="en-US" dirty="0">
                <a:solidFill>
                  <a:srgbClr val="663366"/>
                </a:solidFill>
                <a:latin typeface="Georgia" panose="02040502050405020303" pitchFamily="18" charset="0"/>
                <a:hlinkClick r:id="rId13"/>
              </a:rPr>
              <a:t>ANSI/NISO Z39.23</a:t>
            </a:r>
            <a:r>
              <a:rPr lang="en-US" dirty="0">
                <a:solidFill>
                  <a:srgbClr val="222222"/>
                </a:solidFill>
                <a:latin typeface="Georgia" panose="02040502050405020303" pitchFamily="18" charset="0"/>
              </a:rPr>
              <a:t>, Standard technical report number format and creation</a:t>
            </a:r>
            <a:endParaRPr lang="en-US" b="0" i="0" dirty="0">
              <a:solidFill>
                <a:srgbClr val="222222"/>
              </a:solidFill>
              <a:effectLst/>
              <a:latin typeface="Georgia" panose="02040502050405020303" pitchFamily="18" charset="0"/>
            </a:endParaRPr>
          </a:p>
        </p:txBody>
      </p:sp>
    </p:spTree>
    <p:extLst>
      <p:ext uri="{BB962C8B-B14F-4D97-AF65-F5344CB8AC3E}">
        <p14:creationId xmlns:p14="http://schemas.microsoft.com/office/powerpoint/2010/main" val="36515798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696" y="-175787"/>
            <a:ext cx="10515600" cy="1325563"/>
          </a:xfrm>
        </p:spPr>
        <p:txBody>
          <a:bodyPr>
            <a:normAutofit/>
          </a:bodyPr>
          <a:lstStyle/>
          <a:p>
            <a:r>
              <a:rPr lang="en-US" sz="6600" b="1" dirty="0" smtClean="0"/>
              <a:t>External Links:-</a:t>
            </a:r>
            <a:endParaRPr lang="en-US" sz="6600" b="1" dirty="0"/>
          </a:p>
        </p:txBody>
      </p:sp>
      <p:sp>
        <p:nvSpPr>
          <p:cNvPr id="3" name="Content Placeholder 2"/>
          <p:cNvSpPr>
            <a:spLocks noGrp="1"/>
          </p:cNvSpPr>
          <p:nvPr>
            <p:ph idx="1"/>
          </p:nvPr>
        </p:nvSpPr>
        <p:spPr>
          <a:xfrm>
            <a:off x="699752" y="982350"/>
            <a:ext cx="9270642" cy="4800264"/>
          </a:xfrm>
        </p:spPr>
        <p:txBody>
          <a:bodyPr>
            <a:normAutofit fontScale="92500" lnSpcReduction="20000"/>
          </a:bodyPr>
          <a:lstStyle/>
          <a:p>
            <a:r>
              <a:rPr lang="en-US" dirty="0">
                <a:solidFill>
                  <a:srgbClr val="663366"/>
                </a:solidFill>
                <a:latin typeface="Georgia" panose="02040502050405020303" pitchFamily="18" charset="0"/>
                <a:hlinkClick r:id="rId2"/>
              </a:rPr>
              <a:t>National Technical Information Service</a:t>
            </a:r>
            <a:endParaRPr lang="en-US" dirty="0">
              <a:solidFill>
                <a:srgbClr val="222222"/>
              </a:solidFill>
              <a:latin typeface="Georgia" panose="02040502050405020303" pitchFamily="18" charset="0"/>
            </a:endParaRPr>
          </a:p>
          <a:p>
            <a:r>
              <a:rPr lang="en-US" dirty="0">
                <a:solidFill>
                  <a:srgbClr val="663366"/>
                </a:solidFill>
                <a:latin typeface="Georgia" panose="02040502050405020303" pitchFamily="18" charset="0"/>
                <a:hlinkClick r:id="rId3"/>
              </a:rPr>
              <a:t>National Information Standards Organization</a:t>
            </a:r>
            <a:endParaRPr lang="en-US" dirty="0">
              <a:solidFill>
                <a:srgbClr val="222222"/>
              </a:solidFill>
              <a:latin typeface="Georgia" panose="02040502050405020303" pitchFamily="18" charset="0"/>
            </a:endParaRPr>
          </a:p>
          <a:p>
            <a:r>
              <a:rPr lang="en-US" dirty="0">
                <a:solidFill>
                  <a:srgbClr val="663366"/>
                </a:solidFill>
                <a:latin typeface="Georgia" panose="02040502050405020303" pitchFamily="18" charset="0"/>
                <a:hlinkClick r:id="rId4"/>
              </a:rPr>
              <a:t>American National Standards Institute</a:t>
            </a:r>
            <a:endParaRPr lang="en-US" dirty="0">
              <a:solidFill>
                <a:srgbClr val="222222"/>
              </a:solidFill>
              <a:latin typeface="Georgia" panose="02040502050405020303" pitchFamily="18" charset="0"/>
            </a:endParaRPr>
          </a:p>
          <a:p>
            <a:r>
              <a:rPr lang="en-US" dirty="0">
                <a:solidFill>
                  <a:srgbClr val="663366"/>
                </a:solidFill>
                <a:latin typeface="Georgia" panose="02040502050405020303" pitchFamily="18" charset="0"/>
                <a:hlinkClick r:id="rId5"/>
              </a:rPr>
              <a:t>Department of Defense technical reports at Defense Technical Information Center</a:t>
            </a:r>
            <a:endParaRPr lang="en-US" dirty="0">
              <a:solidFill>
                <a:srgbClr val="222222"/>
              </a:solidFill>
              <a:latin typeface="Georgia" panose="02040502050405020303" pitchFamily="18" charset="0"/>
            </a:endParaRPr>
          </a:p>
          <a:p>
            <a:r>
              <a:rPr lang="en-US" dirty="0">
                <a:solidFill>
                  <a:srgbClr val="663366"/>
                </a:solidFill>
                <a:latin typeface="Georgia" panose="02040502050405020303" pitchFamily="18" charset="0"/>
                <a:hlinkClick r:id="rId6"/>
              </a:rPr>
              <a:t>NASA technical reports</a:t>
            </a:r>
            <a:endParaRPr lang="en-US" dirty="0">
              <a:solidFill>
                <a:srgbClr val="222222"/>
              </a:solidFill>
              <a:latin typeface="Georgia" panose="02040502050405020303" pitchFamily="18" charset="0"/>
            </a:endParaRPr>
          </a:p>
          <a:p>
            <a:r>
              <a:rPr lang="en-US" dirty="0">
                <a:solidFill>
                  <a:srgbClr val="663366"/>
                </a:solidFill>
                <a:latin typeface="Georgia" panose="02040502050405020303" pitchFamily="18" charset="0"/>
                <a:hlinkClick r:id="rId7"/>
              </a:rPr>
              <a:t>Archive of the National Advisory Committee for Aeronautics (NACA)</a:t>
            </a:r>
            <a:r>
              <a:rPr lang="en-US" dirty="0">
                <a:solidFill>
                  <a:srgbClr val="222222"/>
                </a:solidFill>
                <a:latin typeface="Georgia" panose="02040502050405020303" pitchFamily="18" charset="0"/>
              </a:rPr>
              <a:t> Chartered in 1915, operational from 1917-1958. The National Aeronautics and Space Act of 1958 created NASA from NACA.</a:t>
            </a:r>
          </a:p>
          <a:p>
            <a:r>
              <a:rPr lang="en-US" dirty="0">
                <a:solidFill>
                  <a:srgbClr val="663366"/>
                </a:solidFill>
                <a:latin typeface="Georgia" panose="02040502050405020303" pitchFamily="18" charset="0"/>
                <a:hlinkClick r:id="rId8"/>
              </a:rPr>
              <a:t>Technical Report Archive and Image Library (TRAIL)</a:t>
            </a:r>
            <a:r>
              <a:rPr lang="en-US" dirty="0">
                <a:solidFill>
                  <a:srgbClr val="222222"/>
                </a:solidFill>
                <a:latin typeface="Georgia" panose="02040502050405020303" pitchFamily="18" charset="0"/>
              </a:rPr>
              <a:t> U.S. government technical reports issued primarily prior to 1975 and digitized by the TRAIL. </a:t>
            </a:r>
            <a:r>
              <a:rPr lang="en-US" dirty="0">
                <a:solidFill>
                  <a:srgbClr val="663366"/>
                </a:solidFill>
                <a:latin typeface="Georgia" panose="02040502050405020303" pitchFamily="18" charset="0"/>
                <a:hlinkClick r:id="rId9"/>
              </a:rPr>
              <a:t>More on TRAIL</a:t>
            </a:r>
            <a:endParaRPr lang="en-US" b="0" i="0" dirty="0">
              <a:solidFill>
                <a:srgbClr val="222222"/>
              </a:solidFill>
              <a:effectLst/>
              <a:latin typeface="Georgia" panose="02040502050405020303" pitchFamily="18" charset="0"/>
            </a:endParaRPr>
          </a:p>
        </p:txBody>
      </p:sp>
    </p:spTree>
    <p:extLst>
      <p:ext uri="{BB962C8B-B14F-4D97-AF65-F5344CB8AC3E}">
        <p14:creationId xmlns:p14="http://schemas.microsoft.com/office/powerpoint/2010/main" val="10427859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solidFill>
                  <a:schemeClr val="accent6">
                    <a:lumMod val="50000"/>
                  </a:schemeClr>
                </a:solidFill>
              </a:rPr>
              <a:t>Non-Technical Report:-</a:t>
            </a:r>
            <a:endParaRPr lang="en-US" sz="6000" b="1" dirty="0">
              <a:solidFill>
                <a:schemeClr val="accent6">
                  <a:lumMod val="50000"/>
                </a:schemeClr>
              </a:solidFill>
            </a:endParaRPr>
          </a:p>
        </p:txBody>
      </p:sp>
      <p:sp>
        <p:nvSpPr>
          <p:cNvPr id="3" name="Content Placeholder 2"/>
          <p:cNvSpPr>
            <a:spLocks noGrp="1"/>
          </p:cNvSpPr>
          <p:nvPr>
            <p:ph idx="1"/>
          </p:nvPr>
        </p:nvSpPr>
        <p:spPr>
          <a:xfrm>
            <a:off x="722290" y="1477895"/>
            <a:ext cx="10515600" cy="4351338"/>
          </a:xfrm>
        </p:spPr>
        <p:txBody>
          <a:bodyPr>
            <a:noAutofit/>
          </a:bodyPr>
          <a:lstStyle/>
          <a:p>
            <a:r>
              <a:rPr lang="en-US" sz="4000" dirty="0" smtClean="0">
                <a:latin typeface="Georgia" panose="02040502050405020303" pitchFamily="18" charset="0"/>
              </a:rPr>
              <a:t>Non-technical report provides general information that is likely helpful to the reader in some manner, but is not concerned with  assembling facts, figures and instructions for the benefit of the reader. In terms of relations to business activities, non-technical work is often a component in the creation of copy for advertising campaigns.</a:t>
            </a:r>
            <a:endParaRPr lang="en-US" sz="4000" dirty="0">
              <a:latin typeface="Georgia" panose="02040502050405020303" pitchFamily="18" charset="0"/>
            </a:endParaRPr>
          </a:p>
        </p:txBody>
      </p:sp>
    </p:spTree>
    <p:extLst>
      <p:ext uri="{BB962C8B-B14F-4D97-AF65-F5344CB8AC3E}">
        <p14:creationId xmlns:p14="http://schemas.microsoft.com/office/powerpoint/2010/main" val="22845416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5002" y="1949903"/>
            <a:ext cx="11998816" cy="2646878"/>
          </a:xfrm>
          <a:prstGeom prst="rect">
            <a:avLst/>
          </a:prstGeom>
          <a:noFill/>
        </p:spPr>
        <p:txBody>
          <a:bodyPr wrap="square" lIns="91440" tIns="45720" rIns="91440" bIns="45720">
            <a:spAutoFit/>
          </a:bodyPr>
          <a:lstStyle/>
          <a:p>
            <a:pPr algn="ctr"/>
            <a:r>
              <a:rPr lang="en-US" sz="16600" dirty="0">
                <a:ln w="0"/>
                <a:solidFill>
                  <a:schemeClr val="accent4">
                    <a:lumMod val="50000"/>
                  </a:schemeClr>
                </a:solidFill>
              </a:rPr>
              <a:t>S</a:t>
            </a:r>
            <a:r>
              <a:rPr lang="en-US" sz="16600" b="0" cap="none" spc="0" dirty="0" smtClean="0">
                <a:ln w="0"/>
                <a:solidFill>
                  <a:schemeClr val="accent4">
                    <a:lumMod val="50000"/>
                  </a:schemeClr>
                </a:solidFill>
                <a:effectLst/>
              </a:rPr>
              <a:t>amples</a:t>
            </a:r>
            <a:endParaRPr lang="en-US" sz="16600" b="0" cap="none" spc="0" dirty="0">
              <a:ln w="0"/>
              <a:solidFill>
                <a:schemeClr val="accent4">
                  <a:lumMod val="50000"/>
                </a:schemeClr>
              </a:solidFill>
              <a:effectLst/>
            </a:endParaRPr>
          </a:p>
        </p:txBody>
      </p:sp>
    </p:spTree>
    <p:extLst>
      <p:ext uri="{BB962C8B-B14F-4D97-AF65-F5344CB8AC3E}">
        <p14:creationId xmlns:p14="http://schemas.microsoft.com/office/powerpoint/2010/main" val="162146901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6"/>
            <a:ext cx="10515600" cy="716700"/>
          </a:xfrm>
        </p:spPr>
        <p:txBody>
          <a:bodyPr>
            <a:noAutofit/>
          </a:bodyPr>
          <a:lstStyle/>
          <a:p>
            <a:pPr marL="0" marR="0">
              <a:spcBef>
                <a:spcPts val="0"/>
              </a:spcBef>
              <a:spcAft>
                <a:spcPts val="0"/>
              </a:spcAft>
            </a:pPr>
            <a:r>
              <a:rPr lang="en-US" u="sng" dirty="0" smtClean="0">
                <a:latin typeface="Consolas" panose="020B0609020204030204" pitchFamily="49" charset="0"/>
                <a:ea typeface="Calibri" panose="020F0502020204030204" pitchFamily="34" charset="0"/>
                <a:cs typeface="Times New Roman" panose="02020603050405020304" pitchFamily="18" charset="0"/>
              </a:rPr>
              <a:t>trip report sample</a:t>
            </a:r>
            <a:r>
              <a:rPr lang="en-US" dirty="0">
                <a:latin typeface="Consolas" panose="020B0609020204030204" pitchFamily="49" charset="0"/>
                <a:ea typeface="Calibri" panose="020F0502020204030204" pitchFamily="34" charset="0"/>
                <a:cs typeface="Times New Roman" panose="02020603050405020304" pitchFamily="18" charset="0"/>
              </a:rPr>
              <a:t/>
            </a:r>
            <a:br>
              <a:rPr lang="en-US" dirty="0">
                <a:latin typeface="Consolas" panose="020B0609020204030204" pitchFamily="49" charset="0"/>
                <a:ea typeface="Calibri" panose="020F0502020204030204" pitchFamily="34" charset="0"/>
                <a:cs typeface="Times New Roman" panose="02020603050405020304" pitchFamily="18" charset="0"/>
              </a:rPr>
            </a:br>
            <a:endParaRPr lang="en-US" dirty="0"/>
          </a:p>
        </p:txBody>
      </p:sp>
      <p:sp>
        <p:nvSpPr>
          <p:cNvPr id="6" name="Content Placeholder 5"/>
          <p:cNvSpPr>
            <a:spLocks noGrp="1"/>
          </p:cNvSpPr>
          <p:nvPr>
            <p:ph idx="1"/>
          </p:nvPr>
        </p:nvSpPr>
        <p:spPr>
          <a:xfrm>
            <a:off x="231820" y="888642"/>
            <a:ext cx="11960180" cy="5969358"/>
          </a:xfrm>
        </p:spPr>
        <p:txBody>
          <a:bodyPr>
            <a:normAutofit/>
          </a:bodyPr>
          <a:lstStyle/>
          <a:p>
            <a:r>
              <a:rPr lang="en-US" sz="1400" dirty="0">
                <a:solidFill>
                  <a:prstClr val="black"/>
                </a:solidFill>
                <a:latin typeface="Times New Roman" panose="02020603050405020304" pitchFamily="18" charset="0"/>
                <a:ea typeface="Times New Roman" panose="02020603050405020304" pitchFamily="18" charset="0"/>
                <a:cs typeface="+mj-cs"/>
              </a:rPr>
              <a:t> 									      18 Dec 12</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 </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From: 	 Burma Desk Officer	</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To:      	AC/S G5</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Via:  	Chief, Policy and International Affairs Branch </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 </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Subj:    BURMA VISIT, 3-6 DEC 2012</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 </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u="sng" dirty="0">
                <a:solidFill>
                  <a:prstClr val="black"/>
                </a:solidFill>
                <a:latin typeface="Times New Roman" panose="02020603050405020304" pitchFamily="18" charset="0"/>
                <a:ea typeface="Times New Roman" panose="02020603050405020304" pitchFamily="18" charset="0"/>
                <a:cs typeface="+mj-cs"/>
              </a:rPr>
              <a:t>Travelers</a:t>
            </a:r>
            <a:r>
              <a:rPr lang="en-US" sz="1400" dirty="0">
                <a:solidFill>
                  <a:prstClr val="black"/>
                </a:solidFill>
                <a:latin typeface="Times New Roman" panose="02020603050405020304" pitchFamily="18" charset="0"/>
                <a:ea typeface="Times New Roman" panose="02020603050405020304" pitchFamily="18" charset="0"/>
                <a:cs typeface="+mj-cs"/>
              </a:rPr>
              <a:t>.  Brigadier General R. L. </a:t>
            </a:r>
            <a:r>
              <a:rPr lang="en-US" sz="1400" dirty="0" err="1">
                <a:solidFill>
                  <a:prstClr val="black"/>
                </a:solidFill>
                <a:latin typeface="Times New Roman" panose="02020603050405020304" pitchFamily="18" charset="0"/>
                <a:ea typeface="Times New Roman" panose="02020603050405020304" pitchFamily="18" charset="0"/>
                <a:cs typeface="+mj-cs"/>
              </a:rPr>
              <a:t>Simcock</a:t>
            </a:r>
            <a:r>
              <a:rPr lang="en-US" sz="1400" dirty="0">
                <a:solidFill>
                  <a:prstClr val="black"/>
                </a:solidFill>
                <a:latin typeface="Times New Roman" panose="02020603050405020304" pitchFamily="18" charset="0"/>
                <a:ea typeface="Times New Roman" panose="02020603050405020304" pitchFamily="18" charset="0"/>
                <a:cs typeface="+mj-cs"/>
              </a:rPr>
              <a:t> II, Major R. L. Ibarra, Captain R. B. Gautier</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 </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u="sng" dirty="0">
                <a:solidFill>
                  <a:prstClr val="black"/>
                </a:solidFill>
                <a:latin typeface="Times New Roman" panose="02020603050405020304" pitchFamily="18" charset="0"/>
                <a:ea typeface="Times New Roman" panose="02020603050405020304" pitchFamily="18" charset="0"/>
                <a:cs typeface="+mj-cs"/>
              </a:rPr>
              <a:t>Itinerary</a:t>
            </a:r>
            <a:r>
              <a:rPr lang="en-US" sz="1400" dirty="0">
                <a:solidFill>
                  <a:prstClr val="black"/>
                </a:solidFill>
                <a:latin typeface="Times New Roman" panose="02020603050405020304" pitchFamily="18" charset="0"/>
                <a:ea typeface="Times New Roman" panose="02020603050405020304" pitchFamily="18" charset="0"/>
                <a:cs typeface="+mj-cs"/>
              </a:rPr>
              <a:t>.  Location visited; Rangoon, Burma.  </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 </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Dates of travel; 3 – 6 December.  </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 </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Key personnel contacted; Ambassador Derek J. Mitchell (U.S. Embassy, Burma), Virginia Murray (Deputy Chief of Mission U.S. Embassy, Burma), COL William Dickey, (SDO/DATT, U.S. Embassy, Burma), GySgt Patricio B. Rodriguez (Detachment Commander, Marine Security Guard Detachment, Rangoon, Burma), Major General (Army) San </a:t>
            </a:r>
            <a:r>
              <a:rPr lang="en-US" sz="1400" dirty="0" err="1">
                <a:solidFill>
                  <a:prstClr val="black"/>
                </a:solidFill>
                <a:latin typeface="Times New Roman" panose="02020603050405020304" pitchFamily="18" charset="0"/>
                <a:ea typeface="Times New Roman" panose="02020603050405020304" pitchFamily="18" charset="0"/>
                <a:cs typeface="+mj-cs"/>
              </a:rPr>
              <a:t>Oo</a:t>
            </a:r>
            <a:r>
              <a:rPr lang="en-US" sz="1400" dirty="0">
                <a:solidFill>
                  <a:prstClr val="black"/>
                </a:solidFill>
                <a:latin typeface="Times New Roman" panose="02020603050405020304" pitchFamily="18" charset="0"/>
                <a:ea typeface="Times New Roman" panose="02020603050405020304" pitchFamily="18" charset="0"/>
                <a:cs typeface="+mj-cs"/>
              </a:rPr>
              <a:t> (Regional Commander, Rangoon), and Commodore </a:t>
            </a:r>
            <a:r>
              <a:rPr lang="en-US" sz="1400" dirty="0" err="1">
                <a:solidFill>
                  <a:prstClr val="black"/>
                </a:solidFill>
                <a:latin typeface="Times New Roman" panose="02020603050405020304" pitchFamily="18" charset="0"/>
                <a:ea typeface="Times New Roman" panose="02020603050405020304" pitchFamily="18" charset="0"/>
                <a:cs typeface="+mj-cs"/>
              </a:rPr>
              <a:t>Myint</a:t>
            </a:r>
            <a:r>
              <a:rPr lang="en-US" sz="1400" dirty="0">
                <a:solidFill>
                  <a:prstClr val="black"/>
                </a:solidFill>
                <a:latin typeface="Times New Roman" panose="02020603050405020304" pitchFamily="18" charset="0"/>
                <a:ea typeface="Times New Roman" panose="02020603050405020304" pitchFamily="18" charset="0"/>
                <a:cs typeface="+mj-cs"/>
              </a:rPr>
              <a:t> New (Commandant of Naval Training Command).</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 </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u="sng" dirty="0">
                <a:solidFill>
                  <a:prstClr val="black"/>
                </a:solidFill>
                <a:latin typeface="Times New Roman" panose="02020603050405020304" pitchFamily="18" charset="0"/>
                <a:ea typeface="Times New Roman" panose="02020603050405020304" pitchFamily="18" charset="0"/>
                <a:cs typeface="+mj-cs"/>
              </a:rPr>
              <a:t>Purpose</a:t>
            </a:r>
            <a:r>
              <a:rPr lang="en-US" sz="1400" dirty="0">
                <a:solidFill>
                  <a:prstClr val="black"/>
                </a:solidFill>
                <a:latin typeface="Times New Roman" panose="02020603050405020304" pitchFamily="18" charset="0"/>
                <a:ea typeface="Times New Roman" panose="02020603050405020304" pitchFamily="18" charset="0"/>
                <a:cs typeface="+mj-cs"/>
              </a:rPr>
              <a:t>.  To provide a back-brief of official travel to Burma in conjunction with DCG participation in the U.S. Embassy, Rangoon Marine Corps Ball.</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 </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Times New Roman" panose="02020603050405020304" pitchFamily="18" charset="0"/>
                <a:cs typeface="+mj-cs"/>
              </a:rPr>
              <a:t> </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u="sng"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Introduction</a:t>
            </a:r>
            <a:r>
              <a:rPr lang="en-US" sz="1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Objective of this visit was to participate in the Marine Corps Ball as well as meet the U.S. Embassy country team and conduct a courtesy call with Burmese officials.  However, this country visit was historical in which:</a:t>
            </a:r>
            <a:r>
              <a:rPr lang="en-US" sz="1400" dirty="0">
                <a:solidFill>
                  <a:prstClr val="black"/>
                </a:solidFill>
                <a:latin typeface="Consolas" panose="020B0609020204030204" pitchFamily="49" charset="0"/>
                <a:ea typeface="Calibri" panose="020F0502020204030204" pitchFamily="34" charset="0"/>
                <a:cs typeface="Times New Roman" panose="02020603050405020304" pitchFamily="18" charset="0"/>
              </a:rPr>
              <a:t/>
            </a:r>
            <a:br>
              <a:rPr lang="en-US" sz="1400" dirty="0">
                <a:solidFill>
                  <a:prstClr val="black"/>
                </a:solidFill>
                <a:latin typeface="Consolas" panose="020B0609020204030204" pitchFamily="49" charset="0"/>
                <a:ea typeface="Calibri" panose="020F0502020204030204" pitchFamily="34" charset="0"/>
                <a:cs typeface="Times New Roman" panose="02020603050405020304" pitchFamily="18" charset="0"/>
              </a:rPr>
            </a:br>
            <a:r>
              <a:rPr lang="en-US" sz="1400" dirty="0">
                <a:solidFill>
                  <a:prstClr val="black"/>
                </a:solidFill>
                <a:latin typeface="Times New Roman" panose="02020603050405020304" pitchFamily="18" charset="0"/>
                <a:ea typeface="Times New Roman" panose="02020603050405020304" pitchFamily="18" charset="0"/>
                <a:cs typeface="+mj-cs"/>
              </a:rPr>
              <a:t> </a:t>
            </a:r>
            <a:br>
              <a:rPr lang="en-US" sz="1400" dirty="0">
                <a:solidFill>
                  <a:prstClr val="black"/>
                </a:solidFill>
                <a:latin typeface="Times New Roman" panose="02020603050405020304" pitchFamily="18" charset="0"/>
                <a:ea typeface="Times New Roman" panose="02020603050405020304" pitchFamily="18" charset="0"/>
                <a:cs typeface="+mj-cs"/>
              </a:rPr>
            </a:br>
            <a:r>
              <a:rPr lang="en-US" sz="1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This was the first time in which a Marine GO has participated in a Marine Corps Ball in Burma.</a:t>
            </a:r>
            <a:r>
              <a:rPr lang="en-US" sz="1400" dirty="0">
                <a:solidFill>
                  <a:prstClr val="black"/>
                </a:solidFill>
                <a:latin typeface="Consolas" panose="020B0609020204030204" pitchFamily="49" charset="0"/>
                <a:ea typeface="Calibri" panose="020F0502020204030204" pitchFamily="34" charset="0"/>
                <a:cs typeface="Times New Roman" panose="02020603050405020304" pitchFamily="18" charset="0"/>
              </a:rPr>
              <a:t/>
            </a:r>
            <a:br>
              <a:rPr lang="en-US" sz="1400" dirty="0">
                <a:solidFill>
                  <a:prstClr val="black"/>
                </a:solidFill>
                <a:latin typeface="Consolas" panose="020B0609020204030204" pitchFamily="49" charset="0"/>
                <a:ea typeface="Calibri" panose="020F0502020204030204" pitchFamily="34" charset="0"/>
                <a:cs typeface="Times New Roman" panose="02020603050405020304" pitchFamily="18" charset="0"/>
              </a:rPr>
            </a:br>
            <a:r>
              <a:rPr lang="en-US" sz="1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BGen </a:t>
            </a:r>
            <a:r>
              <a:rPr lang="en-US" sz="14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Simcock</a:t>
            </a:r>
            <a:r>
              <a:rPr lang="en-US" sz="1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was the first GO to stay for an extended period of time (3 days) in Burma.</a:t>
            </a:r>
            <a:r>
              <a:rPr lang="en-US" sz="1400" dirty="0">
                <a:solidFill>
                  <a:prstClr val="black"/>
                </a:solidFill>
                <a:latin typeface="Consolas" panose="020B0609020204030204" pitchFamily="49" charset="0"/>
                <a:ea typeface="Calibri" panose="020F0502020204030204" pitchFamily="34" charset="0"/>
                <a:cs typeface="Times New Roman" panose="02020603050405020304" pitchFamily="18" charset="0"/>
              </a:rPr>
              <a:t/>
            </a:r>
            <a:br>
              <a:rPr lang="en-US" sz="1400" dirty="0">
                <a:solidFill>
                  <a:prstClr val="black"/>
                </a:solidFill>
                <a:latin typeface="Consolas" panose="020B0609020204030204" pitchFamily="49" charset="0"/>
                <a:ea typeface="Calibri" panose="020F0502020204030204" pitchFamily="34" charset="0"/>
                <a:cs typeface="Times New Roman" panose="02020603050405020304" pitchFamily="18" charset="0"/>
              </a:rPr>
            </a:br>
            <a:r>
              <a:rPr lang="en-US" sz="1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This was the first time that a Marine GO has conducted any type of discussion with high ranking Burmese military officials.</a:t>
            </a:r>
            <a:r>
              <a:rPr lang="en-US" sz="1400" dirty="0">
                <a:solidFill>
                  <a:prstClr val="black"/>
                </a:solidFill>
                <a:latin typeface="Consolas" panose="020B0609020204030204" pitchFamily="49" charset="0"/>
                <a:ea typeface="Calibri" panose="020F0502020204030204" pitchFamily="34" charset="0"/>
                <a:cs typeface="Times New Roman" panose="02020603050405020304" pitchFamily="18" charset="0"/>
              </a:rPr>
              <a:t/>
            </a:r>
            <a:br>
              <a:rPr lang="en-US" sz="1400" dirty="0">
                <a:solidFill>
                  <a:prstClr val="black"/>
                </a:solidFill>
                <a:latin typeface="Consolas" panose="020B0609020204030204" pitchFamily="49" charset="0"/>
                <a:ea typeface="Calibri" panose="020F0502020204030204" pitchFamily="34" charset="0"/>
                <a:cs typeface="Times New Roman" panose="02020603050405020304" pitchFamily="18" charset="0"/>
              </a:rPr>
            </a:br>
            <a:r>
              <a:rPr lang="en-US" sz="1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en-US" dirty="0"/>
          </a:p>
        </p:txBody>
      </p:sp>
    </p:spTree>
    <p:extLst>
      <p:ext uri="{BB962C8B-B14F-4D97-AF65-F5344CB8AC3E}">
        <p14:creationId xmlns:p14="http://schemas.microsoft.com/office/powerpoint/2010/main" val="407515648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6381" y="2889385"/>
            <a:ext cx="10515600" cy="1325563"/>
          </a:xfrm>
        </p:spPr>
        <p:txBody>
          <a:bodyPr>
            <a:noAutofit/>
          </a:bodyPr>
          <a:lstStyle/>
          <a:p>
            <a:r>
              <a:rPr lang="en-US" sz="1800" u="sng"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Observation-</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The country team brief gave the DCG keen insight on daily life, culture and future opportunities for USMC engagement with Burma.  Although the 2</a:t>
            </a:r>
            <a:r>
              <a:rPr lang="en-US" sz="1800" baseline="300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nd</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poorest country in Asia, Burma has seen economic activity expanding this past year as well as an increase in tourist visa requests from the U.S.  Though there has been an increase in embassy staff in Rangoon with the expectation of  expanded opportunities with Burma, there are still internal issues that Burma is dealing with such as human rights issues, ethnic conflicts (to include)  in Kachin, Shan, and Rakhine states.  The courtesy call with Major General San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Oo</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was a breakthrough opportunity for a Marine Corps GO to have a meaningful discussion with a high ranking Burmese military officer; however, the opportunity was unfortunately not fully capitalized upon due to the language barrier.  Towards the end of the office call, Commodore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Myint</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New was able to express (without interpreter) that Burma has a capable military that can conduct joint operations as well as conduct cross training throughout their respective militaries.  The meeting ended symbolically with Major General San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Oo</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escorting the DCG out to his vehicle (the SDO/DATT, COL Dickey informed the DCG that Major General San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Oo’s</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gesture is very symbolic in Burmese culture).  The DCG then attended the Marine Corps Ball on his last night in Rangoon at the </a:t>
            </a:r>
            <a:r>
              <a:rPr lang="en-US" sz="1800" dirty="0" err="1">
                <a:solidFill>
                  <a:prstClr val="black"/>
                </a:solidFill>
                <a:latin typeface="Times New Roman" panose="02020603050405020304" pitchFamily="18" charset="0"/>
                <a:ea typeface="Calibri" panose="020F0502020204030204" pitchFamily="34" charset="0"/>
                <a:cs typeface="Times New Roman" panose="02020603050405020304" pitchFamily="18" charset="0"/>
              </a:rPr>
              <a:t>Chatrium</a:t>
            </a: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Hotel.  The Marine Security Guard Detachment under the leadership of GySgt Rodriguez conducted themselves in highly professional manner throughout the DCG’s visit.   </a:t>
            </a:r>
            <a:r>
              <a:rPr lang="en-US" sz="1800" dirty="0">
                <a:solidFill>
                  <a:prstClr val="black"/>
                </a:solidFill>
                <a:latin typeface="Consolas" panose="020B0609020204030204" pitchFamily="49" charset="0"/>
                <a:ea typeface="Calibri" panose="020F0502020204030204" pitchFamily="34" charset="0"/>
                <a:cs typeface="Times New Roman" panose="02020603050405020304" pitchFamily="18" charset="0"/>
              </a:rPr>
              <a:t/>
            </a:r>
            <a:br>
              <a:rPr lang="en-US" sz="1800" dirty="0">
                <a:solidFill>
                  <a:prstClr val="black"/>
                </a:solidFill>
                <a:latin typeface="Consolas" panose="020B0609020204030204" pitchFamily="49" charset="0"/>
                <a:ea typeface="Calibri" panose="020F0502020204030204" pitchFamily="34" charset="0"/>
                <a:cs typeface="Times New Roman" panose="02020603050405020304" pitchFamily="18" charset="0"/>
              </a:rPr>
            </a:br>
            <a:r>
              <a:rPr lang="en-US" sz="18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en-US" sz="1800" dirty="0">
                <a:solidFill>
                  <a:prstClr val="black"/>
                </a:solidFill>
                <a:latin typeface="Consolas" panose="020B0609020204030204" pitchFamily="49" charset="0"/>
                <a:ea typeface="Calibri" panose="020F0502020204030204" pitchFamily="34" charset="0"/>
                <a:cs typeface="Times New Roman" panose="02020603050405020304" pitchFamily="18" charset="0"/>
              </a:rPr>
              <a:t/>
            </a:r>
            <a:br>
              <a:rPr lang="en-US" sz="1800" dirty="0">
                <a:solidFill>
                  <a:prstClr val="black"/>
                </a:solidFill>
                <a:latin typeface="Consolas" panose="020B0609020204030204" pitchFamily="49" charset="0"/>
                <a:ea typeface="Calibri" panose="020F0502020204030204" pitchFamily="34" charset="0"/>
                <a:cs typeface="Times New Roman" panose="02020603050405020304" pitchFamily="18" charset="0"/>
              </a:rPr>
            </a:br>
            <a:r>
              <a:rPr lang="en-US" sz="1800" u="sng" dirty="0">
                <a:solidFill>
                  <a:prstClr val="black"/>
                </a:solidFill>
                <a:latin typeface="Times New Roman" panose="02020603050405020304" pitchFamily="18" charset="0"/>
                <a:ea typeface="Times New Roman" panose="02020603050405020304" pitchFamily="18" charset="0"/>
              </a:rPr>
              <a:t>Findings.</a:t>
            </a:r>
            <a:r>
              <a:rPr lang="en-US" sz="1800" dirty="0">
                <a:solidFill>
                  <a:prstClr val="black"/>
                </a:solidFill>
                <a:latin typeface="Times New Roman" panose="02020603050405020304" pitchFamily="18" charset="0"/>
                <a:ea typeface="Times New Roman" panose="02020603050405020304" pitchFamily="18" charset="0"/>
              </a:rPr>
              <a:t>  This country visit was a historical step toward MARFORPAC engagement in Burma.  Although Burma will have observers to Cobra Gold in 2013 and opportunities to attend APCSS in the future, the country is not ready to have robust Mil-Mil engagements in the near future.  The approach must be slow and incremental with the goals of achieving Burmese and MARFORPAC goals of strengthening U.S./Burma relations.  </a:t>
            </a:r>
            <a:br>
              <a:rPr lang="en-US" sz="1800" dirty="0">
                <a:solidFill>
                  <a:prstClr val="black"/>
                </a:solidFill>
                <a:latin typeface="Times New Roman" panose="02020603050405020304" pitchFamily="18" charset="0"/>
                <a:ea typeface="Times New Roman" panose="02020603050405020304" pitchFamily="18" charset="0"/>
              </a:rPr>
            </a:br>
            <a:r>
              <a:rPr lang="en-US" sz="1800" dirty="0">
                <a:solidFill>
                  <a:prstClr val="black"/>
                </a:solidFill>
                <a:latin typeface="Times New Roman" panose="02020603050405020304" pitchFamily="18" charset="0"/>
                <a:ea typeface="Times New Roman" panose="02020603050405020304" pitchFamily="18" charset="0"/>
              </a:rPr>
              <a:t> </a:t>
            </a:r>
            <a:br>
              <a:rPr lang="en-US" sz="1800" dirty="0">
                <a:solidFill>
                  <a:prstClr val="black"/>
                </a:solidFill>
                <a:latin typeface="Times New Roman" panose="02020603050405020304" pitchFamily="18" charset="0"/>
                <a:ea typeface="Times New Roman" panose="02020603050405020304" pitchFamily="18" charset="0"/>
              </a:rPr>
            </a:br>
            <a:r>
              <a:rPr lang="en-US" sz="1800" u="sng" dirty="0">
                <a:solidFill>
                  <a:prstClr val="black"/>
                </a:solidFill>
                <a:latin typeface="Times New Roman" panose="02020603050405020304" pitchFamily="18" charset="0"/>
                <a:ea typeface="Times New Roman" panose="02020603050405020304" pitchFamily="18" charset="0"/>
              </a:rPr>
              <a:t>Way Ahead/Recommendations</a:t>
            </a:r>
            <a:r>
              <a:rPr lang="en-US" sz="1800" dirty="0">
                <a:solidFill>
                  <a:prstClr val="black"/>
                </a:solidFill>
                <a:latin typeface="Times New Roman" panose="02020603050405020304" pitchFamily="18" charset="0"/>
                <a:ea typeface="Times New Roman" panose="02020603050405020304" pitchFamily="18" charset="0"/>
              </a:rPr>
              <a:t>.  I recommend that when the next opportunity for key leader engagement presents itself, MARFORPAC emphasized a visit to the administrative capital, Nay </a:t>
            </a:r>
            <a:r>
              <a:rPr lang="en-US" sz="1800" dirty="0" err="1">
                <a:solidFill>
                  <a:prstClr val="black"/>
                </a:solidFill>
                <a:latin typeface="Times New Roman" panose="02020603050405020304" pitchFamily="18" charset="0"/>
                <a:ea typeface="Times New Roman" panose="02020603050405020304" pitchFamily="18" charset="0"/>
              </a:rPr>
              <a:t>Pyi</a:t>
            </a:r>
            <a:r>
              <a:rPr lang="en-US" sz="1800" dirty="0">
                <a:solidFill>
                  <a:prstClr val="black"/>
                </a:solidFill>
                <a:latin typeface="Times New Roman" panose="02020603050405020304" pitchFamily="18" charset="0"/>
                <a:ea typeface="Times New Roman" panose="02020603050405020304" pitchFamily="18" charset="0"/>
              </a:rPr>
              <a:t> Taw Burma.   Rangoon is not actually the center of power in Burma; Nay </a:t>
            </a:r>
            <a:r>
              <a:rPr lang="en-US" sz="1800" dirty="0" err="1">
                <a:solidFill>
                  <a:prstClr val="black"/>
                </a:solidFill>
                <a:latin typeface="Times New Roman" panose="02020603050405020304" pitchFamily="18" charset="0"/>
                <a:ea typeface="Times New Roman" panose="02020603050405020304" pitchFamily="18" charset="0"/>
              </a:rPr>
              <a:t>Pyi</a:t>
            </a:r>
            <a:r>
              <a:rPr lang="en-US" sz="1800" dirty="0">
                <a:solidFill>
                  <a:prstClr val="black"/>
                </a:solidFill>
                <a:latin typeface="Times New Roman" panose="02020603050405020304" pitchFamily="18" charset="0"/>
                <a:ea typeface="Times New Roman" panose="02020603050405020304" pitchFamily="18" charset="0"/>
              </a:rPr>
              <a:t> Taw—approximately three hours from Rangoon—provides opportunities to engage decision makers in both the Burmese military and government and will facilitate increased access and insight into future U.S./Burma </a:t>
            </a:r>
            <a:r>
              <a:rPr lang="en-US" sz="1800" dirty="0" smtClean="0">
                <a:solidFill>
                  <a:prstClr val="black"/>
                </a:solidFill>
                <a:latin typeface="Times New Roman" panose="02020603050405020304" pitchFamily="18" charset="0"/>
                <a:ea typeface="Times New Roman" panose="02020603050405020304" pitchFamily="18" charset="0"/>
              </a:rPr>
              <a:t>relations and </a:t>
            </a:r>
            <a:r>
              <a:rPr lang="en-US" sz="1800" dirty="0">
                <a:solidFill>
                  <a:prstClr val="black"/>
                </a:solidFill>
                <a:latin typeface="Times New Roman" panose="02020603050405020304" pitchFamily="18" charset="0"/>
                <a:ea typeface="Times New Roman" panose="02020603050405020304" pitchFamily="18" charset="0"/>
              </a:rPr>
              <a:t>engagements.    </a:t>
            </a:r>
            <a:br>
              <a:rPr lang="en-US" sz="1800" dirty="0">
                <a:solidFill>
                  <a:prstClr val="black"/>
                </a:solidFill>
                <a:latin typeface="Times New Roman" panose="02020603050405020304" pitchFamily="18" charset="0"/>
                <a:ea typeface="Times New Roman" panose="02020603050405020304" pitchFamily="18" charset="0"/>
              </a:rPr>
            </a:br>
            <a:endParaRPr lang="en-US" sz="1800" dirty="0"/>
          </a:p>
        </p:txBody>
      </p:sp>
    </p:spTree>
    <p:extLst>
      <p:ext uri="{BB962C8B-B14F-4D97-AF65-F5344CB8AC3E}">
        <p14:creationId xmlns:p14="http://schemas.microsoft.com/office/powerpoint/2010/main" val="269697173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0" y="1"/>
            <a:ext cx="10515600" cy="848030"/>
          </a:xfrm>
        </p:spPr>
        <p:txBody>
          <a:bodyPr/>
          <a:lstStyle/>
          <a:p>
            <a:r>
              <a:rPr lang="en-US" dirty="0" smtClean="0"/>
              <a:t>Lab report sample</a:t>
            </a:r>
            <a:endParaRPr lang="en-US" dirty="0"/>
          </a:p>
        </p:txBody>
      </p:sp>
      <p:sp>
        <p:nvSpPr>
          <p:cNvPr id="6" name="Rectangle 1"/>
          <p:cNvSpPr>
            <a:spLocks noChangeArrowheads="1"/>
          </p:cNvSpPr>
          <p:nvPr/>
        </p:nvSpPr>
        <p:spPr bwMode="auto">
          <a:xfrm>
            <a:off x="0" y="848030"/>
            <a:ext cx="12017188" cy="5847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Identification of a Compound using Melting and Boiling Points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20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Introduction</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One of the primary methods used to characterize a new compound is the physical determination of its normal melting and boiling points.  The “normal” melting and boiling point is the temperature at which a substance melts or boils when the barometric pressure is 760 mmHg or 1 atm.  In this experiment we will first calibrate our thermometers using ice and water, whose normal melting and boiling points are well characterized as 0.0 </a:t>
            </a:r>
            <a:r>
              <a:rPr kumimoji="0" lang="en-US" altLang="en-US" sz="2000" b="0" i="0" u="none" strike="noStrike" cap="none" normalizeH="0" baseline="0" dirty="0" smtClean="0">
                <a:ln>
                  <a:noFill/>
                </a:ln>
                <a:solidFill>
                  <a:srgbClr val="000000"/>
                </a:solidFill>
                <a:effectLst/>
                <a:latin typeface="Symbol" panose="05050102010706020507" pitchFamily="18" charset="2"/>
                <a:cs typeface="Times New Roman" panose="02020603050405020304" pitchFamily="18" charset="0"/>
              </a:rPr>
              <a:t>°</a:t>
            </a: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C and 100.0 </a:t>
            </a:r>
            <a:r>
              <a:rPr kumimoji="0" lang="en-US" altLang="en-US" sz="2000" b="0" i="0" u="none" strike="noStrike" cap="none" normalizeH="0" baseline="0" dirty="0" smtClean="0">
                <a:ln>
                  <a:noFill/>
                </a:ln>
                <a:solidFill>
                  <a:srgbClr val="000000"/>
                </a:solidFill>
                <a:effectLst/>
                <a:latin typeface="Symbol" panose="05050102010706020507" pitchFamily="18" charset="2"/>
                <a:cs typeface="Times New Roman" panose="02020603050405020304" pitchFamily="18" charset="0"/>
              </a:rPr>
              <a:t>°</a:t>
            </a: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C, respectively</a:t>
            </a: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hlinkClick r:id="rId2"/>
              </a:rPr>
              <a:t>[</a:t>
            </a:r>
            <a:r>
              <a:rPr kumimoji="0" lang="en-US" altLang="en-US" sz="2000" b="0" i="0" u="none" strike="noStrike" cap="none" normalizeH="0" baseline="0" dirty="0" smtClean="0" bmk="">
                <a:ln>
                  <a:noFill/>
                </a:ln>
                <a:solidFill>
                  <a:srgbClr val="000000"/>
                </a:solidFill>
                <a:effectLst/>
                <a:latin typeface="Times New Roman" panose="02020603050405020304" pitchFamily="18" charset="0"/>
                <a:cs typeface="Times New Roman" panose="02020603050405020304" pitchFamily="18" charset="0"/>
                <a:hlinkClick r:id="rId2"/>
              </a:rPr>
              <a:t>1]</a:t>
            </a:r>
            <a:r>
              <a:rPr kumimoji="0" lang="en-US" altLang="en-US" sz="2000" b="0" i="0" u="none" strike="noStrike" cap="none" normalizeH="0" baseline="0" dirty="0" smtClean="0" bmk="">
                <a:ln>
                  <a:noFill/>
                </a:ln>
                <a:solidFill>
                  <a:srgbClr val="000000"/>
                </a:solidFill>
                <a:effectLst/>
                <a:latin typeface="Times New Roman" panose="02020603050405020304" pitchFamily="18" charset="0"/>
                <a:cs typeface="Times New Roman" panose="02020603050405020304" pitchFamily="18" charset="0"/>
              </a:rPr>
              <a:t>.  Following this, we will measure the normal melting and boiling points of an unknown compound.  We will use this data to determine the identity of our unknown from a list of possible unknown samples and physical data from the </a:t>
            </a:r>
            <a:r>
              <a:rPr kumimoji="0" lang="en-US" altLang="en-US" sz="2000" b="0" i="0" u="sng" strike="noStrike" cap="none" normalizeH="0" baseline="0" dirty="0" smtClean="0" bmk="">
                <a:ln>
                  <a:noFill/>
                </a:ln>
                <a:solidFill>
                  <a:srgbClr val="000000"/>
                </a:solidFill>
                <a:effectLst/>
                <a:latin typeface="Times New Roman" panose="02020603050405020304" pitchFamily="18" charset="0"/>
                <a:cs typeface="Times New Roman" panose="02020603050405020304" pitchFamily="18" charset="0"/>
              </a:rPr>
              <a:t>Chemical Handbook</a:t>
            </a:r>
            <a:r>
              <a:rPr kumimoji="0" lang="en-US" altLang="en-US" sz="2000" b="0" i="0" u="none" strike="noStrike" cap="none" normalizeH="0" baseline="0" dirty="0" smtClean="0" bmk="">
                <a:ln>
                  <a:noFill/>
                </a:ln>
                <a:solidFill>
                  <a:srgbClr val="000000"/>
                </a:solidFill>
                <a:effectLst/>
                <a:latin typeface="Times New Roman" panose="02020603050405020304" pitchFamily="18" charset="0"/>
                <a:cs typeface="Times New Roman" panose="02020603050405020304" pitchFamily="18" charset="0"/>
                <a:hlinkClick r:id="rId3"/>
              </a:rPr>
              <a:t>[2]</a:t>
            </a:r>
            <a:r>
              <a:rPr kumimoji="0" lang="en-US" altLang="en-US" sz="2000" b="0" i="0" u="none" strike="noStrike" cap="none" normalizeH="0" baseline="0" dirty="0" smtClean="0" bmk="">
                <a:ln>
                  <a:noFill/>
                </a:ln>
                <a:solidFill>
                  <a:srgbClr val="000000"/>
                </a:solidFill>
                <a:effectLst/>
                <a:latin typeface="Times New Roman" panose="02020603050405020304" pitchFamily="18" charset="0"/>
                <a:cs typeface="Times New Roman" panose="02020603050405020304" pitchFamily="18" charset="0"/>
              </a:rPr>
              <a:t>.</a:t>
            </a:r>
            <a:endParaRPr kumimoji="0" lang="en-US" altLang="en-US" sz="2000" b="0" i="0" u="none" strike="noStrike" cap="none" normalizeH="0" baseline="0" dirty="0" smtClean="0" bmk="">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bmk="">
                <a:ln>
                  <a:noFill/>
                </a:ln>
                <a:solidFill>
                  <a:srgbClr val="000000"/>
                </a:solidFill>
                <a:effectLst/>
                <a:latin typeface="Times New Roman" panose="02020603050405020304" pitchFamily="18" charset="0"/>
                <a:cs typeface="Times New Roman" panose="02020603050405020304" pitchFamily="18" charset="0"/>
              </a:rPr>
              <a:t> Experimental Procedure</a:t>
            </a:r>
            <a:endParaRPr kumimoji="0" lang="en-US" altLang="en-US" sz="2000" b="0" i="0" u="none" strike="noStrike" cap="none" normalizeH="0" baseline="0" dirty="0" smtClean="0" bmk="">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bmk="">
                <a:ln>
                  <a:noFill/>
                </a:ln>
                <a:solidFill>
                  <a:srgbClr val="000000"/>
                </a:solidFill>
                <a:effectLst/>
                <a:latin typeface="Times New Roman" panose="02020603050405020304" pitchFamily="18" charset="0"/>
                <a:cs typeface="Times New Roman" panose="02020603050405020304" pitchFamily="18" charset="0"/>
              </a:rPr>
              <a:t> As described in the lab manual,</a:t>
            </a:r>
            <a:r>
              <a:rPr kumimoji="0" lang="en-US" altLang="en-US" sz="2000" b="0" i="0" u="none" strike="noStrike" cap="none" normalizeH="0" baseline="0" dirty="0" smtClean="0" bmk="">
                <a:ln>
                  <a:noFill/>
                </a:ln>
                <a:solidFill>
                  <a:srgbClr val="000000"/>
                </a:solidFill>
                <a:effectLst/>
                <a:latin typeface="Times New Roman" panose="02020603050405020304" pitchFamily="18" charset="0"/>
                <a:cs typeface="Times New Roman" panose="02020603050405020304" pitchFamily="18" charset="0"/>
                <a:hlinkClick r:id="rId4"/>
              </a:rPr>
              <a:t>[3]</a:t>
            </a: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ice was placed in a beaker and warmed until approximately 50% had melted.  The temperature of the ice/water mixture was then measured with a thermometer. This was followed by a similar measurement of our solid unknown.  In part II, water was heated until boiling and the temperature of the liquid/gas mixture measured with a thermometer.  This was followed by a similar measurement using our unknown compound.  To get the best results possible, the procedure in the manual was modified by repeating each trial three times. </a:t>
            </a:r>
            <a:endParaRPr kumimoji="0" lang="en-US" altLang="en-US" sz="20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Data &amp; Results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The Barometric pressure in the lab was measured to be 761.2 mmHg.</a:t>
            </a:r>
            <a:endParaRPr kumimoji="0" lang="en-US" altLang="en-US" sz="20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3969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9600" b="1" dirty="0" smtClean="0">
                <a:solidFill>
                  <a:schemeClr val="accent2">
                    <a:lumMod val="50000"/>
                  </a:schemeClr>
                </a:solidFill>
                <a:effectLst>
                  <a:outerShdw blurRad="38100" dist="38100" dir="2700000" algn="tl">
                    <a:srgbClr val="000000">
                      <a:alpha val="43137"/>
                    </a:srgbClr>
                  </a:outerShdw>
                </a:effectLst>
              </a:rPr>
              <a:t>Abstract</a:t>
            </a:r>
            <a:endParaRPr lang="en-US" sz="9600" b="1" dirty="0">
              <a:solidFill>
                <a:schemeClr val="accent2">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dirty="0">
                <a:latin typeface="Lucida Grande"/>
              </a:rPr>
              <a:t> </a:t>
            </a:r>
            <a:r>
              <a:rPr lang="en-US" sz="3200" dirty="0">
                <a:latin typeface="Georgia" panose="02040502050405020303" pitchFamily="18" charset="0"/>
              </a:rPr>
              <a:t>A reader uses the abstract to quickly understand the purpose, methods, results and signiﬁcance of your research without reading the entire paper</a:t>
            </a:r>
            <a:r>
              <a:rPr lang="en-US" sz="3200" dirty="0" smtClean="0">
                <a:latin typeface="Georgia" panose="02040502050405020303" pitchFamily="18" charset="0"/>
              </a:rPr>
              <a:t>.</a:t>
            </a:r>
          </a:p>
          <a:p>
            <a:r>
              <a:rPr lang="en-US" sz="3200" dirty="0">
                <a:latin typeface="Georgia" panose="02040502050405020303" pitchFamily="18" charset="0"/>
              </a:rPr>
              <a:t>The abstract presents a synopsis of the </a:t>
            </a:r>
            <a:r>
              <a:rPr lang="en-US" sz="3200" dirty="0" smtClean="0">
                <a:latin typeface="Georgia" panose="02040502050405020303" pitchFamily="18" charset="0"/>
              </a:rPr>
              <a:t>experiment.</a:t>
            </a:r>
          </a:p>
          <a:p>
            <a:r>
              <a:rPr lang="en-US" sz="3200" dirty="0">
                <a:latin typeface="Georgia" panose="02040502050405020303" pitchFamily="18" charset="0"/>
              </a:rPr>
              <a:t>An effective abstract should include a sentence or two summarizing the highlights from each of the sections</a:t>
            </a:r>
            <a:endParaRPr lang="en-US" sz="3200" dirty="0" smtClean="0">
              <a:latin typeface="Georgia" panose="02040502050405020303" pitchFamily="18" charset="0"/>
            </a:endParaRPr>
          </a:p>
          <a:p>
            <a:endParaRPr lang="en-US" dirty="0"/>
          </a:p>
        </p:txBody>
      </p:sp>
    </p:spTree>
    <p:extLst>
      <p:ext uri="{BB962C8B-B14F-4D97-AF65-F5344CB8AC3E}">
        <p14:creationId xmlns:p14="http://schemas.microsoft.com/office/powerpoint/2010/main" val="162305783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7550569"/>
              </p:ext>
            </p:extLst>
          </p:nvPr>
        </p:nvGraphicFramePr>
        <p:xfrm>
          <a:off x="129862" y="631065"/>
          <a:ext cx="10515600" cy="1966432"/>
        </p:xfrm>
        <a:graphic>
          <a:graphicData uri="http://schemas.openxmlformats.org/drawingml/2006/table">
            <a:tbl>
              <a:tblPr/>
              <a:tblGrid>
                <a:gridCol w="2103120"/>
                <a:gridCol w="2103120"/>
                <a:gridCol w="2103120"/>
                <a:gridCol w="2103120"/>
                <a:gridCol w="2103120"/>
              </a:tblGrid>
              <a:tr h="503392">
                <a:tc>
                  <a:txBody>
                    <a:bodyPr/>
                    <a:lstStyle/>
                    <a:p>
                      <a:pPr algn="just"/>
                      <a:r>
                        <a:rPr lang="en-US" sz="1200" b="1" dirty="0">
                          <a:effectLst/>
                        </a:rPr>
                        <a:t>Trial</a:t>
                      </a:r>
                      <a:endParaRPr lang="en-US" dirty="0">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dirty="0">
                          <a:effectLst/>
                        </a:rPr>
                        <a:t>Water</a:t>
                      </a:r>
                      <a:endParaRPr lang="en-US" dirty="0">
                        <a:effectLst/>
                      </a:endParaRPr>
                    </a:p>
                    <a:p>
                      <a:pPr algn="just"/>
                      <a:r>
                        <a:rPr lang="en-US" sz="1200" b="1" dirty="0">
                          <a:effectLst/>
                        </a:rPr>
                        <a:t>Melting Pt.</a:t>
                      </a:r>
                      <a:endParaRPr lang="en-US" dirty="0">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a:effectLst/>
                        </a:rPr>
                        <a:t>Water</a:t>
                      </a:r>
                      <a:endParaRPr lang="en-US">
                        <a:effectLst/>
                      </a:endParaRPr>
                    </a:p>
                    <a:p>
                      <a:pPr algn="just"/>
                      <a:r>
                        <a:rPr lang="en-US" sz="1200" b="1">
                          <a:effectLst/>
                        </a:rPr>
                        <a:t>Boiling Pt.</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a:effectLst/>
                        </a:rPr>
                        <a:t>Unknown 7</a:t>
                      </a:r>
                      <a:endParaRPr lang="en-US">
                        <a:effectLst/>
                      </a:endParaRPr>
                    </a:p>
                    <a:p>
                      <a:pPr algn="just"/>
                      <a:r>
                        <a:rPr lang="en-US" sz="1200" b="1">
                          <a:effectLst/>
                        </a:rPr>
                        <a:t>Melting Pt.</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a:effectLst/>
                        </a:rPr>
                        <a:t>Unknown 7</a:t>
                      </a:r>
                      <a:endParaRPr lang="en-US">
                        <a:effectLst/>
                      </a:endParaRPr>
                    </a:p>
                    <a:p>
                      <a:pPr algn="just"/>
                      <a:r>
                        <a:rPr lang="en-US" sz="1200" b="1">
                          <a:effectLst/>
                        </a:rPr>
                        <a:t>Boiling Pt.</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0">
                <a:tc>
                  <a:txBody>
                    <a:bodyPr/>
                    <a:lstStyle/>
                    <a:p>
                      <a:pPr algn="just"/>
                      <a:r>
                        <a:rPr lang="en-US" sz="1200">
                          <a:effectLst/>
                        </a:rPr>
                        <a:t>1</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strike="sngStrike">
                          <a:effectLst/>
                        </a:rPr>
                        <a:t>0.7 </a:t>
                      </a:r>
                      <a:r>
                        <a:rPr lang="en-US" sz="1200" strike="sngStrike">
                          <a:effectLst/>
                          <a:latin typeface="Symbol" panose="05050102010706020507" pitchFamily="18" charset="2"/>
                        </a:rPr>
                        <a:t>°</a:t>
                      </a:r>
                      <a:r>
                        <a:rPr lang="en-US" sz="1200" strike="sngStrike">
                          <a:effectLst/>
                        </a:rPr>
                        <a:t>C </a:t>
                      </a:r>
                      <a:r>
                        <a:rPr lang="en-US" sz="1200">
                          <a:effectLst/>
                        </a:rPr>
                        <a:t> *</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101.2 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80.2 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272.7 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0">
                <a:tc>
                  <a:txBody>
                    <a:bodyPr/>
                    <a:lstStyle/>
                    <a:p>
                      <a:pPr algn="just"/>
                      <a:r>
                        <a:rPr lang="en-US" sz="1200">
                          <a:effectLst/>
                        </a:rPr>
                        <a:t>2</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dirty="0">
                          <a:effectLst/>
                        </a:rPr>
                        <a:t>0.1 </a:t>
                      </a:r>
                      <a:r>
                        <a:rPr lang="en-US" sz="1200" dirty="0">
                          <a:effectLst/>
                          <a:latin typeface="Symbol" panose="05050102010706020507" pitchFamily="18" charset="2"/>
                        </a:rPr>
                        <a:t>°</a:t>
                      </a:r>
                      <a:r>
                        <a:rPr lang="en-US" sz="1200" dirty="0">
                          <a:effectLst/>
                        </a:rPr>
                        <a:t>C</a:t>
                      </a:r>
                      <a:endParaRPr lang="en-US" dirty="0">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101.1 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80.7 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272.8 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0">
                <a:tc>
                  <a:txBody>
                    <a:bodyPr/>
                    <a:lstStyle/>
                    <a:p>
                      <a:pPr algn="just"/>
                      <a:r>
                        <a:rPr lang="en-US" sz="1200">
                          <a:effectLst/>
                        </a:rPr>
                        <a:t>3</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0.0 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100.9 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80.4 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273.0 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0">
                <a:tc>
                  <a:txBody>
                    <a:bodyPr/>
                    <a:lstStyle/>
                    <a:p>
                      <a:pPr algn="just"/>
                      <a:r>
                        <a:rPr lang="en-US" sz="1200">
                          <a:effectLst/>
                        </a:rPr>
                        <a:t>4</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0.1 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n/a</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n/a</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n/a</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0">
                <a:tc>
                  <a:txBody>
                    <a:bodyPr/>
                    <a:lstStyle/>
                    <a:p>
                      <a:pPr algn="just"/>
                      <a:r>
                        <a:rPr lang="en-US" sz="1200" b="1">
                          <a:effectLst/>
                        </a:rPr>
                        <a:t>Averages:</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a:effectLst/>
                        </a:rPr>
                        <a:t>0.15 </a:t>
                      </a:r>
                      <a:r>
                        <a:rPr lang="en-US" sz="1200" b="1">
                          <a:effectLst/>
                          <a:latin typeface="Symbol" panose="05050102010706020507" pitchFamily="18" charset="2"/>
                        </a:rPr>
                        <a:t>°</a:t>
                      </a:r>
                      <a:r>
                        <a:rPr lang="en-US" sz="1200" b="1">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a:effectLst/>
                        </a:rPr>
                        <a:t>101.1 </a:t>
                      </a:r>
                      <a:r>
                        <a:rPr lang="en-US" sz="1200" b="1">
                          <a:effectLst/>
                          <a:latin typeface="Symbol" panose="05050102010706020507" pitchFamily="18" charset="2"/>
                        </a:rPr>
                        <a:t>°</a:t>
                      </a:r>
                      <a:r>
                        <a:rPr lang="en-US" sz="1200" b="1">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a:effectLst/>
                        </a:rPr>
                        <a:t>80.4 </a:t>
                      </a:r>
                      <a:r>
                        <a:rPr lang="en-US" sz="1200" b="1">
                          <a:effectLst/>
                          <a:latin typeface="Symbol" panose="05050102010706020507" pitchFamily="18" charset="2"/>
                        </a:rPr>
                        <a:t>°</a:t>
                      </a:r>
                      <a:r>
                        <a:rPr lang="en-US" sz="1200" b="1">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a:effectLst/>
                        </a:rPr>
                        <a:t>272.8  </a:t>
                      </a:r>
                      <a:r>
                        <a:rPr lang="en-US" sz="1200" b="1">
                          <a:effectLst/>
                          <a:latin typeface="Symbol" panose="05050102010706020507" pitchFamily="18" charset="2"/>
                        </a:rPr>
                        <a:t>°</a:t>
                      </a:r>
                      <a:r>
                        <a:rPr lang="en-US" sz="1200" b="1">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0">
                <a:tc>
                  <a:txBody>
                    <a:bodyPr/>
                    <a:lstStyle/>
                    <a:p>
                      <a:pPr algn="just"/>
                      <a:r>
                        <a:rPr lang="en-US" sz="1200" b="1">
                          <a:effectLst/>
                        </a:rPr>
                        <a:t>Standard deviation (</a:t>
                      </a:r>
                      <a:r>
                        <a:rPr lang="en-US" sz="1200" b="1">
                          <a:effectLst/>
                          <a:latin typeface="Symbol" panose="05050102010706020507" pitchFamily="18" charset="2"/>
                        </a:rPr>
                        <a:t>s</a:t>
                      </a:r>
                      <a:r>
                        <a:rPr lang="en-US" sz="1200" b="1">
                          <a:effectLst/>
                        </a:rPr>
                        <a:t>):</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b="1">
                          <a:effectLst/>
                          <a:latin typeface="Symbol" panose="05050102010706020507" pitchFamily="18" charset="2"/>
                        </a:rPr>
                        <a:t>±</a:t>
                      </a:r>
                      <a:r>
                        <a:rPr lang="en-US" b="1">
                          <a:effectLst/>
                          <a:latin typeface="Arial" panose="020B0604020202020204" pitchFamily="34" charset="0"/>
                        </a:rPr>
                        <a:t> 0.06</a:t>
                      </a:r>
                      <a:endParaRPr lang="en-US">
                        <a:effectLst/>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b="1">
                          <a:effectLst/>
                          <a:latin typeface="Symbol" panose="05050102010706020507" pitchFamily="18" charset="2"/>
                        </a:rPr>
                        <a:t>±</a:t>
                      </a:r>
                      <a:r>
                        <a:rPr lang="en-US" b="1">
                          <a:effectLst/>
                          <a:latin typeface="Arial" panose="020B0604020202020204" pitchFamily="34" charset="0"/>
                        </a:rPr>
                        <a:t> 0.15</a:t>
                      </a:r>
                      <a:endParaRPr lang="en-US">
                        <a:effectLst/>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b="1">
                          <a:effectLst/>
                          <a:latin typeface="Symbol" panose="05050102010706020507" pitchFamily="18" charset="2"/>
                        </a:rPr>
                        <a:t>±</a:t>
                      </a:r>
                      <a:r>
                        <a:rPr lang="en-US" b="1">
                          <a:effectLst/>
                          <a:latin typeface="Arial" panose="020B0604020202020204" pitchFamily="34" charset="0"/>
                        </a:rPr>
                        <a:t> 0.15</a:t>
                      </a:r>
                      <a:endParaRPr lang="en-US">
                        <a:effectLst/>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b="1">
                          <a:effectLst/>
                          <a:latin typeface="Symbol" panose="05050102010706020507" pitchFamily="18" charset="2"/>
                        </a:rPr>
                        <a:t>±</a:t>
                      </a:r>
                      <a:r>
                        <a:rPr lang="en-US" b="1">
                          <a:effectLst/>
                          <a:latin typeface="Arial" panose="020B0604020202020204" pitchFamily="34" charset="0"/>
                        </a:rPr>
                        <a:t> 0.06</a:t>
                      </a:r>
                      <a:endParaRPr lang="en-US">
                        <a:effectLst/>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0">
                <a:tc>
                  <a:txBody>
                    <a:bodyPr/>
                    <a:lstStyle/>
                    <a:p>
                      <a:pPr algn="just"/>
                      <a:r>
                        <a:rPr lang="en-US" sz="1200" b="1">
                          <a:effectLst/>
                        </a:rPr>
                        <a:t>95% confidence limits:</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b="1">
                          <a:effectLst/>
                          <a:latin typeface="Symbol" panose="05050102010706020507" pitchFamily="18" charset="2"/>
                        </a:rPr>
                        <a:t>±</a:t>
                      </a:r>
                      <a:r>
                        <a:rPr lang="en-US" b="1">
                          <a:effectLst/>
                          <a:latin typeface="Arial" panose="020B0604020202020204" pitchFamily="34" charset="0"/>
                        </a:rPr>
                        <a:t> 0.14</a:t>
                      </a:r>
                      <a:endParaRPr lang="en-US">
                        <a:effectLst/>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b="1">
                          <a:effectLst/>
                          <a:latin typeface="Symbol" panose="05050102010706020507" pitchFamily="18" charset="2"/>
                        </a:rPr>
                        <a:t>±</a:t>
                      </a:r>
                      <a:r>
                        <a:rPr lang="en-US" b="1">
                          <a:effectLst/>
                          <a:latin typeface="Arial" panose="020B0604020202020204" pitchFamily="34" charset="0"/>
                        </a:rPr>
                        <a:t> 0.4</a:t>
                      </a:r>
                      <a:endParaRPr lang="en-US">
                        <a:effectLst/>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b="1">
                          <a:effectLst/>
                          <a:latin typeface="Symbol" panose="05050102010706020507" pitchFamily="18" charset="2"/>
                        </a:rPr>
                        <a:t>±</a:t>
                      </a:r>
                      <a:r>
                        <a:rPr lang="en-US" b="1">
                          <a:effectLst/>
                          <a:latin typeface="Arial" panose="020B0604020202020204" pitchFamily="34" charset="0"/>
                        </a:rPr>
                        <a:t> 0.4</a:t>
                      </a:r>
                      <a:endParaRPr lang="en-US">
                        <a:effectLst/>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r>
                        <a:rPr lang="en-US" b="1" dirty="0">
                          <a:effectLst/>
                          <a:latin typeface="Symbol" panose="05050102010706020507" pitchFamily="18" charset="2"/>
                        </a:rPr>
                        <a:t>±</a:t>
                      </a:r>
                      <a:r>
                        <a:rPr lang="en-US" b="1" dirty="0">
                          <a:effectLst/>
                          <a:latin typeface="Arial" panose="020B0604020202020204" pitchFamily="34" charset="0"/>
                        </a:rPr>
                        <a:t> 0.14</a:t>
                      </a:r>
                      <a:endParaRPr lang="en-US" dirty="0">
                        <a:effectLst/>
                      </a:endParaRPr>
                    </a:p>
                  </a:txBody>
                  <a:tcPr marL="68580" marR="6858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825755881"/>
              </p:ext>
            </p:extLst>
          </p:nvPr>
        </p:nvGraphicFramePr>
        <p:xfrm>
          <a:off x="284408" y="4413379"/>
          <a:ext cx="10515600" cy="1609858"/>
        </p:xfrm>
        <a:graphic>
          <a:graphicData uri="http://schemas.openxmlformats.org/drawingml/2006/table">
            <a:tbl>
              <a:tblPr/>
              <a:tblGrid>
                <a:gridCol w="3505200"/>
                <a:gridCol w="3505200"/>
                <a:gridCol w="3505200"/>
              </a:tblGrid>
              <a:tr h="699322">
                <a:tc>
                  <a:txBody>
                    <a:bodyPr/>
                    <a:lstStyle/>
                    <a:p>
                      <a:pPr algn="just"/>
                      <a:r>
                        <a:rPr lang="en-US" dirty="0">
                          <a:effectLst/>
                        </a:rPr>
                        <a:t> </a:t>
                      </a: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dirty="0">
                          <a:effectLst/>
                        </a:rPr>
                        <a:t>Unknown 7</a:t>
                      </a:r>
                      <a:endParaRPr lang="en-US" dirty="0">
                        <a:effectLst/>
                      </a:endParaRPr>
                    </a:p>
                    <a:p>
                      <a:pPr algn="just"/>
                      <a:r>
                        <a:rPr lang="en-US" sz="1200" b="1" dirty="0">
                          <a:effectLst/>
                        </a:rPr>
                        <a:t>Melting Pt.</a:t>
                      </a:r>
                      <a:endParaRPr lang="en-US" dirty="0">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a:effectLst/>
                        </a:rPr>
                        <a:t>Unknown 7</a:t>
                      </a:r>
                      <a:endParaRPr lang="en-US">
                        <a:effectLst/>
                      </a:endParaRPr>
                    </a:p>
                    <a:p>
                      <a:pPr algn="just"/>
                      <a:r>
                        <a:rPr lang="en-US" sz="1200" b="1">
                          <a:effectLst/>
                        </a:rPr>
                        <a:t>Boiling Pt.</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0230">
                <a:tc>
                  <a:txBody>
                    <a:bodyPr/>
                    <a:lstStyle/>
                    <a:p>
                      <a:r>
                        <a:rPr lang="en-US" b="1" dirty="0">
                          <a:effectLst/>
                        </a:rPr>
                        <a:t>Measured value</a:t>
                      </a: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dirty="0">
                          <a:effectLst/>
                        </a:rPr>
                        <a:t>80.4 </a:t>
                      </a:r>
                      <a:r>
                        <a:rPr lang="en-US" sz="1200" b="1" dirty="0">
                          <a:effectLst/>
                          <a:latin typeface="Symbol" panose="05050102010706020507" pitchFamily="18" charset="2"/>
                        </a:rPr>
                        <a:t>°</a:t>
                      </a:r>
                      <a:r>
                        <a:rPr lang="en-US" sz="1200" b="1" dirty="0">
                          <a:effectLst/>
                        </a:rPr>
                        <a:t>C </a:t>
                      </a:r>
                      <a:r>
                        <a:rPr lang="en-US" sz="1200" b="1" dirty="0">
                          <a:effectLst/>
                          <a:latin typeface="Symbol" panose="05050102010706020507" pitchFamily="18" charset="2"/>
                        </a:rPr>
                        <a:t>±</a:t>
                      </a:r>
                      <a:r>
                        <a:rPr lang="en-US" sz="1200" b="1" dirty="0">
                          <a:effectLst/>
                          <a:latin typeface="Arial" panose="020B0604020202020204" pitchFamily="34" charset="0"/>
                        </a:rPr>
                        <a:t> 0.4 </a:t>
                      </a:r>
                      <a:r>
                        <a:rPr lang="en-US" sz="1200" dirty="0">
                          <a:effectLst/>
                          <a:latin typeface="Arial" panose="020B0604020202020204" pitchFamily="34" charset="0"/>
                        </a:rPr>
                        <a:t>(95%)</a:t>
                      </a:r>
                      <a:endParaRPr lang="en-US" dirty="0">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a:effectLst/>
                        </a:rPr>
                        <a:t>272.80 </a:t>
                      </a:r>
                      <a:r>
                        <a:rPr lang="en-US" sz="1200" b="1">
                          <a:effectLst/>
                          <a:latin typeface="Symbol" panose="05050102010706020507" pitchFamily="18" charset="2"/>
                        </a:rPr>
                        <a:t>±</a:t>
                      </a:r>
                      <a:r>
                        <a:rPr lang="en-US" sz="1200" b="1">
                          <a:effectLst/>
                          <a:latin typeface="Arial" panose="020B0604020202020204" pitchFamily="34" charset="0"/>
                        </a:rPr>
                        <a:t> 0.14 </a:t>
                      </a:r>
                      <a:r>
                        <a:rPr lang="en-US" sz="1200" b="1">
                          <a:effectLst/>
                          <a:latin typeface="Symbol" panose="05050102010706020507" pitchFamily="18" charset="2"/>
                        </a:rPr>
                        <a:t>°</a:t>
                      </a:r>
                      <a:r>
                        <a:rPr lang="en-US" sz="1200" b="1">
                          <a:effectLst/>
                        </a:rPr>
                        <a:t>C </a:t>
                      </a:r>
                      <a:r>
                        <a:rPr lang="en-US" sz="1200">
                          <a:effectLst/>
                        </a:rPr>
                        <a:t>(95%)</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0153">
                <a:tc>
                  <a:txBody>
                    <a:bodyPr/>
                    <a:lstStyle/>
                    <a:p>
                      <a:pPr algn="just"/>
                      <a:r>
                        <a:rPr lang="en-US" sz="1200" b="1">
                          <a:effectLst/>
                        </a:rPr>
                        <a:t>Correction</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+0.15 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+ 1.1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0153">
                <a:tc>
                  <a:txBody>
                    <a:bodyPr/>
                    <a:lstStyle/>
                    <a:p>
                      <a:pPr algn="just"/>
                      <a:r>
                        <a:rPr lang="en-US" sz="1200" b="1" dirty="0">
                          <a:effectLst/>
                        </a:rPr>
                        <a:t>Corrected value</a:t>
                      </a:r>
                      <a:endParaRPr lang="en-US" dirty="0">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dirty="0">
                          <a:effectLst/>
                        </a:rPr>
                        <a:t>80.5 </a:t>
                      </a:r>
                      <a:r>
                        <a:rPr lang="en-US" sz="1200" b="1" dirty="0">
                          <a:effectLst/>
                          <a:latin typeface="Symbol" panose="05050102010706020507" pitchFamily="18" charset="2"/>
                        </a:rPr>
                        <a:t>°</a:t>
                      </a:r>
                      <a:r>
                        <a:rPr lang="en-US" sz="1200" b="1" dirty="0">
                          <a:effectLst/>
                        </a:rPr>
                        <a:t>C </a:t>
                      </a:r>
                      <a:r>
                        <a:rPr lang="en-US" sz="1200" b="1" dirty="0">
                          <a:effectLst/>
                          <a:latin typeface="Symbol" panose="05050102010706020507" pitchFamily="18" charset="2"/>
                        </a:rPr>
                        <a:t>±</a:t>
                      </a:r>
                      <a:r>
                        <a:rPr lang="en-US" sz="1200" b="1" dirty="0">
                          <a:effectLst/>
                          <a:latin typeface="Arial" panose="020B0604020202020204" pitchFamily="34" charset="0"/>
                        </a:rPr>
                        <a:t> 0.4 </a:t>
                      </a:r>
                      <a:r>
                        <a:rPr lang="en-US" sz="1200" dirty="0">
                          <a:effectLst/>
                          <a:latin typeface="Arial" panose="020B0604020202020204" pitchFamily="34" charset="0"/>
                        </a:rPr>
                        <a:t>(95%)</a:t>
                      </a:r>
                      <a:endParaRPr lang="en-US" dirty="0">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dirty="0">
                          <a:effectLst/>
                        </a:rPr>
                        <a:t>273.90 </a:t>
                      </a:r>
                      <a:r>
                        <a:rPr lang="en-US" sz="1200" b="1" dirty="0">
                          <a:effectLst/>
                          <a:latin typeface="Symbol" panose="05050102010706020507" pitchFamily="18" charset="2"/>
                        </a:rPr>
                        <a:t>±</a:t>
                      </a:r>
                      <a:r>
                        <a:rPr lang="en-US" sz="1200" b="1" dirty="0">
                          <a:effectLst/>
                          <a:latin typeface="Arial" panose="020B0604020202020204" pitchFamily="34" charset="0"/>
                        </a:rPr>
                        <a:t> 0.14 </a:t>
                      </a:r>
                      <a:r>
                        <a:rPr lang="en-US" sz="1200" b="1" dirty="0">
                          <a:effectLst/>
                          <a:latin typeface="Symbol" panose="05050102010706020507" pitchFamily="18" charset="2"/>
                        </a:rPr>
                        <a:t>°</a:t>
                      </a:r>
                      <a:r>
                        <a:rPr lang="en-US" sz="1200" b="1" dirty="0">
                          <a:effectLst/>
                        </a:rPr>
                        <a:t>C </a:t>
                      </a:r>
                      <a:r>
                        <a:rPr lang="en-US" sz="1200" dirty="0">
                          <a:effectLst/>
                        </a:rPr>
                        <a:t>(95%)</a:t>
                      </a:r>
                      <a:endParaRPr lang="en-US" dirty="0">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6" name="Rectangle 1"/>
          <p:cNvSpPr>
            <a:spLocks noGrp="1" noChangeArrowheads="1"/>
          </p:cNvSpPr>
          <p:nvPr>
            <p:ph type="title"/>
          </p:nvPr>
        </p:nvSpPr>
        <p:spPr bwMode="auto">
          <a:xfrm>
            <a:off x="0" y="242709"/>
            <a:ext cx="1159111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cs typeface="Arial" panose="020B0604020202020204" pitchFamily="34" charset="0"/>
              </a:rPr>
              <a:t>Table One – Experimental Data</a:t>
            </a:r>
            <a:r>
              <a:rPr kumimoji="0" lang="en-US" altLang="en-US" sz="16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600" b="0" i="0" u="none" strike="noStrike" cap="none" normalizeH="0" baseline="0" dirty="0" smtClean="0">
              <a:ln>
                <a:noFill/>
              </a:ln>
              <a:solidFill>
                <a:schemeClr val="tx1"/>
              </a:solidFill>
              <a:effectLst/>
            </a:endParaRPr>
          </a:p>
        </p:txBody>
      </p:sp>
      <p:sp>
        <p:nvSpPr>
          <p:cNvPr id="7" name="Rectangle 6"/>
          <p:cNvSpPr/>
          <p:nvPr/>
        </p:nvSpPr>
        <p:spPr>
          <a:xfrm>
            <a:off x="127179" y="2597497"/>
            <a:ext cx="11937642" cy="1846659"/>
          </a:xfrm>
          <a:prstGeom prst="rect">
            <a:avLst/>
          </a:prstGeom>
        </p:spPr>
        <p:txBody>
          <a:bodyPr wrap="square">
            <a:spAutoFit/>
          </a:bodyPr>
          <a:lstStyle/>
          <a:p>
            <a:pPr lvl="0" algn="just" eaLnBrk="0" fontAlgn="base" hangingPunct="0">
              <a:spcBef>
                <a:spcPct val="0"/>
              </a:spcBef>
              <a:spcAft>
                <a:spcPct val="0"/>
              </a:spcAft>
            </a:pPr>
            <a:r>
              <a:rPr lang="en-US" altLang="en-US" sz="1600" dirty="0">
                <a:solidFill>
                  <a:srgbClr val="000000"/>
                </a:solidFill>
                <a:latin typeface="Times New Roman" panose="02020603050405020304" pitchFamily="18" charset="0"/>
                <a:ea typeface="+mj-ea"/>
                <a:cs typeface="Times New Roman" panose="02020603050405020304" pitchFamily="18" charset="0"/>
              </a:rPr>
              <a:t>* This trial was eliminated because the thermometer was broken (there was a bubble of air in the mercury).  A new thermometer was obtained from the stockroom and used for all other data.</a:t>
            </a:r>
            <a:endParaRPr lang="en-US" altLang="en-US" sz="1600" dirty="0">
              <a:solidFill>
                <a:prstClr val="black"/>
              </a:solidFill>
              <a:latin typeface="Calibri Light" panose="020F0302020204030204"/>
              <a:ea typeface="+mj-ea"/>
              <a:cs typeface="+mj-cs"/>
            </a:endParaRPr>
          </a:p>
          <a:p>
            <a:pPr lvl="0" algn="just" eaLnBrk="0" fontAlgn="base" hangingPunct="0">
              <a:spcBef>
                <a:spcPct val="0"/>
              </a:spcBef>
              <a:spcAft>
                <a:spcPct val="0"/>
              </a:spcAft>
            </a:pPr>
            <a:r>
              <a:rPr lang="en-US" altLang="en-US" sz="1600" dirty="0">
                <a:solidFill>
                  <a:srgbClr val="000000"/>
                </a:solidFill>
                <a:latin typeface="Times New Roman" panose="02020603050405020304" pitchFamily="18" charset="0"/>
                <a:ea typeface="+mj-ea"/>
                <a:cs typeface="Times New Roman" panose="02020603050405020304" pitchFamily="18" charset="0"/>
              </a:rPr>
              <a:t> </a:t>
            </a:r>
            <a:r>
              <a:rPr lang="en-US" altLang="en-US" sz="1600" b="1" dirty="0">
                <a:solidFill>
                  <a:srgbClr val="000000"/>
                </a:solidFill>
                <a:latin typeface="Times New Roman" panose="02020603050405020304" pitchFamily="18" charset="0"/>
                <a:ea typeface="+mj-ea"/>
                <a:cs typeface="Times New Roman" panose="02020603050405020304" pitchFamily="18" charset="0"/>
              </a:rPr>
              <a:t>Observations:</a:t>
            </a:r>
            <a:r>
              <a:rPr lang="en-US" altLang="en-US" sz="1600" dirty="0">
                <a:solidFill>
                  <a:srgbClr val="000000"/>
                </a:solidFill>
                <a:latin typeface="Times New Roman" panose="02020603050405020304" pitchFamily="18" charset="0"/>
                <a:ea typeface="+mj-ea"/>
                <a:cs typeface="Times New Roman" panose="02020603050405020304" pitchFamily="18" charset="0"/>
              </a:rPr>
              <a:t> The unknown was yellowish-orange in color and had a fruity smell.</a:t>
            </a:r>
            <a:endParaRPr lang="en-US" altLang="en-US" sz="1600" dirty="0">
              <a:solidFill>
                <a:prstClr val="black"/>
              </a:solidFill>
              <a:latin typeface="Calibri Light" panose="020F0302020204030204"/>
              <a:ea typeface="+mj-ea"/>
              <a:cs typeface="+mj-cs"/>
            </a:endParaRPr>
          </a:p>
          <a:p>
            <a:pPr lvl="0" algn="just" eaLnBrk="0" fontAlgn="base" hangingPunct="0">
              <a:spcBef>
                <a:spcPct val="0"/>
              </a:spcBef>
              <a:spcAft>
                <a:spcPct val="0"/>
              </a:spcAft>
            </a:pPr>
            <a:r>
              <a:rPr lang="en-US" altLang="en-US" sz="1600" dirty="0">
                <a:solidFill>
                  <a:srgbClr val="000000"/>
                </a:solidFill>
                <a:latin typeface="Times New Roman" panose="02020603050405020304" pitchFamily="18" charset="0"/>
                <a:ea typeface="+mj-ea"/>
                <a:cs typeface="Times New Roman" panose="02020603050405020304" pitchFamily="18" charset="0"/>
              </a:rPr>
              <a:t>As can be seen from our water data the experimental values for the melting and boiling points of water differed from the theoretical values by +0.15 </a:t>
            </a:r>
            <a:r>
              <a:rPr lang="en-US" altLang="en-US" sz="1600" dirty="0">
                <a:solidFill>
                  <a:srgbClr val="000000"/>
                </a:solidFill>
                <a:latin typeface="Symbol" panose="05050102010706020507" pitchFamily="18" charset="2"/>
                <a:ea typeface="+mj-ea"/>
                <a:cs typeface="Times New Roman" panose="02020603050405020304" pitchFamily="18" charset="0"/>
              </a:rPr>
              <a:t>°</a:t>
            </a:r>
            <a:r>
              <a:rPr lang="en-US" altLang="en-US" sz="1600" dirty="0">
                <a:solidFill>
                  <a:srgbClr val="000000"/>
                </a:solidFill>
                <a:latin typeface="Times New Roman" panose="02020603050405020304" pitchFamily="18" charset="0"/>
                <a:ea typeface="+mj-ea"/>
                <a:cs typeface="Times New Roman" panose="02020603050405020304" pitchFamily="18" charset="0"/>
              </a:rPr>
              <a:t>C and +1.1 </a:t>
            </a:r>
            <a:r>
              <a:rPr lang="en-US" altLang="en-US" sz="1600" dirty="0">
                <a:solidFill>
                  <a:srgbClr val="000000"/>
                </a:solidFill>
                <a:latin typeface="Symbol" panose="05050102010706020507" pitchFamily="18" charset="2"/>
                <a:ea typeface="+mj-ea"/>
                <a:cs typeface="Times New Roman" panose="02020603050405020304" pitchFamily="18" charset="0"/>
              </a:rPr>
              <a:t>°</a:t>
            </a:r>
            <a:r>
              <a:rPr lang="en-US" altLang="en-US" sz="1600" dirty="0">
                <a:solidFill>
                  <a:srgbClr val="000000"/>
                </a:solidFill>
                <a:latin typeface="Times New Roman" panose="02020603050405020304" pitchFamily="18" charset="0"/>
                <a:ea typeface="+mj-ea"/>
                <a:cs typeface="Times New Roman" panose="02020603050405020304" pitchFamily="18" charset="0"/>
              </a:rPr>
              <a:t>C, respectively.  These differences were used to calibrate the average data for the unknown.  Thus the corrected values for the unknown boiling and melting points are given in Table 2.</a:t>
            </a:r>
            <a:endParaRPr lang="en-US" altLang="en-US" sz="1600" b="1" dirty="0">
              <a:solidFill>
                <a:srgbClr val="000000"/>
              </a:solidFill>
              <a:latin typeface="Times New Roman" panose="02020603050405020304" pitchFamily="18" charset="0"/>
              <a:ea typeface="+mj-ea"/>
              <a:cs typeface="Times New Roman" panose="02020603050405020304" pitchFamily="18" charset="0"/>
            </a:endParaRPr>
          </a:p>
          <a:p>
            <a:pPr lvl="0" algn="just" eaLnBrk="0" fontAlgn="base" hangingPunct="0">
              <a:spcBef>
                <a:spcPct val="0"/>
              </a:spcBef>
              <a:spcAft>
                <a:spcPct val="0"/>
              </a:spcAft>
            </a:pPr>
            <a:r>
              <a:rPr lang="en-US" altLang="en-US" b="1" dirty="0">
                <a:solidFill>
                  <a:srgbClr val="000000"/>
                </a:solidFill>
                <a:latin typeface="Arial Black" panose="020B0A04020102020204" pitchFamily="34" charset="0"/>
                <a:ea typeface="+mj-ea"/>
                <a:cs typeface="Arial" panose="020B0604020202020204" pitchFamily="34" charset="0"/>
              </a:rPr>
              <a:t>Table Two – Corrected Temperatures</a:t>
            </a:r>
            <a:r>
              <a:rPr lang="en-US" altLang="en-US" b="1" dirty="0">
                <a:solidFill>
                  <a:srgbClr val="000000"/>
                </a:solidFill>
                <a:latin typeface="Arial Black" panose="020B0A04020102020204" pitchFamily="34" charset="0"/>
                <a:ea typeface="+mj-ea"/>
                <a:cs typeface="Times New Roman" panose="02020603050405020304" pitchFamily="18" charset="0"/>
              </a:rPr>
              <a:t> </a:t>
            </a:r>
            <a:r>
              <a:rPr lang="en-US" altLang="en-US" b="1" dirty="0">
                <a:solidFill>
                  <a:srgbClr val="000000"/>
                </a:solidFill>
                <a:latin typeface="Times New Roman" panose="02020603050405020304" pitchFamily="18" charset="0"/>
                <a:ea typeface="+mj-ea"/>
                <a:cs typeface="Times New Roman" panose="02020603050405020304" pitchFamily="18" charset="0"/>
              </a:rPr>
              <a:t> </a:t>
            </a:r>
          </a:p>
        </p:txBody>
      </p:sp>
      <p:pic>
        <p:nvPicPr>
          <p:cNvPr id="8" name="Picture 7"/>
          <p:cNvPicPr>
            <a:picLocks noChangeAspect="1"/>
          </p:cNvPicPr>
          <p:nvPr/>
        </p:nvPicPr>
        <p:blipFill>
          <a:blip r:embed="rId2"/>
          <a:stretch>
            <a:fillRect/>
          </a:stretch>
        </p:blipFill>
        <p:spPr>
          <a:xfrm>
            <a:off x="0" y="6183392"/>
            <a:ext cx="12192000" cy="514570"/>
          </a:xfrm>
          <a:prstGeom prst="rect">
            <a:avLst/>
          </a:prstGeom>
        </p:spPr>
      </p:pic>
    </p:spTree>
    <p:extLst>
      <p:ext uri="{BB962C8B-B14F-4D97-AF65-F5344CB8AC3E}">
        <p14:creationId xmlns:p14="http://schemas.microsoft.com/office/powerpoint/2010/main" val="99535639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621806443"/>
              </p:ext>
            </p:extLst>
          </p:nvPr>
        </p:nvGraphicFramePr>
        <p:xfrm>
          <a:off x="236555" y="423193"/>
          <a:ext cx="6822141" cy="1799169"/>
        </p:xfrm>
        <a:graphic>
          <a:graphicData uri="http://schemas.openxmlformats.org/drawingml/2006/table">
            <a:tbl>
              <a:tblPr/>
              <a:tblGrid>
                <a:gridCol w="2274047"/>
                <a:gridCol w="2274047"/>
                <a:gridCol w="2274047"/>
              </a:tblGrid>
              <a:tr h="221516">
                <a:tc>
                  <a:txBody>
                    <a:bodyPr/>
                    <a:lstStyle/>
                    <a:p>
                      <a:pPr algn="just"/>
                      <a:r>
                        <a:rPr lang="en-US" sz="1200" b="1" dirty="0">
                          <a:effectLst/>
                        </a:rPr>
                        <a:t>Compound</a:t>
                      </a:r>
                      <a:endParaRPr lang="en-US" dirty="0">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a:effectLst/>
                        </a:rPr>
                        <a:t>Melting Point</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b="1">
                          <a:effectLst/>
                        </a:rPr>
                        <a:t>Boiling Point</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0393">
                <a:tc>
                  <a:txBody>
                    <a:bodyPr/>
                    <a:lstStyle/>
                    <a:p>
                      <a:r>
                        <a:rPr lang="en-US">
                          <a:effectLst/>
                        </a:rPr>
                        <a:t>Blabber Gas</a:t>
                      </a: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-15.8 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17.2 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3595">
                <a:tc>
                  <a:txBody>
                    <a:bodyPr/>
                    <a:lstStyle/>
                    <a:p>
                      <a:pPr algn="just"/>
                      <a:r>
                        <a:rPr lang="en-US" sz="1200">
                          <a:effectLst/>
                        </a:rPr>
                        <a:t>Freezer Gel</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dirty="0">
                          <a:effectLst/>
                        </a:rPr>
                        <a:t>82.7 </a:t>
                      </a:r>
                      <a:r>
                        <a:rPr lang="en-US" sz="1200" dirty="0">
                          <a:effectLst/>
                          <a:latin typeface="Symbol" panose="05050102010706020507" pitchFamily="18" charset="2"/>
                        </a:rPr>
                        <a:t>°</a:t>
                      </a:r>
                      <a:r>
                        <a:rPr lang="en-US" sz="1200" dirty="0">
                          <a:effectLst/>
                        </a:rPr>
                        <a:t>C</a:t>
                      </a:r>
                      <a:endParaRPr lang="en-US" dirty="0">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456.1 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3595">
                <a:tc>
                  <a:txBody>
                    <a:bodyPr/>
                    <a:lstStyle/>
                    <a:p>
                      <a:pPr algn="just"/>
                      <a:r>
                        <a:rPr lang="en-US" sz="1200">
                          <a:effectLst/>
                        </a:rPr>
                        <a:t>Silly Putty</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57.2 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121 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3595">
                <a:tc>
                  <a:txBody>
                    <a:bodyPr/>
                    <a:lstStyle/>
                    <a:p>
                      <a:pPr algn="just"/>
                      <a:r>
                        <a:rPr lang="en-US" sz="1200" dirty="0" err="1">
                          <a:effectLst/>
                        </a:rPr>
                        <a:t>Billgatesium</a:t>
                      </a:r>
                      <a:endParaRPr lang="en-US" dirty="0">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1000 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unknown</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3595">
                <a:tc>
                  <a:txBody>
                    <a:bodyPr/>
                    <a:lstStyle/>
                    <a:p>
                      <a:pPr algn="just"/>
                      <a:r>
                        <a:rPr lang="en-US" sz="1200">
                          <a:effectLst/>
                        </a:rPr>
                        <a:t>Farsel Juice</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80.8 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a:effectLst/>
                        </a:rPr>
                        <a:t>274.0 </a:t>
                      </a:r>
                      <a:r>
                        <a:rPr lang="en-US" sz="1200">
                          <a:effectLst/>
                          <a:latin typeface="Symbol" panose="05050102010706020507" pitchFamily="18" charset="2"/>
                        </a:rPr>
                        <a:t>°</a:t>
                      </a:r>
                      <a:r>
                        <a:rPr lang="en-US" sz="1200">
                          <a:effectLst/>
                        </a:rPr>
                        <a:t>C</a:t>
                      </a:r>
                      <a:endParaRPr lang="en-US">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0">
                <a:tc>
                  <a:txBody>
                    <a:bodyPr/>
                    <a:lstStyle/>
                    <a:p>
                      <a:pPr algn="just"/>
                      <a:r>
                        <a:rPr lang="en-US" sz="1200" dirty="0">
                          <a:effectLst/>
                        </a:rPr>
                        <a:t>Shampoo</a:t>
                      </a:r>
                      <a:endParaRPr lang="en-US" dirty="0">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dirty="0">
                          <a:effectLst/>
                        </a:rPr>
                        <a:t>-1.2 </a:t>
                      </a:r>
                      <a:r>
                        <a:rPr lang="en-US" sz="1200" dirty="0">
                          <a:effectLst/>
                          <a:latin typeface="Symbol" panose="05050102010706020507" pitchFamily="18" charset="2"/>
                        </a:rPr>
                        <a:t>°</a:t>
                      </a:r>
                      <a:r>
                        <a:rPr lang="en-US" sz="1200" dirty="0">
                          <a:effectLst/>
                        </a:rPr>
                        <a:t>C</a:t>
                      </a:r>
                      <a:endParaRPr lang="en-US" dirty="0">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just"/>
                      <a:r>
                        <a:rPr lang="en-US" sz="1200" dirty="0">
                          <a:effectLst/>
                        </a:rPr>
                        <a:t>108.7 </a:t>
                      </a:r>
                      <a:r>
                        <a:rPr lang="en-US" sz="1200" dirty="0">
                          <a:effectLst/>
                          <a:latin typeface="Symbol" panose="05050102010706020507" pitchFamily="18" charset="2"/>
                        </a:rPr>
                        <a:t>°</a:t>
                      </a:r>
                      <a:r>
                        <a:rPr lang="en-US" sz="1200" dirty="0">
                          <a:effectLst/>
                        </a:rPr>
                        <a:t>C</a:t>
                      </a:r>
                      <a:endParaRPr lang="en-US" dirty="0">
                        <a:effectLst/>
                      </a:endParaRPr>
                    </a:p>
                  </a:txBody>
                  <a:tcPr marL="68580" marR="6858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4" name="Rectangle 1"/>
          <p:cNvSpPr>
            <a:spLocks noGrp="1" noChangeArrowheads="1"/>
          </p:cNvSpPr>
          <p:nvPr>
            <p:ph type="title"/>
          </p:nvPr>
        </p:nvSpPr>
        <p:spPr bwMode="auto">
          <a:xfrm>
            <a:off x="128788" y="-38472"/>
            <a:ext cx="113538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none" strike="noStrike" cap="none" normalizeH="0" baseline="0" dirty="0" smtClean="0">
                <a:ln>
                  <a:noFill/>
                </a:ln>
                <a:solidFill>
                  <a:srgbClr val="000000"/>
                </a:solidFill>
                <a:effectLst/>
                <a:cs typeface="Arial" panose="020B0604020202020204" pitchFamily="34" charset="0"/>
              </a:rPr>
              <a:t>Table Three – Reference Data from Chemical Handbook</a:t>
            </a:r>
            <a:r>
              <a:rPr kumimoji="0" lang="en-US" altLang="en-US" sz="1800" b="1" i="0" u="none" strike="noStrike" cap="none" normalizeH="0" baseline="0" dirty="0" smtClean="0">
                <a:ln>
                  <a:noFill/>
                </a:ln>
                <a:solidFill>
                  <a:srgbClr val="000000"/>
                </a:solidFill>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smtClean="0">
                <a:ln>
                  <a:noFill/>
                </a:ln>
                <a:solidFill>
                  <a:schemeClr val="tx1"/>
                </a:solidFill>
                <a:effectLst/>
                <a:latin typeface="Arial" panose="020B0604020202020204" pitchFamily="34" charset="0"/>
              </a:rPr>
              <a:t/>
            </a:r>
            <a:br>
              <a:rPr kumimoji="0" lang="en-US" altLang="en-US" sz="1800" b="0" i="0" u="none" strike="noStrike" cap="none" normalizeH="0" baseline="0" dirty="0" smtClean="0">
                <a:ln>
                  <a:noFill/>
                </a:ln>
                <a:solidFill>
                  <a:schemeClr val="tx1"/>
                </a:solidFill>
                <a:effectLst/>
                <a:latin typeface="Arial" panose="020B0604020202020204" pitchFamily="34" charset="0"/>
              </a:rPr>
            </a:b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4"/>
          <p:cNvSpPr/>
          <p:nvPr/>
        </p:nvSpPr>
        <p:spPr>
          <a:xfrm>
            <a:off x="128788" y="2222362"/>
            <a:ext cx="11856707" cy="3847207"/>
          </a:xfrm>
          <a:prstGeom prst="rect">
            <a:avLst/>
          </a:prstGeom>
        </p:spPr>
        <p:txBody>
          <a:bodyPr wrap="square">
            <a:spAutoFit/>
          </a:bodyPr>
          <a:lstStyle/>
          <a:p>
            <a:pPr lvl="0" eaLnBrk="0" fontAlgn="base" hangingPunct="0">
              <a:spcBef>
                <a:spcPct val="0"/>
              </a:spcBef>
              <a:spcAft>
                <a:spcPct val="0"/>
              </a:spcAft>
            </a:pPr>
            <a:r>
              <a:rPr lang="en-US" altLang="en-US" sz="1200" dirty="0">
                <a:solidFill>
                  <a:srgbClr val="000000"/>
                </a:solidFill>
                <a:latin typeface="Times New Roman" panose="02020603050405020304" pitchFamily="18" charset="0"/>
                <a:ea typeface="+mj-ea"/>
                <a:cs typeface="Times New Roman" panose="02020603050405020304" pitchFamily="18" charset="0"/>
              </a:rPr>
              <a:t> </a:t>
            </a:r>
            <a:r>
              <a:rPr lang="en-US" altLang="en-US" sz="1600" dirty="0">
                <a:solidFill>
                  <a:srgbClr val="000000"/>
                </a:solidFill>
                <a:latin typeface="Times New Roman" panose="02020603050405020304" pitchFamily="18" charset="0"/>
                <a:ea typeface="+mj-ea"/>
                <a:cs typeface="Times New Roman" panose="02020603050405020304" pitchFamily="18" charset="0"/>
              </a:rPr>
              <a:t>Based on these data we conclude that our sample was probably “</a:t>
            </a:r>
            <a:r>
              <a:rPr lang="en-US" altLang="en-US" sz="1600" dirty="0" err="1">
                <a:solidFill>
                  <a:srgbClr val="000000"/>
                </a:solidFill>
                <a:latin typeface="Times New Roman" panose="02020603050405020304" pitchFamily="18" charset="0"/>
                <a:ea typeface="+mj-ea"/>
                <a:cs typeface="Times New Roman" panose="02020603050405020304" pitchFamily="18" charset="0"/>
              </a:rPr>
              <a:t>Farsel</a:t>
            </a:r>
            <a:r>
              <a:rPr lang="en-US" altLang="en-US" sz="1600" dirty="0">
                <a:solidFill>
                  <a:srgbClr val="000000"/>
                </a:solidFill>
                <a:latin typeface="Times New Roman" panose="02020603050405020304" pitchFamily="18" charset="0"/>
                <a:ea typeface="+mj-ea"/>
                <a:cs typeface="Times New Roman" panose="02020603050405020304" pitchFamily="18" charset="0"/>
              </a:rPr>
              <a:t> Juice” since both the melting and boiling points fall within the confidence limits of our average melting and boiling points.  Additional evidence to support our conclusion is that </a:t>
            </a:r>
            <a:r>
              <a:rPr lang="en-US" altLang="en-US" sz="1600" dirty="0" err="1">
                <a:solidFill>
                  <a:srgbClr val="000000"/>
                </a:solidFill>
                <a:latin typeface="Times New Roman" panose="02020603050405020304" pitchFamily="18" charset="0"/>
                <a:ea typeface="+mj-ea"/>
                <a:cs typeface="Times New Roman" panose="02020603050405020304" pitchFamily="18" charset="0"/>
              </a:rPr>
              <a:t>Farsel</a:t>
            </a:r>
            <a:r>
              <a:rPr lang="en-US" altLang="en-US" sz="1600" dirty="0">
                <a:solidFill>
                  <a:srgbClr val="000000"/>
                </a:solidFill>
                <a:latin typeface="Times New Roman" panose="02020603050405020304" pitchFamily="18" charset="0"/>
                <a:ea typeface="+mj-ea"/>
                <a:cs typeface="Times New Roman" panose="02020603050405020304" pitchFamily="18" charset="0"/>
              </a:rPr>
              <a:t> Juice is described in the </a:t>
            </a:r>
            <a:r>
              <a:rPr lang="en-US" altLang="en-US" sz="1600" u="sng" dirty="0">
                <a:solidFill>
                  <a:srgbClr val="000000"/>
                </a:solidFill>
                <a:latin typeface="Times New Roman" panose="02020603050405020304" pitchFamily="18" charset="0"/>
                <a:ea typeface="+mj-ea"/>
                <a:cs typeface="Times New Roman" panose="02020603050405020304" pitchFamily="18" charset="0"/>
              </a:rPr>
              <a:t>Chemical  Handbook</a:t>
            </a:r>
            <a:r>
              <a:rPr lang="en-US" altLang="en-US" sz="1600" dirty="0">
                <a:solidFill>
                  <a:srgbClr val="000000"/>
                </a:solidFill>
                <a:latin typeface="Times New Roman" panose="02020603050405020304" pitchFamily="18" charset="0"/>
                <a:ea typeface="+mj-ea"/>
                <a:cs typeface="Times New Roman" panose="02020603050405020304" pitchFamily="18" charset="0"/>
              </a:rPr>
              <a:t> as having a yellowish-orange in color and has a “peach-like” smell.  Our unknown was this color and one of our group members observed a “fruity” smell when she opened the bottle.</a:t>
            </a:r>
            <a:endParaRPr lang="en-US" altLang="en-US" sz="1600" dirty="0">
              <a:solidFill>
                <a:prstClr val="black"/>
              </a:solidFill>
              <a:latin typeface="Calibri Light" panose="020F0302020204030204"/>
              <a:ea typeface="+mj-ea"/>
              <a:cs typeface="+mj-cs"/>
            </a:endParaRPr>
          </a:p>
          <a:p>
            <a:pPr lvl="0" eaLnBrk="0" fontAlgn="base" hangingPunct="0">
              <a:spcBef>
                <a:spcPct val="0"/>
              </a:spcBef>
              <a:spcAft>
                <a:spcPct val="0"/>
              </a:spcAft>
            </a:pPr>
            <a:r>
              <a:rPr lang="en-US" altLang="en-US" sz="1600" dirty="0">
                <a:solidFill>
                  <a:srgbClr val="000000"/>
                </a:solidFill>
                <a:latin typeface="Times New Roman" panose="02020603050405020304" pitchFamily="18" charset="0"/>
                <a:ea typeface="+mj-ea"/>
                <a:cs typeface="Times New Roman" panose="02020603050405020304" pitchFamily="18" charset="0"/>
              </a:rPr>
              <a:t> Although our measured melting and boiling points differed from the theoretical data by a few percent, this difference was very small leading us to believe that our results were quite good.  While there is still room for error in our results due to the change in boiling and melting points as a function of atmospheric pressure this difference should be very small.  Other factors such as contaminates in the water used may have affected the results, but again every effort to minimalize such effects was made by using only deionized water.  Finally we did encounter some problems with our thermometer in the first trial, but this was fixed by replacing it at the stockroom.  Thus our careful work, our additional color and smell observations, and the fact that the corrected average of data exactly matched only one of the choices with 95% confidence, all suggest that our unknown was in fact </a:t>
            </a:r>
            <a:r>
              <a:rPr lang="en-US" altLang="en-US" sz="1600" dirty="0" err="1">
                <a:solidFill>
                  <a:srgbClr val="000000"/>
                </a:solidFill>
                <a:latin typeface="Times New Roman" panose="02020603050405020304" pitchFamily="18" charset="0"/>
                <a:ea typeface="+mj-ea"/>
                <a:cs typeface="Times New Roman" panose="02020603050405020304" pitchFamily="18" charset="0"/>
              </a:rPr>
              <a:t>Farsel</a:t>
            </a:r>
            <a:r>
              <a:rPr lang="en-US" altLang="en-US" sz="1600" dirty="0">
                <a:solidFill>
                  <a:srgbClr val="000000"/>
                </a:solidFill>
                <a:latin typeface="Times New Roman" panose="02020603050405020304" pitchFamily="18" charset="0"/>
                <a:ea typeface="+mj-ea"/>
                <a:cs typeface="Times New Roman" panose="02020603050405020304" pitchFamily="18" charset="0"/>
              </a:rPr>
              <a:t> Juice.</a:t>
            </a:r>
            <a:endParaRPr lang="en-US" altLang="en-US" sz="1600" dirty="0">
              <a:solidFill>
                <a:prstClr val="black"/>
              </a:solidFill>
              <a:latin typeface="Calibri Light" panose="020F0302020204030204"/>
              <a:ea typeface="+mj-ea"/>
              <a:cs typeface="+mj-cs"/>
            </a:endParaRPr>
          </a:p>
          <a:p>
            <a:pPr lvl="0" eaLnBrk="0" fontAlgn="base" hangingPunct="0">
              <a:spcBef>
                <a:spcPct val="0"/>
              </a:spcBef>
              <a:spcAft>
                <a:spcPct val="0"/>
              </a:spcAft>
            </a:pPr>
            <a:r>
              <a:rPr lang="en-US" altLang="en-US" sz="1200" dirty="0">
                <a:solidFill>
                  <a:srgbClr val="000000"/>
                </a:solidFill>
                <a:latin typeface="Times New Roman" panose="02020603050405020304" pitchFamily="18" charset="0"/>
                <a:ea typeface="+mj-ea"/>
                <a:cs typeface="Times New Roman" panose="02020603050405020304" pitchFamily="18" charset="0"/>
              </a:rPr>
              <a:t> </a:t>
            </a:r>
            <a:r>
              <a:rPr lang="en-US" altLang="en-US" b="1" dirty="0">
                <a:solidFill>
                  <a:srgbClr val="000000"/>
                </a:solidFill>
                <a:latin typeface="Arial" panose="020B0604020202020204" pitchFamily="34" charset="0"/>
                <a:ea typeface="+mj-ea"/>
                <a:cs typeface="Arial" panose="020B0604020202020204" pitchFamily="34" charset="0"/>
              </a:rPr>
              <a:t>Conclusions</a:t>
            </a:r>
            <a:endParaRPr lang="en-US" altLang="en-US" dirty="0">
              <a:solidFill>
                <a:prstClr val="black"/>
              </a:solidFill>
              <a:latin typeface="Calibri Light" panose="020F0302020204030204"/>
              <a:ea typeface="+mj-ea"/>
              <a:cs typeface="+mj-cs"/>
            </a:endParaRPr>
          </a:p>
          <a:p>
            <a:pPr lvl="0" eaLnBrk="0" fontAlgn="base" hangingPunct="0">
              <a:spcBef>
                <a:spcPct val="0"/>
              </a:spcBef>
              <a:spcAft>
                <a:spcPct val="0"/>
              </a:spcAft>
            </a:pPr>
            <a:r>
              <a:rPr lang="en-US" altLang="en-US" sz="1200" dirty="0">
                <a:solidFill>
                  <a:srgbClr val="000000"/>
                </a:solidFill>
                <a:latin typeface="Times New Roman" panose="02020603050405020304" pitchFamily="18" charset="0"/>
                <a:ea typeface="+mj-ea"/>
                <a:cs typeface="Times New Roman" panose="02020603050405020304" pitchFamily="18" charset="0"/>
              </a:rPr>
              <a:t> </a:t>
            </a:r>
            <a:r>
              <a:rPr lang="en-US" altLang="en-US" sz="1600" dirty="0">
                <a:solidFill>
                  <a:srgbClr val="000000"/>
                </a:solidFill>
                <a:latin typeface="Times New Roman" panose="02020603050405020304" pitchFamily="18" charset="0"/>
                <a:ea typeface="+mj-ea"/>
                <a:cs typeface="Times New Roman" panose="02020603050405020304" pitchFamily="18" charset="0"/>
              </a:rPr>
              <a:t>In this lab we determined the identity of our unknown to be </a:t>
            </a:r>
            <a:r>
              <a:rPr lang="en-US" altLang="en-US" sz="1600" dirty="0" err="1">
                <a:solidFill>
                  <a:srgbClr val="000000"/>
                </a:solidFill>
                <a:latin typeface="Times New Roman" panose="02020603050405020304" pitchFamily="18" charset="0"/>
                <a:ea typeface="+mj-ea"/>
                <a:cs typeface="Times New Roman" panose="02020603050405020304" pitchFamily="18" charset="0"/>
              </a:rPr>
              <a:t>Farsel</a:t>
            </a:r>
            <a:r>
              <a:rPr lang="en-US" altLang="en-US" sz="1600" dirty="0">
                <a:solidFill>
                  <a:srgbClr val="000000"/>
                </a:solidFill>
                <a:latin typeface="Times New Roman" panose="02020603050405020304" pitchFamily="18" charset="0"/>
                <a:ea typeface="+mj-ea"/>
                <a:cs typeface="Times New Roman" panose="02020603050405020304" pitchFamily="18" charset="0"/>
              </a:rPr>
              <a:t> Juice using normal melting and boiling points.  A future experiment might include an additional calibration using the barometric pressure and/or inclusion of other chemical properties such as reactions of the compounds with acids and stuff to further test the nature of the chemicals and more positively identify the chemicals.</a:t>
            </a:r>
            <a:endParaRPr lang="en-US" sz="1600" dirty="0"/>
          </a:p>
        </p:txBody>
      </p:sp>
    </p:spTree>
    <p:extLst>
      <p:ext uri="{BB962C8B-B14F-4D97-AF65-F5344CB8AC3E}">
        <p14:creationId xmlns:p14="http://schemas.microsoft.com/office/powerpoint/2010/main" val="28765965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9600" b="1" dirty="0">
                <a:solidFill>
                  <a:srgbClr val="70AD47">
                    <a:lumMod val="50000"/>
                  </a:srgbClr>
                </a:solidFill>
                <a:effectLst>
                  <a:outerShdw blurRad="38100" dist="38100" dir="2700000" algn="tl">
                    <a:srgbClr val="000000">
                      <a:alpha val="43137"/>
                    </a:srgbClr>
                  </a:outerShdw>
                </a:effectLst>
              </a:rPr>
              <a:t>Introduction</a:t>
            </a:r>
            <a:endParaRPr lang="en-US" dirty="0"/>
          </a:p>
        </p:txBody>
      </p:sp>
      <p:sp>
        <p:nvSpPr>
          <p:cNvPr id="3" name="Content Placeholder 2"/>
          <p:cNvSpPr>
            <a:spLocks noGrp="1"/>
          </p:cNvSpPr>
          <p:nvPr>
            <p:ph idx="1"/>
          </p:nvPr>
        </p:nvSpPr>
        <p:spPr/>
        <p:txBody>
          <a:bodyPr>
            <a:normAutofit/>
          </a:bodyPr>
          <a:lstStyle/>
          <a:p>
            <a:r>
              <a:rPr lang="en-US" sz="3200" dirty="0">
                <a:latin typeface="Georgia" panose="02040502050405020303" pitchFamily="18" charset="0"/>
              </a:rPr>
              <a:t>The Introduction is a paragraph that explains the objectives or purpose of the </a:t>
            </a:r>
            <a:r>
              <a:rPr lang="en-US" sz="3200" dirty="0" smtClean="0">
                <a:latin typeface="Georgia" panose="02040502050405020303" pitchFamily="18" charset="0"/>
              </a:rPr>
              <a:t>lab and hypothesis.</a:t>
            </a:r>
          </a:p>
          <a:p>
            <a:r>
              <a:rPr lang="en-US" sz="3200" dirty="0" smtClean="0">
                <a:latin typeface="Georgia" panose="02040502050405020303" pitchFamily="18" charset="0"/>
              </a:rPr>
              <a:t>An introduction contain </a:t>
            </a:r>
            <a:r>
              <a:rPr lang="en-US" sz="3200" dirty="0">
                <a:latin typeface="Georgia" panose="02040502050405020303" pitchFamily="18" charset="0"/>
              </a:rPr>
              <a:t>background information, briefly </a:t>
            </a:r>
            <a:r>
              <a:rPr lang="en-US" sz="3200" dirty="0" smtClean="0">
                <a:latin typeface="Georgia" panose="02040502050405020303" pitchFamily="18" charset="0"/>
              </a:rPr>
              <a:t>summarizing </a:t>
            </a:r>
            <a:r>
              <a:rPr lang="en-US" sz="3200" dirty="0">
                <a:latin typeface="Georgia" panose="02040502050405020303" pitchFamily="18" charset="0"/>
              </a:rPr>
              <a:t>how the experiment was </a:t>
            </a:r>
            <a:r>
              <a:rPr lang="en-US" sz="3200" dirty="0" smtClean="0">
                <a:latin typeface="Georgia" panose="02040502050405020303" pitchFamily="18" charset="0"/>
              </a:rPr>
              <a:t>performed and the objective of the report. </a:t>
            </a:r>
            <a:endParaRPr lang="en-US" sz="3200" dirty="0">
              <a:latin typeface="Georgia" panose="02040502050405020303" pitchFamily="18" charset="0"/>
            </a:endParaRPr>
          </a:p>
          <a:p>
            <a:r>
              <a:rPr lang="en-US" sz="3200" dirty="0" smtClean="0">
                <a:latin typeface="Georgia" panose="02040502050405020303" pitchFamily="18" charset="0"/>
              </a:rPr>
              <a:t>In case of the medical report introduction includes the background of the patient including their name, age, sex, height, weight, blood type, type of sample etc. It can even include when the procedure was done.</a:t>
            </a:r>
          </a:p>
          <a:p>
            <a:endParaRPr lang="en-US" sz="3200" dirty="0">
              <a:latin typeface="Georgia" panose="02040502050405020303" pitchFamily="18" charset="0"/>
            </a:endParaRPr>
          </a:p>
          <a:p>
            <a:endParaRPr lang="en-US" dirty="0"/>
          </a:p>
        </p:txBody>
      </p:sp>
    </p:spTree>
    <p:extLst>
      <p:ext uri="{BB962C8B-B14F-4D97-AF65-F5344CB8AC3E}">
        <p14:creationId xmlns:p14="http://schemas.microsoft.com/office/powerpoint/2010/main" val="32664700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8800" b="1" dirty="0" smtClean="0">
                <a:solidFill>
                  <a:schemeClr val="accent2">
                    <a:lumMod val="50000"/>
                  </a:schemeClr>
                </a:solidFill>
                <a:effectLst>
                  <a:outerShdw blurRad="38100" dist="38100" dir="2700000" algn="tl">
                    <a:srgbClr val="000000">
                      <a:alpha val="43137"/>
                    </a:srgbClr>
                  </a:outerShdw>
                </a:effectLst>
              </a:rPr>
              <a:t>Materials and method</a:t>
            </a:r>
            <a:endParaRPr lang="en-US" sz="8800" b="1" dirty="0">
              <a:solidFill>
                <a:schemeClr val="accent2">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r>
              <a:rPr lang="en-US" sz="3200" dirty="0" smtClean="0">
                <a:latin typeface="Georgia" panose="02040502050405020303" pitchFamily="18" charset="0"/>
              </a:rPr>
              <a:t>What did you do and how did you do?</a:t>
            </a:r>
          </a:p>
          <a:p>
            <a:r>
              <a:rPr lang="en-US" sz="3200" dirty="0" smtClean="0">
                <a:latin typeface="Georgia" panose="02040502050405020303" pitchFamily="18" charset="0"/>
              </a:rPr>
              <a:t>Include </a:t>
            </a:r>
            <a:r>
              <a:rPr lang="en-US" sz="3200" dirty="0">
                <a:latin typeface="Georgia" panose="02040502050405020303" pitchFamily="18" charset="0"/>
              </a:rPr>
              <a:t>complete details and write this section clearly </a:t>
            </a:r>
            <a:r>
              <a:rPr lang="en-US" sz="3200" dirty="0" smtClean="0">
                <a:latin typeface="Georgia" panose="02040502050405020303" pitchFamily="18" charset="0"/>
              </a:rPr>
              <a:t>enough to allow </a:t>
            </a:r>
            <a:r>
              <a:rPr lang="en-US" sz="3200" dirty="0">
                <a:latin typeface="Georgia" panose="02040502050405020303" pitchFamily="18" charset="0"/>
              </a:rPr>
              <a:t>readers to duplicate the experiment if they so wish.</a:t>
            </a:r>
          </a:p>
          <a:p>
            <a:r>
              <a:rPr lang="en-US" sz="3200" dirty="0">
                <a:latin typeface="Georgia" panose="02040502050405020303" pitchFamily="18" charset="0"/>
              </a:rPr>
              <a:t>Write </a:t>
            </a:r>
            <a:r>
              <a:rPr lang="en-US" sz="3200" dirty="0" smtClean="0">
                <a:latin typeface="Georgia" panose="02040502050405020303" pitchFamily="18" charset="0"/>
              </a:rPr>
              <a:t>in </a:t>
            </a:r>
            <a:r>
              <a:rPr lang="en-US" sz="3200" dirty="0">
                <a:latin typeface="Georgia" panose="02040502050405020303" pitchFamily="18" charset="0"/>
              </a:rPr>
              <a:t>past tense because you have already done the </a:t>
            </a:r>
            <a:r>
              <a:rPr lang="en-US" sz="3200" dirty="0" smtClean="0">
                <a:latin typeface="Georgia" panose="02040502050405020303" pitchFamily="18" charset="0"/>
              </a:rPr>
              <a:t>experiment or examination.</a:t>
            </a:r>
          </a:p>
          <a:p>
            <a:endParaRPr lang="en-US" sz="3200" dirty="0">
              <a:latin typeface="Lucida Grande"/>
            </a:endParaRPr>
          </a:p>
        </p:txBody>
      </p:sp>
    </p:spTree>
    <p:extLst>
      <p:ext uri="{BB962C8B-B14F-4D97-AF65-F5344CB8AC3E}">
        <p14:creationId xmlns:p14="http://schemas.microsoft.com/office/powerpoint/2010/main" val="17771429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8800" b="1" dirty="0" smtClean="0">
                <a:solidFill>
                  <a:schemeClr val="accent2">
                    <a:lumMod val="50000"/>
                  </a:schemeClr>
                </a:solidFill>
                <a:effectLst>
                  <a:outerShdw blurRad="38100" dist="38100" dir="2700000" algn="tl">
                    <a:srgbClr val="000000">
                      <a:alpha val="43137"/>
                    </a:srgbClr>
                  </a:outerShdw>
                </a:effectLst>
              </a:rPr>
              <a:t>Observations or result</a:t>
            </a:r>
            <a:endParaRPr lang="en-US" sz="8800" b="1" dirty="0">
              <a:solidFill>
                <a:schemeClr val="accent2">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Autofit/>
          </a:bodyPr>
          <a:lstStyle/>
          <a:p>
            <a:r>
              <a:rPr lang="en-US" sz="3200" dirty="0" smtClean="0">
                <a:latin typeface="Georgia" panose="02040502050405020303" pitchFamily="18" charset="0"/>
              </a:rPr>
              <a:t>What did you find?</a:t>
            </a:r>
          </a:p>
          <a:p>
            <a:r>
              <a:rPr lang="en-US" sz="3200" dirty="0">
                <a:latin typeface="Georgia" panose="02040502050405020303" pitchFamily="18" charset="0"/>
              </a:rPr>
              <a:t>In the results, you present your observations and data with no interpretations or </a:t>
            </a:r>
            <a:r>
              <a:rPr lang="en-US" sz="3200" dirty="0" smtClean="0">
                <a:latin typeface="Georgia" panose="02040502050405020303" pitchFamily="18" charset="0"/>
              </a:rPr>
              <a:t>conclusions.</a:t>
            </a:r>
          </a:p>
          <a:p>
            <a:r>
              <a:rPr lang="en-US" sz="3200" dirty="0">
                <a:latin typeface="Georgia" panose="02040502050405020303" pitchFamily="18" charset="0"/>
              </a:rPr>
              <a:t>Record all your </a:t>
            </a:r>
            <a:r>
              <a:rPr lang="en-US" sz="3200" dirty="0" smtClean="0">
                <a:latin typeface="Georgia" panose="02040502050405020303" pitchFamily="18" charset="0"/>
              </a:rPr>
              <a:t>results, well-organized and in order.</a:t>
            </a:r>
          </a:p>
          <a:p>
            <a:r>
              <a:rPr lang="en-US" sz="3200" dirty="0">
                <a:latin typeface="Georgia" panose="02040502050405020303" pitchFamily="18" charset="0"/>
              </a:rPr>
              <a:t>Tables and graphs should be used to supplement the text </a:t>
            </a:r>
            <a:r>
              <a:rPr lang="en-US" sz="3200" dirty="0" smtClean="0">
                <a:latin typeface="Georgia" panose="02040502050405020303" pitchFamily="18" charset="0"/>
              </a:rPr>
              <a:t>if needed </a:t>
            </a:r>
            <a:r>
              <a:rPr lang="en-US" sz="3200" dirty="0">
                <a:latin typeface="Georgia" panose="02040502050405020303" pitchFamily="18" charset="0"/>
              </a:rPr>
              <a:t>to present the data in a more understandable </a:t>
            </a:r>
            <a:r>
              <a:rPr lang="en-US" sz="3200" dirty="0" smtClean="0">
                <a:latin typeface="Georgia" panose="02040502050405020303" pitchFamily="18" charset="0"/>
              </a:rPr>
              <a:t>form.</a:t>
            </a:r>
          </a:p>
          <a:p>
            <a:endParaRPr lang="en-US" sz="3200" dirty="0" smtClean="0">
              <a:latin typeface="Georgia" panose="02040502050405020303" pitchFamily="18" charset="0"/>
            </a:endParaRPr>
          </a:p>
          <a:p>
            <a:endParaRPr lang="en-US" sz="3200" dirty="0">
              <a:latin typeface="Georgia" panose="02040502050405020303" pitchFamily="18" charset="0"/>
            </a:endParaRPr>
          </a:p>
        </p:txBody>
      </p:sp>
    </p:spTree>
    <p:extLst>
      <p:ext uri="{BB962C8B-B14F-4D97-AF65-F5344CB8AC3E}">
        <p14:creationId xmlns:p14="http://schemas.microsoft.com/office/powerpoint/2010/main" val="40538208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8800" b="1" dirty="0" smtClean="0">
                <a:solidFill>
                  <a:schemeClr val="accent2">
                    <a:lumMod val="50000"/>
                  </a:schemeClr>
                </a:solidFill>
                <a:effectLst>
                  <a:outerShdw blurRad="38100" dist="38100" dir="2700000" algn="tl">
                    <a:srgbClr val="000000">
                      <a:alpha val="43137"/>
                    </a:srgbClr>
                  </a:outerShdw>
                </a:effectLst>
              </a:rPr>
              <a:t>Discussions or analysis</a:t>
            </a:r>
            <a:endParaRPr lang="en-US" sz="8800" b="1" dirty="0">
              <a:solidFill>
                <a:schemeClr val="accent2">
                  <a:lumMod val="50000"/>
                </a:schemeClr>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lnSpcReduction="10000"/>
          </a:bodyPr>
          <a:lstStyle/>
          <a:p>
            <a:r>
              <a:rPr lang="en-US" sz="3200" dirty="0">
                <a:latin typeface="Georgia" panose="02040502050405020303" pitchFamily="18" charset="0"/>
              </a:rPr>
              <a:t>Describe patterns and relationships that emerged</a:t>
            </a:r>
          </a:p>
          <a:p>
            <a:r>
              <a:rPr lang="en-US" sz="3200" dirty="0">
                <a:latin typeface="Georgia" panose="02040502050405020303" pitchFamily="18" charset="0"/>
              </a:rPr>
              <a:t>Discuss why you observed what you did, how it </a:t>
            </a:r>
            <a:r>
              <a:rPr lang="en-US" sz="3200" dirty="0" smtClean="0">
                <a:latin typeface="Georgia" panose="02040502050405020303" pitchFamily="18" charset="0"/>
              </a:rPr>
              <a:t>happened and </a:t>
            </a:r>
            <a:r>
              <a:rPr lang="en-US" sz="3200" dirty="0">
                <a:latin typeface="Georgia" panose="02040502050405020303" pitchFamily="18" charset="0"/>
              </a:rPr>
              <a:t>how it relates to the purpose of </a:t>
            </a:r>
            <a:r>
              <a:rPr lang="en-US" sz="3200" dirty="0" smtClean="0">
                <a:latin typeface="Georgia" panose="02040502050405020303" pitchFamily="18" charset="0"/>
              </a:rPr>
              <a:t>the experiment or examination.</a:t>
            </a:r>
          </a:p>
          <a:p>
            <a:r>
              <a:rPr lang="en-US" sz="3200" dirty="0">
                <a:latin typeface="Georgia" panose="02040502050405020303" pitchFamily="18" charset="0"/>
              </a:rPr>
              <a:t>Compare these results to trends described in the literature and to theoretical </a:t>
            </a:r>
            <a:r>
              <a:rPr lang="en-US" sz="3200" dirty="0" smtClean="0">
                <a:latin typeface="Georgia" panose="02040502050405020303" pitchFamily="18" charset="0"/>
              </a:rPr>
              <a:t>behavior</a:t>
            </a:r>
          </a:p>
          <a:p>
            <a:r>
              <a:rPr lang="en-US" sz="3200" dirty="0">
                <a:latin typeface="Georgia" panose="02040502050405020303" pitchFamily="18" charset="0"/>
              </a:rPr>
              <a:t>Support your interpretations with references </a:t>
            </a:r>
            <a:r>
              <a:rPr lang="en-US" sz="3200" dirty="0" smtClean="0">
                <a:latin typeface="Georgia" panose="02040502050405020303" pitchFamily="18" charset="0"/>
              </a:rPr>
              <a:t>and</a:t>
            </a:r>
            <a:r>
              <a:rPr lang="en-US" sz="3200" dirty="0">
                <a:latin typeface="Georgia" panose="02040502050405020303" pitchFamily="18" charset="0"/>
              </a:rPr>
              <a:t> </a:t>
            </a:r>
            <a:r>
              <a:rPr lang="en-US" sz="3200" dirty="0" smtClean="0">
                <a:latin typeface="Georgia" panose="02040502050405020303" pitchFamily="18" charset="0"/>
              </a:rPr>
              <a:t>provide enough </a:t>
            </a:r>
            <a:r>
              <a:rPr lang="en-US" sz="3200" dirty="0">
                <a:latin typeface="Georgia" panose="02040502050405020303" pitchFamily="18" charset="0"/>
              </a:rPr>
              <a:t>information </a:t>
            </a:r>
            <a:r>
              <a:rPr lang="en-US" sz="3200" dirty="0" smtClean="0">
                <a:latin typeface="Georgia" panose="02040502050405020303" pitchFamily="18" charset="0"/>
              </a:rPr>
              <a:t>for anyone to </a:t>
            </a:r>
            <a:r>
              <a:rPr lang="en-US" sz="3200" dirty="0">
                <a:latin typeface="Georgia" panose="02040502050405020303" pitchFamily="18" charset="0"/>
              </a:rPr>
              <a:t>understand the </a:t>
            </a:r>
            <a:r>
              <a:rPr lang="en-US" sz="3200" dirty="0" smtClean="0">
                <a:latin typeface="Georgia" panose="02040502050405020303" pitchFamily="18" charset="0"/>
              </a:rPr>
              <a:t>discussion.</a:t>
            </a:r>
          </a:p>
          <a:p>
            <a:endParaRPr lang="en-US" sz="3200" dirty="0">
              <a:latin typeface="Lucida Grande"/>
            </a:endParaRPr>
          </a:p>
          <a:p>
            <a:endParaRPr lang="en-US" dirty="0" smtClean="0">
              <a:solidFill>
                <a:srgbClr val="333333"/>
              </a:solidFill>
              <a:latin typeface="Lucida Grande"/>
            </a:endParaRPr>
          </a:p>
          <a:p>
            <a:endParaRPr lang="en-US" dirty="0"/>
          </a:p>
        </p:txBody>
      </p:sp>
    </p:spTree>
    <p:extLst>
      <p:ext uri="{BB962C8B-B14F-4D97-AF65-F5344CB8AC3E}">
        <p14:creationId xmlns:p14="http://schemas.microsoft.com/office/powerpoint/2010/main" val="17193579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1250</TotalTime>
  <Words>2276</Words>
  <Application>Microsoft Office PowerPoint</Application>
  <PresentationFormat>Widescreen</PresentationFormat>
  <Paragraphs>272</Paragraphs>
  <Slides>51</Slides>
  <Notes>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51</vt:i4>
      </vt:variant>
    </vt:vector>
  </HeadingPairs>
  <TitlesOfParts>
    <vt:vector size="65" baseType="lpstr">
      <vt:lpstr>Arial</vt:lpstr>
      <vt:lpstr>Arial Black</vt:lpstr>
      <vt:lpstr>Calibri</vt:lpstr>
      <vt:lpstr>Calibri Light</vt:lpstr>
      <vt:lpstr>Consolas</vt:lpstr>
      <vt:lpstr>Cooper Black</vt:lpstr>
      <vt:lpstr>Copperplate Gothic Bold</vt:lpstr>
      <vt:lpstr>Georgia</vt:lpstr>
      <vt:lpstr>Helvetica Neue</vt:lpstr>
      <vt:lpstr>Lucida Grande</vt:lpstr>
      <vt:lpstr>Symbol</vt:lpstr>
      <vt:lpstr>Times New Roman</vt:lpstr>
      <vt:lpstr>Wingdings</vt:lpstr>
      <vt:lpstr>Office Theme</vt:lpstr>
      <vt:lpstr> lab, trip, feability, progress, technical and non-technical reports </vt:lpstr>
      <vt:lpstr>PowerPoint Presentation</vt:lpstr>
      <vt:lpstr>Laboratory reports are written for several reasons. One reason is to communicate the laboratory work to management.  It presents the findings of the experiment done in a lab report that outlines how the experiment worked and what the results were.</vt:lpstr>
      <vt:lpstr>Title</vt:lpstr>
      <vt:lpstr>Abstract</vt:lpstr>
      <vt:lpstr>Introduction</vt:lpstr>
      <vt:lpstr>Materials and method</vt:lpstr>
      <vt:lpstr>Observations or result</vt:lpstr>
      <vt:lpstr>Discussions or analysis</vt:lpstr>
      <vt:lpstr>Conclusion</vt:lpstr>
      <vt:lpstr>Appendices</vt:lpstr>
      <vt:lpstr>PowerPoint Presentation</vt:lpstr>
      <vt:lpstr> A feasibility study is an analysis of the viability of an idea through a disciplined and documented process of thinking through the idea from its logical beginning to its logical end. Feasibility studies contain comprehensive, detailed information about your business structure, your products and services, the market and how you will deliver a product or service, and the resources you need to make the business run efficiently.   A feasibility report is the results of a feasibility study. This report details whether or not a project should be undertaken and the reasons for that decision. It includes  the profitability, effectiveness, current analysis, requirement, approach, evaluation and review of a proposed investment.</vt:lpstr>
      <vt:lpstr>The purpose of this report is to determine project parameters and define solutions to the problem that further needs analysis.  It develop marketing strategies to convince a bank or investor that your business is worth considering as an investment.  It serves as a solid foundation for developing your business plan. </vt:lpstr>
      <vt:lpstr>Introduction</vt:lpstr>
      <vt:lpstr>Background</vt:lpstr>
      <vt:lpstr>Outline</vt:lpstr>
      <vt:lpstr>Evaluation</vt:lpstr>
      <vt:lpstr>Conclusion</vt:lpstr>
      <vt:lpstr>Recommendations and alternatives</vt:lpstr>
      <vt:lpstr>PowerPoint Presentation</vt:lpstr>
      <vt:lpstr>A trip report is normally prepared by a business traveler immediately after a business trip. A trip report can be a useful document for many people in an organization. For example, even when only one, two, or three people might have been able to take a particular trip, a well prepared trip report can benefit many others in the organization. </vt:lpstr>
      <vt:lpstr>Title</vt:lpstr>
      <vt:lpstr>Introduction</vt:lpstr>
      <vt:lpstr>Objective  </vt:lpstr>
      <vt:lpstr>Methodology or observation</vt:lpstr>
      <vt:lpstr>Findings</vt:lpstr>
      <vt:lpstr>Conclusion</vt:lpstr>
      <vt:lpstr>Recommendations</vt:lpstr>
      <vt:lpstr>Progress Report</vt:lpstr>
      <vt:lpstr>Introduction:-</vt:lpstr>
      <vt:lpstr>PowerPoint Presentation</vt:lpstr>
      <vt:lpstr>PowerPoint Presentation</vt:lpstr>
      <vt:lpstr>Discussion of achievements since last reporting:- </vt:lpstr>
      <vt:lpstr>Assessment of whether you will meet the objectives in the proposed schedule and budget:- </vt:lpstr>
      <vt:lpstr>.Discussion of problems that have arisen:- </vt:lpstr>
      <vt:lpstr>CONCLUSION:-</vt:lpstr>
      <vt:lpstr> Technical Reports:-</vt:lpstr>
      <vt:lpstr>Contents:-</vt:lpstr>
      <vt:lpstr>Description:-</vt:lpstr>
      <vt:lpstr>Production guidelines:-</vt:lpstr>
      <vt:lpstr>Publication:-</vt:lpstr>
      <vt:lpstr>References:-</vt:lpstr>
      <vt:lpstr>External Links:-</vt:lpstr>
      <vt:lpstr>Non-Technical Report:-</vt:lpstr>
      <vt:lpstr>PowerPoint Presentation</vt:lpstr>
      <vt:lpstr>trip report sample </vt:lpstr>
      <vt:lpstr>Observation- The country team brief gave the DCG keen insight on daily life, culture and future opportunities for USMC engagement with Burma.  Although the 2nd poorest country in Asia, Burma has seen economic activity expanding this past year as well as an increase in tourist visa requests from the U.S.  Though there has been an increase in embassy staff in Rangoon with the expectation of  expanded opportunities with Burma, there are still internal issues that Burma is dealing with such as human rights issues, ethnic conflicts (to include)  in Kachin, Shan, and Rakhine states.  The courtesy call with Major General San Oo was a breakthrough opportunity for a Marine Corps GO to have a meaningful discussion with a high ranking Burmese military officer; however, the opportunity was unfortunately not fully capitalized upon due to the language barrier.  Towards the end of the office call, Commodore Myint New was able to express (without interpreter) that Burma has a capable military that can conduct joint operations as well as conduct cross training throughout their respective militaries.  The meeting ended symbolically with Major General San Oo escorting the DCG out to his vehicle (the SDO/DATT, COL Dickey informed the DCG that Major General San Oo’s gesture is very symbolic in Burmese culture).  The DCG then attended the Marine Corps Ball on his last night in Rangoon at the Chatrium Hotel.  The Marine Security Guard Detachment under the leadership of GySgt Rodriguez conducted themselves in highly professional manner throughout the DCG’s visit.      Findings.  This country visit was a historical step toward MARFORPAC engagement in Burma.  Although Burma will have observers to Cobra Gold in 2013 and opportunities to attend APCSS in the future, the country is not ready to have robust Mil-Mil engagements in the near future.  The approach must be slow and incremental with the goals of achieving Burmese and MARFORPAC goals of strengthening U.S./Burma relations.     Way Ahead/Recommendations.  I recommend that when the next opportunity for key leader engagement presents itself, MARFORPAC emphasized a visit to the administrative capital, Nay Pyi Taw Burma.   Rangoon is not actually the center of power in Burma; Nay Pyi Taw—approximately three hours from Rangoon—provides opportunities to engage decision makers in both the Burmese military and government and will facilitate increased access and insight into future U.S./Burma relations and engagements.     </vt:lpstr>
      <vt:lpstr>Lab report sample</vt:lpstr>
      <vt:lpstr>Table One – Experimental Data   </vt:lpstr>
      <vt:lpstr>Table Three – Reference Data from Chemical Handbook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 trip, feability, progress, technical and non-technical reports</dc:title>
  <dc:creator>shrija thapa</dc:creator>
  <cp:lastModifiedBy>Acer</cp:lastModifiedBy>
  <cp:revision>65</cp:revision>
  <dcterms:created xsi:type="dcterms:W3CDTF">2018-02-21T13:28:21Z</dcterms:created>
  <dcterms:modified xsi:type="dcterms:W3CDTF">2018-02-25T06:23:47Z</dcterms:modified>
</cp:coreProperties>
</file>