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66" r:id="rId5"/>
    <p:sldId id="273" r:id="rId6"/>
    <p:sldId id="267" r:id="rId7"/>
    <p:sldId id="268" r:id="rId8"/>
    <p:sldId id="269" r:id="rId9"/>
    <p:sldId id="270" r:id="rId10"/>
    <p:sldId id="271" r:id="rId11"/>
    <p:sldId id="260" r:id="rId12"/>
    <p:sldId id="261" r:id="rId13"/>
    <p:sldId id="263" r:id="rId14"/>
    <p:sldId id="262" r:id="rId15"/>
    <p:sldId id="259" r:id="rId16"/>
    <p:sldId id="264" r:id="rId17"/>
    <p:sldId id="265" r:id="rId18"/>
    <p:sldId id="27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40" d="100"/>
          <a:sy n="40" d="100"/>
        </p:scale>
        <p:origin x="-822" y="-20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7D6475-4544-4796-9487-6C0487FBB51A}" type="datetimeFigureOut">
              <a:rPr lang="en-US" smtClean="0"/>
              <a:pPr/>
              <a:t>2/6/2016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ABB5DF-EAF0-4F8B-A299-85BF5A1E792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ABB5DF-EAF0-4F8B-A299-85BF5A1E792B}"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Memoranda( Memo)</a:t>
            </a:r>
            <a:endParaRPr lang="en-US" dirty="0"/>
          </a:p>
        </p:txBody>
      </p:sp>
      <p:sp>
        <p:nvSpPr>
          <p:cNvPr id="3" name="Subtitle 2"/>
          <p:cNvSpPr>
            <a:spLocks noGrp="1"/>
          </p:cNvSpPr>
          <p:nvPr>
            <p:ph type="subTitle" idx="1"/>
          </p:nvPr>
        </p:nvSpPr>
        <p:spPr/>
        <p:txBody>
          <a:bodyPr/>
          <a:lstStyle/>
          <a:p>
            <a:r>
              <a:rPr lang="en-US" dirty="0" err="1" smtClean="0"/>
              <a:t>Tribhuwan</a:t>
            </a:r>
            <a:r>
              <a:rPr lang="en-US" dirty="0" smtClean="0"/>
              <a:t> </a:t>
            </a:r>
            <a:r>
              <a:rPr lang="en-US" dirty="0" err="1" smtClean="0"/>
              <a:t>Pokharel</a:t>
            </a:r>
            <a:endParaRPr lang="en-US" dirty="0"/>
          </a:p>
        </p:txBody>
      </p:sp>
      <p:pic>
        <p:nvPicPr>
          <p:cNvPr id="1026" name="Picture 2" descr="C:\Program Files\Microsoft Office\MEDIA\CAGCAT10\j0195384.wmf"/>
          <p:cNvPicPr>
            <a:picLocks noChangeAspect="1" noChangeArrowheads="1"/>
          </p:cNvPicPr>
          <p:nvPr/>
        </p:nvPicPr>
        <p:blipFill>
          <a:blip r:embed="rId2"/>
          <a:srcRect/>
          <a:stretch>
            <a:fillRect/>
          </a:stretch>
        </p:blipFill>
        <p:spPr bwMode="auto">
          <a:xfrm>
            <a:off x="2257425" y="798513"/>
            <a:ext cx="1795463" cy="1833562"/>
          </a:xfrm>
          <a:prstGeom prst="rect">
            <a:avLst/>
          </a:prstGeom>
          <a:noFill/>
        </p:spPr>
      </p:pic>
      <p:pic>
        <p:nvPicPr>
          <p:cNvPr id="5" name="Picture 6" descr="nepalflag"/>
          <p:cNvPicPr>
            <a:picLocks noChangeAspect="1" noChangeArrowheads="1" noCrop="1"/>
          </p:cNvPicPr>
          <p:nvPr/>
        </p:nvPicPr>
        <p:blipFill>
          <a:blip r:embed="rId3" cstate="print">
            <a:lum bright="12000"/>
            <a:extLst>
              <a:ext uri="{28A0092B-C50C-407E-A947-70E740481C1C}"/>
            </a:extLst>
          </a:blip>
          <a:srcRect/>
          <a:stretch>
            <a:fillRect/>
          </a:stretch>
        </p:blipFill>
        <p:spPr>
          <a:xfrm>
            <a:off x="381000" y="152401"/>
            <a:ext cx="1497012" cy="1560513"/>
          </a:xfrm>
          <a:prstGeom prst="rect">
            <a:avLst/>
          </a:prstGeom>
          <a:ln>
            <a:noFill/>
          </a:ln>
          <a:effectLst>
            <a:softEdge rad="112500"/>
          </a:effectLst>
          <a:extLst>
            <a:ext uri="{909E8E84-426E-40DD-AFC4-6F175D3DCCD1}"/>
            <a:ext uri="{91240B29-F687-4F45-9708-019B960494DF}"/>
            <a:ext uri="{AF507438-7753-43E0-B8FC-AC1667EBCBE1}"/>
          </a:extLst>
        </p:spPr>
      </p:pic>
      <p:pic>
        <p:nvPicPr>
          <p:cNvPr id="6" name="Picture 6" descr="nepalflag"/>
          <p:cNvPicPr>
            <a:picLocks noChangeAspect="1" noChangeArrowheads="1" noCrop="1"/>
          </p:cNvPicPr>
          <p:nvPr/>
        </p:nvPicPr>
        <p:blipFill>
          <a:blip r:embed="rId3" cstate="print">
            <a:lum bright="12000"/>
            <a:extLst>
              <a:ext uri="{28A0092B-C50C-407E-A947-70E740481C1C}"/>
            </a:extLst>
          </a:blip>
          <a:srcRect/>
          <a:stretch>
            <a:fillRect/>
          </a:stretch>
        </p:blipFill>
        <p:spPr>
          <a:xfrm>
            <a:off x="7010400" y="0"/>
            <a:ext cx="1497012" cy="1560513"/>
          </a:xfrm>
          <a:prstGeom prst="rect">
            <a:avLst/>
          </a:prstGeom>
          <a:ln>
            <a:noFill/>
          </a:ln>
          <a:effectLst>
            <a:softEdge rad="112500"/>
          </a:effectLst>
          <a:extLst>
            <a:ext uri="{909E8E84-426E-40DD-AFC4-6F175D3DCCD1}"/>
            <a:ext uri="{91240B29-F687-4F45-9708-019B960494DF}"/>
            <a:ext uri="{AF507438-7753-43E0-B8FC-AC1667EBCBE1}"/>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Conclusion</a:t>
            </a:r>
            <a:br>
              <a:rPr lang="en-US" dirty="0" smtClean="0"/>
            </a:br>
            <a:endParaRPr lang="en-US" dirty="0"/>
          </a:p>
        </p:txBody>
      </p:sp>
      <p:sp>
        <p:nvSpPr>
          <p:cNvPr id="3" name="TextBox 2"/>
          <p:cNvSpPr txBox="1"/>
          <p:nvPr/>
        </p:nvSpPr>
        <p:spPr>
          <a:xfrm>
            <a:off x="0" y="1219200"/>
            <a:ext cx="9144000" cy="2556982"/>
          </a:xfrm>
          <a:prstGeom prst="rect">
            <a:avLst/>
          </a:prstGeom>
          <a:noFill/>
        </p:spPr>
        <p:txBody>
          <a:bodyPr wrap="square" rtlCol="0">
            <a:spAutoFit/>
          </a:bodyPr>
          <a:lstStyle/>
          <a:p>
            <a:pPr>
              <a:lnSpc>
                <a:spcPct val="200000"/>
              </a:lnSpc>
              <a:buFont typeface="Arial" pitchFamily="34" charset="0"/>
              <a:buChar char="•"/>
            </a:pPr>
            <a:r>
              <a:rPr lang="en-US" sz="2800" dirty="0" smtClean="0"/>
              <a:t>Conclude your </a:t>
            </a:r>
            <a:r>
              <a:rPr lang="en-US" sz="2800" dirty="0" err="1" smtClean="0"/>
              <a:t>momo</a:t>
            </a:r>
            <a:r>
              <a:rPr lang="en-US" sz="2800" dirty="0" smtClean="0"/>
              <a:t> with a complement close or directive close. </a:t>
            </a:r>
          </a:p>
          <a:p>
            <a:pPr>
              <a:lnSpc>
                <a:spcPct val="200000"/>
              </a:lnSpc>
              <a:buFont typeface="Arial" pitchFamily="34" charset="0"/>
              <a:buChar char="•"/>
            </a:pPr>
            <a:r>
              <a:rPr lang="en-US" sz="2800" dirty="0" smtClean="0"/>
              <a:t>It motivates the readers and make them happy.</a:t>
            </a:r>
            <a:endParaRPr 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Begin With</a:t>
            </a:r>
            <a:endParaRPr lang="en-US" dirty="0"/>
          </a:p>
        </p:txBody>
      </p:sp>
      <p:sp>
        <p:nvSpPr>
          <p:cNvPr id="3" name="Rectangle 2"/>
          <p:cNvSpPr/>
          <p:nvPr/>
        </p:nvSpPr>
        <p:spPr>
          <a:xfrm>
            <a:off x="0" y="1143000"/>
            <a:ext cx="9144000" cy="5262979"/>
          </a:xfrm>
          <a:prstGeom prst="rect">
            <a:avLst/>
          </a:prstGeom>
        </p:spPr>
        <p:txBody>
          <a:bodyPr wrap="square">
            <a:spAutoFit/>
          </a:bodyPr>
          <a:lstStyle/>
          <a:p>
            <a:endParaRPr lang="en-US" sz="2800" dirty="0" smtClean="0"/>
          </a:p>
          <a:p>
            <a:r>
              <a:rPr lang="en-US" sz="2800" b="1" dirty="0" smtClean="0"/>
              <a:t> TO</a:t>
            </a:r>
            <a:r>
              <a:rPr lang="en-US" sz="2800" dirty="0" smtClean="0"/>
              <a:t>: This is where the name of the recipient goes, along with their title in the </a:t>
            </a:r>
          </a:p>
          <a:p>
            <a:r>
              <a:rPr lang="en-US" sz="2800" dirty="0" smtClean="0"/>
              <a:t>company. </a:t>
            </a:r>
          </a:p>
          <a:p>
            <a:endParaRPr lang="en-US" sz="2800" dirty="0" smtClean="0"/>
          </a:p>
          <a:p>
            <a:r>
              <a:rPr lang="en-US" sz="2800" b="1" dirty="0" smtClean="0"/>
              <a:t>FROM</a:t>
            </a:r>
            <a:r>
              <a:rPr lang="en-US" sz="2800" dirty="0" smtClean="0"/>
              <a:t>: the name of the sender, his/her position, and if the memo is printed, the sender’s initials. </a:t>
            </a:r>
          </a:p>
          <a:p>
            <a:endParaRPr lang="en-US" sz="2800" dirty="0" smtClean="0"/>
          </a:p>
          <a:p>
            <a:r>
              <a:rPr lang="en-US" sz="2800" b="1" dirty="0" smtClean="0"/>
              <a:t>DATE</a:t>
            </a:r>
            <a:r>
              <a:rPr lang="en-US" sz="2800" dirty="0" smtClean="0"/>
              <a:t>: the date the memo is sent. </a:t>
            </a:r>
          </a:p>
          <a:p>
            <a:endParaRPr lang="en-US" sz="2800" dirty="0" smtClean="0"/>
          </a:p>
          <a:p>
            <a:r>
              <a:rPr lang="en-US" sz="2800" b="1" dirty="0" smtClean="0"/>
              <a:t>SUBJECT or RE</a:t>
            </a:r>
            <a:r>
              <a:rPr lang="en-US" sz="2800" dirty="0" smtClean="0"/>
              <a:t>: the title of the memo. It mentions the situation the memo will address. </a:t>
            </a:r>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Rectangle 2"/>
          <p:cNvSpPr/>
          <p:nvPr/>
        </p:nvSpPr>
        <p:spPr>
          <a:xfrm>
            <a:off x="0" y="1143000"/>
            <a:ext cx="9144000" cy="5693866"/>
          </a:xfrm>
          <a:prstGeom prst="rect">
            <a:avLst/>
          </a:prstGeom>
        </p:spPr>
        <p:txBody>
          <a:bodyPr wrap="square">
            <a:spAutoFit/>
          </a:bodyPr>
          <a:lstStyle/>
          <a:p>
            <a:endParaRPr lang="en-US" sz="2800" dirty="0" smtClean="0"/>
          </a:p>
          <a:p>
            <a:r>
              <a:rPr lang="en-US" sz="2800" dirty="0" smtClean="0"/>
              <a:t>Next, the memo’s content generally follows this structure: a. </a:t>
            </a:r>
          </a:p>
          <a:p>
            <a:endParaRPr lang="en-US" sz="2800" dirty="0" smtClean="0"/>
          </a:p>
          <a:p>
            <a:r>
              <a:rPr lang="en-US" sz="2800" b="1" dirty="0" smtClean="0"/>
              <a:t>Situation/Problem</a:t>
            </a:r>
            <a:r>
              <a:rPr lang="en-US" sz="2800" dirty="0" smtClean="0"/>
              <a:t> - an introduction or the purpose of the memo followed by a description of the issue at hand. </a:t>
            </a:r>
          </a:p>
          <a:p>
            <a:endParaRPr lang="en-US" sz="2800" dirty="0" smtClean="0"/>
          </a:p>
          <a:p>
            <a:r>
              <a:rPr lang="en-US" sz="2800" b="1" dirty="0" smtClean="0"/>
              <a:t>Solution/ Action</a:t>
            </a:r>
            <a:r>
              <a:rPr lang="en-US" sz="2800" dirty="0" smtClean="0"/>
              <a:t>– the steps needed to resolve the problem and how they are to be carried out. </a:t>
            </a:r>
          </a:p>
          <a:p>
            <a:endParaRPr lang="en-US" sz="2800" dirty="0" smtClean="0"/>
          </a:p>
          <a:p>
            <a:r>
              <a:rPr lang="en-US" sz="2800" b="1" dirty="0" smtClean="0"/>
              <a:t> Closing </a:t>
            </a:r>
            <a:r>
              <a:rPr lang="en-US" sz="2800" dirty="0" smtClean="0"/>
              <a:t>- end with a polite expression; also, provide a contact number where the recipient can reach you and offer to answer any questions that may arise. </a:t>
            </a:r>
          </a:p>
          <a:p>
            <a:endParaRPr lang="en-US" sz="28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TextBox 2"/>
          <p:cNvSpPr txBox="1"/>
          <p:nvPr/>
        </p:nvSpPr>
        <p:spPr>
          <a:xfrm>
            <a:off x="0" y="1905000"/>
            <a:ext cx="9144000" cy="3108543"/>
          </a:xfrm>
          <a:prstGeom prst="rect">
            <a:avLst/>
          </a:prstGeom>
          <a:noFill/>
        </p:spPr>
        <p:txBody>
          <a:bodyPr wrap="square" rtlCol="0">
            <a:spAutoFit/>
          </a:bodyPr>
          <a:lstStyle/>
          <a:p>
            <a:pPr>
              <a:buFont typeface="Wingdings" pitchFamily="2" charset="2"/>
              <a:buChar char="Ø"/>
            </a:pPr>
            <a:r>
              <a:rPr lang="en-US" sz="2800" dirty="0" smtClean="0"/>
              <a:t> omit opening and complementary close.</a:t>
            </a:r>
          </a:p>
          <a:p>
            <a:pPr>
              <a:buFont typeface="Wingdings" pitchFamily="2" charset="2"/>
              <a:buChar char="Ø"/>
            </a:pPr>
            <a:r>
              <a:rPr lang="en-US" sz="2800" dirty="0" smtClean="0"/>
              <a:t> omit mailing and return address.</a:t>
            </a:r>
          </a:p>
          <a:p>
            <a:pPr>
              <a:buFont typeface="Wingdings" pitchFamily="2" charset="2"/>
              <a:buChar char="Ø"/>
            </a:pPr>
            <a:r>
              <a:rPr lang="en-US" sz="2800" dirty="0" smtClean="0"/>
              <a:t> It is either send electronically or in hard copy and sent with mail.</a:t>
            </a:r>
          </a:p>
          <a:p>
            <a:pPr>
              <a:buFont typeface="Wingdings" pitchFamily="2" charset="2"/>
              <a:buChar char="Ø"/>
            </a:pPr>
            <a:r>
              <a:rPr lang="en-US" sz="2800" dirty="0" smtClean="0"/>
              <a:t> If you send the hard copy do signature</a:t>
            </a:r>
          </a:p>
          <a:p>
            <a:pPr>
              <a:buFont typeface="Wingdings" pitchFamily="2" charset="2"/>
              <a:buChar char="Ø"/>
            </a:pPr>
            <a:r>
              <a:rPr lang="en-US" sz="2800" dirty="0" smtClean="0"/>
              <a:t> it is either formal or informal it depends on the purpose </a:t>
            </a:r>
            <a:r>
              <a:rPr lang="en-US" sz="2800" smtClean="0"/>
              <a:t>and audience.</a:t>
            </a: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Box 3"/>
          <p:cNvSpPr txBox="1"/>
          <p:nvPr/>
        </p:nvSpPr>
        <p:spPr>
          <a:xfrm>
            <a:off x="0" y="1676400"/>
            <a:ext cx="9144000" cy="4613571"/>
          </a:xfrm>
          <a:prstGeom prst="rect">
            <a:avLst/>
          </a:prstGeom>
          <a:noFill/>
        </p:spPr>
        <p:txBody>
          <a:bodyPr wrap="square" rtlCol="0">
            <a:spAutoFit/>
          </a:bodyPr>
          <a:lstStyle/>
          <a:p>
            <a:pPr>
              <a:lnSpc>
                <a:spcPct val="150000"/>
              </a:lnSpc>
            </a:pPr>
            <a:r>
              <a:rPr lang="en-US" sz="4000" dirty="0" smtClean="0"/>
              <a:t>Date: 21</a:t>
            </a:r>
            <a:r>
              <a:rPr lang="en-US" sz="4000" baseline="30000" dirty="0" smtClean="0"/>
              <a:t>st</a:t>
            </a:r>
            <a:r>
              <a:rPr lang="en-US" sz="4000" dirty="0" smtClean="0"/>
              <a:t> March 2014</a:t>
            </a:r>
          </a:p>
          <a:p>
            <a:pPr>
              <a:lnSpc>
                <a:spcPct val="150000"/>
              </a:lnSpc>
            </a:pPr>
            <a:r>
              <a:rPr lang="en-US" sz="4000" dirty="0" smtClean="0"/>
              <a:t>To: Ram </a:t>
            </a:r>
            <a:r>
              <a:rPr lang="en-US" sz="4000" dirty="0" err="1" smtClean="0"/>
              <a:t>Subedi</a:t>
            </a:r>
            <a:r>
              <a:rPr lang="en-US" sz="4000" dirty="0" smtClean="0"/>
              <a:t> </a:t>
            </a:r>
            <a:r>
              <a:rPr lang="en-US" sz="4000" dirty="0" err="1" smtClean="0"/>
              <a:t>Co_ordinator</a:t>
            </a:r>
            <a:endParaRPr lang="en-US" sz="4000" dirty="0" smtClean="0"/>
          </a:p>
          <a:p>
            <a:pPr>
              <a:lnSpc>
                <a:spcPct val="150000"/>
              </a:lnSpc>
            </a:pPr>
            <a:r>
              <a:rPr lang="en-US" sz="4000" dirty="0" smtClean="0"/>
              <a:t>CC: </a:t>
            </a:r>
            <a:r>
              <a:rPr lang="en-US" sz="4000" dirty="0" err="1" smtClean="0"/>
              <a:t>Tulsi</a:t>
            </a:r>
            <a:r>
              <a:rPr lang="en-US" sz="4000" dirty="0" smtClean="0"/>
              <a:t> </a:t>
            </a:r>
            <a:r>
              <a:rPr lang="en-US" sz="4000" dirty="0" err="1" smtClean="0"/>
              <a:t>Rai</a:t>
            </a:r>
            <a:r>
              <a:rPr lang="en-US" sz="4000" dirty="0" smtClean="0"/>
              <a:t>, </a:t>
            </a:r>
            <a:r>
              <a:rPr lang="en-US" sz="4000" dirty="0" err="1" smtClean="0"/>
              <a:t>Sama</a:t>
            </a:r>
            <a:r>
              <a:rPr lang="en-US" sz="4000" dirty="0" smtClean="0"/>
              <a:t> </a:t>
            </a:r>
            <a:r>
              <a:rPr lang="en-US" sz="4000" dirty="0" err="1" smtClean="0"/>
              <a:t>thapa</a:t>
            </a:r>
            <a:r>
              <a:rPr lang="en-US" sz="4000" dirty="0" smtClean="0"/>
              <a:t>, </a:t>
            </a:r>
            <a:r>
              <a:rPr lang="en-US" sz="4000" dirty="0" err="1" smtClean="0"/>
              <a:t>Binita</a:t>
            </a:r>
            <a:r>
              <a:rPr lang="en-US" sz="4000" dirty="0" smtClean="0"/>
              <a:t> </a:t>
            </a:r>
            <a:r>
              <a:rPr lang="en-US" sz="4000" dirty="0" err="1" smtClean="0"/>
              <a:t>Thakur</a:t>
            </a:r>
            <a:endParaRPr lang="en-US" sz="4000" dirty="0" smtClean="0"/>
          </a:p>
          <a:p>
            <a:pPr>
              <a:lnSpc>
                <a:spcPct val="150000"/>
              </a:lnSpc>
            </a:pPr>
            <a:r>
              <a:rPr lang="en-US" sz="4000" dirty="0" smtClean="0"/>
              <a:t>From: </a:t>
            </a:r>
            <a:r>
              <a:rPr lang="en-US" sz="4000" dirty="0" err="1" smtClean="0"/>
              <a:t>Sunita</a:t>
            </a:r>
            <a:r>
              <a:rPr lang="en-US" sz="4000" dirty="0" smtClean="0"/>
              <a:t> </a:t>
            </a:r>
            <a:r>
              <a:rPr lang="en-US" sz="4000" dirty="0" err="1" smtClean="0"/>
              <a:t>Regmi</a:t>
            </a:r>
            <a:endParaRPr lang="en-US" sz="4000" dirty="0" smtClean="0"/>
          </a:p>
          <a:p>
            <a:pPr>
              <a:lnSpc>
                <a:spcPct val="150000"/>
              </a:lnSpc>
            </a:pPr>
            <a:r>
              <a:rPr lang="en-US" sz="4000" dirty="0" smtClean="0"/>
              <a:t>Subject: attending a meeting</a:t>
            </a:r>
            <a:endParaRPr lang="en-US" sz="4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a:t>
            </a:r>
            <a:br>
              <a:rPr lang="en-US" dirty="0" smtClean="0"/>
            </a:br>
            <a:endParaRPr lang="en-US" dirty="0"/>
          </a:p>
        </p:txBody>
      </p:sp>
      <p:sp>
        <p:nvSpPr>
          <p:cNvPr id="3" name="Rectangle 2"/>
          <p:cNvSpPr/>
          <p:nvPr/>
        </p:nvSpPr>
        <p:spPr>
          <a:xfrm>
            <a:off x="0" y="335846"/>
            <a:ext cx="9144000" cy="6001643"/>
          </a:xfrm>
          <a:prstGeom prst="rect">
            <a:avLst/>
          </a:prstGeom>
        </p:spPr>
        <p:txBody>
          <a:bodyPr wrap="square">
            <a:spAutoFit/>
          </a:bodyPr>
          <a:lstStyle/>
          <a:p>
            <a:endParaRPr lang="en-US" sz="2400" dirty="0" smtClean="0"/>
          </a:p>
          <a:p>
            <a:r>
              <a:rPr lang="en-US" sz="2400" dirty="0" smtClean="0"/>
              <a:t> </a:t>
            </a:r>
            <a:r>
              <a:rPr lang="en-US" sz="2400" b="1" dirty="0" smtClean="0"/>
              <a:t>MEMORANDUM </a:t>
            </a:r>
          </a:p>
          <a:p>
            <a:r>
              <a:rPr lang="en-US" sz="2400" b="1" dirty="0" smtClean="0"/>
              <a:t>TO: Michael Marsh, Store Manager </a:t>
            </a:r>
          </a:p>
          <a:p>
            <a:r>
              <a:rPr lang="en-US" sz="2400" b="1" dirty="0" smtClean="0"/>
              <a:t>FROM: Daniel Lipton, Assistant Manager </a:t>
            </a:r>
          </a:p>
          <a:p>
            <a:r>
              <a:rPr lang="en-US" sz="2400" b="1" dirty="0" smtClean="0"/>
              <a:t>DATE: June 18, 2010</a:t>
            </a:r>
          </a:p>
          <a:p>
            <a:r>
              <a:rPr lang="en-US" sz="2400" b="1" dirty="0" smtClean="0"/>
              <a:t> RE: Dress Code Issues </a:t>
            </a:r>
          </a:p>
          <a:p>
            <a:r>
              <a:rPr lang="en-US" sz="2400" dirty="0" smtClean="0"/>
              <a:t>A number of our clients have expressed their concern over the way certain sales associates are dressed. Clients complain their clothing does not reflect our store’s good image and quality of service, and instead makes them look trashy and unprofessional. </a:t>
            </a:r>
          </a:p>
          <a:p>
            <a:r>
              <a:rPr lang="en-US" sz="2400" dirty="0" smtClean="0"/>
              <a:t>I think it is necessary for us to establish and enforce a dress code for all our store employees. Some of the items that can no longer be considered appropriate are excessively baggy pants and T-shirts, low cut blouses, and any garment that exposes the chest and back. </a:t>
            </a:r>
          </a:p>
          <a:p>
            <a:r>
              <a:rPr lang="en-US" sz="2400" dirty="0" smtClean="0"/>
              <a:t>I would like to discuss this issue with you at your convenience, and also answer any questions you may have. Please contact me at XXX-XXXX. </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09600"/>
            <a:ext cx="9144000" cy="3970318"/>
          </a:xfrm>
          <a:prstGeom prst="rect">
            <a:avLst/>
          </a:prstGeom>
          <a:noFill/>
        </p:spPr>
        <p:txBody>
          <a:bodyPr wrap="square" rtlCol="0">
            <a:spAutoFit/>
          </a:bodyPr>
          <a:lstStyle/>
          <a:p>
            <a:r>
              <a:rPr lang="en-US" sz="2800" dirty="0" smtClean="0"/>
              <a:t>						Falcon Publication</a:t>
            </a:r>
          </a:p>
          <a:p>
            <a:r>
              <a:rPr lang="en-US" sz="2800" dirty="0" smtClean="0"/>
              <a:t>						Children’s Publication</a:t>
            </a:r>
          </a:p>
          <a:p>
            <a:r>
              <a:rPr lang="en-US" sz="2800" dirty="0" smtClean="0"/>
              <a:t>To : All editors</a:t>
            </a:r>
          </a:p>
          <a:p>
            <a:r>
              <a:rPr lang="en-US" sz="2800" dirty="0" smtClean="0"/>
              <a:t>Subject: Sales Figures</a:t>
            </a:r>
          </a:p>
          <a:p>
            <a:r>
              <a:rPr lang="en-US" sz="2800" dirty="0" smtClean="0"/>
              <a:t>From: Robert Parker</a:t>
            </a:r>
          </a:p>
          <a:p>
            <a:r>
              <a:rPr lang="en-US" sz="2800" dirty="0" smtClean="0"/>
              <a:t>Date: July 3, 2000</a:t>
            </a:r>
          </a:p>
          <a:p>
            <a:endParaRPr lang="en-US" sz="2800" dirty="0" smtClean="0"/>
          </a:p>
          <a:p>
            <a:endParaRPr lang="en-US" sz="2800" dirty="0" smtClean="0"/>
          </a:p>
          <a:p>
            <a:r>
              <a:rPr lang="en-US" sz="2800" dirty="0" smtClean="0"/>
              <a:t>Attached are the sales figures for June. Enjoy!</a:t>
            </a:r>
            <a:endParaRPr lang="en-US"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494085"/>
          </a:xfrm>
          <a:prstGeom prst="rect">
            <a:avLst/>
          </a:prstGeom>
        </p:spPr>
        <p:txBody>
          <a:bodyPr wrap="square">
            <a:spAutoFit/>
          </a:bodyPr>
          <a:lstStyle/>
          <a:p>
            <a:r>
              <a:rPr lang="en-US" sz="3200" dirty="0" smtClean="0"/>
              <a:t>						</a:t>
            </a:r>
          </a:p>
          <a:p>
            <a:r>
              <a:rPr lang="en-US" sz="3200" dirty="0" smtClean="0"/>
              <a:t>To : Charles H. Reed, Badger Books</a:t>
            </a:r>
          </a:p>
          <a:p>
            <a:r>
              <a:rPr lang="en-US" sz="3200" dirty="0" smtClean="0"/>
              <a:t>Subject: Publicity material</a:t>
            </a:r>
          </a:p>
          <a:p>
            <a:r>
              <a:rPr lang="en-US" sz="3200" dirty="0" smtClean="0"/>
              <a:t>From: A my </a:t>
            </a:r>
            <a:r>
              <a:rPr lang="en-US" sz="3200" dirty="0" err="1" smtClean="0"/>
              <a:t>Cavadino</a:t>
            </a:r>
            <a:r>
              <a:rPr lang="en-US" sz="3200" dirty="0" smtClean="0"/>
              <a:t>, Publicity Assistance </a:t>
            </a:r>
          </a:p>
          <a:p>
            <a:r>
              <a:rPr lang="en-US" sz="3200" dirty="0" smtClean="0"/>
              <a:t>Children’s Books</a:t>
            </a:r>
          </a:p>
          <a:p>
            <a:r>
              <a:rPr lang="en-US" sz="3200" dirty="0" smtClean="0"/>
              <a:t>Date: May 22, 2000</a:t>
            </a:r>
          </a:p>
          <a:p>
            <a:r>
              <a:rPr lang="en-US" sz="3200" dirty="0" smtClean="0"/>
              <a:t>Following our phones conversation last Friday, I am sorry to say that the publicity material for The Magic Pineapple will not be available until next week. I will arrange for it to be sent to you as soon as we receive it from the prints</a:t>
            </a:r>
          </a:p>
          <a:p>
            <a:endParaRPr lang="en-US" sz="3200" dirty="0" smtClean="0"/>
          </a:p>
          <a:p>
            <a:r>
              <a:rPr lang="en-US" sz="3200" dirty="0" smtClean="0"/>
              <a:t>Amy </a:t>
            </a:r>
            <a:r>
              <a:rPr lang="en-US" sz="3200" dirty="0" err="1" smtClean="0"/>
              <a:t>Cavadino</a:t>
            </a:r>
            <a:endParaRPr lang="en-US" sz="3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838200"/>
            <a:ext cx="8458200" cy="1446550"/>
          </a:xfrm>
          <a:prstGeom prst="rect">
            <a:avLst/>
          </a:prstGeom>
          <a:noFill/>
        </p:spPr>
        <p:txBody>
          <a:bodyPr wrap="square" rtlCol="0">
            <a:spAutoFit/>
          </a:bodyPr>
          <a:lstStyle/>
          <a:p>
            <a:r>
              <a:rPr lang="en-US" sz="8800" dirty="0" smtClean="0"/>
              <a:t>Thank You</a:t>
            </a:r>
            <a:endParaRPr lang="en-US" sz="8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Memoranda</a:t>
            </a:r>
            <a:endParaRPr lang="en-US" dirty="0"/>
          </a:p>
        </p:txBody>
      </p:sp>
      <p:sp>
        <p:nvSpPr>
          <p:cNvPr id="5" name="TextBox 4"/>
          <p:cNvSpPr txBox="1"/>
          <p:nvPr/>
        </p:nvSpPr>
        <p:spPr>
          <a:xfrm>
            <a:off x="0" y="1600200"/>
            <a:ext cx="9144000" cy="4832092"/>
          </a:xfrm>
          <a:prstGeom prst="rect">
            <a:avLst/>
          </a:prstGeom>
          <a:noFill/>
        </p:spPr>
        <p:txBody>
          <a:bodyPr wrap="square" rtlCol="0">
            <a:spAutoFit/>
          </a:bodyPr>
          <a:lstStyle/>
          <a:p>
            <a:pPr>
              <a:buFont typeface="Wingdings" pitchFamily="2" charset="2"/>
              <a:buChar char="Ø"/>
            </a:pPr>
            <a:r>
              <a:rPr lang="en-US" sz="2800" dirty="0" smtClean="0"/>
              <a:t> Forms of business communication.</a:t>
            </a:r>
          </a:p>
          <a:p>
            <a:pPr>
              <a:buFont typeface="Wingdings" pitchFamily="2" charset="2"/>
              <a:buChar char="Ø"/>
            </a:pPr>
            <a:endParaRPr lang="en-US" sz="2800" dirty="0" smtClean="0"/>
          </a:p>
          <a:p>
            <a:pPr>
              <a:buFont typeface="Wingdings" pitchFamily="2" charset="2"/>
              <a:buChar char="Ø"/>
            </a:pPr>
            <a:r>
              <a:rPr lang="en-US" sz="2800" dirty="0" smtClean="0"/>
              <a:t> An official note from one person to another in the same organization. Intra organizational communication.</a:t>
            </a:r>
          </a:p>
          <a:p>
            <a:r>
              <a:rPr lang="en-US" sz="2800" dirty="0" smtClean="0"/>
              <a:t> </a:t>
            </a:r>
          </a:p>
          <a:p>
            <a:pPr>
              <a:buFont typeface="Wingdings" pitchFamily="2" charset="2"/>
              <a:buChar char="Ø"/>
            </a:pPr>
            <a:r>
              <a:rPr lang="en-US" sz="2800" dirty="0" smtClean="0"/>
              <a:t> Memos (short for </a:t>
            </a:r>
            <a:r>
              <a:rPr lang="en-US" sz="2800" i="1" dirty="0" smtClean="0"/>
              <a:t>memorandum in singular or memoranda in plural) are an efficient way of </a:t>
            </a:r>
            <a:r>
              <a:rPr lang="en-US" sz="2800" i="1" dirty="0" err="1" smtClean="0"/>
              <a:t>intraoffice</a:t>
            </a:r>
            <a:r>
              <a:rPr lang="en-US" sz="2800" i="1" dirty="0" smtClean="0"/>
              <a:t> communication. </a:t>
            </a:r>
          </a:p>
          <a:p>
            <a:endParaRPr lang="en-US" sz="2800" dirty="0" smtClean="0"/>
          </a:p>
          <a:p>
            <a:pPr>
              <a:buFont typeface="Wingdings" pitchFamily="2" charset="2"/>
              <a:buChar char="Ø"/>
            </a:pPr>
            <a:r>
              <a:rPr lang="en-US" sz="2800" dirty="0" smtClean="0"/>
              <a:t> They present information in a way that allows the recipient to be aware of the important details of a situation without going into too much detail </a:t>
            </a:r>
            <a:endParaRPr lang="en-US"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Rectangle 2"/>
          <p:cNvSpPr/>
          <p:nvPr/>
        </p:nvSpPr>
        <p:spPr>
          <a:xfrm>
            <a:off x="0" y="1219200"/>
            <a:ext cx="9144000" cy="3539430"/>
          </a:xfrm>
          <a:prstGeom prst="rect">
            <a:avLst/>
          </a:prstGeom>
        </p:spPr>
        <p:txBody>
          <a:bodyPr wrap="square">
            <a:spAutoFit/>
          </a:bodyPr>
          <a:lstStyle/>
          <a:p>
            <a:endParaRPr lang="en-US" sz="2800" dirty="0" smtClean="0"/>
          </a:p>
          <a:p>
            <a:pPr>
              <a:buFont typeface="Wingdings" pitchFamily="2" charset="2"/>
              <a:buChar char="Ø"/>
            </a:pPr>
            <a:r>
              <a:rPr lang="en-US" sz="2800" dirty="0" smtClean="0"/>
              <a:t> Memos are usually a page long, if not shorter. Very likely, a memo that is long will not convey a brief message and will not be read by the recipient. </a:t>
            </a:r>
          </a:p>
          <a:p>
            <a:endParaRPr lang="en-US" sz="2800" dirty="0" smtClean="0"/>
          </a:p>
          <a:p>
            <a:pPr>
              <a:buFont typeface="Wingdings" pitchFamily="2" charset="2"/>
              <a:buChar char="Ø"/>
            </a:pPr>
            <a:r>
              <a:rPr lang="en-US" sz="2800" dirty="0" smtClean="0"/>
              <a:t> Memos rely on a clear structure or outline. </a:t>
            </a:r>
          </a:p>
          <a:p>
            <a:endParaRPr lang="en-US" sz="2800" dirty="0" smtClean="0"/>
          </a:p>
          <a:p>
            <a:endParaRPr lang="en-US"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5" name="Rectangle 4"/>
          <p:cNvSpPr/>
          <p:nvPr/>
        </p:nvSpPr>
        <p:spPr>
          <a:xfrm>
            <a:off x="304800" y="1219200"/>
            <a:ext cx="8839200" cy="5262979"/>
          </a:xfrm>
          <a:prstGeom prst="rect">
            <a:avLst/>
          </a:prstGeom>
        </p:spPr>
        <p:txBody>
          <a:bodyPr wrap="square" numCol="2">
            <a:spAutoFit/>
          </a:bodyPr>
          <a:lstStyle/>
          <a:p>
            <a:pPr>
              <a:lnSpc>
                <a:spcPct val="150000"/>
              </a:lnSpc>
              <a:buFont typeface="Wingdings" pitchFamily="2" charset="2"/>
              <a:buChar char="Ø"/>
            </a:pPr>
            <a:r>
              <a:rPr lang="en-US" sz="2800" dirty="0" smtClean="0"/>
              <a:t>To Inquire</a:t>
            </a:r>
          </a:p>
          <a:p>
            <a:pPr>
              <a:lnSpc>
                <a:spcPct val="150000"/>
              </a:lnSpc>
              <a:buFont typeface="Wingdings" pitchFamily="2" charset="2"/>
              <a:buChar char="Ø"/>
            </a:pPr>
            <a:r>
              <a:rPr lang="en-US" sz="2800" dirty="0" smtClean="0"/>
              <a:t>To Inform</a:t>
            </a:r>
          </a:p>
          <a:p>
            <a:pPr>
              <a:lnSpc>
                <a:spcPct val="150000"/>
              </a:lnSpc>
              <a:buFont typeface="Wingdings" pitchFamily="2" charset="2"/>
              <a:buChar char="Ø"/>
            </a:pPr>
            <a:r>
              <a:rPr lang="en-US" sz="2800" dirty="0" smtClean="0"/>
              <a:t>To Report</a:t>
            </a:r>
          </a:p>
          <a:p>
            <a:pPr>
              <a:lnSpc>
                <a:spcPct val="150000"/>
              </a:lnSpc>
              <a:buFont typeface="Wingdings" pitchFamily="2" charset="2"/>
              <a:buChar char="Ø"/>
            </a:pPr>
            <a:r>
              <a:rPr lang="en-US" sz="2800" dirty="0" smtClean="0"/>
              <a:t>To Remind</a:t>
            </a:r>
          </a:p>
          <a:p>
            <a:pPr>
              <a:lnSpc>
                <a:spcPct val="150000"/>
              </a:lnSpc>
              <a:buFont typeface="Wingdings" pitchFamily="2" charset="2"/>
              <a:buChar char="Ø"/>
            </a:pPr>
            <a:r>
              <a:rPr lang="en-US" sz="2800" dirty="0" smtClean="0"/>
              <a:t>To Transmit</a:t>
            </a:r>
          </a:p>
          <a:p>
            <a:pPr>
              <a:lnSpc>
                <a:spcPct val="150000"/>
              </a:lnSpc>
              <a:buFont typeface="Wingdings" pitchFamily="2" charset="2"/>
              <a:buChar char="Ø"/>
            </a:pPr>
            <a:r>
              <a:rPr lang="en-US" sz="2800" dirty="0" smtClean="0"/>
              <a:t>To Promote Goodwill</a:t>
            </a:r>
          </a:p>
          <a:p>
            <a:pPr>
              <a:lnSpc>
                <a:spcPct val="150000"/>
              </a:lnSpc>
              <a:buFont typeface="Wingdings" pitchFamily="2" charset="2"/>
              <a:buChar char="Ø"/>
            </a:pPr>
            <a:r>
              <a:rPr lang="en-US" sz="2800" dirty="0" smtClean="0"/>
              <a:t>Announce hiring in any department</a:t>
            </a:r>
          </a:p>
          <a:p>
            <a:pPr>
              <a:lnSpc>
                <a:spcPct val="150000"/>
              </a:lnSpc>
              <a:buFont typeface="Wingdings" pitchFamily="2" charset="2"/>
              <a:buChar char="Ø"/>
            </a:pPr>
            <a:r>
              <a:rPr lang="en-US" sz="2800" dirty="0" smtClean="0"/>
              <a:t> to issue a new policy</a:t>
            </a:r>
          </a:p>
          <a:p>
            <a:pPr>
              <a:lnSpc>
                <a:spcPct val="150000"/>
              </a:lnSpc>
              <a:buFont typeface="Wingdings" pitchFamily="2" charset="2"/>
              <a:buChar char="Ø"/>
            </a:pPr>
            <a:r>
              <a:rPr lang="en-US" sz="2800" dirty="0" smtClean="0"/>
              <a:t> to give instruction</a:t>
            </a:r>
          </a:p>
          <a:p>
            <a:pPr>
              <a:lnSpc>
                <a:spcPct val="150000"/>
              </a:lnSpc>
              <a:buFont typeface="Wingdings" pitchFamily="2" charset="2"/>
              <a:buChar char="Ø"/>
            </a:pPr>
            <a:r>
              <a:rPr lang="en-US" sz="2800" dirty="0" smtClean="0"/>
              <a:t> to remind people about their things they must have to do</a:t>
            </a:r>
          </a:p>
          <a:p>
            <a:pPr>
              <a:lnSpc>
                <a:spcPct val="150000"/>
              </a:lnSpc>
              <a:buFont typeface="Wingdings" pitchFamily="2" charset="2"/>
              <a:buChar char="Ø"/>
            </a:pPr>
            <a:endParaRPr lang="en-US" sz="2800" dirty="0" smtClean="0"/>
          </a:p>
          <a:p>
            <a:pPr>
              <a:lnSpc>
                <a:spcPct val="150000"/>
              </a:lnSpc>
              <a:buFont typeface="Wingdings" pitchFamily="2" charset="2"/>
              <a:buChar char="Ø"/>
            </a:pP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a:t>
            </a:r>
            <a:endParaRPr lang="en-US" dirty="0"/>
          </a:p>
        </p:txBody>
      </p:sp>
      <p:sp>
        <p:nvSpPr>
          <p:cNvPr id="3" name="Rectangle 2"/>
          <p:cNvSpPr/>
          <p:nvPr/>
        </p:nvSpPr>
        <p:spPr>
          <a:xfrm>
            <a:off x="457200" y="1828800"/>
            <a:ext cx="6400800" cy="3477875"/>
          </a:xfrm>
          <a:prstGeom prst="rect">
            <a:avLst/>
          </a:prstGeom>
        </p:spPr>
        <p:txBody>
          <a:bodyPr wrap="square">
            <a:spAutoFit/>
          </a:bodyPr>
          <a:lstStyle/>
          <a:p>
            <a:r>
              <a:rPr lang="en-US" sz="4400" b="1" dirty="0" smtClean="0"/>
              <a:t>Memos are:</a:t>
            </a:r>
          </a:p>
          <a:p>
            <a:pPr>
              <a:buFont typeface="Arial" pitchFamily="34" charset="0"/>
              <a:buChar char="•"/>
            </a:pPr>
            <a:r>
              <a:rPr lang="en-US" sz="4400" dirty="0" smtClean="0"/>
              <a:t>Quick</a:t>
            </a:r>
          </a:p>
          <a:p>
            <a:pPr>
              <a:buFont typeface="Arial" pitchFamily="34" charset="0"/>
              <a:buChar char="•"/>
            </a:pPr>
            <a:r>
              <a:rPr lang="en-US" sz="4400" dirty="0" smtClean="0"/>
              <a:t>Inexpensive</a:t>
            </a:r>
          </a:p>
          <a:p>
            <a:pPr>
              <a:buFont typeface="Arial" pitchFamily="34" charset="0"/>
              <a:buChar char="•"/>
            </a:pPr>
            <a:r>
              <a:rPr lang="en-US" sz="4400" dirty="0" smtClean="0"/>
              <a:t>Convenient</a:t>
            </a:r>
          </a:p>
          <a:p>
            <a:pPr>
              <a:buFont typeface="Arial" pitchFamily="34" charset="0"/>
              <a:buChar char="•"/>
            </a:pPr>
            <a:r>
              <a:rPr lang="en-US" sz="4400" dirty="0" smtClean="0"/>
              <a:t>A written record</a:t>
            </a:r>
            <a:endParaRPr lang="en-US" sz="4400" dirty="0"/>
          </a:p>
        </p:txBody>
      </p:sp>
      <p:pic>
        <p:nvPicPr>
          <p:cNvPr id="4" name="Picture 6" descr="ag00550_"/>
          <p:cNvPicPr>
            <a:picLocks noChangeAspect="1" noChangeArrowheads="1" noCrop="1"/>
          </p:cNvPicPr>
          <p:nvPr/>
        </p:nvPicPr>
        <p:blipFill>
          <a:blip r:embed="rId2"/>
          <a:srcRect/>
          <a:stretch>
            <a:fillRect/>
          </a:stretch>
        </p:blipFill>
        <p:spPr>
          <a:xfrm>
            <a:off x="4923760" y="1524000"/>
            <a:ext cx="3685251" cy="5333999"/>
          </a:xfrm>
          <a:prstGeom prst="rect">
            <a:avLst/>
          </a:prstGeom>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Parts of Memo</a:t>
            </a:r>
            <a:endParaRPr lang="en-US" dirty="0"/>
          </a:p>
        </p:txBody>
      </p:sp>
      <p:sp>
        <p:nvSpPr>
          <p:cNvPr id="3" name="TextBox 2"/>
          <p:cNvSpPr txBox="1"/>
          <p:nvPr/>
        </p:nvSpPr>
        <p:spPr>
          <a:xfrm>
            <a:off x="0" y="1143000"/>
            <a:ext cx="9144000" cy="5319598"/>
          </a:xfrm>
          <a:prstGeom prst="rect">
            <a:avLst/>
          </a:prstGeom>
          <a:noFill/>
        </p:spPr>
        <p:txBody>
          <a:bodyPr wrap="square" rtlCol="0">
            <a:spAutoFit/>
          </a:bodyPr>
          <a:lstStyle/>
          <a:p>
            <a:pPr marL="514350" indent="-514350">
              <a:lnSpc>
                <a:spcPct val="200000"/>
              </a:lnSpc>
              <a:buFont typeface="+mj-lt"/>
              <a:buAutoNum type="arabicPeriod"/>
            </a:pPr>
            <a:r>
              <a:rPr lang="en-US" sz="4400" dirty="0" smtClean="0"/>
              <a:t> Subject line</a:t>
            </a:r>
          </a:p>
          <a:p>
            <a:pPr marL="514350" indent="-514350">
              <a:lnSpc>
                <a:spcPct val="200000"/>
              </a:lnSpc>
              <a:buFont typeface="+mj-lt"/>
              <a:buAutoNum type="arabicPeriod"/>
            </a:pPr>
            <a:r>
              <a:rPr lang="en-US" sz="4400" dirty="0" smtClean="0"/>
              <a:t> Introduction</a:t>
            </a:r>
          </a:p>
          <a:p>
            <a:pPr marL="514350" indent="-514350">
              <a:lnSpc>
                <a:spcPct val="200000"/>
              </a:lnSpc>
              <a:buFont typeface="+mj-lt"/>
              <a:buAutoNum type="arabicPeriod"/>
            </a:pPr>
            <a:r>
              <a:rPr lang="en-US" sz="4400" dirty="0" smtClean="0"/>
              <a:t> Discussions</a:t>
            </a:r>
          </a:p>
          <a:p>
            <a:pPr marL="514350" indent="-514350">
              <a:lnSpc>
                <a:spcPct val="200000"/>
              </a:lnSpc>
              <a:buFont typeface="+mj-lt"/>
              <a:buAutoNum type="arabicPeriod"/>
            </a:pPr>
            <a:r>
              <a:rPr lang="en-US" sz="4400" dirty="0" smtClean="0"/>
              <a:t> Conclusion</a:t>
            </a:r>
            <a:endParaRPr lang="en-US" sz="4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Subject line</a:t>
            </a:r>
            <a:endParaRPr lang="en-US" dirty="0"/>
          </a:p>
        </p:txBody>
      </p:sp>
      <p:sp>
        <p:nvSpPr>
          <p:cNvPr id="3" name="TextBox 2"/>
          <p:cNvSpPr txBox="1"/>
          <p:nvPr/>
        </p:nvSpPr>
        <p:spPr>
          <a:xfrm>
            <a:off x="0" y="1295400"/>
            <a:ext cx="9144000" cy="6004080"/>
          </a:xfrm>
          <a:prstGeom prst="rect">
            <a:avLst/>
          </a:prstGeom>
          <a:noFill/>
        </p:spPr>
        <p:txBody>
          <a:bodyPr wrap="square" rtlCol="0">
            <a:spAutoFit/>
          </a:bodyPr>
          <a:lstStyle/>
          <a:p>
            <a:pPr>
              <a:lnSpc>
                <a:spcPct val="200000"/>
              </a:lnSpc>
              <a:buFont typeface="Arial" pitchFamily="34" charset="0"/>
              <a:buChar char="•"/>
            </a:pPr>
            <a:r>
              <a:rPr lang="en-US" sz="2800" dirty="0" smtClean="0"/>
              <a:t> Subject: Promotion of  assistance.</a:t>
            </a:r>
          </a:p>
          <a:p>
            <a:pPr>
              <a:lnSpc>
                <a:spcPct val="200000"/>
              </a:lnSpc>
              <a:buFont typeface="Arial" pitchFamily="34" charset="0"/>
              <a:buChar char="•"/>
            </a:pPr>
            <a:r>
              <a:rPr lang="en-US" sz="2800" dirty="0" smtClean="0"/>
              <a:t> regarding reservation of seats.</a:t>
            </a:r>
          </a:p>
          <a:p>
            <a:pPr>
              <a:lnSpc>
                <a:spcPct val="200000"/>
              </a:lnSpc>
              <a:buFont typeface="Arial" pitchFamily="34" charset="0"/>
              <a:buChar char="•"/>
            </a:pPr>
            <a:r>
              <a:rPr lang="en-US" sz="2800" dirty="0" smtClean="0"/>
              <a:t> Electronic Attendance System.</a:t>
            </a:r>
          </a:p>
          <a:p>
            <a:pPr marL="514350" indent="-514350">
              <a:lnSpc>
                <a:spcPct val="200000"/>
              </a:lnSpc>
              <a:buFont typeface="+mj-lt"/>
              <a:buAutoNum type="romanLcPeriod"/>
            </a:pPr>
            <a:r>
              <a:rPr lang="en-US" sz="2800" dirty="0" smtClean="0"/>
              <a:t> Almost all the readers read the subject line first then they read the context.</a:t>
            </a:r>
          </a:p>
          <a:p>
            <a:pPr marL="514350" indent="-514350">
              <a:lnSpc>
                <a:spcPct val="200000"/>
              </a:lnSpc>
              <a:buFont typeface="+mj-lt"/>
              <a:buAutoNum type="romanLcPeriod"/>
            </a:pPr>
            <a:r>
              <a:rPr lang="en-US" sz="2800" dirty="0" smtClean="0"/>
              <a:t> it is beginning of memo</a:t>
            </a:r>
          </a:p>
          <a:p>
            <a:pPr>
              <a:lnSpc>
                <a:spcPct val="200000"/>
              </a:lnSpc>
            </a:pP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Introduction</a:t>
            </a:r>
            <a:br>
              <a:rPr lang="en-US" dirty="0" smtClean="0"/>
            </a:br>
            <a:endParaRPr lang="en-US" dirty="0"/>
          </a:p>
        </p:txBody>
      </p:sp>
      <p:sp>
        <p:nvSpPr>
          <p:cNvPr id="3" name="TextBox 2"/>
          <p:cNvSpPr txBox="1"/>
          <p:nvPr/>
        </p:nvSpPr>
        <p:spPr>
          <a:xfrm>
            <a:off x="0" y="1066800"/>
            <a:ext cx="9144000" cy="4817344"/>
          </a:xfrm>
          <a:prstGeom prst="rect">
            <a:avLst/>
          </a:prstGeom>
          <a:noFill/>
        </p:spPr>
        <p:txBody>
          <a:bodyPr wrap="square" rtlCol="0">
            <a:spAutoFit/>
          </a:bodyPr>
          <a:lstStyle/>
          <a:p>
            <a:pPr>
              <a:lnSpc>
                <a:spcPct val="250000"/>
              </a:lnSpc>
              <a:buFont typeface="Arial" pitchFamily="34" charset="0"/>
              <a:buChar char="•"/>
            </a:pPr>
            <a:r>
              <a:rPr lang="en-US" sz="3200" dirty="0" smtClean="0"/>
              <a:t> It conveys what you want, and why are you writing to the reader.</a:t>
            </a:r>
          </a:p>
          <a:p>
            <a:pPr>
              <a:lnSpc>
                <a:spcPct val="250000"/>
              </a:lnSpc>
              <a:buFont typeface="Arial" pitchFamily="34" charset="0"/>
              <a:buChar char="•"/>
            </a:pPr>
            <a:r>
              <a:rPr lang="en-US" sz="3200" dirty="0" smtClean="0"/>
              <a:t> make it short and clear.</a:t>
            </a:r>
          </a:p>
          <a:p>
            <a:pPr>
              <a:lnSpc>
                <a:spcPct val="250000"/>
              </a:lnSpc>
              <a:buFont typeface="Arial" pitchFamily="34" charset="0"/>
              <a:buChar char="•"/>
            </a:pPr>
            <a:r>
              <a:rPr lang="en-US" sz="3200" dirty="0" smtClean="0"/>
              <a:t> after subject line you write this.</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Discussions</a:t>
            </a:r>
            <a:br>
              <a:rPr lang="en-US" dirty="0" smtClean="0"/>
            </a:br>
            <a:endParaRPr lang="en-US" dirty="0"/>
          </a:p>
        </p:txBody>
      </p:sp>
      <p:sp>
        <p:nvSpPr>
          <p:cNvPr id="4" name="TextBox 3"/>
          <p:cNvSpPr txBox="1"/>
          <p:nvPr/>
        </p:nvSpPr>
        <p:spPr>
          <a:xfrm>
            <a:off x="0" y="1295400"/>
            <a:ext cx="9144000" cy="5477205"/>
          </a:xfrm>
          <a:prstGeom prst="rect">
            <a:avLst/>
          </a:prstGeom>
          <a:noFill/>
        </p:spPr>
        <p:txBody>
          <a:bodyPr wrap="square" rtlCol="0">
            <a:spAutoFit/>
          </a:bodyPr>
          <a:lstStyle/>
          <a:p>
            <a:pPr>
              <a:lnSpc>
                <a:spcPct val="200000"/>
              </a:lnSpc>
              <a:buFont typeface="Arial" pitchFamily="34" charset="0"/>
              <a:buChar char="•"/>
            </a:pPr>
            <a:r>
              <a:rPr lang="en-US" sz="3600" dirty="0" smtClean="0"/>
              <a:t> It discuss the subject matter</a:t>
            </a:r>
          </a:p>
          <a:p>
            <a:pPr>
              <a:lnSpc>
                <a:spcPct val="200000"/>
              </a:lnSpc>
              <a:buFont typeface="Arial" pitchFamily="34" charset="0"/>
              <a:buChar char="•"/>
            </a:pPr>
            <a:r>
              <a:rPr lang="en-US" sz="3600" dirty="0" smtClean="0"/>
              <a:t> try to make the information precise, clear, and short.</a:t>
            </a:r>
          </a:p>
          <a:p>
            <a:pPr>
              <a:lnSpc>
                <a:spcPct val="200000"/>
              </a:lnSpc>
              <a:buFont typeface="Arial" pitchFamily="34" charset="0"/>
              <a:buChar char="•"/>
            </a:pPr>
            <a:r>
              <a:rPr lang="en-US" sz="3600" dirty="0" smtClean="0"/>
              <a:t> make the information more specific and informative.</a:t>
            </a:r>
            <a:endParaRPr lang="en-US" sz="3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TotalTime>
  <Words>710</Words>
  <Application>Microsoft Office PowerPoint</Application>
  <PresentationFormat>On-screen Show (4:3)</PresentationFormat>
  <Paragraphs>114</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Memoranda( Memo)</vt:lpstr>
      <vt:lpstr>Memoranda</vt:lpstr>
      <vt:lpstr>Cont’d</vt:lpstr>
      <vt:lpstr>Purpose</vt:lpstr>
      <vt:lpstr>Advantages</vt:lpstr>
      <vt:lpstr>Parts of Memo</vt:lpstr>
      <vt:lpstr>Subject line</vt:lpstr>
      <vt:lpstr> Introduction </vt:lpstr>
      <vt:lpstr>Discussions </vt:lpstr>
      <vt:lpstr> Conclusion </vt:lpstr>
      <vt:lpstr>Begin With</vt:lpstr>
      <vt:lpstr>Cont’d</vt:lpstr>
      <vt:lpstr>Cont’d</vt:lpstr>
      <vt:lpstr>Slide 14</vt:lpstr>
      <vt:lpstr>Example </vt:lpstr>
      <vt:lpstr>Slide 16</vt:lpstr>
      <vt:lpstr>Slide 17</vt:lpstr>
      <vt:lpstr>Slide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Memoranda( Memo)</dc:title>
  <dc:creator>tribhuvan</dc:creator>
  <cp:lastModifiedBy>user</cp:lastModifiedBy>
  <cp:revision>24</cp:revision>
  <dcterms:created xsi:type="dcterms:W3CDTF">2006-08-16T00:00:00Z</dcterms:created>
  <dcterms:modified xsi:type="dcterms:W3CDTF">2016-02-06T11:26:41Z</dcterms:modified>
</cp:coreProperties>
</file>