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</p:sldMasterIdLst>
  <p:notesMasterIdLst>
    <p:notesMasterId r:id="rId28"/>
  </p:notesMasterIdLst>
  <p:sldIdLst>
    <p:sldId id="256" r:id="rId5"/>
    <p:sldId id="263" r:id="rId6"/>
    <p:sldId id="257" r:id="rId7"/>
    <p:sldId id="258" r:id="rId8"/>
    <p:sldId id="282" r:id="rId9"/>
    <p:sldId id="283" r:id="rId10"/>
    <p:sldId id="259" r:id="rId11"/>
    <p:sldId id="261" r:id="rId12"/>
    <p:sldId id="265" r:id="rId13"/>
    <p:sldId id="260" r:id="rId14"/>
    <p:sldId id="262" r:id="rId15"/>
    <p:sldId id="264" r:id="rId16"/>
    <p:sldId id="274" r:id="rId17"/>
    <p:sldId id="281" r:id="rId18"/>
    <p:sldId id="275" r:id="rId19"/>
    <p:sldId id="276" r:id="rId20"/>
    <p:sldId id="279" r:id="rId21"/>
    <p:sldId id="269" r:id="rId22"/>
    <p:sldId id="270" r:id="rId23"/>
    <p:sldId id="271" r:id="rId24"/>
    <p:sldId id="280" r:id="rId25"/>
    <p:sldId id="273" r:id="rId26"/>
    <p:sldId id="27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1" autoAdjust="0"/>
    <p:restoredTop sz="94444"/>
  </p:normalViewPr>
  <p:slideViewPr>
    <p:cSldViewPr snapToGrid="0">
      <p:cViewPr varScale="1">
        <p:scale>
          <a:sx n="73" d="100"/>
          <a:sy n="73" d="100"/>
        </p:scale>
        <p:origin x="1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7806-E941-7349-9C8C-E2A322962D8F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CE875-E1B6-DA4E-B72B-DAA20018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8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 according to mental health survey 2020(2077)….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Examples: poor, hard to reach population, homeless, conflict affected, survivors of violence, minority groups, non-binary gender, prisoners, people in humanitarian settings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CE875-E1B6-DA4E-B72B-DAA200189E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88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Programme managers of all levels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CE875-E1B6-DA4E-B72B-DAA200189E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260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services have also been included in the “basic and emergency health services” in Schedules 1 and 2of the Public Health Regulations 2077 (2020), and service arrangements to be made for mental health at the federal, provincial and local levels. Chapter 7 of the Act Relating to Rights of Persons with Disabilities, 2074 (2017) confers all citizens with the rights to health, rehabilitation, social security and recreation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CE875-E1B6-DA4E-B72B-DAA200189E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57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service users=persons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mental health conditions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FCE875-E1B6-DA4E-B72B-DAA200189E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01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would be achieved in collaboration with academic institutions, NGOs and communities through a PHC-oriented model of service delivery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FCE875-E1B6-DA4E-B72B-DAA200189E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57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CE875-E1B6-DA4E-B72B-DAA200189EF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23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E3491-1528-D0CA-86C6-56B8EBC4E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630D5F-3730-9954-E29D-0010A3C98B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8A992-53BC-2EBE-5F6D-D10A70210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3B6FB-0FEC-758A-CC8A-AA2B98C2C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74551-5421-1CCC-0D72-2A3A57853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035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F1163-C5FA-5266-3251-34A322387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AFC40B-1200-C625-C9F4-48A59CA8D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165D3-E2DF-06B4-B8F4-BE914092A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68FFB-0794-1F64-4F78-F24109289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BD28B-0897-E0F9-32F1-F03B81C4D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42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2547AC-BA69-C7CF-F033-A4366BD351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05A955-B12E-388B-4F41-52819F449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BC7BC-203C-C920-8DEF-95253DB02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7756A-5BB0-13AB-2895-2614CD958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494F2-8A9B-9485-2F94-CD1173DBD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6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9302F-1DD2-E023-675D-F875D1E15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BCE4B-7447-C907-648E-A8CDEC022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BD1BD-12BE-7E24-44FA-88D1E2502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11BBA-2DFF-D9C7-B9E2-435BEBFD4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7BC0E-78BD-B9D8-0CCE-9D3AC2FA5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CF4A6-29AE-89C6-5D52-DF779A37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57E5C1-74F2-18BA-C15F-96180FF10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6B62B-BE39-ECEE-FC81-A84BF4B30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D4AD2-E3BC-F5B3-E32D-5D2F49FCB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33B95-6989-AF62-7FFF-C7B631F16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7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53C89-3273-DD86-6AB8-063BD38F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746CB-75EF-3F03-4683-0D0DD3D09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358CF-A925-2408-3959-2A0A46731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45820-4D28-CC5D-11C6-88BB30464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062C-FE0B-5A19-3417-336470127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4F4244-53DB-A804-0986-BF0B3FDE8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77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66C05-683B-B80D-B3CE-0B869E20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559DC-F193-62A8-6067-581733BD0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D7D7E8-3FA2-EB30-9399-A4E81D8A0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EEB0C-225F-FFA2-768B-92DBC3DF2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738DD3-92B9-18D0-2D10-CEFD388C8C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251E6-3BF8-9081-B38F-F588648CE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59B841-86B3-AC62-1C74-E6BA54370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628334-F5C0-72F8-C368-CDC49DCD4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0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86CA-4CF7-CD63-AE6B-F4E867943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F06F38-9697-1302-3C77-9F1772043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BD1BC3-2B11-6DBA-50AC-96EEA6596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F224B4-7011-0918-86EA-EBF87DCA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7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347226-3981-64E1-8928-E2BD2D888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82C8EF-26CD-0C21-7212-77062E10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8CF1E-8DF9-78F2-5F73-6A6A0B261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71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BAC76-5E59-3542-9EE3-13D7B6BDF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E9302-F9D1-5E54-E055-3DF2AA472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263FC-3043-77CB-3208-1ACA8E0D2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030C1-467B-2C94-6132-DF03E559E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E98A0-CE45-A231-8074-BB98CDD8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4EE41-BAF4-8A40-DE13-B4C578F74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97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22207-F2BB-8C7A-26F3-73EED9266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DE7A9A-3854-C132-4E0C-3D00BA8738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046C1C-B807-FC57-7A5E-6BD6C27ED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F8D3C-2508-92BD-1919-1DA09D8D7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A3F49-F691-2F04-E44E-04CC01D3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2E8C1-0B42-D8F5-7E13-2359175EE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27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B43A8-FEEE-9A42-D7CE-124D9BED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F5126-F81B-8E34-DB46-0402D0214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809FF-FDFC-02D9-62B7-52A03A048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B9B99-99A1-4B03-BADE-5C75F9E952D1}" type="datetimeFigureOut">
              <a:rPr lang="en-US" smtClean="0"/>
              <a:t>12/21/25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334E6-FC74-E369-8CCB-871C89EE5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D9EF29-7EC6-05D1-5AB8-FC3E2AEA9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D3811-669A-4D2B-B86D-E6916EDF6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0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hmis.gov.np/posts/single/annual-health-report-208081" TargetMode="External"/><Relationship Id="rId3" Type="http://schemas.openxmlformats.org/officeDocument/2006/relationships/hyperlink" Target="https://publichealthupdate.com/national-mental-health-strategy-action-plan-2077/#google_vignette" TargetMode="External"/><Relationship Id="rId7" Type="http://schemas.openxmlformats.org/officeDocument/2006/relationships/hyperlink" Target="https://publichealthupdate.com/national-health-policy-2019-nepal/#google_vignette" TargetMode="External"/><Relationship Id="rId2" Type="http://schemas.openxmlformats.org/officeDocument/2006/relationships/hyperlink" Target="https://nhrc.gov.np/wp-content/uploads/2022/10/National-Mental-Health-Survey-Report2020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okapilvastu.lumbini.gov.np/en/policies/10" TargetMode="External"/><Relationship Id="rId5" Type="http://schemas.openxmlformats.org/officeDocument/2006/relationships/hyperlink" Target="https://hmis.gov.np/posts/single/the-public-health-service-act-2075-2018" TargetMode="External"/><Relationship Id="rId4" Type="http://schemas.openxmlformats.org/officeDocument/2006/relationships/hyperlink" Target="https://psychiatrynepal.org.np/wp-content/uploads/2024/03/National-Mental-Health-Care-Programme-Nepal-2022-1.pd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0C8A8-0694-3E77-9EBB-82B28D637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91" y="1276849"/>
            <a:ext cx="10191964" cy="105443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Program in Nepal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4B5E746-D696-A83C-F3AF-767315BE1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760" y="3995074"/>
            <a:ext cx="4092539" cy="1739599"/>
          </a:xfrm>
        </p:spPr>
        <p:txBody>
          <a:bodyPr>
            <a:noAutofit/>
          </a:bodyPr>
          <a:lstStyle/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Menaka Paudel (Roll no: 17)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Sujita Subedi (Roll no: 36)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BPH 7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95B2A83-49C7-1A4B-9DB9-505545847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70561"/>
              </p:ext>
            </p:extLst>
          </p:nvPr>
        </p:nvGraphicFramePr>
        <p:xfrm>
          <a:off x="6682153" y="3856939"/>
          <a:ext cx="4229001" cy="1900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9001">
                  <a:extLst>
                    <a:ext uri="{9D8B030D-6E8A-4147-A177-3AD203B41FA5}">
                      <a16:colId xmlns:a16="http://schemas.microsoft.com/office/drawing/2014/main" val="664991881"/>
                    </a:ext>
                  </a:extLst>
                </a:gridCol>
              </a:tblGrid>
              <a:tr h="1900058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lphaUcPeriod"/>
                      </a:pPr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64029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684D14F-A399-9D45-A93C-D45CE09DEE25}"/>
              </a:ext>
            </a:extLst>
          </p:cNvPr>
          <p:cNvSpPr txBox="1"/>
          <p:nvPr/>
        </p:nvSpPr>
        <p:spPr>
          <a:xfrm>
            <a:off x="7905733" y="4022138"/>
            <a:ext cx="33910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to 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Asso.Professor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Dr.Hari Prasad Kaphle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195E24-235D-714B-84F7-2E15B5166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034" y="3671684"/>
            <a:ext cx="2050278" cy="203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95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5A6F35-C7CE-33D7-B909-E46228C45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Vision and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29C39-8833-507B-40B6-378D2346F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Vision: 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“Enabling all Nepalese to lead a productive and quality life by improving their mental health and psychosocial well-being”.</a:t>
            </a: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 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deliver the basic package of mental health services at the PHC level and focused mental health care at secondary health facilities. </a:t>
            </a:r>
          </a:p>
        </p:txBody>
      </p:sp>
    </p:spTree>
    <p:extLst>
      <p:ext uri="{BB962C8B-B14F-4D97-AF65-F5344CB8AC3E}">
        <p14:creationId xmlns:p14="http://schemas.microsoft.com/office/powerpoint/2010/main" val="2901701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7DF39-0888-0519-86D6-B66F5B5D2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1101725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Objectives: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40A48-EEF3-EE67-0EF3-D32AB6279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43" y="1276350"/>
            <a:ext cx="10515600" cy="5162550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 health care system to allow for the integration of mental health services, on a priority basis, into BHSCs, basic hospitals and general hospitals;</a:t>
            </a:r>
          </a:p>
          <a:p>
            <a:pPr marL="514350" indent="-514350" algn="just">
              <a:lnSpc>
                <a:spcPct val="12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an integrated people-centered model of care characterized by team-based practices, strive for result-oriented care, and ensure coordination of care and continuity of services across all levels of care;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Improve staffing, including the creation of a dedicated cadre to deliver the specified mental health services in district-level general hospitals;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Develop strategic linkages with communities for the promotion of mental health, reduction of stigma and improvement in help-seeking behavior; and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 data system to measure and monitor the progress of mental health services.</a:t>
            </a:r>
          </a:p>
        </p:txBody>
      </p:sp>
    </p:spTree>
    <p:extLst>
      <p:ext uri="{BB962C8B-B14F-4D97-AF65-F5344CB8AC3E}">
        <p14:creationId xmlns:p14="http://schemas.microsoft.com/office/powerpoint/2010/main" val="1238535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429F9-2374-A473-F93E-2F5F5E3E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 Strategies of National Mental Health Strategy and Action Plan 2020 (2077)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FDF9E-B955-F088-5F0F-100F1C120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easy availability, affordability, and equitable access in mental health services.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 resources, human resources and institutionalize mental health and psychosocial services.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 mental health and increase awareness to eliminate superstitions, myths related to mental health.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 human right of people with mental health problem and psychosocial disability.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 mental health services information with existing health information system and promote research.</a:t>
            </a:r>
          </a:p>
        </p:txBody>
      </p:sp>
    </p:spTree>
    <p:extLst>
      <p:ext uri="{BB962C8B-B14F-4D97-AF65-F5344CB8AC3E}">
        <p14:creationId xmlns:p14="http://schemas.microsoft.com/office/powerpoint/2010/main" val="1321289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2EBC0-8D58-924D-BF21-65141841D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Programs |Activities for mental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C2DC6-ADD8-3A49-B39B-3BC563E36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Scaling of Suicide prevention with a multi prong collaborative action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Suicide prevention orientation workshop.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Developing national suicide prevention action plan led by National Planning Commission.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Nepal has band on 26 pesticide since 2019.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NHEICC has developed National reporting guide for media persons on suicide and trained 293 journalists.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/7 suicide helpline supported by WHO and local NGOs.</a:t>
            </a:r>
          </a:p>
        </p:txBody>
      </p:sp>
    </p:spTree>
    <p:extLst>
      <p:ext uri="{BB962C8B-B14F-4D97-AF65-F5344CB8AC3E}">
        <p14:creationId xmlns:p14="http://schemas.microsoft.com/office/powerpoint/2010/main" val="1155947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2691F-DB65-E049-A586-3C46D53B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015"/>
            <a:ext cx="10515600" cy="1114548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Nepal Suicide Prevention Helpline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4A2AA8F-C09C-1846-93A2-E4D95AC329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621495"/>
              </p:ext>
            </p:extLst>
          </p:nvPr>
        </p:nvGraphicFramePr>
        <p:xfrm>
          <a:off x="838200" y="1547813"/>
          <a:ext cx="10515600" cy="4378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219711038"/>
                    </a:ext>
                  </a:extLst>
                </a:gridCol>
                <a:gridCol w="2546838">
                  <a:extLst>
                    <a:ext uri="{9D8B030D-6E8A-4147-A177-3AD203B41FA5}">
                      <a16:colId xmlns:a16="http://schemas.microsoft.com/office/drawing/2014/main" val="3874231162"/>
                    </a:ext>
                  </a:extLst>
                </a:gridCol>
                <a:gridCol w="2710962">
                  <a:extLst>
                    <a:ext uri="{9D8B030D-6E8A-4147-A177-3AD203B41FA5}">
                      <a16:colId xmlns:a16="http://schemas.microsoft.com/office/drawing/2014/main" val="73005831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485643190"/>
                    </a:ext>
                  </a:extLst>
                </a:gridCol>
              </a:tblGrid>
              <a:tr h="490982">
                <a:tc>
                  <a:txBody>
                    <a:bodyPr/>
                    <a:lstStyle/>
                    <a:p>
                      <a:r>
                        <a:rPr lang="en-US" dirty="0"/>
                        <a:t>S.N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Organization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Service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Phone 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154883"/>
                  </a:ext>
                </a:extLst>
              </a:tr>
              <a:tr h="71937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National Suicide Prevention Helpline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am to 8 pm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83002"/>
                  </a:ext>
                </a:extLst>
              </a:tr>
              <a:tr h="490982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16600121600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84987"/>
                  </a:ext>
                </a:extLst>
              </a:tr>
              <a:tr h="84745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Mental health helpline Nepal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am to 8 pm </a:t>
                      </a: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16600133666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869341"/>
                  </a:ext>
                </a:extLst>
              </a:tr>
              <a:tr h="490982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Nepal emergency hotline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24hrs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110|112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937003"/>
                  </a:ext>
                </a:extLst>
              </a:tr>
              <a:tr h="84745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Patan hospital suicide hotline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hrs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9813476123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730889"/>
                  </a:ext>
                </a:extLst>
              </a:tr>
              <a:tr h="490982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TPO Nepal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24hrs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16600102005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467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236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F5D88-0BD6-AE4E-9608-67D98397C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9650"/>
            <a:ext cx="10515600" cy="51673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 and Adolescent Mental Health(CAMH) services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Integration of  child and adolescent mental health(CAMH) services at the primary care level. 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Karnali 46,864 adolescents were reached with Socio-Emotional Learning (SEL) under the WHO-UNICEF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helping adolescents thrive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(HAT) initiative.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Government of Nepal, with support from NORAD,has established two specialized child mental health facilities in Kanti Children Hospital and Mental Hospital.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Psychotropic Medications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Health facilities across Nepal provide various psychotropic medications free of costs including antipsychotics, anti-depressants, anxiolytics, mood stabilizers, and anti-epileptics ( Amitriptylline, Fluoxetine, Carbamazepine, Phenobarbitone, Sodium Valproate, Riseperidone, Diazepam, etc.). 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802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8F19D-E5A7-0E49-8EAC-3CF6B0AA4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826477"/>
            <a:ext cx="10629900" cy="5350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Integrating Mental Health into maternal health services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FWD and EDCD with support from WHO has started prioritizing maternal mental healthcare.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Paropakar Maternity and Women’s Hospital (PMWH),Nepal’s only government tertiary maternity hospital, has been a key player, providing psychosocial counseling.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 Multi-sectoral Mental Health and Psychosocial Support (MHPSS) Preparedness during Emergences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mental health systems and services for emergency preparedness in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Sudurpaschim and Karnali Provinces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mental health and psychological support services to earthquake affected children and adolescent in Jajarkot and Rukum west through UNICEF along with Karnali subcluster.</a:t>
            </a:r>
          </a:p>
          <a:p>
            <a:pPr>
              <a:buFont typeface="Wingdings" pitchFamily="2" charset="2"/>
              <a:buChar char="ü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190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F3A8-6C42-D944-82B0-EDC100875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 Utilization for Mental Health Issues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1659D8-9B37-754D-B7E5-C998E96578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1600"/>
            <a:ext cx="10191751" cy="4767263"/>
          </a:xfrm>
        </p:spPr>
      </p:pic>
    </p:spTree>
    <p:extLst>
      <p:ext uri="{BB962C8B-B14F-4D97-AF65-F5344CB8AC3E}">
        <p14:creationId xmlns:p14="http://schemas.microsoft.com/office/powerpoint/2010/main" val="35524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AADD4-BC09-3231-FA3D-BE45E7A8A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875"/>
            <a:ext cx="10515600" cy="1196975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BFC25-35BD-D9B6-E727-559E3EC84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8846"/>
            <a:ext cx="10515600" cy="48581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 of mental health programme at grassroot level.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Prioritized capacity building activities including private sector with database for training.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 planning to address issues of provincial and national review.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communication and collaboration among supporting partners.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participation of NGO, INGOs working in Mental health in the national programme.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meetings of steering, coordination and technical committees.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357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2241C-931D-4781-1D50-CD4D822F7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050" y="952500"/>
            <a:ext cx="10515600" cy="5243513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Weaknesses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Inadequate institutional set up and human resources.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Insufficient training for newly recruited health workers.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priority for mental health programme at sub-national level.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Inadequate supply for medicine and equipment.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 and quality of services in rural and underserved areas is not regulated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597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8EABB-ABD5-BCE2-F04F-7978CD33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83EED-DD2C-2C05-4D78-8E61E7C38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problems constitute of 18% of the total NCDs and is the 4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leading cause of disability.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10% of the adult population had some mental disorder in their lifetime and 4.3% currently had some mental disorder.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prevalence of suicidality was 7.2%, current suicidality was 6.5%, lifetime suicidal attempts were1.1%, and future suicidal attempts was 0.3%.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increased risk among the vulnerable. </a:t>
            </a:r>
          </a:p>
        </p:txBody>
      </p:sp>
    </p:spTree>
    <p:extLst>
      <p:ext uri="{BB962C8B-B14F-4D97-AF65-F5344CB8AC3E}">
        <p14:creationId xmlns:p14="http://schemas.microsoft.com/office/powerpoint/2010/main" val="149453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92B71-3BD0-A92A-B891-B27287A70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0550"/>
            <a:ext cx="10515600" cy="558641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based planning  aligned with the national mental health strategy and action plan 2020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 mobilization, partnerships, and collaboration with local Government and new partners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collaboration and coordination among  all three tiers of Government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private  partnership initiatives</a:t>
            </a: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Threats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motivation  of health workers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Retaining trained human resources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Stigma and discrimination related to mental health</a:t>
            </a:r>
          </a:p>
        </p:txBody>
      </p:sp>
    </p:spTree>
    <p:extLst>
      <p:ext uri="{BB962C8B-B14F-4D97-AF65-F5344CB8AC3E}">
        <p14:creationId xmlns:p14="http://schemas.microsoft.com/office/powerpoint/2010/main" val="2157114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84F0D-E250-0C4E-842B-86157CF54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77EE5-7187-CF45-A478-93C1F188A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 integration of mental health services into primary health care to improve access and early detection.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 adequate and continuous availability of essential psychotropic medicines at all levels of health facilities.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 recruitment and retention of specialized mental health professional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including psychiatrists, psychologists, and mental health nurses.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 community engagement and awareness programs to reduce stigma and improve help-seeking behavior.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 community-based outreach, home visits, and peer support groups, especially for vulnerable populations</a:t>
            </a:r>
            <a:r>
              <a:rPr lang="en-US" sz="2400" dirty="0"/>
              <a:t>.</a:t>
            </a:r>
          </a:p>
          <a:p>
            <a:pPr algn="just"/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9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3627C-9DB0-0F40-A454-E4F6A0939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30A6B-D3C9-1040-8091-155448CAB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97308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https://nhrc.gov.np/wp-content/uploads/2022/10/National-Mental-Health-Survey-Report2020.pdf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https://publichealthupdate.com/national-mental-health-strategy-action-plan-2077/#google_vignette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https://psychiatrynepal.org.np/wp-content/uploads/2024/03/National-Mental-Health-Care-Programme-Nepal-2022-1.pdf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https://hmis.gov.np/posts/single/the-public-health-service-act-2075-2018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https://hokapilvastu.lumbini.gov.np/en/policies/10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https://publichealthupdate.com/national-health-policy-2019-nepal/#google_vignette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https://hmis.gov.np/posts/single/annual-health-report-208081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846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hank You Stock Photos, Images and Backgrounds for Free Download">
            <a:extLst>
              <a:ext uri="{FF2B5EF4-FFF2-40B4-BE49-F238E27FC236}">
                <a16:creationId xmlns:a16="http://schemas.microsoft.com/office/drawing/2014/main" id="{BFB9D419-8DEC-4655-6481-ADBF66EF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837" y="458380"/>
            <a:ext cx="8856325" cy="595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5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E9BB6-6CFA-215C-ABFD-06A24DC4A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D45B2-E6EA-82E7-D58A-C5F26DEE3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5031"/>
            <a:ext cx="10515600" cy="4611932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of mental health services in Nepal roots back to 2018(1961) as an out-patient service from Bir hospital.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Government of Nepal has strengthened its political commitment to mental health by establishing an NCDs and Mental Health Section under EDCD</a:t>
            </a:r>
            <a:r>
              <a:rPr lang="en-US" sz="2400" dirty="0"/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care has been included in the list of basic health services in subsection 4(e) of section 3 of the public health service act , 2075.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public health service regulations have expanded the type of mental health services to be included in basic health services and emergency Health service packages.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National health policy 2019, section 6.17.5, has a strategy to expand mental health services integrated into overall health systems.</a:t>
            </a:r>
          </a:p>
        </p:txBody>
      </p:sp>
    </p:spTree>
    <p:extLst>
      <p:ext uri="{BB962C8B-B14F-4D97-AF65-F5344CB8AC3E}">
        <p14:creationId xmlns:p14="http://schemas.microsoft.com/office/powerpoint/2010/main" val="4025812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30105-4082-5AA8-E3C7-93E74587A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FE2EE-A493-BF7D-E806-212223AD8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standalone mental health policy in Nepal.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National Mental Health Strategy and action plan 2020(2077B.S.) provides a more comprehensive description of Nepal’s plan for mental health care.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strategic action plan describes the provision of free primary care  mental health services for all parts of  the country.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components incorporated with this strategic action plan are: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-Integration of Mental Health at Primary Health care level.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-Strengthening mental health at Secondary Health Care level.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-Service user engagement in policy development and planning.</a:t>
            </a:r>
          </a:p>
        </p:txBody>
      </p:sp>
    </p:spTree>
    <p:extLst>
      <p:ext uri="{BB962C8B-B14F-4D97-AF65-F5344CB8AC3E}">
        <p14:creationId xmlns:p14="http://schemas.microsoft.com/office/powerpoint/2010/main" val="4108166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2CE4A-59E4-F3DB-E400-FE00A7C5D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365126"/>
            <a:ext cx="11254154" cy="98889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Milestone of Mental Health Program in Nepal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3A599-DE33-488F-21F5-5844A5901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37" y="1354016"/>
            <a:ext cx="11043139" cy="482294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Psychiatric Outpatient services started at Bir Hospital, Kathmandu</a:t>
            </a:r>
          </a:p>
          <a:p>
            <a:pPr>
              <a:lnSpc>
                <a:spcPct val="12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1965: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Psychiatric In-patient services initiated at Bir Hospital</a:t>
            </a:r>
          </a:p>
          <a:p>
            <a:pPr>
              <a:lnSpc>
                <a:spcPct val="12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1985: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Patan Mental Hospital (Lagan Khel, Lalitpur) established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(First specialized mental health hospital)</a:t>
            </a:r>
          </a:p>
          <a:p>
            <a:pPr>
              <a:lnSpc>
                <a:spcPct val="12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1996/97: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Mental Health Policy adopted</a:t>
            </a:r>
          </a:p>
          <a:p>
            <a:pPr>
              <a:lnSpc>
                <a:spcPct val="12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Mental Health Care Package developed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(Integration of mental health services into Primary Health Care)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591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F8D70-1F20-1649-81DC-E58E37AD6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365125"/>
            <a:ext cx="1116623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Milestone of Mental Health Program in Nepal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6C4EF-A6E0-814E-BBF0-BF4009B79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Mental Health Strategy &amp; Action Plan endorsed</a:t>
            </a:r>
          </a:p>
          <a:p>
            <a:pPr>
              <a:lnSpc>
                <a:spcPct val="12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integrated under EDCD (NCD &amp; Mental Health Section)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Nepal joined WHO Special Initiative for Mental Health</a:t>
            </a:r>
          </a:p>
          <a:p>
            <a:pPr>
              <a:lnSpc>
                <a:spcPct val="12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Mental Healthcare Program adopted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(Nationwide expansion, community care &amp; suicide prevention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30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1ED18-2E17-6A21-41A3-C854FCDBB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Mental Health Care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Nepal 2022 (2079/80)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C7664-FC00-198A-B1DA-03118AC0D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provides a framework for the delivery of PHC-oriented mental health services.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guides programme managers on implementing the Public Health Service Act 2018, Public Health Service Regulation 2020, and the National Mental Health Strategy and Action Plan 2020.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prioritizes practical, equitable, and need based mental health care, considering the current health system capacity, infrastructure and community needs.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emphasizes people-centered care, community participation, and enhanced access to mental health services.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aims to provide basic mental health services at the primary healthcare level and focused care at secondary health facilities.</a:t>
            </a:r>
          </a:p>
        </p:txBody>
      </p:sp>
    </p:spTree>
    <p:extLst>
      <p:ext uri="{BB962C8B-B14F-4D97-AF65-F5344CB8AC3E}">
        <p14:creationId xmlns:p14="http://schemas.microsoft.com/office/powerpoint/2010/main" val="830628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5B581-8219-0758-C069-206AE5936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05EF-6287-D688-9167-762E1B6B5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9862"/>
            <a:ext cx="10515600" cy="4647101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 of Nepal mandates free basic health services and equal access to health services for every citizen.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care has been included in the list of basic health services in Subsection 4 (e) of Section 3 of the Public Health Services Act, 2075 (2018).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services have also been included as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and emergency health services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under the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Health Regulations 2077 (2020)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 7 of the Act Relating to Rights of Persons with Disabilities, 2074 (2017)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guarantees citizens’ rights to health, rehabilitation, and social security.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Sections 35 and 36 of the Act also ensure additional service facilities for people with mental or psychosocial disabilities.</a:t>
            </a:r>
          </a:p>
        </p:txBody>
      </p:sp>
    </p:spTree>
    <p:extLst>
      <p:ext uri="{BB962C8B-B14F-4D97-AF65-F5344CB8AC3E}">
        <p14:creationId xmlns:p14="http://schemas.microsoft.com/office/powerpoint/2010/main" val="1832018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B4932-D8F1-50AF-EB49-AC7DB09EF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014" y="175846"/>
            <a:ext cx="10839235" cy="1119679"/>
          </a:xfrm>
        </p:spPr>
        <p:txBody>
          <a:bodyPr>
            <a:noAutofit/>
          </a:bodyPr>
          <a:lstStyle/>
          <a:p>
            <a:pPr algn="just"/>
            <a:r>
              <a:rPr lang="en-US" sz="4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Guiding Principles of Mental Health Care 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9ECD8-2AE1-F76A-88CB-3A50D8B89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525"/>
            <a:ext cx="10515600" cy="5397500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 primary health care capacity  to deliver mental health care services;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Strengthen people-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culturally sensitive, gender-appropriate mental health services;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Build connected services along the continuum of care, with strong PHC linkage to improve access to care;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Respect the rights of people living with mental health conditions and provide rights-based care;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Focus on equity so that the poor and deprived are covered while pursuing mental health care for all;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Recognize the roles service users, their caregivers and the wider community in promoting mental health and well-being; and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collaboration and partnership between the government, NGOs and the private sector.</a:t>
            </a:r>
          </a:p>
        </p:txBody>
      </p:sp>
    </p:spTree>
    <p:extLst>
      <p:ext uri="{BB962C8B-B14F-4D97-AF65-F5344CB8AC3E}">
        <p14:creationId xmlns:p14="http://schemas.microsoft.com/office/powerpoint/2010/main" val="3231709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20484C6514FA45BF749B7364474F3F" ma:contentTypeVersion="4" ma:contentTypeDescription="Create a new document." ma:contentTypeScope="" ma:versionID="7adcb8bc8233f0903fbadf58a6c48e54">
  <xsd:schema xmlns:xsd="http://www.w3.org/2001/XMLSchema" xmlns:xs="http://www.w3.org/2001/XMLSchema" xmlns:p="http://schemas.microsoft.com/office/2006/metadata/properties" xmlns:ns3="9250f05b-7e5a-4e10-bd6f-379335d3b608" targetNamespace="http://schemas.microsoft.com/office/2006/metadata/properties" ma:root="true" ma:fieldsID="c1c64f5436f057b0d57217487e464c10" ns3:_="">
    <xsd:import namespace="9250f05b-7e5a-4e10-bd6f-379335d3b608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50f05b-7e5a-4e10-bd6f-379335d3b60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AB0157-8E23-42B9-8409-4C24AAA7B8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50f05b-7e5a-4e10-bd6f-379335d3b6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EEA94B-4CFD-494F-A367-1E0FF676AA08}">
  <ds:schemaRefs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9250f05b-7e5a-4e10-bd6f-379335d3b608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E9E18D8-409B-41DD-BDC0-A9BB844730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989</TotalTime>
  <Words>1422</Words>
  <Application>Microsoft Macintosh PowerPoint</Application>
  <PresentationFormat>Widescreen</PresentationFormat>
  <Paragraphs>184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Office Theme</vt:lpstr>
      <vt:lpstr>Mental Health Program in Nepal</vt:lpstr>
      <vt:lpstr>Introduction</vt:lpstr>
      <vt:lpstr>Background </vt:lpstr>
      <vt:lpstr>Background cont.</vt:lpstr>
      <vt:lpstr>Milestone of Mental Health Program in Nepal</vt:lpstr>
      <vt:lpstr>Milestone of Mental Health Program in Nepal</vt:lpstr>
      <vt:lpstr>National Mental Health Care Programme Nepal 2022 (2079/80)</vt:lpstr>
      <vt:lpstr>Context</vt:lpstr>
      <vt:lpstr>Guiding Principles of Mental Health Care  Program</vt:lpstr>
      <vt:lpstr>Vision and Objectives</vt:lpstr>
      <vt:lpstr>Specific Objectives:</vt:lpstr>
      <vt:lpstr>Five Strategies of National Mental Health Strategy and Action Plan 2020 (2077)</vt:lpstr>
      <vt:lpstr>Key Programs |Activities for mental health</vt:lpstr>
      <vt:lpstr>Nepal Suicide Prevention Helpline</vt:lpstr>
      <vt:lpstr>PowerPoint Presentation</vt:lpstr>
      <vt:lpstr>PowerPoint Presentation</vt:lpstr>
      <vt:lpstr>Service Utilization for Mental Health Issues </vt:lpstr>
      <vt:lpstr>SWOT Analysis</vt:lpstr>
      <vt:lpstr>PowerPoint Presentation</vt:lpstr>
      <vt:lpstr>PowerPoint Presentation</vt:lpstr>
      <vt:lpstr>Suggestions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Health program in Nepal</dc:title>
  <dc:creator>Menaka Paudel</dc:creator>
  <cp:lastModifiedBy>Sulav Subedi</cp:lastModifiedBy>
  <cp:revision>94</cp:revision>
  <dcterms:created xsi:type="dcterms:W3CDTF">2025-12-06T06:32:59Z</dcterms:created>
  <dcterms:modified xsi:type="dcterms:W3CDTF">2025-12-21T05:49:20Z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0x0101005820484C6514FA45BF749B7364474F3F</vt:lpwstr>
  </property>
</Properties>
</file>