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57" r:id="rId4"/>
    <p:sldId id="258" r:id="rId5"/>
    <p:sldId id="262" r:id="rId6"/>
    <p:sldId id="267" r:id="rId7"/>
    <p:sldId id="260" r:id="rId8"/>
    <p:sldId id="280" r:id="rId9"/>
    <p:sldId id="283" r:id="rId10"/>
    <p:sldId id="282" r:id="rId11"/>
    <p:sldId id="263" r:id="rId12"/>
    <p:sldId id="269" r:id="rId13"/>
    <p:sldId id="264" r:id="rId14"/>
    <p:sldId id="265" r:id="rId15"/>
    <p:sldId id="266" r:id="rId16"/>
    <p:sldId id="273" r:id="rId17"/>
    <p:sldId id="274" r:id="rId18"/>
    <p:sldId id="277" r:id="rId19"/>
    <p:sldId id="27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https://en.wikipedia.org/wiki/File:Mindmap.gif"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Note Taking</a:t>
            </a:r>
            <a:br>
              <a:rPr lang="en-US" dirty="0" smtClean="0"/>
            </a:br>
            <a:r>
              <a:rPr lang="en-US" altLang="en-US" b="1" i="1" dirty="0" smtClean="0">
                <a:solidFill>
                  <a:srgbClr val="0000CC"/>
                </a:solidFill>
              </a:rPr>
              <a:t>Writing is a great tool for learning!</a:t>
            </a:r>
            <a:r>
              <a:rPr lang="en-US" altLang="en-US" sz="4800" b="1" dirty="0" smtClean="0">
                <a:solidFill>
                  <a:srgbClr val="CC0000"/>
                </a:solidFill>
              </a:rPr>
              <a:t/>
            </a:r>
            <a:br>
              <a:rPr lang="en-US" altLang="en-US" sz="4800" b="1" dirty="0" smtClean="0">
                <a:solidFill>
                  <a:srgbClr val="CC0000"/>
                </a:solidFill>
              </a:rPr>
            </a:br>
            <a:endParaRPr lang="en-US" dirty="0"/>
          </a:p>
        </p:txBody>
      </p:sp>
      <p:sp>
        <p:nvSpPr>
          <p:cNvPr id="3" name="Subtitle 2"/>
          <p:cNvSpPr>
            <a:spLocks noGrp="1"/>
          </p:cNvSpPr>
          <p:nvPr>
            <p:ph type="subTitle" idx="1"/>
          </p:nvPr>
        </p:nvSpPr>
        <p:spPr/>
        <p:txBody>
          <a:bodyPr/>
          <a:lstStyle/>
          <a:p>
            <a:r>
              <a:rPr lang="en-US" dirty="0" err="1" smtClean="0"/>
              <a:t>Tribhuwan</a:t>
            </a:r>
            <a:r>
              <a:rPr lang="en-US" dirty="0" smtClean="0"/>
              <a:t> </a:t>
            </a:r>
            <a:r>
              <a:rPr lang="en-US" dirty="0" err="1" smtClean="0"/>
              <a:t>Pokharel</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https://upload.wikimedia.org/wikipedia/commons/thumb/4/42/Mindmap.gif/220px-Mindmap.gif">
            <a:hlinkClick r:id="rId2"/>
          </p:cNvPr>
          <p:cNvPicPr/>
          <p:nvPr/>
        </p:nvPicPr>
        <p:blipFill>
          <a:blip r:embed="rId3"/>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Taking notes in lecture</a:t>
            </a:r>
            <a:endParaRPr lang="en-US" dirty="0"/>
          </a:p>
        </p:txBody>
      </p:sp>
      <p:sp>
        <p:nvSpPr>
          <p:cNvPr id="3" name="Rectangle 2"/>
          <p:cNvSpPr/>
          <p:nvPr/>
        </p:nvSpPr>
        <p:spPr>
          <a:xfrm>
            <a:off x="0" y="1295400"/>
            <a:ext cx="9144000" cy="6124754"/>
          </a:xfrm>
          <a:prstGeom prst="rect">
            <a:avLst/>
          </a:prstGeom>
        </p:spPr>
        <p:txBody>
          <a:bodyPr wrap="square">
            <a:spAutoFit/>
          </a:bodyPr>
          <a:lstStyle/>
          <a:p>
            <a:pPr>
              <a:buFontTx/>
              <a:buNone/>
            </a:pPr>
            <a:r>
              <a:rPr lang="en-US" sz="2800" u="sng" dirty="0" smtClean="0"/>
              <a:t>Before the lecture begins</a:t>
            </a:r>
            <a:r>
              <a:rPr lang="en-US" sz="2800" dirty="0" smtClean="0"/>
              <a:t>:  </a:t>
            </a:r>
          </a:p>
          <a:p>
            <a:pPr>
              <a:buFontTx/>
              <a:buNone/>
            </a:pPr>
            <a:endParaRPr lang="en-US" sz="2800" dirty="0" smtClean="0"/>
          </a:p>
          <a:p>
            <a:pPr>
              <a:buFont typeface="Wingdings" pitchFamily="2" charset="2"/>
              <a:buChar char="v"/>
            </a:pPr>
            <a:r>
              <a:rPr lang="en-US" sz="2800" dirty="0" smtClean="0"/>
              <a:t>Arrive to class on time.</a:t>
            </a:r>
          </a:p>
          <a:p>
            <a:pPr>
              <a:buFont typeface="Wingdings" pitchFamily="2" charset="2"/>
              <a:buChar char="v"/>
            </a:pPr>
            <a:r>
              <a:rPr lang="en-US" sz="2800" dirty="0" smtClean="0"/>
              <a:t>Sit as near to the front of the room as possible to eliminate distractions.  </a:t>
            </a:r>
          </a:p>
          <a:p>
            <a:pPr>
              <a:buFont typeface="Wingdings" pitchFamily="2" charset="2"/>
              <a:buChar char="v"/>
            </a:pPr>
            <a:r>
              <a:rPr lang="en-US" sz="2800" dirty="0" smtClean="0"/>
              <a:t>Be sure to have read assigned readings before coming to class.</a:t>
            </a:r>
          </a:p>
          <a:p>
            <a:pPr>
              <a:buFont typeface="Wingdings" pitchFamily="2" charset="2"/>
              <a:buChar char="v"/>
            </a:pPr>
            <a:r>
              <a:rPr lang="en-US" sz="2800" dirty="0" smtClean="0"/>
              <a:t>Make a list of questions from the readings to ask the professor in class.  </a:t>
            </a:r>
          </a:p>
          <a:p>
            <a:pPr>
              <a:buFont typeface="Wingdings" pitchFamily="2" charset="2"/>
              <a:buChar char="v"/>
            </a:pPr>
            <a:r>
              <a:rPr lang="en-US" sz="2800" dirty="0" smtClean="0"/>
              <a:t>Review your notes from previous lecture. </a:t>
            </a:r>
          </a:p>
          <a:p>
            <a:pPr>
              <a:buFont typeface="Wingdings" pitchFamily="2" charset="2"/>
              <a:buChar char="v"/>
            </a:pPr>
            <a:r>
              <a:rPr lang="en-US" sz="2800" dirty="0" smtClean="0"/>
              <a:t>Be clear &amp; complete in your notes.  Leave a (?) by info that is unclear.  Later go back &amp; check with your instructor.  </a:t>
            </a:r>
          </a:p>
          <a:p>
            <a:pPr>
              <a:buFontTx/>
              <a:buNone/>
            </a:pPr>
            <a:endParaRPr lang="en-US" sz="2800" dirty="0" smtClean="0"/>
          </a:p>
          <a:p>
            <a:pPr>
              <a:buFontTx/>
              <a:buNone/>
            </a:pP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0" y="1164134"/>
            <a:ext cx="9144000" cy="5262979"/>
          </a:xfrm>
          <a:prstGeom prst="rect">
            <a:avLst/>
          </a:prstGeom>
        </p:spPr>
        <p:txBody>
          <a:bodyPr wrap="square">
            <a:spAutoFit/>
          </a:bodyPr>
          <a:lstStyle/>
          <a:p>
            <a:r>
              <a:rPr lang="en-US" sz="2800" dirty="0" smtClean="0"/>
              <a:t>• Be on time and sit near the front</a:t>
            </a:r>
          </a:p>
          <a:p>
            <a:r>
              <a:rPr lang="en-US" sz="2800" dirty="0" smtClean="0"/>
              <a:t>• Distinguish between main points, elaboration,</a:t>
            </a:r>
          </a:p>
          <a:p>
            <a:r>
              <a:rPr lang="en-US" sz="2800" dirty="0" smtClean="0"/>
              <a:t>examples, repetition, ‘nonsense’, restatements and new points by:</a:t>
            </a:r>
          </a:p>
          <a:p>
            <a:pPr marL="514350" indent="-514350">
              <a:buFont typeface="+mj-lt"/>
              <a:buAutoNum type="alphaLcPeriod"/>
            </a:pPr>
            <a:r>
              <a:rPr lang="en-US" sz="2800" dirty="0" smtClean="0"/>
              <a:t>	</a:t>
            </a:r>
            <a:r>
              <a:rPr lang="en-US" sz="2800" dirty="0" smtClean="0"/>
              <a:t> </a:t>
            </a:r>
            <a:r>
              <a:rPr lang="en-US" sz="2800" dirty="0" smtClean="0"/>
              <a:t>Listening for structural </a:t>
            </a:r>
            <a:r>
              <a:rPr lang="en-US" sz="2800" dirty="0" smtClean="0"/>
              <a:t>cues. </a:t>
            </a:r>
            <a:endParaRPr lang="en-US" sz="2800" dirty="0" smtClean="0"/>
          </a:p>
          <a:p>
            <a:pPr marL="514350" indent="-514350">
              <a:buFont typeface="+mj-lt"/>
              <a:buAutoNum type="alphaLcPeriod"/>
            </a:pPr>
            <a:r>
              <a:rPr lang="en-US" sz="2800" dirty="0" smtClean="0"/>
              <a:t>	 </a:t>
            </a:r>
            <a:r>
              <a:rPr lang="en-US" sz="2800" dirty="0" smtClean="0"/>
              <a:t>Looking for non verbal cues (facial expression , hand </a:t>
            </a:r>
            <a:r>
              <a:rPr lang="en-US" sz="2800" dirty="0" smtClean="0"/>
              <a:t>	and </a:t>
            </a:r>
            <a:r>
              <a:rPr lang="en-US" sz="2800" dirty="0" smtClean="0"/>
              <a:t>body signals</a:t>
            </a:r>
            <a:r>
              <a:rPr lang="en-US" sz="2800" dirty="0" smtClean="0"/>
              <a:t>).</a:t>
            </a:r>
            <a:endParaRPr lang="en-US" sz="2800" dirty="0" smtClean="0"/>
          </a:p>
          <a:p>
            <a:pPr marL="514350" indent="-514350">
              <a:buFont typeface="+mj-lt"/>
              <a:buAutoNum type="alphaLcPeriod"/>
            </a:pPr>
            <a:r>
              <a:rPr lang="en-US" sz="2800" dirty="0" smtClean="0"/>
              <a:t>	 </a:t>
            </a:r>
            <a:r>
              <a:rPr lang="en-US" sz="2800" dirty="0" smtClean="0"/>
              <a:t>Looking for visual cues (copy the content of any visual </a:t>
            </a:r>
            <a:r>
              <a:rPr lang="en-US" sz="2800" dirty="0" smtClean="0"/>
              <a:t>	aids</a:t>
            </a:r>
            <a:r>
              <a:rPr lang="en-US" sz="2800" dirty="0" smtClean="0"/>
              <a:t>, note references to names and sources</a:t>
            </a:r>
            <a:r>
              <a:rPr lang="en-US" sz="2800" dirty="0" smtClean="0"/>
              <a:t>).</a:t>
            </a:r>
            <a:endParaRPr lang="en-US" sz="2800" dirty="0" smtClean="0"/>
          </a:p>
          <a:p>
            <a:pPr marL="514350" indent="-514350">
              <a:buFont typeface="+mj-lt"/>
              <a:buAutoNum type="alphaLcPeriod"/>
            </a:pPr>
            <a:r>
              <a:rPr lang="en-US" sz="2800" dirty="0" smtClean="0"/>
              <a:t>	 </a:t>
            </a:r>
            <a:r>
              <a:rPr lang="en-US" sz="2800" dirty="0" smtClean="0"/>
              <a:t>Listening for phonological cues ( voice change in </a:t>
            </a:r>
            <a:r>
              <a:rPr lang="en-US" sz="2800" dirty="0" smtClean="0"/>
              <a:t>	volume</a:t>
            </a:r>
            <a:r>
              <a:rPr lang="en-US" sz="2800" dirty="0" smtClean="0"/>
              <a:t>, speed, emotion and emphasis) which often </a:t>
            </a:r>
            <a:r>
              <a:rPr lang="en-US" sz="2800" dirty="0" smtClean="0"/>
              <a:t>	indicates </a:t>
            </a:r>
            <a:r>
              <a:rPr lang="en-US" sz="2800" dirty="0" smtClean="0"/>
              <a:t>important information.</a:t>
            </a: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0" y="1524000"/>
            <a:ext cx="9144000" cy="5176802"/>
          </a:xfrm>
          <a:prstGeom prst="rect">
            <a:avLst/>
          </a:prstGeom>
        </p:spPr>
        <p:txBody>
          <a:bodyPr wrap="square">
            <a:spAutoFit/>
          </a:bodyPr>
          <a:lstStyle/>
          <a:p>
            <a:pPr>
              <a:lnSpc>
                <a:spcPct val="90000"/>
              </a:lnSpc>
              <a:buFontTx/>
              <a:buNone/>
            </a:pPr>
            <a:r>
              <a:rPr lang="en-US" sz="2800" u="sng" dirty="0" smtClean="0"/>
              <a:t>After the lecture</a:t>
            </a:r>
            <a:r>
              <a:rPr lang="en-US" sz="2800" dirty="0" smtClean="0"/>
              <a:t>:  </a:t>
            </a:r>
          </a:p>
          <a:p>
            <a:pPr>
              <a:lnSpc>
                <a:spcPct val="90000"/>
              </a:lnSpc>
              <a:buFontTx/>
              <a:buNone/>
            </a:pPr>
            <a:endParaRPr lang="en-US" sz="2800" dirty="0" smtClean="0"/>
          </a:p>
          <a:p>
            <a:pPr>
              <a:lnSpc>
                <a:spcPct val="200000"/>
              </a:lnSpc>
              <a:buFont typeface="Wingdings" pitchFamily="2" charset="2"/>
              <a:buChar char="v"/>
            </a:pPr>
            <a:r>
              <a:rPr lang="en-US" sz="2800" dirty="0" smtClean="0"/>
              <a:t>Revise and/or rewrite the notes as quickly as possible, preferably the same day of the lecture.  </a:t>
            </a:r>
          </a:p>
          <a:p>
            <a:pPr>
              <a:lnSpc>
                <a:spcPct val="200000"/>
              </a:lnSpc>
              <a:buFont typeface="Wingdings" pitchFamily="2" charset="2"/>
              <a:buChar char="v"/>
            </a:pPr>
            <a:r>
              <a:rPr lang="en-US" sz="2800" dirty="0" smtClean="0"/>
              <a:t>Coordinate readings and the lecture notes.  </a:t>
            </a:r>
          </a:p>
          <a:p>
            <a:pPr>
              <a:lnSpc>
                <a:spcPct val="200000"/>
              </a:lnSpc>
              <a:buFont typeface="Wingdings" pitchFamily="2" charset="2"/>
              <a:buChar char="v"/>
            </a:pPr>
            <a:r>
              <a:rPr lang="en-US" sz="2800" dirty="0" smtClean="0"/>
              <a:t>Review notes at least once a week &amp; also review before next lecture.  </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tape recorder</a:t>
            </a:r>
            <a:endParaRPr lang="en-US" dirty="0"/>
          </a:p>
        </p:txBody>
      </p:sp>
      <p:sp>
        <p:nvSpPr>
          <p:cNvPr id="3" name="Rectangle 2"/>
          <p:cNvSpPr/>
          <p:nvPr/>
        </p:nvSpPr>
        <p:spPr>
          <a:xfrm>
            <a:off x="0" y="1752600"/>
            <a:ext cx="9144000" cy="3257174"/>
          </a:xfrm>
          <a:prstGeom prst="rect">
            <a:avLst/>
          </a:prstGeom>
        </p:spPr>
        <p:txBody>
          <a:bodyPr wrap="square">
            <a:spAutoFit/>
          </a:bodyPr>
          <a:lstStyle/>
          <a:p>
            <a:pPr>
              <a:lnSpc>
                <a:spcPct val="150000"/>
              </a:lnSpc>
            </a:pPr>
            <a:r>
              <a:rPr lang="en-US" sz="2800" dirty="0" smtClean="0"/>
              <a:t>If permitted, tape recorders can be used in class to record the lecture.  Unless you have a learning disability, take notes just as you would if the tape recorder were not there.  Later, you can listen to the tapes to clarify your notes and help you remember important ideas.  </a:t>
            </a: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Tips</a:t>
            </a:r>
            <a:endParaRPr lang="en-US" dirty="0"/>
          </a:p>
        </p:txBody>
      </p:sp>
      <p:sp>
        <p:nvSpPr>
          <p:cNvPr id="3" name="Rectangle 2"/>
          <p:cNvSpPr/>
          <p:nvPr/>
        </p:nvSpPr>
        <p:spPr>
          <a:xfrm>
            <a:off x="0" y="1582341"/>
            <a:ext cx="9448800" cy="3903504"/>
          </a:xfrm>
          <a:prstGeom prst="rect">
            <a:avLst/>
          </a:prstGeom>
        </p:spPr>
        <p:txBody>
          <a:bodyPr wrap="square">
            <a:spAutoFit/>
          </a:bodyPr>
          <a:lstStyle/>
          <a:p>
            <a:pPr>
              <a:lnSpc>
                <a:spcPct val="150000"/>
              </a:lnSpc>
            </a:pPr>
            <a:r>
              <a:rPr lang="en-US" sz="2800" dirty="0" smtClean="0"/>
              <a:t>• Revise lecture notes within 24 hours. Tidy up your handwriting and fill in any missing bits.</a:t>
            </a:r>
          </a:p>
          <a:p>
            <a:pPr>
              <a:lnSpc>
                <a:spcPct val="150000"/>
              </a:lnSpc>
            </a:pPr>
            <a:r>
              <a:rPr lang="en-US" sz="2800" dirty="0" smtClean="0"/>
              <a:t>• Reviewing makes remembering lectures much easier.</a:t>
            </a:r>
          </a:p>
          <a:p>
            <a:pPr>
              <a:lnSpc>
                <a:spcPct val="150000"/>
              </a:lnSpc>
            </a:pPr>
            <a:r>
              <a:rPr lang="en-US" sz="2800" dirty="0" smtClean="0"/>
              <a:t>• Write a short summary of the lecture (1 paragraph) in your own words</a:t>
            </a:r>
          </a:p>
          <a:p>
            <a:pPr>
              <a:lnSpc>
                <a:spcPct val="150000"/>
              </a:lnSpc>
            </a:pPr>
            <a:r>
              <a:rPr lang="en-US" sz="2800" dirty="0" smtClean="0"/>
              <a:t>• Attach any handouts to your lecture notes.</a:t>
            </a:r>
            <a:endParaRPr lang="en-US"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74345"/>
            <a:ext cx="9144000" cy="6555641"/>
          </a:xfrm>
          <a:prstGeom prst="rect">
            <a:avLst/>
          </a:prstGeom>
        </p:spPr>
        <p:txBody>
          <a:bodyPr wrap="square">
            <a:spAutoFit/>
          </a:bodyPr>
          <a:lstStyle/>
          <a:p>
            <a:r>
              <a:rPr lang="en-US" sz="2800" b="1" dirty="0" smtClean="0"/>
              <a:t>Underwater Cameras</a:t>
            </a:r>
          </a:p>
          <a:p>
            <a:r>
              <a:rPr lang="en-US" sz="2800" dirty="0" smtClean="0"/>
              <a:t>Regular cameras obviously will not function underwater unless specially protected. Though housings are available for waterproofing 35 mm and roll-film cameras, a few special models are amphibious –they can be used above or below the water. Most of these cameras are snapshot models, but one, </a:t>
            </a:r>
            <a:r>
              <a:rPr lang="en-US" sz="2800" dirty="0" err="1" smtClean="0"/>
              <a:t>Nikonos</a:t>
            </a:r>
            <a:r>
              <a:rPr lang="en-US" sz="2800" dirty="0" smtClean="0"/>
              <a:t>, is a true 35 mm system camera. Though lenses and film must be changed on the surface, the camera will otherwise function normally at depths down to 70 mm. Four lenses are available : two  of these , which have focal lengths of 90 mm and 35 mm, will function in air and water; the other two of these, which have focal lengths of 90 mm and 35 mm, will function in air and water; the other two, the 28 and 15 mm lenses, work only under water. Lenses are also available from other manufacturers.</a:t>
            </a:r>
            <a:endParaRPr lang="en-US" sz="2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8077200" cy="5262979"/>
          </a:xfrm>
          <a:prstGeom prst="rect">
            <a:avLst/>
          </a:prstGeom>
        </p:spPr>
        <p:txBody>
          <a:bodyPr wrap="square">
            <a:spAutoFit/>
          </a:bodyPr>
          <a:lstStyle/>
          <a:p>
            <a:r>
              <a:rPr lang="en-US" sz="2800" b="1" dirty="0" smtClean="0"/>
              <a:t>Sample Notes from the text ‘Underwater</a:t>
            </a:r>
          </a:p>
          <a:p>
            <a:r>
              <a:rPr lang="en-US" sz="2800" b="1" dirty="0" smtClean="0"/>
              <a:t>Cameras’</a:t>
            </a:r>
          </a:p>
          <a:p>
            <a:r>
              <a:rPr lang="en-US" sz="2800" dirty="0" smtClean="0"/>
              <a:t>Underwater Cameras</a:t>
            </a:r>
          </a:p>
          <a:p>
            <a:endParaRPr lang="en-US" sz="2800" dirty="0" smtClean="0"/>
          </a:p>
          <a:p>
            <a:pPr marL="514350" indent="-514350">
              <a:buAutoNum type="arabicPeriod"/>
            </a:pPr>
            <a:r>
              <a:rPr lang="en-US" sz="2800" dirty="0" smtClean="0"/>
              <a:t>Regular Cameras </a:t>
            </a:r>
          </a:p>
          <a:p>
            <a:pPr marL="514350" indent="-514350"/>
            <a:r>
              <a:rPr lang="en-US" sz="2800" dirty="0" smtClean="0"/>
              <a:t>				special housing necessary</a:t>
            </a:r>
          </a:p>
          <a:p>
            <a:r>
              <a:rPr lang="en-US" sz="2800" dirty="0" smtClean="0"/>
              <a:t>2. Amphibious</a:t>
            </a:r>
          </a:p>
          <a:p>
            <a:pPr marL="514350" indent="-514350">
              <a:buAutoNum type="alphaLcParenR"/>
            </a:pPr>
            <a:r>
              <a:rPr lang="en-US" sz="2800" dirty="0" smtClean="0"/>
              <a:t>snapshot models</a:t>
            </a:r>
          </a:p>
          <a:p>
            <a:pPr marL="514350" indent="-514350">
              <a:buAutoNum type="alphaLcParenR"/>
            </a:pPr>
            <a:endParaRPr lang="en-US" sz="2800" dirty="0" smtClean="0"/>
          </a:p>
          <a:p>
            <a:r>
              <a:rPr lang="en-US" sz="2800" dirty="0" smtClean="0"/>
              <a:t>b) </a:t>
            </a:r>
            <a:r>
              <a:rPr lang="en-US" sz="2800" dirty="0" err="1" smtClean="0"/>
              <a:t>Nikonos</a:t>
            </a:r>
            <a:r>
              <a:rPr lang="en-US" sz="2800" dirty="0" smtClean="0"/>
              <a:t> (35 mm) Lenses</a:t>
            </a:r>
          </a:p>
          <a:p>
            <a:r>
              <a:rPr lang="en-US" sz="2800" dirty="0" smtClean="0"/>
              <a:t>		</a:t>
            </a:r>
            <a:r>
              <a:rPr lang="en-US" sz="2800" dirty="0" err="1" smtClean="0"/>
              <a:t>i</a:t>
            </a:r>
            <a:r>
              <a:rPr lang="en-US" sz="2800" dirty="0" smtClean="0"/>
              <a:t>) air &amp; water 35 mm 90 mm</a:t>
            </a:r>
          </a:p>
          <a:p>
            <a:r>
              <a:rPr lang="en-US" sz="2800" dirty="0" smtClean="0"/>
              <a:t>		ii) only under water 28 mm 15 mm</a:t>
            </a:r>
            <a:endParaRPr lang="en-US" sz="2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2514600"/>
            <a:ext cx="8001000" cy="2646878"/>
          </a:xfrm>
          <a:prstGeom prst="rect">
            <a:avLst/>
          </a:prstGeom>
          <a:noFill/>
        </p:spPr>
        <p:txBody>
          <a:bodyPr wrap="square" rtlCol="0">
            <a:spAutoFit/>
          </a:bodyPr>
          <a:lstStyle/>
          <a:p>
            <a:r>
              <a:rPr lang="en-US" sz="16600" dirty="0" smtClean="0"/>
              <a:t>The End</a:t>
            </a:r>
            <a:endParaRPr lang="en-US" sz="16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85800"/>
            <a:ext cx="9144000" cy="2800767"/>
          </a:xfrm>
          <a:prstGeom prst="rect">
            <a:avLst/>
          </a:prstGeom>
          <a:noFill/>
        </p:spPr>
        <p:txBody>
          <a:bodyPr wrap="square" rtlCol="0">
            <a:spAutoFit/>
          </a:bodyPr>
          <a:lstStyle/>
          <a:p>
            <a:pPr>
              <a:buFont typeface="Arial" pitchFamily="34" charset="0"/>
              <a:buChar char="•"/>
            </a:pPr>
            <a:endParaRPr lang="en-US" sz="4400" dirty="0" smtClean="0"/>
          </a:p>
          <a:p>
            <a:pPr>
              <a:buFont typeface="Arial" pitchFamily="34" charset="0"/>
              <a:buChar char="•"/>
            </a:pPr>
            <a:endParaRPr lang="en-US" sz="4400" dirty="0" smtClean="0"/>
          </a:p>
          <a:p>
            <a:pPr>
              <a:buFont typeface="Arial" pitchFamily="34" charset="0"/>
              <a:buChar char="•"/>
            </a:pPr>
            <a:r>
              <a:rPr lang="en-US" sz="4400" dirty="0" smtClean="0"/>
              <a:t> What is note taking? What is its purpose and describe its stages?   </a:t>
            </a:r>
            <a:endParaRPr lang="en-US" sz="4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Rectangle 4"/>
          <p:cNvSpPr/>
          <p:nvPr/>
        </p:nvSpPr>
        <p:spPr>
          <a:xfrm>
            <a:off x="304800" y="1600200"/>
            <a:ext cx="8839200" cy="4385816"/>
          </a:xfrm>
          <a:prstGeom prst="rect">
            <a:avLst/>
          </a:prstGeom>
        </p:spPr>
        <p:txBody>
          <a:bodyPr wrap="square">
            <a:spAutoFit/>
          </a:bodyPr>
          <a:lstStyle/>
          <a:p>
            <a:pPr>
              <a:lnSpc>
                <a:spcPct val="150000"/>
              </a:lnSpc>
            </a:pPr>
            <a:r>
              <a:rPr lang="en-US" sz="2400" b="1" dirty="0" smtClean="0">
                <a:latin typeface="Times New Roman" pitchFamily="18" charset="0"/>
                <a:cs typeface="Times New Roman" pitchFamily="18" charset="0"/>
              </a:rPr>
              <a:t>Note-taking</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is </a:t>
            </a:r>
            <a:r>
              <a:rPr lang="en-US" sz="2400" dirty="0" smtClean="0">
                <a:latin typeface="Times New Roman" pitchFamily="18" charset="0"/>
                <a:cs typeface="Times New Roman" pitchFamily="18" charset="0"/>
              </a:rPr>
              <a:t>the practice of recording information captured from another </a:t>
            </a:r>
            <a:r>
              <a:rPr lang="en-US" sz="2400" dirty="0" smtClean="0">
                <a:latin typeface="Times New Roman" pitchFamily="18" charset="0"/>
                <a:cs typeface="Times New Roman" pitchFamily="18" charset="0"/>
              </a:rPr>
              <a:t>source</a:t>
            </a:r>
            <a:r>
              <a:rPr lang="en-US" dirty="0" smtClean="0"/>
              <a:t>.</a:t>
            </a:r>
          </a:p>
          <a:p>
            <a:pPr>
              <a:lnSpc>
                <a:spcPct val="150000"/>
              </a:lnSpc>
            </a:pPr>
            <a:endParaRPr lang="en-US" dirty="0" smtClean="0"/>
          </a:p>
          <a:p>
            <a:pPr>
              <a:lnSpc>
                <a:spcPct val="150000"/>
              </a:lnSpc>
            </a:pPr>
            <a:r>
              <a:rPr lang="en-US" sz="2400" dirty="0" smtClean="0">
                <a:latin typeface="Times New Roman" pitchFamily="18" charset="0"/>
                <a:cs typeface="Times New Roman" pitchFamily="18" charset="0"/>
              </a:rPr>
              <a:t>Notes are commonly drawn from a </a:t>
            </a:r>
            <a:r>
              <a:rPr lang="en-US" sz="2400" dirty="0" smtClean="0">
                <a:latin typeface="Times New Roman" pitchFamily="18" charset="0"/>
                <a:cs typeface="Times New Roman" pitchFamily="18" charset="0"/>
              </a:rPr>
              <a:t>temporary </a:t>
            </a:r>
            <a:r>
              <a:rPr lang="en-US" sz="2400" dirty="0" smtClean="0">
                <a:latin typeface="Times New Roman" pitchFamily="18" charset="0"/>
                <a:cs typeface="Times New Roman" pitchFamily="18" charset="0"/>
              </a:rPr>
              <a:t>source, such as an oral discussion at a meeting, or a lecture </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in which case the notes may be the only record of the event. </a:t>
            </a:r>
            <a:endParaRPr lang="en-US" sz="2400" dirty="0" smtClean="0">
              <a:latin typeface="Times New Roman" pitchFamily="18" charset="0"/>
              <a:cs typeface="Times New Roman" pitchFamily="18" charset="0"/>
            </a:endParaRPr>
          </a:p>
          <a:p>
            <a:pPr>
              <a:lnSpc>
                <a:spcPct val="150000"/>
              </a:lnSpc>
            </a:pPr>
            <a:endParaRPr lang="en-US" sz="2400" dirty="0" smtClean="0">
              <a:latin typeface="Times New Roman" pitchFamily="18" charset="0"/>
              <a:cs typeface="Times New Roman" pitchFamily="18" charset="0"/>
            </a:endParaRPr>
          </a:p>
          <a:p>
            <a:pPr>
              <a:lnSpc>
                <a:spcPct val="150000"/>
              </a:lnSpc>
            </a:pPr>
            <a:r>
              <a:rPr lang="en-US" sz="2400" dirty="0" smtClean="0">
                <a:latin typeface="Times New Roman" pitchFamily="18" charset="0"/>
                <a:cs typeface="Times New Roman" pitchFamily="18" charset="0"/>
              </a:rPr>
              <a:t>Note </a:t>
            </a:r>
            <a:r>
              <a:rPr lang="en-US" sz="2400" dirty="0" smtClean="0">
                <a:latin typeface="Times New Roman" pitchFamily="18" charset="0"/>
                <a:cs typeface="Times New Roman" pitchFamily="18" charset="0"/>
              </a:rPr>
              <a:t>taking is a form </a:t>
            </a:r>
            <a:r>
              <a:rPr lang="en-US" sz="2400" dirty="0" smtClean="0">
                <a:latin typeface="Times New Roman" pitchFamily="18" charset="0"/>
                <a:cs typeface="Times New Roman" pitchFamily="18" charset="0"/>
              </a:rPr>
              <a:t>of self discipline</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Note-taking</a:t>
            </a:r>
            <a:endParaRPr lang="en-US" dirty="0"/>
          </a:p>
        </p:txBody>
      </p:sp>
      <p:sp>
        <p:nvSpPr>
          <p:cNvPr id="5" name="TextBox 4"/>
          <p:cNvSpPr txBox="1"/>
          <p:nvPr/>
        </p:nvSpPr>
        <p:spPr>
          <a:xfrm>
            <a:off x="0" y="1524000"/>
            <a:ext cx="9144000" cy="4549835"/>
          </a:xfrm>
          <a:prstGeom prst="rect">
            <a:avLst/>
          </a:prstGeom>
          <a:noFill/>
        </p:spPr>
        <p:txBody>
          <a:bodyPr wrap="square" rtlCol="0">
            <a:spAutoFit/>
          </a:bodyPr>
          <a:lstStyle/>
          <a:p>
            <a:pPr>
              <a:lnSpc>
                <a:spcPct val="150000"/>
              </a:lnSpc>
              <a:buFont typeface="Wingdings" pitchFamily="2" charset="2"/>
              <a:buChar char="v"/>
            </a:pPr>
            <a:r>
              <a:rPr lang="en-US" sz="2800" dirty="0" smtClean="0"/>
              <a:t>Taking notes helps students to concentrate in class.</a:t>
            </a:r>
          </a:p>
          <a:p>
            <a:pPr>
              <a:lnSpc>
                <a:spcPct val="150000"/>
              </a:lnSpc>
              <a:buFont typeface="Wingdings" pitchFamily="2" charset="2"/>
              <a:buChar char="v"/>
            </a:pPr>
            <a:r>
              <a:rPr lang="en-US" sz="2800" dirty="0" smtClean="0"/>
              <a:t>Taking notes develops a sense of listening, allowing the reader to recognize main ideas.  </a:t>
            </a:r>
          </a:p>
          <a:p>
            <a:pPr>
              <a:lnSpc>
                <a:spcPct val="150000"/>
              </a:lnSpc>
              <a:buFont typeface="Wingdings" pitchFamily="2" charset="2"/>
              <a:buChar char="v"/>
            </a:pPr>
            <a:r>
              <a:rPr lang="en-US" sz="2800" dirty="0" smtClean="0"/>
              <a:t>Makes student an active part of the learning process rather than a passive listener.    </a:t>
            </a:r>
          </a:p>
          <a:p>
            <a:pPr>
              <a:lnSpc>
                <a:spcPct val="150000"/>
              </a:lnSpc>
              <a:buFont typeface="Wingdings" pitchFamily="2" charset="2"/>
              <a:buChar char="v"/>
            </a:pPr>
            <a:r>
              <a:rPr lang="en-US" sz="2800" dirty="0" smtClean="0"/>
              <a:t>Helps prepare for the exams, </a:t>
            </a:r>
            <a:r>
              <a:rPr lang="en-US" sz="2800" dirty="0" err="1" smtClean="0"/>
              <a:t>quizes</a:t>
            </a:r>
            <a:r>
              <a:rPr lang="en-US" sz="2800" dirty="0" smtClean="0"/>
              <a:t>.  </a:t>
            </a:r>
          </a:p>
          <a:p>
            <a:pPr>
              <a:lnSpc>
                <a:spcPct val="150000"/>
              </a:lnSpc>
              <a:buFont typeface="Wingdings" pitchFamily="2" charset="2"/>
              <a:buChar char="v"/>
            </a:pPr>
            <a:endParaRPr 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TextBox 2"/>
          <p:cNvSpPr txBox="1"/>
          <p:nvPr/>
        </p:nvSpPr>
        <p:spPr>
          <a:xfrm>
            <a:off x="0" y="1600200"/>
            <a:ext cx="9144000" cy="4616648"/>
          </a:xfrm>
          <a:prstGeom prst="rect">
            <a:avLst/>
          </a:prstGeom>
          <a:noFill/>
        </p:spPr>
        <p:txBody>
          <a:bodyPr wrap="square" rtlCol="0">
            <a:spAutoFit/>
          </a:bodyPr>
          <a:lstStyle/>
          <a:p>
            <a:pPr>
              <a:lnSpc>
                <a:spcPct val="150000"/>
              </a:lnSpc>
              <a:buFont typeface="Wingdings" pitchFamily="2" charset="2"/>
              <a:buChar char="v"/>
            </a:pPr>
            <a:r>
              <a:rPr lang="en-US" sz="2800" dirty="0" smtClean="0"/>
              <a:t>Notes often contain info that generally cannot be found else where (</a:t>
            </a:r>
            <a:r>
              <a:rPr lang="en-US" sz="2800" dirty="0" err="1" smtClean="0"/>
              <a:t>i.e</a:t>
            </a:r>
            <a:r>
              <a:rPr lang="en-US" sz="2800" dirty="0" smtClean="0"/>
              <a:t> textbooks).  </a:t>
            </a:r>
          </a:p>
          <a:p>
            <a:pPr>
              <a:lnSpc>
                <a:spcPct val="150000"/>
              </a:lnSpc>
              <a:buFont typeface="Wingdings" pitchFamily="2" charset="2"/>
              <a:buChar char="v"/>
            </a:pPr>
            <a:r>
              <a:rPr lang="en-US" sz="2800" dirty="0" smtClean="0"/>
              <a:t>Notes are often a valuable clue for what instructor thinks is important.</a:t>
            </a:r>
          </a:p>
          <a:p>
            <a:pPr>
              <a:lnSpc>
                <a:spcPct val="150000"/>
              </a:lnSpc>
              <a:buFont typeface="Wingdings" pitchFamily="2" charset="2"/>
              <a:buChar char="v"/>
            </a:pPr>
            <a:r>
              <a:rPr lang="en-US" sz="2800" dirty="0" smtClean="0"/>
              <a:t>Taking notes in class means that you are working the information and processing in every day </a:t>
            </a:r>
          </a:p>
          <a:p>
            <a:pPr>
              <a:lnSpc>
                <a:spcPct val="150000"/>
              </a:lnSpc>
              <a:buFont typeface="Wingdings" pitchFamily="2" charset="2"/>
              <a:buChar char="v"/>
            </a:pP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Rectangle 2"/>
          <p:cNvSpPr/>
          <p:nvPr/>
        </p:nvSpPr>
        <p:spPr>
          <a:xfrm>
            <a:off x="0" y="1828800"/>
            <a:ext cx="9144000" cy="3785652"/>
          </a:xfrm>
          <a:prstGeom prst="rect">
            <a:avLst/>
          </a:prstGeom>
        </p:spPr>
        <p:txBody>
          <a:bodyPr wrap="square">
            <a:spAutoFit/>
          </a:bodyPr>
          <a:lstStyle/>
          <a:p>
            <a:pPr marL="336550" indent="-336550">
              <a:buClr>
                <a:srgbClr val="A32C0B"/>
              </a:buClr>
              <a:buFontTx/>
              <a:buChar char="•"/>
            </a:pPr>
            <a:r>
              <a:rPr lang="en-US" altLang="en-US" sz="2400" dirty="0" smtClean="0"/>
              <a:t>note taking stimulates critical thinking skills.</a:t>
            </a:r>
          </a:p>
          <a:p>
            <a:pPr marL="336550" indent="-336550">
              <a:buClr>
                <a:srgbClr val="A32C0B"/>
              </a:buClr>
              <a:buFontTx/>
              <a:buChar char="•"/>
            </a:pPr>
            <a:endParaRPr lang="en-US" altLang="en-US" dirty="0" smtClean="0"/>
          </a:p>
          <a:p>
            <a:pPr marL="336550" indent="-336550">
              <a:buClr>
                <a:srgbClr val="A32C0B"/>
              </a:buClr>
              <a:buFontTx/>
              <a:buChar char="•"/>
            </a:pPr>
            <a:r>
              <a:rPr lang="en-US" altLang="en-US" sz="2400" dirty="0" smtClean="0"/>
              <a:t>remember what is said in  class.</a:t>
            </a:r>
          </a:p>
          <a:p>
            <a:pPr marL="336550" indent="-336550">
              <a:buClr>
                <a:srgbClr val="A32C0B"/>
              </a:buClr>
              <a:buFontTx/>
              <a:buChar char="•"/>
            </a:pPr>
            <a:endParaRPr lang="en-US" altLang="en-US" dirty="0" smtClean="0"/>
          </a:p>
          <a:p>
            <a:pPr marL="279400" indent="-279400">
              <a:buClr>
                <a:srgbClr val="A32C0B"/>
              </a:buClr>
              <a:buFontTx/>
              <a:buChar char="•"/>
            </a:pPr>
            <a:r>
              <a:rPr lang="en-US" altLang="en-US" sz="2400" dirty="0" smtClean="0"/>
              <a:t>work on assignments and prepare for tests outside of the classroom. Good notes allow students to help each other problem solve.</a:t>
            </a:r>
          </a:p>
          <a:p>
            <a:pPr marL="279400" indent="-279400">
              <a:buClr>
                <a:srgbClr val="A32C0B"/>
              </a:buClr>
              <a:buFontTx/>
              <a:buChar char="•"/>
            </a:pPr>
            <a:endParaRPr lang="en-US" altLang="en-US" sz="2400" dirty="0" smtClean="0"/>
          </a:p>
          <a:p>
            <a:pPr marL="279400" indent="-279400">
              <a:buClr>
                <a:srgbClr val="A32C0B"/>
              </a:buClr>
              <a:buFontTx/>
              <a:buChar char="•"/>
            </a:pPr>
            <a:r>
              <a:rPr lang="en-US" altLang="en-US" sz="2400" dirty="0" smtClean="0"/>
              <a:t>Good Notes help students organize and process data &amp;information.</a:t>
            </a:r>
          </a:p>
          <a:p>
            <a:pPr marL="279400" indent="-279400">
              <a:buClr>
                <a:srgbClr val="A32C0B"/>
              </a:buClr>
              <a:buFontTx/>
              <a:buChar char="•"/>
            </a:pPr>
            <a:endParaRPr lang="en-US" altLang="en-US" sz="1200" dirty="0" smtClean="0"/>
          </a:p>
          <a:p>
            <a:pPr marL="279400" indent="-279400">
              <a:buClr>
                <a:srgbClr val="A32C0B"/>
              </a:buClr>
              <a:buFontTx/>
              <a:buChar char="•"/>
            </a:pPr>
            <a:r>
              <a:rPr lang="en-US" altLang="en-US" sz="2400" dirty="0" smtClean="0"/>
              <a:t>Helps student recall by  getting them to process   their notes 3 times.</a:t>
            </a:r>
          </a:p>
          <a:p>
            <a:pPr marL="336550" indent="-336550">
              <a:buClr>
                <a:srgbClr val="A32C0B"/>
              </a:buClr>
              <a:buFontTx/>
              <a:buChar char="•"/>
            </a:pPr>
            <a:endParaRPr lang="en-US" alt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Why do we take notes?</a:t>
            </a:r>
            <a:br>
              <a:rPr lang="en-US" b="1" dirty="0" smtClean="0"/>
            </a:br>
            <a:endParaRPr lang="en-US" dirty="0"/>
          </a:p>
        </p:txBody>
      </p:sp>
      <p:sp>
        <p:nvSpPr>
          <p:cNvPr id="3" name="Rectangle 2"/>
          <p:cNvSpPr/>
          <p:nvPr/>
        </p:nvSpPr>
        <p:spPr>
          <a:xfrm>
            <a:off x="0" y="1219200"/>
            <a:ext cx="9144000" cy="2909130"/>
          </a:xfrm>
          <a:prstGeom prst="rect">
            <a:avLst/>
          </a:prstGeom>
        </p:spPr>
        <p:txBody>
          <a:bodyPr wrap="square">
            <a:spAutoFit/>
          </a:bodyPr>
          <a:lstStyle/>
          <a:p>
            <a:pPr>
              <a:lnSpc>
                <a:spcPct val="200000"/>
              </a:lnSpc>
              <a:buFont typeface="Wingdings" pitchFamily="2" charset="2"/>
              <a:buChar char="v"/>
            </a:pPr>
            <a:r>
              <a:rPr lang="en-US" sz="3200" dirty="0" smtClean="0"/>
              <a:t>To summarize.</a:t>
            </a:r>
          </a:p>
          <a:p>
            <a:pPr>
              <a:lnSpc>
                <a:spcPct val="200000"/>
              </a:lnSpc>
              <a:buFont typeface="Wingdings" pitchFamily="2" charset="2"/>
              <a:buChar char="v"/>
            </a:pPr>
            <a:r>
              <a:rPr lang="en-US" sz="3200" dirty="0" smtClean="0"/>
              <a:t>To highlight important information.</a:t>
            </a:r>
          </a:p>
          <a:p>
            <a:pPr>
              <a:lnSpc>
                <a:spcPct val="200000"/>
              </a:lnSpc>
              <a:buFont typeface="Wingdings" pitchFamily="2" charset="2"/>
              <a:buChar char="v"/>
            </a:pPr>
            <a:r>
              <a:rPr lang="en-US" sz="3200" dirty="0" smtClean="0"/>
              <a:t>Most importantly, to review and study from later.</a:t>
            </a:r>
            <a:endParaRPr lang="en-US"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57200"/>
            <a:ext cx="8915400" cy="4185761"/>
          </a:xfrm>
          <a:prstGeom prst="rect">
            <a:avLst/>
          </a:prstGeom>
        </p:spPr>
        <p:txBody>
          <a:bodyPr wrap="square">
            <a:spAutoFit/>
          </a:bodyPr>
          <a:lstStyle/>
          <a:p>
            <a:pPr>
              <a:buFontTx/>
              <a:buNone/>
            </a:pPr>
            <a:r>
              <a:rPr lang="en-US" sz="2800" b="1" dirty="0" smtClean="0">
                <a:latin typeface="Arial" charset="0"/>
              </a:rPr>
              <a:t>To be successful at note taking, you need to:</a:t>
            </a:r>
          </a:p>
          <a:p>
            <a:pPr>
              <a:buFontTx/>
              <a:buNone/>
            </a:pPr>
            <a:endParaRPr lang="en-US" sz="2800" dirty="0" smtClean="0">
              <a:latin typeface="Arial" charset="0"/>
            </a:endParaRPr>
          </a:p>
          <a:p>
            <a:pPr>
              <a:buFontTx/>
              <a:buNone/>
            </a:pPr>
            <a:r>
              <a:rPr lang="en-US" sz="2800" dirty="0" smtClean="0">
                <a:latin typeface="Arial" charset="0"/>
              </a:rPr>
              <a:t> </a:t>
            </a:r>
          </a:p>
          <a:p>
            <a:pPr>
              <a:buFontTx/>
              <a:buNone/>
            </a:pPr>
            <a:endParaRPr lang="en-US" sz="2800" dirty="0" smtClean="0">
              <a:latin typeface="Arial" charset="0"/>
            </a:endParaRPr>
          </a:p>
          <a:p>
            <a:pPr>
              <a:lnSpc>
                <a:spcPct val="150000"/>
              </a:lnSpc>
              <a:buFont typeface="Wingdings" pitchFamily="2" charset="2"/>
              <a:buChar char="v"/>
            </a:pPr>
            <a:r>
              <a:rPr lang="en-US" sz="2800" dirty="0" smtClean="0">
                <a:latin typeface="Arial" charset="0"/>
              </a:rPr>
              <a:t>Improve your listening skills.</a:t>
            </a:r>
          </a:p>
          <a:p>
            <a:pPr>
              <a:lnSpc>
                <a:spcPct val="150000"/>
              </a:lnSpc>
              <a:buFont typeface="Wingdings" pitchFamily="2" charset="2"/>
              <a:buChar char="v"/>
            </a:pPr>
            <a:r>
              <a:rPr lang="en-US" sz="2800" dirty="0" smtClean="0">
                <a:latin typeface="Arial" charset="0"/>
              </a:rPr>
              <a:t>Develop your note taking skills.</a:t>
            </a:r>
          </a:p>
          <a:p>
            <a:pPr>
              <a:lnSpc>
                <a:spcPct val="150000"/>
              </a:lnSpc>
              <a:buFont typeface="Wingdings" pitchFamily="2" charset="2"/>
              <a:buChar char="v"/>
            </a:pPr>
            <a:r>
              <a:rPr lang="en-US" sz="2800" dirty="0" smtClean="0">
                <a:latin typeface="Arial" charset="0"/>
              </a:rPr>
              <a:t>Be able to use your notes to study</a:t>
            </a:r>
            <a:r>
              <a:rPr lang="en-US" sz="2800" dirty="0" smtClean="0"/>
              <a:t>. </a:t>
            </a:r>
          </a:p>
          <a:p>
            <a:endParaRPr lang="en-US"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note taking</a:t>
            </a:r>
            <a:endParaRPr lang="en-US" dirty="0"/>
          </a:p>
        </p:txBody>
      </p:sp>
      <p:sp>
        <p:nvSpPr>
          <p:cNvPr id="3" name="Rectangle 2"/>
          <p:cNvSpPr/>
          <p:nvPr/>
        </p:nvSpPr>
        <p:spPr>
          <a:xfrm>
            <a:off x="838200" y="1524000"/>
            <a:ext cx="4680277" cy="1815882"/>
          </a:xfrm>
          <a:prstGeom prst="rect">
            <a:avLst/>
          </a:prstGeom>
        </p:spPr>
        <p:txBody>
          <a:bodyPr wrap="square">
            <a:spAutoFit/>
          </a:bodyPr>
          <a:lstStyle/>
          <a:p>
            <a:pPr>
              <a:lnSpc>
                <a:spcPct val="200000"/>
              </a:lnSpc>
              <a:buFont typeface="Arial" pitchFamily="34" charset="0"/>
              <a:buChar char="•"/>
            </a:pPr>
            <a:r>
              <a:rPr lang="en-US" sz="2800" dirty="0" smtClean="0"/>
              <a:t>Linear </a:t>
            </a:r>
            <a:r>
              <a:rPr lang="en-US" sz="2800" dirty="0" smtClean="0"/>
              <a:t>note-taking.</a:t>
            </a:r>
          </a:p>
          <a:p>
            <a:pPr>
              <a:lnSpc>
                <a:spcPct val="200000"/>
              </a:lnSpc>
              <a:buFont typeface="Arial" pitchFamily="34" charset="0"/>
              <a:buChar char="•"/>
            </a:pPr>
            <a:r>
              <a:rPr lang="en-US" sz="2800" dirty="0" smtClean="0"/>
              <a:t>Non-linear </a:t>
            </a:r>
            <a:r>
              <a:rPr lang="en-US" sz="2800" dirty="0" smtClean="0"/>
              <a:t>note-taking.</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8077200" cy="4401205"/>
          </a:xfrm>
          <a:prstGeom prst="rect">
            <a:avLst/>
          </a:prstGeom>
        </p:spPr>
        <p:txBody>
          <a:bodyPr wrap="square">
            <a:spAutoFit/>
          </a:bodyPr>
          <a:lstStyle/>
          <a:p>
            <a:r>
              <a:rPr lang="en-US" sz="2800" dirty="0" smtClean="0"/>
              <a:t>Underwater </a:t>
            </a:r>
            <a:r>
              <a:rPr lang="en-US" sz="2800" dirty="0" smtClean="0"/>
              <a:t>Cameras</a:t>
            </a:r>
          </a:p>
          <a:p>
            <a:endParaRPr lang="en-US" sz="2800" dirty="0" smtClean="0"/>
          </a:p>
          <a:p>
            <a:pPr marL="514350" indent="-514350">
              <a:buAutoNum type="arabicPeriod"/>
            </a:pPr>
            <a:r>
              <a:rPr lang="en-US" sz="2800" dirty="0" smtClean="0"/>
              <a:t>Regular Cameras </a:t>
            </a:r>
          </a:p>
          <a:p>
            <a:pPr marL="514350" indent="-514350"/>
            <a:r>
              <a:rPr lang="en-US" sz="2800" dirty="0" smtClean="0"/>
              <a:t>				special housing necessary</a:t>
            </a:r>
          </a:p>
          <a:p>
            <a:r>
              <a:rPr lang="en-US" sz="2800" dirty="0" smtClean="0"/>
              <a:t>2. Amphibious</a:t>
            </a:r>
          </a:p>
          <a:p>
            <a:pPr marL="514350" indent="-514350">
              <a:buAutoNum type="alphaLcParenR"/>
            </a:pPr>
            <a:r>
              <a:rPr lang="en-US" sz="2800" dirty="0" smtClean="0"/>
              <a:t>snapshot models</a:t>
            </a:r>
          </a:p>
          <a:p>
            <a:pPr marL="514350" indent="-514350">
              <a:buAutoNum type="alphaLcParenR"/>
            </a:pPr>
            <a:endParaRPr lang="en-US" sz="2800" dirty="0" smtClean="0"/>
          </a:p>
          <a:p>
            <a:r>
              <a:rPr lang="en-US" sz="2800" dirty="0" smtClean="0"/>
              <a:t>b) </a:t>
            </a:r>
            <a:r>
              <a:rPr lang="en-US" sz="2800" dirty="0" err="1" smtClean="0"/>
              <a:t>Nikonos</a:t>
            </a:r>
            <a:r>
              <a:rPr lang="en-US" sz="2800" dirty="0" smtClean="0"/>
              <a:t> (35 mm) Lenses</a:t>
            </a:r>
          </a:p>
          <a:p>
            <a:r>
              <a:rPr lang="en-US" sz="2800" dirty="0" smtClean="0"/>
              <a:t>		</a:t>
            </a:r>
            <a:r>
              <a:rPr lang="en-US" sz="2800" dirty="0" err="1" smtClean="0"/>
              <a:t>i</a:t>
            </a:r>
            <a:r>
              <a:rPr lang="en-US" sz="2800" dirty="0" smtClean="0"/>
              <a:t>) air &amp; water 35 mm 90 mm</a:t>
            </a:r>
          </a:p>
          <a:p>
            <a:r>
              <a:rPr lang="en-US" sz="2800" dirty="0" smtClean="0"/>
              <a:t>		ii) only under water 28 mm 15 mm</a:t>
            </a:r>
            <a:endParaRPr lang="en-US"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700</Words>
  <Application>Microsoft Office PowerPoint</Application>
  <PresentationFormat>On-screen Show (4:3)</PresentationFormat>
  <Paragraphs>98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Note Taking Writing is a great tool for learning! </vt:lpstr>
      <vt:lpstr>Slide 2</vt:lpstr>
      <vt:lpstr>Note-taking</vt:lpstr>
      <vt:lpstr>Cont’d</vt:lpstr>
      <vt:lpstr>Cont’d</vt:lpstr>
      <vt:lpstr>Why do we take notes? </vt:lpstr>
      <vt:lpstr>Slide 7</vt:lpstr>
      <vt:lpstr>Types of note taking</vt:lpstr>
      <vt:lpstr>Slide 9</vt:lpstr>
      <vt:lpstr>Slide 10</vt:lpstr>
      <vt:lpstr>Taking notes in lecture</vt:lpstr>
      <vt:lpstr>cont’d</vt:lpstr>
      <vt:lpstr>Cont’d</vt:lpstr>
      <vt:lpstr>Use tape recorder</vt:lpstr>
      <vt:lpstr>Some Tips</vt:lpstr>
      <vt:lpstr>Slide 16</vt:lpstr>
      <vt:lpstr>Slide 17</vt:lpstr>
      <vt:lpstr>Slide 18</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 Taking</dc:title>
  <dc:creator>tribhuvan</dc:creator>
  <cp:lastModifiedBy>janabikas</cp:lastModifiedBy>
  <cp:revision>17</cp:revision>
  <dcterms:created xsi:type="dcterms:W3CDTF">2006-08-16T00:00:00Z</dcterms:created>
  <dcterms:modified xsi:type="dcterms:W3CDTF">2017-01-09T06:42:36Z</dcterms:modified>
</cp:coreProperties>
</file>