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showSpecialPlsOnTitleSld="0">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5" roundtripDataSignature="AMtx7mikEWNhwdjQMN/naJOBE9WK9huCi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11CD044-C241-4705-9A35-92D70EDB3B83}">
  <a:tblStyle styleId="{511CD044-C241-4705-9A35-92D70EDB3B83}" styleName="Table_0">
    <a:wholeTbl>
      <a:tcTxStyle b="off" i="off">
        <a:font>
          <a:latin typeface="Aptos"/>
          <a:ea typeface="Aptos"/>
          <a:cs typeface="Aptos"/>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12700">
              <a:solidFill>
                <a:schemeClr val="accent5"/>
              </a:solidFill>
              <a:prstDash val="solid"/>
              <a:round/>
              <a:headEnd len="sm" w="sm" type="none"/>
              <a:tailEnd len="sm" w="sm" type="none"/>
            </a:ln>
          </a:top>
          <a:bottom>
            <a:ln cap="flat" cmpd="sng" w="12700">
              <a:solidFill>
                <a:schemeClr val="accent5"/>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tcStyle>
        <a:fill>
          <a:solidFill>
            <a:schemeClr val="accent5">
              <a:alpha val="20000"/>
            </a:schemeClr>
          </a:solidFill>
        </a:fill>
      </a:tcStyle>
    </a:band1H>
    <a:band2H>
      <a:tcTxStyle/>
    </a:band2H>
    <a:band1V>
      <a:tcTxStyle/>
      <a:tcStyle>
        <a:fill>
          <a:solidFill>
            <a:schemeClr val="accent5">
              <a:alpha val="20000"/>
            </a:schemeClr>
          </a:solidFill>
        </a:fill>
      </a:tcStyle>
    </a:band1V>
    <a:band2V>
      <a:tcTxStyle/>
    </a:band2V>
    <a:lastCol>
      <a:tcTxStyle b="on" i="off"/>
    </a:lastCol>
    <a:firstCol>
      <a:tcTxStyle b="on" i="off"/>
    </a:firstCol>
    <a:lastRow>
      <a:tcTxStyle b="on" i="off"/>
      <a:tcStyle>
        <a:tcBdr>
          <a:top>
            <a:ln cap="flat" cmpd="sng" w="12700">
              <a:solidFill>
                <a:schemeClr val="accent5"/>
              </a:solidFill>
              <a:prstDash val="solid"/>
              <a:round/>
              <a:headEnd len="sm" w="sm" type="none"/>
              <a:tailEnd len="sm" w="sm" type="none"/>
            </a:ln>
          </a:top>
        </a:tcBdr>
        <a:fill>
          <a:solidFill>
            <a:srgbClr val="FFFFFF">
              <a:alpha val="0"/>
            </a:srgbClr>
          </a:solidFill>
        </a:fill>
      </a:tcStyle>
    </a:lastRow>
    <a:seCell>
      <a:tcTxStyle/>
    </a:seCell>
    <a:swCell>
      <a:tcTxStyle/>
    </a:swCell>
    <a:firstRow>
      <a:tcTxStyle b="on" i="off"/>
      <a:tcStyle>
        <a:tcBdr>
          <a:bottom>
            <a:ln cap="flat" cmpd="sng" w="12700">
              <a:solidFill>
                <a:schemeClr val="accent5"/>
              </a:solidFill>
              <a:prstDash val="solid"/>
              <a:round/>
              <a:headEnd len="sm" w="sm" type="none"/>
              <a:tailEnd len="sm" w="sm" type="none"/>
            </a:ln>
          </a:bottom>
        </a:tcBdr>
        <a:fill>
          <a:solidFill>
            <a:srgbClr val="FFFFFF">
              <a:alpha val="0"/>
            </a:srgbClr>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customschemas.google.com/relationships/presentationmetadata" Target="metadata"/><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 name="Google Shape;19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 name="Google Shape;20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 name="Google Shape;22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2" name="Google Shape;24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0" name="Google Shape;25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8" name="Google Shape;258;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 name="Google Shape;270;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9" name="Google Shape;27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7" name="Google Shape;28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3ca20e39969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3ca20e39969_1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g3ca20e39969_1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0" name="Google Shape;320;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 name="Google Shape;328;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7" name="Google Shape;337;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 name="Google Shape;15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0"/>
          <p:cNvSpPr txBox="1"/>
          <p:nvPr>
            <p:ph type="ctrTitle"/>
          </p:nvPr>
        </p:nvSpPr>
        <p:spPr>
          <a:xfrm>
            <a:off x="1524000" y="1122363"/>
            <a:ext cx="9144000" cy="2387600"/>
          </a:xfrm>
          <a:prstGeom prst="rect">
            <a:avLst/>
          </a:prstGeom>
          <a:noFill/>
          <a:ln cap="flat" cmpd="sng" w="19050">
            <a:solidFill>
              <a:srgbClr val="0C0C0C"/>
            </a:solidFill>
            <a:prstDash val="solid"/>
            <a:round/>
            <a:headEnd len="sm" w="sm" type="none"/>
            <a:tailEnd len="sm" w="sm" type="none"/>
          </a:ln>
        </p:spPr>
        <p:txBody>
          <a:bodyPr anchorCtr="0" anchor="b" bIns="45700" lIns="91425" spcFirstLastPara="1" rIns="91425" wrap="square" tIns="45700">
            <a:normAutofit/>
          </a:bodyPr>
          <a:lstStyle>
            <a:lvl1pPr lvl="0" algn="ctr">
              <a:lnSpc>
                <a:spcPct val="90000"/>
              </a:lnSpc>
              <a:spcBef>
                <a:spcPts val="0"/>
              </a:spcBef>
              <a:spcAft>
                <a:spcPts val="0"/>
              </a:spcAft>
              <a:buClr>
                <a:srgbClr val="78206E"/>
              </a:buClr>
              <a:buSzPts val="5400"/>
              <a:buFont typeface="Times New Roman"/>
              <a:buNone/>
              <a:defRPr b="1" sz="5400">
                <a:solidFill>
                  <a:srgbClr val="78206E"/>
                </a:solidFill>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0"/>
          <p:cNvSpPr txBox="1"/>
          <p:nvPr>
            <p:ph idx="1" type="subTitle"/>
          </p:nvPr>
        </p:nvSpPr>
        <p:spPr>
          <a:xfrm>
            <a:off x="1524000" y="3602038"/>
            <a:ext cx="9144000" cy="1655762"/>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a:bodyPr>
          <a:lstStyle>
            <a:lvl1pPr lvl="0" algn="just">
              <a:lnSpc>
                <a:spcPct val="90000"/>
              </a:lnSpc>
              <a:spcBef>
                <a:spcPts val="1000"/>
              </a:spcBef>
              <a:spcAft>
                <a:spcPts val="0"/>
              </a:spcAft>
              <a:buClr>
                <a:schemeClr val="dk1"/>
              </a:buClr>
              <a:buSzPts val="2800"/>
              <a:buNone/>
              <a:defRPr sz="2800">
                <a:latin typeface="Times New Roman"/>
                <a:ea typeface="Times New Roman"/>
                <a:cs typeface="Times New Roman"/>
                <a:sym typeface="Times New Roman"/>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chemeClr val="dk1"/>
                </a:solidFill>
                <a:latin typeface="Times New Roman"/>
                <a:ea typeface="Times New Roman"/>
                <a:cs typeface="Times New Roman"/>
                <a:sym typeface="Times New Roma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chemeClr val="dk1"/>
                </a:solidFill>
                <a:latin typeface="Times New Roman"/>
                <a:ea typeface="Times New Roman"/>
                <a:cs typeface="Times New Roman"/>
                <a:sym typeface="Times New Roma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u="none" cap="none" strike="noStrike">
                <a:solidFill>
                  <a:schemeClr val="dk1"/>
                </a:solidFill>
                <a:latin typeface="Times New Roman"/>
                <a:ea typeface="Times New Roman"/>
                <a:cs typeface="Times New Roman"/>
                <a:sym typeface="Times New Roman"/>
              </a:defRPr>
            </a:lvl1pPr>
            <a:lvl2pPr indent="0" lvl="1" marL="0" algn="r">
              <a:spcBef>
                <a:spcPts val="0"/>
              </a:spcBef>
              <a:buNone/>
              <a:defRPr b="0" i="0" sz="1200" u="none" cap="none" strike="noStrike">
                <a:solidFill>
                  <a:schemeClr val="dk1"/>
                </a:solidFill>
                <a:latin typeface="Times New Roman"/>
                <a:ea typeface="Times New Roman"/>
                <a:cs typeface="Times New Roman"/>
                <a:sym typeface="Times New Roman"/>
              </a:defRPr>
            </a:lvl2pPr>
            <a:lvl3pPr indent="0" lvl="2" marL="0" algn="r">
              <a:spcBef>
                <a:spcPts val="0"/>
              </a:spcBef>
              <a:buNone/>
              <a:defRPr b="0" i="0" sz="1200" u="none" cap="none" strike="noStrike">
                <a:solidFill>
                  <a:schemeClr val="dk1"/>
                </a:solidFill>
                <a:latin typeface="Times New Roman"/>
                <a:ea typeface="Times New Roman"/>
                <a:cs typeface="Times New Roman"/>
                <a:sym typeface="Times New Roman"/>
              </a:defRPr>
            </a:lvl3pPr>
            <a:lvl4pPr indent="0" lvl="3" marL="0" algn="r">
              <a:spcBef>
                <a:spcPts val="0"/>
              </a:spcBef>
              <a:buNone/>
              <a:defRPr b="0" i="0" sz="1200" u="none" cap="none" strike="noStrike">
                <a:solidFill>
                  <a:schemeClr val="dk1"/>
                </a:solidFill>
                <a:latin typeface="Times New Roman"/>
                <a:ea typeface="Times New Roman"/>
                <a:cs typeface="Times New Roman"/>
                <a:sym typeface="Times New Roman"/>
              </a:defRPr>
            </a:lvl4pPr>
            <a:lvl5pPr indent="0" lvl="4" marL="0" algn="r">
              <a:spcBef>
                <a:spcPts val="0"/>
              </a:spcBef>
              <a:buNone/>
              <a:defRPr b="0" i="0" sz="1200" u="none" cap="none" strike="noStrike">
                <a:solidFill>
                  <a:schemeClr val="dk1"/>
                </a:solidFill>
                <a:latin typeface="Times New Roman"/>
                <a:ea typeface="Times New Roman"/>
                <a:cs typeface="Times New Roman"/>
                <a:sym typeface="Times New Roman"/>
              </a:defRPr>
            </a:lvl5pPr>
            <a:lvl6pPr indent="0" lvl="5" marL="0" algn="r">
              <a:spcBef>
                <a:spcPts val="0"/>
              </a:spcBef>
              <a:buNone/>
              <a:defRPr b="0" i="0" sz="1200" u="none" cap="none" strike="noStrike">
                <a:solidFill>
                  <a:schemeClr val="dk1"/>
                </a:solidFill>
                <a:latin typeface="Times New Roman"/>
                <a:ea typeface="Times New Roman"/>
                <a:cs typeface="Times New Roman"/>
                <a:sym typeface="Times New Roman"/>
              </a:defRPr>
            </a:lvl6pPr>
            <a:lvl7pPr indent="0" lvl="6" marL="0" algn="r">
              <a:spcBef>
                <a:spcPts val="0"/>
              </a:spcBef>
              <a:buNone/>
              <a:defRPr b="0" i="0" sz="1200" u="none" cap="none" strike="noStrike">
                <a:solidFill>
                  <a:schemeClr val="dk1"/>
                </a:solidFill>
                <a:latin typeface="Times New Roman"/>
                <a:ea typeface="Times New Roman"/>
                <a:cs typeface="Times New Roman"/>
                <a:sym typeface="Times New Roman"/>
              </a:defRPr>
            </a:lvl7pPr>
            <a:lvl8pPr indent="0" lvl="7" marL="0" algn="r">
              <a:spcBef>
                <a:spcPts val="0"/>
              </a:spcBef>
              <a:buNone/>
              <a:defRPr b="0" i="0" sz="1200" u="none" cap="none" strike="noStrike">
                <a:solidFill>
                  <a:schemeClr val="dk1"/>
                </a:solidFill>
                <a:latin typeface="Times New Roman"/>
                <a:ea typeface="Times New Roman"/>
                <a:cs typeface="Times New Roman"/>
                <a:sym typeface="Times New Roman"/>
              </a:defRPr>
            </a:lvl8pPr>
            <a:lvl9pPr indent="0" lvl="8" marL="0" algn="r">
              <a:spcBef>
                <a:spcPts val="0"/>
              </a:spcBef>
              <a:buNone/>
              <a:defRPr b="0" i="0" sz="1200" u="none" cap="none" strike="noStrik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39"/>
          <p:cNvSpPr txBox="1"/>
          <p:nvPr>
            <p:ph type="title"/>
          </p:nvPr>
        </p:nvSpPr>
        <p:spPr>
          <a:xfrm>
            <a:off x="838200" y="365125"/>
            <a:ext cx="10515600" cy="1325563"/>
          </a:xfrm>
          <a:prstGeom prst="rect">
            <a:avLst/>
          </a:prstGeom>
          <a:noFill/>
          <a:ln cap="flat" cmpd="sng" w="19050">
            <a:solidFill>
              <a:srgbClr val="0C0C0C"/>
            </a:solidFill>
            <a:prstDash val="solid"/>
            <a:round/>
            <a:headEnd len="sm" w="sm" type="none"/>
            <a:tailEnd len="sm" w="sm" type="none"/>
          </a:ln>
        </p:spPr>
        <p:txBody>
          <a:bodyPr anchorCtr="0" anchor="ctr" bIns="45700" lIns="91425" spcFirstLastPara="1" rIns="91425" wrap="square" tIns="45700">
            <a:normAutofit/>
          </a:bodyPr>
          <a:lstStyle>
            <a:lvl1pPr lvl="0" algn="ctr">
              <a:lnSpc>
                <a:spcPct val="90000"/>
              </a:lnSpc>
              <a:spcBef>
                <a:spcPts val="0"/>
              </a:spcBef>
              <a:spcAft>
                <a:spcPts val="0"/>
              </a:spcAft>
              <a:buClr>
                <a:srgbClr val="78206E"/>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39"/>
          <p:cNvSpPr txBox="1"/>
          <p:nvPr>
            <p:ph idx="1" type="body"/>
          </p:nvPr>
        </p:nvSpPr>
        <p:spPr>
          <a:xfrm rot="5400000">
            <a:off x="3920331" y="-1256506"/>
            <a:ext cx="4351338" cy="10515600"/>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a:bodyPr>
          <a:lstStyle>
            <a:lvl1pPr indent="-342900" lvl="0" marL="457200" algn="just">
              <a:lnSpc>
                <a:spcPct val="90000"/>
              </a:lnSpc>
              <a:spcBef>
                <a:spcPts val="1000"/>
              </a:spcBef>
              <a:spcAft>
                <a:spcPts val="0"/>
              </a:spcAft>
              <a:buClr>
                <a:schemeClr val="dk1"/>
              </a:buClr>
              <a:buSzPts val="1800"/>
              <a:buChar char="•"/>
              <a:defRPr/>
            </a:lvl1pPr>
            <a:lvl2pPr indent="-342900" lvl="1" marL="914400" algn="just">
              <a:lnSpc>
                <a:spcPct val="90000"/>
              </a:lnSpc>
              <a:spcBef>
                <a:spcPts val="500"/>
              </a:spcBef>
              <a:spcAft>
                <a:spcPts val="0"/>
              </a:spcAft>
              <a:buClr>
                <a:schemeClr val="dk1"/>
              </a:buClr>
              <a:buSzPts val="1800"/>
              <a:buChar char="•"/>
              <a:defRPr/>
            </a:lvl2pPr>
            <a:lvl3pPr indent="-342900" lvl="2" marL="1371600" algn="just">
              <a:lnSpc>
                <a:spcPct val="90000"/>
              </a:lnSpc>
              <a:spcBef>
                <a:spcPts val="500"/>
              </a:spcBef>
              <a:spcAft>
                <a:spcPts val="0"/>
              </a:spcAft>
              <a:buClr>
                <a:schemeClr val="dk1"/>
              </a:buClr>
              <a:buSzPts val="1800"/>
              <a:buChar char="•"/>
              <a:defRPr/>
            </a:lvl3pPr>
            <a:lvl4pPr indent="-342900" lvl="3" marL="1828800" algn="just">
              <a:lnSpc>
                <a:spcPct val="90000"/>
              </a:lnSpc>
              <a:spcBef>
                <a:spcPts val="500"/>
              </a:spcBef>
              <a:spcAft>
                <a:spcPts val="0"/>
              </a:spcAft>
              <a:buClr>
                <a:schemeClr val="dk1"/>
              </a:buClr>
              <a:buSzPts val="1800"/>
              <a:buChar char="•"/>
              <a:defRPr/>
            </a:lvl4pPr>
            <a:lvl5pPr indent="-342900" lvl="4" marL="2286000" algn="just">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40"/>
          <p:cNvSpPr txBox="1"/>
          <p:nvPr>
            <p:ph type="title"/>
          </p:nvPr>
        </p:nvSpPr>
        <p:spPr>
          <a:xfrm rot="5400000">
            <a:off x="7133431" y="1956594"/>
            <a:ext cx="5811838" cy="2628900"/>
          </a:xfrm>
          <a:prstGeom prst="rect">
            <a:avLst/>
          </a:prstGeom>
          <a:noFill/>
          <a:ln cap="flat" cmpd="sng" w="19050">
            <a:solidFill>
              <a:srgbClr val="0C0C0C"/>
            </a:solidFill>
            <a:prstDash val="solid"/>
            <a:round/>
            <a:headEnd len="sm" w="sm" type="none"/>
            <a:tailEnd len="sm" w="sm" type="none"/>
          </a:ln>
        </p:spPr>
        <p:txBody>
          <a:bodyPr anchorCtr="0" anchor="ctr" bIns="45700" lIns="91425" spcFirstLastPara="1" rIns="91425" wrap="square" tIns="45700">
            <a:normAutofit/>
          </a:bodyPr>
          <a:lstStyle>
            <a:lvl1pPr lvl="0" algn="ctr">
              <a:lnSpc>
                <a:spcPct val="90000"/>
              </a:lnSpc>
              <a:spcBef>
                <a:spcPts val="0"/>
              </a:spcBef>
              <a:spcAft>
                <a:spcPts val="0"/>
              </a:spcAft>
              <a:buClr>
                <a:srgbClr val="78206E"/>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40"/>
          <p:cNvSpPr txBox="1"/>
          <p:nvPr>
            <p:ph idx="1" type="body"/>
          </p:nvPr>
        </p:nvSpPr>
        <p:spPr>
          <a:xfrm rot="5400000">
            <a:off x="1799431" y="-596106"/>
            <a:ext cx="5811838" cy="7734300"/>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a:bodyPr>
          <a:lstStyle>
            <a:lvl1pPr indent="-342900" lvl="0" marL="457200" algn="just">
              <a:lnSpc>
                <a:spcPct val="90000"/>
              </a:lnSpc>
              <a:spcBef>
                <a:spcPts val="1000"/>
              </a:spcBef>
              <a:spcAft>
                <a:spcPts val="0"/>
              </a:spcAft>
              <a:buClr>
                <a:schemeClr val="dk1"/>
              </a:buClr>
              <a:buSzPts val="1800"/>
              <a:buChar char="•"/>
              <a:defRPr/>
            </a:lvl1pPr>
            <a:lvl2pPr indent="-342900" lvl="1" marL="914400" algn="just">
              <a:lnSpc>
                <a:spcPct val="90000"/>
              </a:lnSpc>
              <a:spcBef>
                <a:spcPts val="500"/>
              </a:spcBef>
              <a:spcAft>
                <a:spcPts val="0"/>
              </a:spcAft>
              <a:buClr>
                <a:schemeClr val="dk1"/>
              </a:buClr>
              <a:buSzPts val="1800"/>
              <a:buChar char="•"/>
              <a:defRPr/>
            </a:lvl2pPr>
            <a:lvl3pPr indent="-342900" lvl="2" marL="1371600" algn="just">
              <a:lnSpc>
                <a:spcPct val="90000"/>
              </a:lnSpc>
              <a:spcBef>
                <a:spcPts val="500"/>
              </a:spcBef>
              <a:spcAft>
                <a:spcPts val="0"/>
              </a:spcAft>
              <a:buClr>
                <a:schemeClr val="dk1"/>
              </a:buClr>
              <a:buSzPts val="1800"/>
              <a:buChar char="•"/>
              <a:defRPr/>
            </a:lvl3pPr>
            <a:lvl4pPr indent="-342900" lvl="3" marL="1828800" algn="just">
              <a:lnSpc>
                <a:spcPct val="90000"/>
              </a:lnSpc>
              <a:spcBef>
                <a:spcPts val="500"/>
              </a:spcBef>
              <a:spcAft>
                <a:spcPts val="0"/>
              </a:spcAft>
              <a:buClr>
                <a:schemeClr val="dk1"/>
              </a:buClr>
              <a:buSzPts val="1800"/>
              <a:buChar char="•"/>
              <a:defRPr/>
            </a:lvl4pPr>
            <a:lvl5pPr indent="-342900" lvl="4" marL="2286000" algn="just">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31"/>
          <p:cNvSpPr txBox="1"/>
          <p:nvPr>
            <p:ph type="title"/>
          </p:nvPr>
        </p:nvSpPr>
        <p:spPr>
          <a:xfrm>
            <a:off x="838200" y="365125"/>
            <a:ext cx="10515600" cy="1325563"/>
          </a:xfrm>
          <a:prstGeom prst="rect">
            <a:avLst/>
          </a:prstGeom>
          <a:noFill/>
          <a:ln cap="flat" cmpd="sng" w="19050">
            <a:solidFill>
              <a:srgbClr val="0C0C0C"/>
            </a:solidFill>
            <a:prstDash val="solid"/>
            <a:round/>
            <a:headEnd len="sm" w="sm" type="none"/>
            <a:tailEnd len="sm" w="sm" type="none"/>
          </a:ln>
        </p:spPr>
        <p:txBody>
          <a:bodyPr anchorCtr="0" anchor="ctr" bIns="45700" lIns="91425" spcFirstLastPara="1" rIns="91425" wrap="square" tIns="45700">
            <a:normAutofit/>
          </a:bodyPr>
          <a:lstStyle>
            <a:lvl1pPr lvl="0" algn="ctr">
              <a:lnSpc>
                <a:spcPct val="90000"/>
              </a:lnSpc>
              <a:spcBef>
                <a:spcPts val="0"/>
              </a:spcBef>
              <a:spcAft>
                <a:spcPts val="0"/>
              </a:spcAft>
              <a:buClr>
                <a:srgbClr val="78206E"/>
              </a:buClr>
              <a:buSzPts val="4400"/>
              <a:buFont typeface="Times New Roman"/>
              <a:buNone/>
              <a:defRPr b="1">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1"/>
          <p:cNvSpPr txBox="1"/>
          <p:nvPr>
            <p:ph idx="1" type="body"/>
          </p:nvPr>
        </p:nvSpPr>
        <p:spPr>
          <a:xfrm>
            <a:off x="838200" y="1825625"/>
            <a:ext cx="10515600" cy="4351338"/>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a:bodyPr>
          <a:lstStyle>
            <a:lvl1pPr indent="-406400" lvl="0" marL="457200" algn="just">
              <a:lnSpc>
                <a:spcPct val="90000"/>
              </a:lnSpc>
              <a:spcBef>
                <a:spcPts val="1000"/>
              </a:spcBef>
              <a:spcAft>
                <a:spcPts val="0"/>
              </a:spcAft>
              <a:buClr>
                <a:schemeClr val="dk1"/>
              </a:buClr>
              <a:buSzPts val="2800"/>
              <a:buChar char="•"/>
              <a:defRPr sz="2800">
                <a:latin typeface="Times New Roman"/>
                <a:ea typeface="Times New Roman"/>
                <a:cs typeface="Times New Roman"/>
                <a:sym typeface="Times New Roman"/>
              </a:defRPr>
            </a:lvl1pPr>
            <a:lvl2pPr indent="-406400" lvl="1" marL="914400" algn="just">
              <a:lnSpc>
                <a:spcPct val="90000"/>
              </a:lnSpc>
              <a:spcBef>
                <a:spcPts val="500"/>
              </a:spcBef>
              <a:spcAft>
                <a:spcPts val="0"/>
              </a:spcAft>
              <a:buClr>
                <a:schemeClr val="dk1"/>
              </a:buClr>
              <a:buSzPts val="2800"/>
              <a:buChar char="•"/>
              <a:defRPr sz="2800">
                <a:latin typeface="Times New Roman"/>
                <a:ea typeface="Times New Roman"/>
                <a:cs typeface="Times New Roman"/>
                <a:sym typeface="Times New Roman"/>
              </a:defRPr>
            </a:lvl2pPr>
            <a:lvl3pPr indent="-406400" lvl="2" marL="1371600" algn="just">
              <a:lnSpc>
                <a:spcPct val="90000"/>
              </a:lnSpc>
              <a:spcBef>
                <a:spcPts val="500"/>
              </a:spcBef>
              <a:spcAft>
                <a:spcPts val="0"/>
              </a:spcAft>
              <a:buClr>
                <a:schemeClr val="dk1"/>
              </a:buClr>
              <a:buSzPts val="2800"/>
              <a:buChar char="•"/>
              <a:defRPr sz="2800">
                <a:latin typeface="Times New Roman"/>
                <a:ea typeface="Times New Roman"/>
                <a:cs typeface="Times New Roman"/>
                <a:sym typeface="Times New Roman"/>
              </a:defRPr>
            </a:lvl3pPr>
            <a:lvl4pPr indent="-406400" lvl="3" marL="1828800" algn="just">
              <a:lnSpc>
                <a:spcPct val="90000"/>
              </a:lnSpc>
              <a:spcBef>
                <a:spcPts val="500"/>
              </a:spcBef>
              <a:spcAft>
                <a:spcPts val="0"/>
              </a:spcAft>
              <a:buClr>
                <a:schemeClr val="dk1"/>
              </a:buClr>
              <a:buSzPts val="2800"/>
              <a:buChar char="•"/>
              <a:defRPr sz="2800">
                <a:latin typeface="Times New Roman"/>
                <a:ea typeface="Times New Roman"/>
                <a:cs typeface="Times New Roman"/>
                <a:sym typeface="Times New Roman"/>
              </a:defRPr>
            </a:lvl4pPr>
            <a:lvl5pPr indent="-406400" lvl="4" marL="2286000" algn="just">
              <a:lnSpc>
                <a:spcPct val="90000"/>
              </a:lnSpc>
              <a:spcBef>
                <a:spcPts val="500"/>
              </a:spcBef>
              <a:spcAft>
                <a:spcPts val="0"/>
              </a:spcAft>
              <a:buClr>
                <a:schemeClr val="dk1"/>
              </a:buClr>
              <a:buSzPts val="2800"/>
              <a:buChar char="•"/>
              <a:defRPr sz="2800">
                <a:latin typeface="Times New Roman"/>
                <a:ea typeface="Times New Roman"/>
                <a:cs typeface="Times New Roman"/>
                <a:sym typeface="Times New Roman"/>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chemeClr val="dk1"/>
                </a:solidFill>
                <a:latin typeface="Times New Roman"/>
                <a:ea typeface="Times New Roman"/>
                <a:cs typeface="Times New Roman"/>
                <a:sym typeface="Times New Roma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chemeClr val="dk1"/>
                </a:solidFill>
                <a:latin typeface="Times New Roman"/>
                <a:ea typeface="Times New Roman"/>
                <a:cs typeface="Times New Roman"/>
                <a:sym typeface="Times New Roma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dk1"/>
                </a:solidFill>
                <a:latin typeface="Times New Roman"/>
                <a:ea typeface="Times New Roman"/>
                <a:cs typeface="Times New Roman"/>
                <a:sym typeface="Times New Roman"/>
              </a:defRPr>
            </a:lvl1pPr>
            <a:lvl2pPr indent="0" lvl="1" marL="0" algn="r">
              <a:spcBef>
                <a:spcPts val="0"/>
              </a:spcBef>
              <a:buNone/>
              <a:defRPr sz="1200">
                <a:solidFill>
                  <a:schemeClr val="dk1"/>
                </a:solidFill>
                <a:latin typeface="Times New Roman"/>
                <a:ea typeface="Times New Roman"/>
                <a:cs typeface="Times New Roman"/>
                <a:sym typeface="Times New Roman"/>
              </a:defRPr>
            </a:lvl2pPr>
            <a:lvl3pPr indent="0" lvl="2" marL="0" algn="r">
              <a:spcBef>
                <a:spcPts val="0"/>
              </a:spcBef>
              <a:buNone/>
              <a:defRPr sz="1200">
                <a:solidFill>
                  <a:schemeClr val="dk1"/>
                </a:solidFill>
                <a:latin typeface="Times New Roman"/>
                <a:ea typeface="Times New Roman"/>
                <a:cs typeface="Times New Roman"/>
                <a:sym typeface="Times New Roman"/>
              </a:defRPr>
            </a:lvl3pPr>
            <a:lvl4pPr indent="0" lvl="3" marL="0" algn="r">
              <a:spcBef>
                <a:spcPts val="0"/>
              </a:spcBef>
              <a:buNone/>
              <a:defRPr sz="1200">
                <a:solidFill>
                  <a:schemeClr val="dk1"/>
                </a:solidFill>
                <a:latin typeface="Times New Roman"/>
                <a:ea typeface="Times New Roman"/>
                <a:cs typeface="Times New Roman"/>
                <a:sym typeface="Times New Roman"/>
              </a:defRPr>
            </a:lvl4pPr>
            <a:lvl5pPr indent="0" lvl="4" marL="0" algn="r">
              <a:spcBef>
                <a:spcPts val="0"/>
              </a:spcBef>
              <a:buNone/>
              <a:defRPr sz="1200">
                <a:solidFill>
                  <a:schemeClr val="dk1"/>
                </a:solidFill>
                <a:latin typeface="Times New Roman"/>
                <a:ea typeface="Times New Roman"/>
                <a:cs typeface="Times New Roman"/>
                <a:sym typeface="Times New Roman"/>
              </a:defRPr>
            </a:lvl5pPr>
            <a:lvl6pPr indent="0" lvl="5" marL="0" algn="r">
              <a:spcBef>
                <a:spcPts val="0"/>
              </a:spcBef>
              <a:buNone/>
              <a:defRPr sz="1200">
                <a:solidFill>
                  <a:schemeClr val="dk1"/>
                </a:solidFill>
                <a:latin typeface="Times New Roman"/>
                <a:ea typeface="Times New Roman"/>
                <a:cs typeface="Times New Roman"/>
                <a:sym typeface="Times New Roman"/>
              </a:defRPr>
            </a:lvl6pPr>
            <a:lvl7pPr indent="0" lvl="6" marL="0" algn="r">
              <a:spcBef>
                <a:spcPts val="0"/>
              </a:spcBef>
              <a:buNone/>
              <a:defRPr sz="1200">
                <a:solidFill>
                  <a:schemeClr val="dk1"/>
                </a:solidFill>
                <a:latin typeface="Times New Roman"/>
                <a:ea typeface="Times New Roman"/>
                <a:cs typeface="Times New Roman"/>
                <a:sym typeface="Times New Roman"/>
              </a:defRPr>
            </a:lvl7pPr>
            <a:lvl8pPr indent="0" lvl="7" marL="0" algn="r">
              <a:spcBef>
                <a:spcPts val="0"/>
              </a:spcBef>
              <a:buNone/>
              <a:defRPr sz="1200">
                <a:solidFill>
                  <a:schemeClr val="dk1"/>
                </a:solidFill>
                <a:latin typeface="Times New Roman"/>
                <a:ea typeface="Times New Roman"/>
                <a:cs typeface="Times New Roman"/>
                <a:sym typeface="Times New Roman"/>
              </a:defRPr>
            </a:lvl8pPr>
            <a:lvl9pPr indent="0" lvl="8" marL="0" algn="r">
              <a:spcBef>
                <a:spcPts val="0"/>
              </a:spcBef>
              <a:buNone/>
              <a:defRPr sz="1200">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32"/>
          <p:cNvSpPr txBox="1"/>
          <p:nvPr>
            <p:ph type="title"/>
          </p:nvPr>
        </p:nvSpPr>
        <p:spPr>
          <a:xfrm>
            <a:off x="831850" y="1709738"/>
            <a:ext cx="10515600" cy="2852737"/>
          </a:xfrm>
          <a:prstGeom prst="rect">
            <a:avLst/>
          </a:prstGeom>
          <a:noFill/>
          <a:ln cap="flat" cmpd="sng" w="19050">
            <a:solidFill>
              <a:srgbClr val="0C0C0C"/>
            </a:solidFill>
            <a:prstDash val="solid"/>
            <a:round/>
            <a:headEnd len="sm" w="sm" type="none"/>
            <a:tailEnd len="sm" w="sm" type="none"/>
          </a:ln>
        </p:spPr>
        <p:txBody>
          <a:bodyPr anchorCtr="0" anchor="b" bIns="45700" lIns="91425" spcFirstLastPara="1" rIns="91425" wrap="square" tIns="45700">
            <a:normAutofit/>
          </a:bodyPr>
          <a:lstStyle>
            <a:lvl1pPr lvl="0" algn="ctr">
              <a:lnSpc>
                <a:spcPct val="90000"/>
              </a:lnSpc>
              <a:spcBef>
                <a:spcPts val="0"/>
              </a:spcBef>
              <a:spcAft>
                <a:spcPts val="0"/>
              </a:spcAft>
              <a:buClr>
                <a:srgbClr val="78206E"/>
              </a:buClr>
              <a:buSzPts val="6000"/>
              <a:buFont typeface="Times New Roman"/>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32"/>
          <p:cNvSpPr txBox="1"/>
          <p:nvPr>
            <p:ph idx="1" type="body"/>
          </p:nvPr>
        </p:nvSpPr>
        <p:spPr>
          <a:xfrm>
            <a:off x="831850" y="4589463"/>
            <a:ext cx="10515600" cy="1500187"/>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757575"/>
              </a:buClr>
              <a:buSzPts val="2400"/>
              <a:buNone/>
              <a:defRPr sz="2400">
                <a:solidFill>
                  <a:srgbClr val="757575"/>
                </a:solidFill>
              </a:defRPr>
            </a:lvl1pPr>
            <a:lvl2pPr indent="-228600" lvl="1" marL="914400" algn="just">
              <a:lnSpc>
                <a:spcPct val="90000"/>
              </a:lnSpc>
              <a:spcBef>
                <a:spcPts val="500"/>
              </a:spcBef>
              <a:spcAft>
                <a:spcPts val="0"/>
              </a:spcAft>
              <a:buClr>
                <a:srgbClr val="757575"/>
              </a:buClr>
              <a:buSzPts val="2000"/>
              <a:buNone/>
              <a:defRPr sz="2000">
                <a:solidFill>
                  <a:srgbClr val="757575"/>
                </a:solidFill>
              </a:defRPr>
            </a:lvl2pPr>
            <a:lvl3pPr indent="-228600" lvl="2" marL="1371600" algn="just">
              <a:lnSpc>
                <a:spcPct val="90000"/>
              </a:lnSpc>
              <a:spcBef>
                <a:spcPts val="500"/>
              </a:spcBef>
              <a:spcAft>
                <a:spcPts val="0"/>
              </a:spcAft>
              <a:buClr>
                <a:srgbClr val="757575"/>
              </a:buClr>
              <a:buSzPts val="1800"/>
              <a:buNone/>
              <a:defRPr sz="1800">
                <a:solidFill>
                  <a:srgbClr val="757575"/>
                </a:solidFill>
              </a:defRPr>
            </a:lvl3pPr>
            <a:lvl4pPr indent="-228600" lvl="3" marL="1828800" algn="just">
              <a:lnSpc>
                <a:spcPct val="90000"/>
              </a:lnSpc>
              <a:spcBef>
                <a:spcPts val="500"/>
              </a:spcBef>
              <a:spcAft>
                <a:spcPts val="0"/>
              </a:spcAft>
              <a:buClr>
                <a:srgbClr val="757575"/>
              </a:buClr>
              <a:buSzPts val="1600"/>
              <a:buNone/>
              <a:defRPr sz="1600">
                <a:solidFill>
                  <a:srgbClr val="757575"/>
                </a:solidFill>
              </a:defRPr>
            </a:lvl4pPr>
            <a:lvl5pPr indent="-228600" lvl="4" marL="2286000" algn="just">
              <a:lnSpc>
                <a:spcPct val="9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30" name="Google Shape;30;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33"/>
          <p:cNvSpPr txBox="1"/>
          <p:nvPr>
            <p:ph type="title"/>
          </p:nvPr>
        </p:nvSpPr>
        <p:spPr>
          <a:xfrm>
            <a:off x="838200" y="365125"/>
            <a:ext cx="10515600" cy="1325563"/>
          </a:xfrm>
          <a:prstGeom prst="rect">
            <a:avLst/>
          </a:prstGeom>
          <a:noFill/>
          <a:ln cap="flat" cmpd="sng" w="19050">
            <a:solidFill>
              <a:srgbClr val="0C0C0C"/>
            </a:solidFill>
            <a:prstDash val="solid"/>
            <a:round/>
            <a:headEnd len="sm" w="sm" type="none"/>
            <a:tailEnd len="sm" w="sm" type="none"/>
          </a:ln>
        </p:spPr>
        <p:txBody>
          <a:bodyPr anchorCtr="0" anchor="ctr" bIns="45700" lIns="91425" spcFirstLastPara="1" rIns="91425" wrap="square" tIns="45700">
            <a:normAutofit/>
          </a:bodyPr>
          <a:lstStyle>
            <a:lvl1pPr lvl="0" algn="ctr">
              <a:lnSpc>
                <a:spcPct val="90000"/>
              </a:lnSpc>
              <a:spcBef>
                <a:spcPts val="0"/>
              </a:spcBef>
              <a:spcAft>
                <a:spcPts val="0"/>
              </a:spcAft>
              <a:buClr>
                <a:srgbClr val="78206E"/>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33"/>
          <p:cNvSpPr txBox="1"/>
          <p:nvPr>
            <p:ph idx="1" type="body"/>
          </p:nvPr>
        </p:nvSpPr>
        <p:spPr>
          <a:xfrm>
            <a:off x="838200" y="1825625"/>
            <a:ext cx="5181600" cy="4351338"/>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a:bodyPr>
          <a:lstStyle>
            <a:lvl1pPr indent="-342900" lvl="0" marL="457200" algn="just">
              <a:lnSpc>
                <a:spcPct val="90000"/>
              </a:lnSpc>
              <a:spcBef>
                <a:spcPts val="1000"/>
              </a:spcBef>
              <a:spcAft>
                <a:spcPts val="0"/>
              </a:spcAft>
              <a:buClr>
                <a:schemeClr val="dk1"/>
              </a:buClr>
              <a:buSzPts val="1800"/>
              <a:buChar char="•"/>
              <a:defRPr/>
            </a:lvl1pPr>
            <a:lvl2pPr indent="-342900" lvl="1" marL="914400" algn="just">
              <a:lnSpc>
                <a:spcPct val="90000"/>
              </a:lnSpc>
              <a:spcBef>
                <a:spcPts val="500"/>
              </a:spcBef>
              <a:spcAft>
                <a:spcPts val="0"/>
              </a:spcAft>
              <a:buClr>
                <a:schemeClr val="dk1"/>
              </a:buClr>
              <a:buSzPts val="1800"/>
              <a:buChar char="•"/>
              <a:defRPr/>
            </a:lvl2pPr>
            <a:lvl3pPr indent="-342900" lvl="2" marL="1371600" algn="just">
              <a:lnSpc>
                <a:spcPct val="90000"/>
              </a:lnSpc>
              <a:spcBef>
                <a:spcPts val="500"/>
              </a:spcBef>
              <a:spcAft>
                <a:spcPts val="0"/>
              </a:spcAft>
              <a:buClr>
                <a:schemeClr val="dk1"/>
              </a:buClr>
              <a:buSzPts val="1800"/>
              <a:buChar char="•"/>
              <a:defRPr/>
            </a:lvl3pPr>
            <a:lvl4pPr indent="-342900" lvl="3" marL="1828800" algn="just">
              <a:lnSpc>
                <a:spcPct val="90000"/>
              </a:lnSpc>
              <a:spcBef>
                <a:spcPts val="500"/>
              </a:spcBef>
              <a:spcAft>
                <a:spcPts val="0"/>
              </a:spcAft>
              <a:buClr>
                <a:schemeClr val="dk1"/>
              </a:buClr>
              <a:buSzPts val="1800"/>
              <a:buChar char="•"/>
              <a:defRPr/>
            </a:lvl4pPr>
            <a:lvl5pPr indent="-342900" lvl="4" marL="2286000" algn="just">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33"/>
          <p:cNvSpPr txBox="1"/>
          <p:nvPr>
            <p:ph idx="2" type="body"/>
          </p:nvPr>
        </p:nvSpPr>
        <p:spPr>
          <a:xfrm>
            <a:off x="6172200" y="1825625"/>
            <a:ext cx="5181600" cy="4351338"/>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a:bodyPr>
          <a:lstStyle>
            <a:lvl1pPr indent="-342900" lvl="0" marL="457200" algn="just">
              <a:lnSpc>
                <a:spcPct val="90000"/>
              </a:lnSpc>
              <a:spcBef>
                <a:spcPts val="1000"/>
              </a:spcBef>
              <a:spcAft>
                <a:spcPts val="0"/>
              </a:spcAft>
              <a:buClr>
                <a:schemeClr val="dk1"/>
              </a:buClr>
              <a:buSzPts val="1800"/>
              <a:buChar char="•"/>
              <a:defRPr/>
            </a:lvl1pPr>
            <a:lvl2pPr indent="-342900" lvl="1" marL="914400" algn="just">
              <a:lnSpc>
                <a:spcPct val="90000"/>
              </a:lnSpc>
              <a:spcBef>
                <a:spcPts val="500"/>
              </a:spcBef>
              <a:spcAft>
                <a:spcPts val="0"/>
              </a:spcAft>
              <a:buClr>
                <a:schemeClr val="dk1"/>
              </a:buClr>
              <a:buSzPts val="1800"/>
              <a:buChar char="•"/>
              <a:defRPr/>
            </a:lvl2pPr>
            <a:lvl3pPr indent="-342900" lvl="2" marL="1371600" algn="just">
              <a:lnSpc>
                <a:spcPct val="90000"/>
              </a:lnSpc>
              <a:spcBef>
                <a:spcPts val="500"/>
              </a:spcBef>
              <a:spcAft>
                <a:spcPts val="0"/>
              </a:spcAft>
              <a:buClr>
                <a:schemeClr val="dk1"/>
              </a:buClr>
              <a:buSzPts val="1800"/>
              <a:buChar char="•"/>
              <a:defRPr/>
            </a:lvl3pPr>
            <a:lvl4pPr indent="-342900" lvl="3" marL="1828800" algn="just">
              <a:lnSpc>
                <a:spcPct val="90000"/>
              </a:lnSpc>
              <a:spcBef>
                <a:spcPts val="500"/>
              </a:spcBef>
              <a:spcAft>
                <a:spcPts val="0"/>
              </a:spcAft>
              <a:buClr>
                <a:schemeClr val="dk1"/>
              </a:buClr>
              <a:buSzPts val="1800"/>
              <a:buChar char="•"/>
              <a:defRPr/>
            </a:lvl4pPr>
            <a:lvl5pPr indent="-342900" lvl="4" marL="2286000" algn="just">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34"/>
          <p:cNvSpPr txBox="1"/>
          <p:nvPr>
            <p:ph type="title"/>
          </p:nvPr>
        </p:nvSpPr>
        <p:spPr>
          <a:xfrm>
            <a:off x="839788" y="365125"/>
            <a:ext cx="10515600" cy="1325563"/>
          </a:xfrm>
          <a:prstGeom prst="rect">
            <a:avLst/>
          </a:prstGeom>
          <a:noFill/>
          <a:ln cap="flat" cmpd="sng" w="19050">
            <a:solidFill>
              <a:srgbClr val="0C0C0C"/>
            </a:solidFill>
            <a:prstDash val="solid"/>
            <a:round/>
            <a:headEnd len="sm" w="sm" type="none"/>
            <a:tailEnd len="sm" w="sm" type="none"/>
          </a:ln>
        </p:spPr>
        <p:txBody>
          <a:bodyPr anchorCtr="0" anchor="ctr" bIns="45700" lIns="91425" spcFirstLastPara="1" rIns="91425" wrap="square" tIns="45700">
            <a:normAutofit/>
          </a:bodyPr>
          <a:lstStyle>
            <a:lvl1pPr lvl="0" algn="ctr">
              <a:lnSpc>
                <a:spcPct val="90000"/>
              </a:lnSpc>
              <a:spcBef>
                <a:spcPts val="0"/>
              </a:spcBef>
              <a:spcAft>
                <a:spcPts val="0"/>
              </a:spcAft>
              <a:buClr>
                <a:srgbClr val="78206E"/>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34"/>
          <p:cNvSpPr txBox="1"/>
          <p:nvPr>
            <p:ph idx="1" type="body"/>
          </p:nvPr>
        </p:nvSpPr>
        <p:spPr>
          <a:xfrm>
            <a:off x="839788" y="1681163"/>
            <a:ext cx="5157787" cy="823912"/>
          </a:xfrm>
          <a:prstGeom prst="rect">
            <a:avLst/>
          </a:prstGeom>
          <a:noFill/>
          <a:ln cap="flat" cmpd="sng" w="19050">
            <a:solidFill>
              <a:srgbClr val="0C0C0C"/>
            </a:solidFill>
            <a:prstDash val="solid"/>
            <a:round/>
            <a:headEnd len="sm" w="sm" type="none"/>
            <a:tailEnd len="sm" w="sm" type="none"/>
          </a:ln>
        </p:spPr>
        <p:txBody>
          <a:bodyPr anchorCtr="0" anchor="b" bIns="45700" lIns="91425" spcFirstLastPara="1" rIns="91425" wrap="square" tIns="45700">
            <a:normAutofit/>
          </a:bodyPr>
          <a:lstStyle>
            <a:lvl1pPr indent="-228600" lvl="0" marL="457200" algn="just">
              <a:lnSpc>
                <a:spcPct val="90000"/>
              </a:lnSpc>
              <a:spcBef>
                <a:spcPts val="1000"/>
              </a:spcBef>
              <a:spcAft>
                <a:spcPts val="0"/>
              </a:spcAft>
              <a:buClr>
                <a:schemeClr val="dk1"/>
              </a:buClr>
              <a:buSzPts val="2400"/>
              <a:buNone/>
              <a:defRPr b="1" sz="2400"/>
            </a:lvl1pPr>
            <a:lvl2pPr indent="-228600" lvl="1" marL="914400" algn="just">
              <a:lnSpc>
                <a:spcPct val="90000"/>
              </a:lnSpc>
              <a:spcBef>
                <a:spcPts val="500"/>
              </a:spcBef>
              <a:spcAft>
                <a:spcPts val="0"/>
              </a:spcAft>
              <a:buClr>
                <a:schemeClr val="dk1"/>
              </a:buClr>
              <a:buSzPts val="2000"/>
              <a:buNone/>
              <a:defRPr b="1" sz="2000"/>
            </a:lvl2pPr>
            <a:lvl3pPr indent="-228600" lvl="2" marL="1371600" algn="just">
              <a:lnSpc>
                <a:spcPct val="90000"/>
              </a:lnSpc>
              <a:spcBef>
                <a:spcPts val="500"/>
              </a:spcBef>
              <a:spcAft>
                <a:spcPts val="0"/>
              </a:spcAft>
              <a:buClr>
                <a:schemeClr val="dk1"/>
              </a:buClr>
              <a:buSzPts val="1800"/>
              <a:buNone/>
              <a:defRPr b="1" sz="1800"/>
            </a:lvl3pPr>
            <a:lvl4pPr indent="-228600" lvl="3" marL="1828800" algn="just">
              <a:lnSpc>
                <a:spcPct val="90000"/>
              </a:lnSpc>
              <a:spcBef>
                <a:spcPts val="500"/>
              </a:spcBef>
              <a:spcAft>
                <a:spcPts val="0"/>
              </a:spcAft>
              <a:buClr>
                <a:schemeClr val="dk1"/>
              </a:buClr>
              <a:buSzPts val="1600"/>
              <a:buNone/>
              <a:defRPr b="1" sz="1600"/>
            </a:lvl4pPr>
            <a:lvl5pPr indent="-228600" lvl="4" marL="2286000" algn="just">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34"/>
          <p:cNvSpPr txBox="1"/>
          <p:nvPr>
            <p:ph idx="2" type="body"/>
          </p:nvPr>
        </p:nvSpPr>
        <p:spPr>
          <a:xfrm>
            <a:off x="839788" y="2505075"/>
            <a:ext cx="5157787" cy="3684588"/>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a:bodyPr>
          <a:lstStyle>
            <a:lvl1pPr indent="-342900" lvl="0" marL="457200" algn="just">
              <a:lnSpc>
                <a:spcPct val="90000"/>
              </a:lnSpc>
              <a:spcBef>
                <a:spcPts val="1000"/>
              </a:spcBef>
              <a:spcAft>
                <a:spcPts val="0"/>
              </a:spcAft>
              <a:buClr>
                <a:schemeClr val="dk1"/>
              </a:buClr>
              <a:buSzPts val="1800"/>
              <a:buChar char="•"/>
              <a:defRPr/>
            </a:lvl1pPr>
            <a:lvl2pPr indent="-342900" lvl="1" marL="914400" algn="just">
              <a:lnSpc>
                <a:spcPct val="90000"/>
              </a:lnSpc>
              <a:spcBef>
                <a:spcPts val="500"/>
              </a:spcBef>
              <a:spcAft>
                <a:spcPts val="0"/>
              </a:spcAft>
              <a:buClr>
                <a:schemeClr val="dk1"/>
              </a:buClr>
              <a:buSzPts val="1800"/>
              <a:buChar char="•"/>
              <a:defRPr/>
            </a:lvl2pPr>
            <a:lvl3pPr indent="-342900" lvl="2" marL="1371600" algn="just">
              <a:lnSpc>
                <a:spcPct val="90000"/>
              </a:lnSpc>
              <a:spcBef>
                <a:spcPts val="500"/>
              </a:spcBef>
              <a:spcAft>
                <a:spcPts val="0"/>
              </a:spcAft>
              <a:buClr>
                <a:schemeClr val="dk1"/>
              </a:buClr>
              <a:buSzPts val="1800"/>
              <a:buChar char="•"/>
              <a:defRPr/>
            </a:lvl3pPr>
            <a:lvl4pPr indent="-342900" lvl="3" marL="1828800" algn="just">
              <a:lnSpc>
                <a:spcPct val="90000"/>
              </a:lnSpc>
              <a:spcBef>
                <a:spcPts val="500"/>
              </a:spcBef>
              <a:spcAft>
                <a:spcPts val="0"/>
              </a:spcAft>
              <a:buClr>
                <a:schemeClr val="dk1"/>
              </a:buClr>
              <a:buSzPts val="1800"/>
              <a:buChar char="•"/>
              <a:defRPr/>
            </a:lvl4pPr>
            <a:lvl5pPr indent="-342900" lvl="4" marL="2286000" algn="just">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34"/>
          <p:cNvSpPr txBox="1"/>
          <p:nvPr>
            <p:ph idx="3" type="body"/>
          </p:nvPr>
        </p:nvSpPr>
        <p:spPr>
          <a:xfrm>
            <a:off x="6172200" y="1681163"/>
            <a:ext cx="5183188" cy="823912"/>
          </a:xfrm>
          <a:prstGeom prst="rect">
            <a:avLst/>
          </a:prstGeom>
          <a:noFill/>
          <a:ln cap="flat" cmpd="sng" w="19050">
            <a:solidFill>
              <a:srgbClr val="0C0C0C"/>
            </a:solidFill>
            <a:prstDash val="solid"/>
            <a:round/>
            <a:headEnd len="sm" w="sm" type="none"/>
            <a:tailEnd len="sm" w="sm" type="none"/>
          </a:ln>
        </p:spPr>
        <p:txBody>
          <a:bodyPr anchorCtr="0" anchor="b" bIns="45700" lIns="91425" spcFirstLastPara="1" rIns="91425" wrap="square" tIns="45700">
            <a:normAutofit/>
          </a:bodyPr>
          <a:lstStyle>
            <a:lvl1pPr indent="-228600" lvl="0" marL="457200" algn="just">
              <a:lnSpc>
                <a:spcPct val="90000"/>
              </a:lnSpc>
              <a:spcBef>
                <a:spcPts val="1000"/>
              </a:spcBef>
              <a:spcAft>
                <a:spcPts val="0"/>
              </a:spcAft>
              <a:buClr>
                <a:schemeClr val="dk1"/>
              </a:buClr>
              <a:buSzPts val="2400"/>
              <a:buNone/>
              <a:defRPr b="1" sz="2400"/>
            </a:lvl1pPr>
            <a:lvl2pPr indent="-228600" lvl="1" marL="914400" algn="just">
              <a:lnSpc>
                <a:spcPct val="90000"/>
              </a:lnSpc>
              <a:spcBef>
                <a:spcPts val="500"/>
              </a:spcBef>
              <a:spcAft>
                <a:spcPts val="0"/>
              </a:spcAft>
              <a:buClr>
                <a:schemeClr val="dk1"/>
              </a:buClr>
              <a:buSzPts val="2000"/>
              <a:buNone/>
              <a:defRPr b="1" sz="2000"/>
            </a:lvl2pPr>
            <a:lvl3pPr indent="-228600" lvl="2" marL="1371600" algn="just">
              <a:lnSpc>
                <a:spcPct val="90000"/>
              </a:lnSpc>
              <a:spcBef>
                <a:spcPts val="500"/>
              </a:spcBef>
              <a:spcAft>
                <a:spcPts val="0"/>
              </a:spcAft>
              <a:buClr>
                <a:schemeClr val="dk1"/>
              </a:buClr>
              <a:buSzPts val="1800"/>
              <a:buNone/>
              <a:defRPr b="1" sz="1800"/>
            </a:lvl3pPr>
            <a:lvl4pPr indent="-228600" lvl="3" marL="1828800" algn="just">
              <a:lnSpc>
                <a:spcPct val="90000"/>
              </a:lnSpc>
              <a:spcBef>
                <a:spcPts val="500"/>
              </a:spcBef>
              <a:spcAft>
                <a:spcPts val="0"/>
              </a:spcAft>
              <a:buClr>
                <a:schemeClr val="dk1"/>
              </a:buClr>
              <a:buSzPts val="1600"/>
              <a:buNone/>
              <a:defRPr b="1" sz="1600"/>
            </a:lvl4pPr>
            <a:lvl5pPr indent="-228600" lvl="4" marL="2286000" algn="just">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34"/>
          <p:cNvSpPr txBox="1"/>
          <p:nvPr>
            <p:ph idx="4" type="body"/>
          </p:nvPr>
        </p:nvSpPr>
        <p:spPr>
          <a:xfrm>
            <a:off x="6172200" y="2505075"/>
            <a:ext cx="5183188" cy="3684588"/>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a:bodyPr>
          <a:lstStyle>
            <a:lvl1pPr indent="-342900" lvl="0" marL="457200" algn="just">
              <a:lnSpc>
                <a:spcPct val="90000"/>
              </a:lnSpc>
              <a:spcBef>
                <a:spcPts val="1000"/>
              </a:spcBef>
              <a:spcAft>
                <a:spcPts val="0"/>
              </a:spcAft>
              <a:buClr>
                <a:schemeClr val="dk1"/>
              </a:buClr>
              <a:buSzPts val="1800"/>
              <a:buChar char="•"/>
              <a:defRPr/>
            </a:lvl1pPr>
            <a:lvl2pPr indent="-342900" lvl="1" marL="914400" algn="just">
              <a:lnSpc>
                <a:spcPct val="90000"/>
              </a:lnSpc>
              <a:spcBef>
                <a:spcPts val="500"/>
              </a:spcBef>
              <a:spcAft>
                <a:spcPts val="0"/>
              </a:spcAft>
              <a:buClr>
                <a:schemeClr val="dk1"/>
              </a:buClr>
              <a:buSzPts val="1800"/>
              <a:buChar char="•"/>
              <a:defRPr/>
            </a:lvl2pPr>
            <a:lvl3pPr indent="-342900" lvl="2" marL="1371600" algn="just">
              <a:lnSpc>
                <a:spcPct val="90000"/>
              </a:lnSpc>
              <a:spcBef>
                <a:spcPts val="500"/>
              </a:spcBef>
              <a:spcAft>
                <a:spcPts val="0"/>
              </a:spcAft>
              <a:buClr>
                <a:schemeClr val="dk1"/>
              </a:buClr>
              <a:buSzPts val="1800"/>
              <a:buChar char="•"/>
              <a:defRPr/>
            </a:lvl3pPr>
            <a:lvl4pPr indent="-342900" lvl="3" marL="1828800" algn="just">
              <a:lnSpc>
                <a:spcPct val="90000"/>
              </a:lnSpc>
              <a:spcBef>
                <a:spcPts val="500"/>
              </a:spcBef>
              <a:spcAft>
                <a:spcPts val="0"/>
              </a:spcAft>
              <a:buClr>
                <a:schemeClr val="dk1"/>
              </a:buClr>
              <a:buSzPts val="1800"/>
              <a:buChar char="•"/>
              <a:defRPr/>
            </a:lvl4pPr>
            <a:lvl5pPr indent="-342900" lvl="4" marL="2286000" algn="just">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35"/>
          <p:cNvSpPr txBox="1"/>
          <p:nvPr>
            <p:ph type="title"/>
          </p:nvPr>
        </p:nvSpPr>
        <p:spPr>
          <a:xfrm>
            <a:off x="838200" y="365125"/>
            <a:ext cx="10515600" cy="1325563"/>
          </a:xfrm>
          <a:prstGeom prst="rect">
            <a:avLst/>
          </a:prstGeom>
          <a:noFill/>
          <a:ln cap="flat" cmpd="sng" w="19050">
            <a:solidFill>
              <a:srgbClr val="0C0C0C"/>
            </a:solidFill>
            <a:prstDash val="solid"/>
            <a:round/>
            <a:headEnd len="sm" w="sm" type="none"/>
            <a:tailEnd len="sm" w="sm" type="none"/>
          </a:ln>
        </p:spPr>
        <p:txBody>
          <a:bodyPr anchorCtr="0" anchor="ctr" bIns="45700" lIns="91425" spcFirstLastPara="1" rIns="91425" wrap="square" tIns="45700">
            <a:normAutofit/>
          </a:bodyPr>
          <a:lstStyle>
            <a:lvl1pPr lvl="0" algn="ctr">
              <a:lnSpc>
                <a:spcPct val="90000"/>
              </a:lnSpc>
              <a:spcBef>
                <a:spcPts val="0"/>
              </a:spcBef>
              <a:spcAft>
                <a:spcPts val="0"/>
              </a:spcAft>
              <a:buClr>
                <a:srgbClr val="78206E"/>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37"/>
          <p:cNvSpPr txBox="1"/>
          <p:nvPr>
            <p:ph type="title"/>
          </p:nvPr>
        </p:nvSpPr>
        <p:spPr>
          <a:xfrm>
            <a:off x="839788" y="457200"/>
            <a:ext cx="3932237" cy="1600200"/>
          </a:xfrm>
          <a:prstGeom prst="rect">
            <a:avLst/>
          </a:prstGeom>
          <a:noFill/>
          <a:ln cap="flat" cmpd="sng" w="19050">
            <a:solidFill>
              <a:srgbClr val="0C0C0C"/>
            </a:solidFill>
            <a:prstDash val="solid"/>
            <a:round/>
            <a:headEnd len="sm" w="sm" type="none"/>
            <a:tailEnd len="sm" w="sm" type="none"/>
          </a:ln>
        </p:spPr>
        <p:txBody>
          <a:bodyPr anchorCtr="0" anchor="b" bIns="45700" lIns="91425" spcFirstLastPara="1" rIns="91425" wrap="square" tIns="45700">
            <a:normAutofit/>
          </a:bodyPr>
          <a:lstStyle>
            <a:lvl1pPr lvl="0" algn="ctr">
              <a:lnSpc>
                <a:spcPct val="90000"/>
              </a:lnSpc>
              <a:spcBef>
                <a:spcPts val="0"/>
              </a:spcBef>
              <a:spcAft>
                <a:spcPts val="0"/>
              </a:spcAft>
              <a:buClr>
                <a:srgbClr val="78206E"/>
              </a:buClr>
              <a:buSzPts val="3200"/>
              <a:buFont typeface="Times New Roman"/>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37"/>
          <p:cNvSpPr txBox="1"/>
          <p:nvPr>
            <p:ph idx="1" type="body"/>
          </p:nvPr>
        </p:nvSpPr>
        <p:spPr>
          <a:xfrm>
            <a:off x="5183188" y="987425"/>
            <a:ext cx="6172200" cy="4873625"/>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a:bodyPr>
          <a:lstStyle>
            <a:lvl1pPr indent="-431800" lvl="0" marL="457200" algn="just">
              <a:lnSpc>
                <a:spcPct val="90000"/>
              </a:lnSpc>
              <a:spcBef>
                <a:spcPts val="1000"/>
              </a:spcBef>
              <a:spcAft>
                <a:spcPts val="0"/>
              </a:spcAft>
              <a:buClr>
                <a:schemeClr val="dk1"/>
              </a:buClr>
              <a:buSzPts val="3200"/>
              <a:buChar char="•"/>
              <a:defRPr sz="3200"/>
            </a:lvl1pPr>
            <a:lvl2pPr indent="-406400" lvl="1" marL="914400" algn="just">
              <a:lnSpc>
                <a:spcPct val="90000"/>
              </a:lnSpc>
              <a:spcBef>
                <a:spcPts val="500"/>
              </a:spcBef>
              <a:spcAft>
                <a:spcPts val="0"/>
              </a:spcAft>
              <a:buClr>
                <a:schemeClr val="dk1"/>
              </a:buClr>
              <a:buSzPts val="2800"/>
              <a:buChar char="•"/>
              <a:defRPr sz="2800"/>
            </a:lvl2pPr>
            <a:lvl3pPr indent="-381000" lvl="2" marL="1371600" algn="just">
              <a:lnSpc>
                <a:spcPct val="90000"/>
              </a:lnSpc>
              <a:spcBef>
                <a:spcPts val="500"/>
              </a:spcBef>
              <a:spcAft>
                <a:spcPts val="0"/>
              </a:spcAft>
              <a:buClr>
                <a:schemeClr val="dk1"/>
              </a:buClr>
              <a:buSzPts val="2400"/>
              <a:buChar char="•"/>
              <a:defRPr sz="2400"/>
            </a:lvl3pPr>
            <a:lvl4pPr indent="-355600" lvl="3" marL="1828800" algn="just">
              <a:lnSpc>
                <a:spcPct val="90000"/>
              </a:lnSpc>
              <a:spcBef>
                <a:spcPts val="500"/>
              </a:spcBef>
              <a:spcAft>
                <a:spcPts val="0"/>
              </a:spcAft>
              <a:buClr>
                <a:schemeClr val="dk1"/>
              </a:buClr>
              <a:buSzPts val="2000"/>
              <a:buChar char="•"/>
              <a:defRPr sz="2000"/>
            </a:lvl4pPr>
            <a:lvl5pPr indent="-355600" lvl="4" marL="2286000" algn="just">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37"/>
          <p:cNvSpPr txBox="1"/>
          <p:nvPr>
            <p:ph idx="2" type="body"/>
          </p:nvPr>
        </p:nvSpPr>
        <p:spPr>
          <a:xfrm>
            <a:off x="839788" y="2057400"/>
            <a:ext cx="3932237" cy="3811588"/>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chemeClr val="dk1"/>
              </a:buClr>
              <a:buSzPts val="1600"/>
              <a:buNone/>
              <a:defRPr sz="1600"/>
            </a:lvl1pPr>
            <a:lvl2pPr indent="-228600" lvl="1" marL="914400" algn="just">
              <a:lnSpc>
                <a:spcPct val="90000"/>
              </a:lnSpc>
              <a:spcBef>
                <a:spcPts val="500"/>
              </a:spcBef>
              <a:spcAft>
                <a:spcPts val="0"/>
              </a:spcAft>
              <a:buClr>
                <a:schemeClr val="dk1"/>
              </a:buClr>
              <a:buSzPts val="1400"/>
              <a:buNone/>
              <a:defRPr sz="1400"/>
            </a:lvl2pPr>
            <a:lvl3pPr indent="-228600" lvl="2" marL="1371600" algn="just">
              <a:lnSpc>
                <a:spcPct val="90000"/>
              </a:lnSpc>
              <a:spcBef>
                <a:spcPts val="500"/>
              </a:spcBef>
              <a:spcAft>
                <a:spcPts val="0"/>
              </a:spcAft>
              <a:buClr>
                <a:schemeClr val="dk1"/>
              </a:buClr>
              <a:buSzPts val="1200"/>
              <a:buNone/>
              <a:defRPr sz="1200"/>
            </a:lvl3pPr>
            <a:lvl4pPr indent="-228600" lvl="3" marL="1828800" algn="just">
              <a:lnSpc>
                <a:spcPct val="90000"/>
              </a:lnSpc>
              <a:spcBef>
                <a:spcPts val="500"/>
              </a:spcBef>
              <a:spcAft>
                <a:spcPts val="0"/>
              </a:spcAft>
              <a:buClr>
                <a:schemeClr val="dk1"/>
              </a:buClr>
              <a:buSzPts val="1000"/>
              <a:buNone/>
              <a:defRPr sz="1000"/>
            </a:lvl4pPr>
            <a:lvl5pPr indent="-228600" lvl="4" marL="2286000" algn="just">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38"/>
          <p:cNvSpPr txBox="1"/>
          <p:nvPr>
            <p:ph type="title"/>
          </p:nvPr>
        </p:nvSpPr>
        <p:spPr>
          <a:xfrm>
            <a:off x="839788" y="457200"/>
            <a:ext cx="3932237" cy="1600200"/>
          </a:xfrm>
          <a:prstGeom prst="rect">
            <a:avLst/>
          </a:prstGeom>
          <a:noFill/>
          <a:ln cap="flat" cmpd="sng" w="19050">
            <a:solidFill>
              <a:srgbClr val="0C0C0C"/>
            </a:solidFill>
            <a:prstDash val="solid"/>
            <a:round/>
            <a:headEnd len="sm" w="sm" type="none"/>
            <a:tailEnd len="sm" w="sm" type="none"/>
          </a:ln>
        </p:spPr>
        <p:txBody>
          <a:bodyPr anchorCtr="0" anchor="b" bIns="45700" lIns="91425" spcFirstLastPara="1" rIns="91425" wrap="square" tIns="45700">
            <a:normAutofit/>
          </a:bodyPr>
          <a:lstStyle>
            <a:lvl1pPr lvl="0" algn="ctr">
              <a:lnSpc>
                <a:spcPct val="90000"/>
              </a:lnSpc>
              <a:spcBef>
                <a:spcPts val="0"/>
              </a:spcBef>
              <a:spcAft>
                <a:spcPts val="0"/>
              </a:spcAft>
              <a:buClr>
                <a:srgbClr val="78206E"/>
              </a:buClr>
              <a:buSzPts val="3200"/>
              <a:buFont typeface="Times New Roman"/>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38"/>
          <p:cNvSpPr/>
          <p:nvPr>
            <p:ph idx="2" type="pic"/>
          </p:nvPr>
        </p:nvSpPr>
        <p:spPr>
          <a:xfrm>
            <a:off x="5183188" y="987425"/>
            <a:ext cx="6172200" cy="4873625"/>
          </a:xfrm>
          <a:prstGeom prst="rect">
            <a:avLst/>
          </a:prstGeom>
          <a:noFill/>
          <a:ln cap="flat" cmpd="sng" w="19050">
            <a:solidFill>
              <a:srgbClr val="0C0C0C"/>
            </a:solidFill>
            <a:prstDash val="solid"/>
            <a:round/>
            <a:headEnd len="sm" w="sm" type="none"/>
            <a:tailEnd len="sm" w="sm" type="none"/>
          </a:ln>
        </p:spPr>
      </p:sp>
      <p:sp>
        <p:nvSpPr>
          <p:cNvPr id="68" name="Google Shape;68;p38"/>
          <p:cNvSpPr txBox="1"/>
          <p:nvPr>
            <p:ph idx="1" type="body"/>
          </p:nvPr>
        </p:nvSpPr>
        <p:spPr>
          <a:xfrm>
            <a:off x="839788" y="2057400"/>
            <a:ext cx="3932237" cy="3811588"/>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chemeClr val="dk1"/>
              </a:buClr>
              <a:buSzPts val="1600"/>
              <a:buNone/>
              <a:defRPr sz="1600"/>
            </a:lvl1pPr>
            <a:lvl2pPr indent="-228600" lvl="1" marL="914400" algn="just">
              <a:lnSpc>
                <a:spcPct val="90000"/>
              </a:lnSpc>
              <a:spcBef>
                <a:spcPts val="500"/>
              </a:spcBef>
              <a:spcAft>
                <a:spcPts val="0"/>
              </a:spcAft>
              <a:buClr>
                <a:schemeClr val="dk1"/>
              </a:buClr>
              <a:buSzPts val="1400"/>
              <a:buNone/>
              <a:defRPr sz="1400"/>
            </a:lvl2pPr>
            <a:lvl3pPr indent="-228600" lvl="2" marL="1371600" algn="just">
              <a:lnSpc>
                <a:spcPct val="90000"/>
              </a:lnSpc>
              <a:spcBef>
                <a:spcPts val="500"/>
              </a:spcBef>
              <a:spcAft>
                <a:spcPts val="0"/>
              </a:spcAft>
              <a:buClr>
                <a:schemeClr val="dk1"/>
              </a:buClr>
              <a:buSzPts val="1200"/>
              <a:buNone/>
              <a:defRPr sz="1200"/>
            </a:lvl3pPr>
            <a:lvl4pPr indent="-228600" lvl="3" marL="1828800" algn="just">
              <a:lnSpc>
                <a:spcPct val="90000"/>
              </a:lnSpc>
              <a:spcBef>
                <a:spcPts val="500"/>
              </a:spcBef>
              <a:spcAft>
                <a:spcPts val="0"/>
              </a:spcAft>
              <a:buClr>
                <a:schemeClr val="dk1"/>
              </a:buClr>
              <a:buSzPts val="1000"/>
              <a:buNone/>
              <a:defRPr sz="1000"/>
            </a:lvl4pPr>
            <a:lvl5pPr indent="-228600" lvl="4" marL="2286000" algn="just">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9"/>
          <p:cNvSpPr txBox="1"/>
          <p:nvPr>
            <p:ph type="title"/>
          </p:nvPr>
        </p:nvSpPr>
        <p:spPr>
          <a:xfrm>
            <a:off x="838200" y="365125"/>
            <a:ext cx="10515600" cy="1325563"/>
          </a:xfrm>
          <a:prstGeom prst="rect">
            <a:avLst/>
          </a:prstGeom>
          <a:noFill/>
          <a:ln cap="flat" cmpd="sng" w="19050">
            <a:solidFill>
              <a:srgbClr val="0C0C0C"/>
            </a:solidFill>
            <a:prstDash val="solid"/>
            <a:round/>
            <a:headEnd len="sm" w="sm" type="none"/>
            <a:tailEnd len="sm" w="sm" type="none"/>
          </a:ln>
        </p:spPr>
        <p:txBody>
          <a:bodyPr anchorCtr="0" anchor="ctr" bIns="45700" lIns="91425" spcFirstLastPara="1" rIns="91425" wrap="square" tIns="45700">
            <a:normAutofit/>
          </a:bodyPr>
          <a:lstStyle>
            <a:lvl1pPr lvl="0" marR="0" rtl="0" algn="ctr">
              <a:lnSpc>
                <a:spcPct val="90000"/>
              </a:lnSpc>
              <a:spcBef>
                <a:spcPts val="0"/>
              </a:spcBef>
              <a:spcAft>
                <a:spcPts val="0"/>
              </a:spcAft>
              <a:buClr>
                <a:srgbClr val="78206E"/>
              </a:buClr>
              <a:buSzPts val="4400"/>
              <a:buFont typeface="Times New Roman"/>
              <a:buNone/>
              <a:defRPr b="1" i="0" sz="4400" u="none" cap="none" strike="noStrike">
                <a:solidFill>
                  <a:srgbClr val="78206E"/>
                </a:solidFill>
                <a:latin typeface="Times New Roman"/>
                <a:ea typeface="Times New Roman"/>
                <a:cs typeface="Times New Roman"/>
                <a:sym typeface="Times New Roma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9"/>
          <p:cNvSpPr txBox="1"/>
          <p:nvPr>
            <p:ph idx="1" type="body"/>
          </p:nvPr>
        </p:nvSpPr>
        <p:spPr>
          <a:xfrm>
            <a:off x="838200" y="1825625"/>
            <a:ext cx="10515600" cy="4351338"/>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a:bodyPr>
          <a:lstStyle>
            <a:lvl1pPr indent="-406400" lvl="0" marL="457200" marR="0" rtl="0" algn="just">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Times New Roman"/>
                <a:ea typeface="Times New Roman"/>
                <a:cs typeface="Times New Roman"/>
                <a:sym typeface="Times New Roman"/>
              </a:defRPr>
            </a:lvl1pPr>
            <a:lvl2pPr indent="-406400" lvl="1" marL="914400" marR="0" rtl="0" algn="just">
              <a:lnSpc>
                <a:spcPct val="90000"/>
              </a:lnSpc>
              <a:spcBef>
                <a:spcPts val="500"/>
              </a:spcBef>
              <a:spcAft>
                <a:spcPts val="0"/>
              </a:spcAft>
              <a:buClr>
                <a:schemeClr val="dk1"/>
              </a:buClr>
              <a:buSzPts val="2800"/>
              <a:buFont typeface="Arial"/>
              <a:buChar char="•"/>
              <a:defRPr b="0" i="0" sz="2800" u="none" cap="none" strike="noStrike">
                <a:solidFill>
                  <a:schemeClr val="dk1"/>
                </a:solidFill>
                <a:latin typeface="Times New Roman"/>
                <a:ea typeface="Times New Roman"/>
                <a:cs typeface="Times New Roman"/>
                <a:sym typeface="Times New Roman"/>
              </a:defRPr>
            </a:lvl2pPr>
            <a:lvl3pPr indent="-406400" lvl="2" marL="1371600" marR="0" rtl="0" algn="just">
              <a:lnSpc>
                <a:spcPct val="90000"/>
              </a:lnSpc>
              <a:spcBef>
                <a:spcPts val="500"/>
              </a:spcBef>
              <a:spcAft>
                <a:spcPts val="0"/>
              </a:spcAft>
              <a:buClr>
                <a:schemeClr val="dk1"/>
              </a:buClr>
              <a:buSzPts val="2800"/>
              <a:buFont typeface="Arial"/>
              <a:buChar char="•"/>
              <a:defRPr b="0" i="0" sz="2800" u="none" cap="none" strike="noStrike">
                <a:solidFill>
                  <a:schemeClr val="dk1"/>
                </a:solidFill>
                <a:latin typeface="Times New Roman"/>
                <a:ea typeface="Times New Roman"/>
                <a:cs typeface="Times New Roman"/>
                <a:sym typeface="Times New Roman"/>
              </a:defRPr>
            </a:lvl3pPr>
            <a:lvl4pPr indent="-406400" lvl="3" marL="1828800" marR="0" rtl="0" algn="just">
              <a:lnSpc>
                <a:spcPct val="90000"/>
              </a:lnSpc>
              <a:spcBef>
                <a:spcPts val="500"/>
              </a:spcBef>
              <a:spcAft>
                <a:spcPts val="0"/>
              </a:spcAft>
              <a:buClr>
                <a:schemeClr val="dk1"/>
              </a:buClr>
              <a:buSzPts val="2800"/>
              <a:buFont typeface="Arial"/>
              <a:buChar char="•"/>
              <a:defRPr b="0" i="0" sz="2800" u="none" cap="none" strike="noStrike">
                <a:solidFill>
                  <a:schemeClr val="dk1"/>
                </a:solidFill>
                <a:latin typeface="Times New Roman"/>
                <a:ea typeface="Times New Roman"/>
                <a:cs typeface="Times New Roman"/>
                <a:sym typeface="Times New Roman"/>
              </a:defRPr>
            </a:lvl4pPr>
            <a:lvl5pPr indent="-406400" lvl="4" marL="2286000" marR="0" rtl="0" algn="just">
              <a:lnSpc>
                <a:spcPct val="90000"/>
              </a:lnSpc>
              <a:spcBef>
                <a:spcPts val="500"/>
              </a:spcBef>
              <a:spcAft>
                <a:spcPts val="0"/>
              </a:spcAft>
              <a:buClr>
                <a:schemeClr val="dk1"/>
              </a:buClr>
              <a:buSzPts val="2800"/>
              <a:buFont typeface="Arial"/>
              <a:buChar char="•"/>
              <a:defRPr b="0" i="0" sz="2800" u="none" cap="none" strike="noStrike">
                <a:solidFill>
                  <a:schemeClr val="dk1"/>
                </a:solidFill>
                <a:latin typeface="Times New Roman"/>
                <a:ea typeface="Times New Roman"/>
                <a:cs typeface="Times New Roman"/>
                <a:sym typeface="Times New Roman"/>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 name="Google Shape;1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Times New Roman"/>
                <a:ea typeface="Times New Roman"/>
                <a:cs typeface="Times New Roman"/>
                <a:sym typeface="Times New Roman"/>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chemeClr val="dk1"/>
                </a:solidFill>
                <a:latin typeface="Times New Roman"/>
                <a:ea typeface="Times New Roman"/>
                <a:cs typeface="Times New Roman"/>
                <a:sym typeface="Times New Roman"/>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 name="Google Shape;1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chemeClr val="dk1"/>
                </a:solidFill>
                <a:latin typeface="Times New Roman"/>
                <a:ea typeface="Times New Roman"/>
                <a:cs typeface="Times New Roman"/>
                <a:sym typeface="Times New Roman"/>
              </a:defRPr>
            </a:lvl1pPr>
            <a:lvl2pPr indent="0" lvl="1" marL="0" marR="0" rtl="0" algn="r">
              <a:spcBef>
                <a:spcPts val="0"/>
              </a:spcBef>
              <a:buNone/>
              <a:defRPr b="0" i="0" sz="1200" u="none" cap="none" strike="noStrike">
                <a:solidFill>
                  <a:schemeClr val="dk1"/>
                </a:solidFill>
                <a:latin typeface="Times New Roman"/>
                <a:ea typeface="Times New Roman"/>
                <a:cs typeface="Times New Roman"/>
                <a:sym typeface="Times New Roman"/>
              </a:defRPr>
            </a:lvl2pPr>
            <a:lvl3pPr indent="0" lvl="2" marL="0" marR="0" rtl="0" algn="r">
              <a:spcBef>
                <a:spcPts val="0"/>
              </a:spcBef>
              <a:buNone/>
              <a:defRPr b="0" i="0" sz="1200" u="none" cap="none" strike="noStrike">
                <a:solidFill>
                  <a:schemeClr val="dk1"/>
                </a:solidFill>
                <a:latin typeface="Times New Roman"/>
                <a:ea typeface="Times New Roman"/>
                <a:cs typeface="Times New Roman"/>
                <a:sym typeface="Times New Roman"/>
              </a:defRPr>
            </a:lvl3pPr>
            <a:lvl4pPr indent="0" lvl="3" marL="0" marR="0" rtl="0" algn="r">
              <a:spcBef>
                <a:spcPts val="0"/>
              </a:spcBef>
              <a:buNone/>
              <a:defRPr b="0" i="0" sz="1200" u="none" cap="none" strike="noStrike">
                <a:solidFill>
                  <a:schemeClr val="dk1"/>
                </a:solidFill>
                <a:latin typeface="Times New Roman"/>
                <a:ea typeface="Times New Roman"/>
                <a:cs typeface="Times New Roman"/>
                <a:sym typeface="Times New Roman"/>
              </a:defRPr>
            </a:lvl4pPr>
            <a:lvl5pPr indent="0" lvl="4" marL="0" marR="0" rtl="0" algn="r">
              <a:spcBef>
                <a:spcPts val="0"/>
              </a:spcBef>
              <a:buNone/>
              <a:defRPr b="0" i="0" sz="1200" u="none" cap="none" strike="noStrike">
                <a:solidFill>
                  <a:schemeClr val="dk1"/>
                </a:solidFill>
                <a:latin typeface="Times New Roman"/>
                <a:ea typeface="Times New Roman"/>
                <a:cs typeface="Times New Roman"/>
                <a:sym typeface="Times New Roman"/>
              </a:defRPr>
            </a:lvl5pPr>
            <a:lvl6pPr indent="0" lvl="5" marL="0" marR="0" rtl="0" algn="r">
              <a:spcBef>
                <a:spcPts val="0"/>
              </a:spcBef>
              <a:buNone/>
              <a:defRPr b="0" i="0" sz="1200" u="none" cap="none" strike="noStrike">
                <a:solidFill>
                  <a:schemeClr val="dk1"/>
                </a:solidFill>
                <a:latin typeface="Times New Roman"/>
                <a:ea typeface="Times New Roman"/>
                <a:cs typeface="Times New Roman"/>
                <a:sym typeface="Times New Roman"/>
              </a:defRPr>
            </a:lvl6pPr>
            <a:lvl7pPr indent="0" lvl="6" marL="0" marR="0" rtl="0" algn="r">
              <a:spcBef>
                <a:spcPts val="0"/>
              </a:spcBef>
              <a:buNone/>
              <a:defRPr b="0" i="0" sz="1200" u="none" cap="none" strike="noStrike">
                <a:solidFill>
                  <a:schemeClr val="dk1"/>
                </a:solidFill>
                <a:latin typeface="Times New Roman"/>
                <a:ea typeface="Times New Roman"/>
                <a:cs typeface="Times New Roman"/>
                <a:sym typeface="Times New Roman"/>
              </a:defRPr>
            </a:lvl7pPr>
            <a:lvl8pPr indent="0" lvl="7" marL="0" marR="0" rtl="0" algn="r">
              <a:spcBef>
                <a:spcPts val="0"/>
              </a:spcBef>
              <a:buNone/>
              <a:defRPr b="0" i="0" sz="1200" u="none" cap="none" strike="noStrike">
                <a:solidFill>
                  <a:schemeClr val="dk1"/>
                </a:solidFill>
                <a:latin typeface="Times New Roman"/>
                <a:ea typeface="Times New Roman"/>
                <a:cs typeface="Times New Roman"/>
                <a:sym typeface="Times New Roman"/>
              </a:defRPr>
            </a:lvl8pPr>
            <a:lvl9pPr indent="0" lvl="8" marL="0" marR="0" rtl="0" algn="r">
              <a:spcBef>
                <a:spcPts val="0"/>
              </a:spcBef>
              <a:buNone/>
              <a:defRPr b="0" i="0" sz="1200" u="none" cap="none" strike="noStrik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
          <p:cNvSpPr txBox="1"/>
          <p:nvPr>
            <p:ph type="ctrTitle"/>
          </p:nvPr>
        </p:nvSpPr>
        <p:spPr>
          <a:xfrm>
            <a:off x="0" y="0"/>
            <a:ext cx="12273279" cy="6858000"/>
          </a:xfrm>
          <a:prstGeom prst="rect">
            <a:avLst/>
          </a:prstGeom>
          <a:gradFill>
            <a:gsLst>
              <a:gs pos="0">
                <a:srgbClr val="F6C5AB"/>
              </a:gs>
              <a:gs pos="50000">
                <a:srgbClr val="D9E5F8"/>
              </a:gs>
              <a:gs pos="100000">
                <a:srgbClr val="FAE2D5"/>
              </a:gs>
            </a:gsLst>
            <a:lin ang="5400000" scaled="0"/>
          </a:grad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78206E"/>
              </a:buClr>
              <a:buSzPts val="5400"/>
              <a:buFont typeface="Times New Roman"/>
              <a:buNone/>
            </a:pPr>
            <a:r>
              <a:t/>
            </a:r>
            <a:endParaRPr/>
          </a:p>
        </p:txBody>
      </p:sp>
      <p:pic>
        <p:nvPicPr>
          <p:cNvPr descr="A logo of a university&#10;&#10;AI-generated content may be incorrect." id="89" name="Google Shape;89;p1"/>
          <p:cNvPicPr preferRelativeResize="0"/>
          <p:nvPr/>
        </p:nvPicPr>
        <p:blipFill rotWithShape="1">
          <a:blip r:embed="rId3">
            <a:alphaModFix amt="35000"/>
          </a:blip>
          <a:srcRect b="0" l="0" r="0" t="0"/>
          <a:stretch/>
        </p:blipFill>
        <p:spPr>
          <a:xfrm>
            <a:off x="4038827" y="1445608"/>
            <a:ext cx="4114345" cy="3966784"/>
          </a:xfrm>
          <a:prstGeom prst="rect">
            <a:avLst/>
          </a:prstGeom>
          <a:noFill/>
          <a:ln>
            <a:noFill/>
          </a:ln>
        </p:spPr>
      </p:pic>
      <p:sp>
        <p:nvSpPr>
          <p:cNvPr id="90" name="Google Shape;90;p1"/>
          <p:cNvSpPr txBox="1"/>
          <p:nvPr>
            <p:ph idx="1" type="subTitle"/>
          </p:nvPr>
        </p:nvSpPr>
        <p:spPr>
          <a:xfrm>
            <a:off x="3870959" y="5229124"/>
            <a:ext cx="4206239" cy="1550685"/>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rgbClr val="7F340D"/>
              </a:buClr>
              <a:buSzPts val="2800"/>
              <a:buNone/>
            </a:pPr>
            <a:r>
              <a:rPr b="1" lang="en-US">
                <a:solidFill>
                  <a:srgbClr val="7F340D"/>
                </a:solidFill>
              </a:rPr>
              <a:t>PRESENTED BY</a:t>
            </a:r>
            <a:endParaRPr/>
          </a:p>
          <a:p>
            <a:pPr indent="0" lvl="0" marL="0" rtl="0" algn="ctr">
              <a:lnSpc>
                <a:spcPct val="90000"/>
              </a:lnSpc>
              <a:spcBef>
                <a:spcPts val="1000"/>
              </a:spcBef>
              <a:spcAft>
                <a:spcPts val="0"/>
              </a:spcAft>
              <a:buClr>
                <a:schemeClr val="dk1"/>
              </a:buClr>
              <a:buSzPts val="2800"/>
              <a:buNone/>
            </a:pPr>
            <a:r>
              <a:rPr lang="en-US"/>
              <a:t>Aashma Upadhaya </a:t>
            </a:r>
            <a:endParaRPr/>
          </a:p>
          <a:p>
            <a:pPr indent="0" lvl="0" marL="0" rtl="0" algn="ctr">
              <a:lnSpc>
                <a:spcPct val="90000"/>
              </a:lnSpc>
              <a:spcBef>
                <a:spcPts val="1000"/>
              </a:spcBef>
              <a:spcAft>
                <a:spcPts val="0"/>
              </a:spcAft>
              <a:buClr>
                <a:schemeClr val="dk1"/>
              </a:buClr>
              <a:buSzPts val="2800"/>
              <a:buNone/>
            </a:pPr>
            <a:r>
              <a:rPr lang="en-US"/>
              <a:t>Rajani Bhandari Chhetri</a:t>
            </a:r>
            <a:endParaRPr/>
          </a:p>
        </p:txBody>
      </p:sp>
      <p:sp>
        <p:nvSpPr>
          <p:cNvPr id="91" name="Google Shape;91;p1"/>
          <p:cNvSpPr txBox="1"/>
          <p:nvPr/>
        </p:nvSpPr>
        <p:spPr>
          <a:xfrm>
            <a:off x="5679440" y="2814320"/>
            <a:ext cx="914400" cy="914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92" name="Google Shape;92;p1"/>
          <p:cNvSpPr txBox="1"/>
          <p:nvPr/>
        </p:nvSpPr>
        <p:spPr>
          <a:xfrm>
            <a:off x="5679440" y="2814320"/>
            <a:ext cx="914400" cy="914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93" name="Google Shape;93;p1"/>
          <p:cNvSpPr txBox="1"/>
          <p:nvPr/>
        </p:nvSpPr>
        <p:spPr>
          <a:xfrm>
            <a:off x="264160" y="338084"/>
            <a:ext cx="11927840"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400">
                <a:solidFill>
                  <a:srgbClr val="78206E"/>
                </a:solidFill>
                <a:latin typeface="Times New Roman"/>
                <a:ea typeface="Times New Roman"/>
                <a:cs typeface="Times New Roman"/>
                <a:sym typeface="Times New Roman"/>
              </a:rPr>
              <a:t>NATIONAL NUTRITION PROGRAMME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10"/>
          <p:cNvSpPr txBox="1"/>
          <p:nvPr>
            <p:ph type="title"/>
          </p:nvPr>
        </p:nvSpPr>
        <p:spPr>
          <a:xfrm>
            <a:off x="838200" y="182340"/>
            <a:ext cx="10515600" cy="786855"/>
          </a:xfrm>
          <a:prstGeom prst="rect">
            <a:avLst/>
          </a:prstGeom>
          <a:noFill/>
          <a:ln cap="flat" cmpd="sng" w="19050">
            <a:solidFill>
              <a:srgbClr val="0C0C0C"/>
            </a:solidFill>
            <a:prstDash val="solid"/>
            <a:round/>
            <a:headEnd len="sm" w="sm" type="none"/>
            <a:tailEnd len="sm" w="sm" type="none"/>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rgbClr val="78206E"/>
              </a:buClr>
              <a:buSzPct val="100000"/>
              <a:buFont typeface="Times New Roman"/>
              <a:buNone/>
            </a:pPr>
            <a:r>
              <a:rPr lang="en-US"/>
              <a:t>Key Strategies of National Nutrition Program</a:t>
            </a:r>
            <a:endParaRPr/>
          </a:p>
        </p:txBody>
      </p:sp>
      <p:sp>
        <p:nvSpPr>
          <p:cNvPr id="169" name="Google Shape;169;p10"/>
          <p:cNvSpPr/>
          <p:nvPr/>
        </p:nvSpPr>
        <p:spPr>
          <a:xfrm>
            <a:off x="4513004" y="1156008"/>
            <a:ext cx="3165987" cy="2042652"/>
          </a:xfrm>
          <a:prstGeom prst="downArrowCallout">
            <a:avLst>
              <a:gd fmla="val 25000" name="adj1"/>
              <a:gd fmla="val 25000" name="adj2"/>
              <a:gd fmla="val 25000" name="adj3"/>
              <a:gd fmla="val 64977" name="adj4"/>
            </a:avLst>
          </a:prstGeom>
          <a:gradFill>
            <a:gsLst>
              <a:gs pos="0">
                <a:srgbClr val="9ACEF4"/>
              </a:gs>
              <a:gs pos="50000">
                <a:srgbClr val="8DC3EA"/>
              </a:gs>
              <a:gs pos="100000">
                <a:srgbClr val="78BDED"/>
              </a:gs>
            </a:gsLst>
            <a:lin ang="5400000" scaled="0"/>
          </a:gradFill>
          <a:ln cap="flat" cmpd="sng" w="12700">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800">
                <a:solidFill>
                  <a:schemeClr val="dk1"/>
                </a:solidFill>
                <a:latin typeface="Times New Roman"/>
                <a:ea typeface="Times New Roman"/>
                <a:cs typeface="Times New Roman"/>
                <a:sym typeface="Times New Roman"/>
              </a:rPr>
              <a:t>Update and expand multi-sectoral nutrition programs</a:t>
            </a:r>
            <a:endParaRPr/>
          </a:p>
        </p:txBody>
      </p:sp>
      <p:sp>
        <p:nvSpPr>
          <p:cNvPr id="170" name="Google Shape;170;p10"/>
          <p:cNvSpPr/>
          <p:nvPr/>
        </p:nvSpPr>
        <p:spPr>
          <a:xfrm rot="10800000">
            <a:off x="4513004" y="4114853"/>
            <a:ext cx="3165987" cy="2427443"/>
          </a:xfrm>
          <a:prstGeom prst="downArrowCallout">
            <a:avLst>
              <a:gd fmla="val 25000" name="adj1"/>
              <a:gd fmla="val 25000" name="adj2"/>
              <a:gd fmla="val 25000" name="adj3"/>
              <a:gd fmla="val 64977" name="adj4"/>
            </a:avLst>
          </a:prstGeom>
          <a:gradFill>
            <a:gsLst>
              <a:gs pos="0">
                <a:srgbClr val="9ACEF4"/>
              </a:gs>
              <a:gs pos="50000">
                <a:srgbClr val="8DC3EA"/>
              </a:gs>
              <a:gs pos="100000">
                <a:srgbClr val="78BDED"/>
              </a:gs>
            </a:gsLst>
            <a:lin ang="5400000" scaled="0"/>
          </a:gradFill>
          <a:ln cap="flat" cmpd="sng" w="12700">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800">
              <a:solidFill>
                <a:schemeClr val="dk1"/>
              </a:solidFill>
              <a:latin typeface="Times New Roman"/>
              <a:ea typeface="Times New Roman"/>
              <a:cs typeface="Times New Roman"/>
              <a:sym typeface="Times New Roman"/>
            </a:endParaRPr>
          </a:p>
        </p:txBody>
      </p:sp>
      <p:sp>
        <p:nvSpPr>
          <p:cNvPr id="171" name="Google Shape;171;p10"/>
          <p:cNvSpPr/>
          <p:nvPr/>
        </p:nvSpPr>
        <p:spPr>
          <a:xfrm rot="-5400000">
            <a:off x="2096119" y="2314566"/>
            <a:ext cx="3165987" cy="3165987"/>
          </a:xfrm>
          <a:prstGeom prst="downArrowCallout">
            <a:avLst>
              <a:gd fmla="val 25000" name="adj1"/>
              <a:gd fmla="val 25000" name="adj2"/>
              <a:gd fmla="val 25000" name="adj3"/>
              <a:gd fmla="val 64977" name="adj4"/>
            </a:avLst>
          </a:prstGeom>
          <a:gradFill>
            <a:gsLst>
              <a:gs pos="0">
                <a:srgbClr val="9ACEF4"/>
              </a:gs>
              <a:gs pos="50000">
                <a:srgbClr val="8DC3EA"/>
              </a:gs>
              <a:gs pos="100000">
                <a:srgbClr val="78BDED"/>
              </a:gs>
            </a:gsLst>
            <a:lin ang="5400000" scaled="0"/>
          </a:gradFill>
          <a:ln cap="flat" cmpd="sng" w="12700">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300">
                <a:solidFill>
                  <a:schemeClr val="dk1"/>
                </a:solidFill>
                <a:latin typeface="Times New Roman"/>
                <a:ea typeface="Times New Roman"/>
                <a:cs typeface="Times New Roman"/>
                <a:sym typeface="Times New Roman"/>
              </a:rPr>
              <a:t>Promoting domestic production by encouraging the consumption of nutritious and healthy food</a:t>
            </a:r>
            <a:endParaRPr/>
          </a:p>
        </p:txBody>
      </p:sp>
      <p:sp>
        <p:nvSpPr>
          <p:cNvPr id="172" name="Google Shape;172;p10"/>
          <p:cNvSpPr/>
          <p:nvPr/>
        </p:nvSpPr>
        <p:spPr>
          <a:xfrm rot="5400000">
            <a:off x="6875208" y="2467205"/>
            <a:ext cx="3165987" cy="2743199"/>
          </a:xfrm>
          <a:prstGeom prst="downArrowCallout">
            <a:avLst>
              <a:gd fmla="val 25000" name="adj1"/>
              <a:gd fmla="val 25000" name="adj2"/>
              <a:gd fmla="val 25000" name="adj3"/>
              <a:gd fmla="val 64977" name="adj4"/>
            </a:avLst>
          </a:prstGeom>
          <a:gradFill>
            <a:gsLst>
              <a:gs pos="0">
                <a:srgbClr val="9ACEF4"/>
              </a:gs>
              <a:gs pos="50000">
                <a:srgbClr val="8DC3EA"/>
              </a:gs>
              <a:gs pos="100000">
                <a:srgbClr val="78BDED"/>
              </a:gs>
            </a:gsLst>
            <a:lin ang="5400000" scaled="0"/>
          </a:gradFill>
          <a:ln cap="flat" cmpd="sng" w="12700">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400">
                <a:solidFill>
                  <a:schemeClr val="dk1"/>
                </a:solidFill>
                <a:latin typeface="Times New Roman"/>
                <a:ea typeface="Times New Roman"/>
                <a:cs typeface="Times New Roman"/>
                <a:sym typeface="Times New Roman"/>
              </a:rPr>
              <a:t>Adopt short-term, medium-term and long-term measures to improve micro nutrition</a:t>
            </a:r>
            <a:endParaRPr/>
          </a:p>
        </p:txBody>
      </p:sp>
      <p:sp>
        <p:nvSpPr>
          <p:cNvPr id="173" name="Google Shape;173;p10"/>
          <p:cNvSpPr txBox="1"/>
          <p:nvPr/>
        </p:nvSpPr>
        <p:spPr>
          <a:xfrm>
            <a:off x="4504402" y="4950254"/>
            <a:ext cx="3165987" cy="156966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400">
                <a:solidFill>
                  <a:schemeClr val="dk1"/>
                </a:solidFill>
                <a:latin typeface="Times New Roman"/>
                <a:ea typeface="Times New Roman"/>
                <a:cs typeface="Times New Roman"/>
                <a:sym typeface="Times New Roman"/>
              </a:rPr>
              <a:t>Strengthening and development of school health program and nutrition education</a:t>
            </a:r>
            <a:endParaRPr/>
          </a:p>
        </p:txBody>
      </p:sp>
      <p:sp>
        <p:nvSpPr>
          <p:cNvPr id="174" name="Google Shape;174;p10"/>
          <p:cNvSpPr txBox="1"/>
          <p:nvPr/>
        </p:nvSpPr>
        <p:spPr>
          <a:xfrm>
            <a:off x="4769874" y="3160746"/>
            <a:ext cx="2635045" cy="9541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800">
                <a:solidFill>
                  <a:schemeClr val="dk1"/>
                </a:solidFill>
                <a:latin typeface="Times New Roman"/>
                <a:ea typeface="Times New Roman"/>
                <a:cs typeface="Times New Roman"/>
                <a:sym typeface="Times New Roman"/>
              </a:rPr>
              <a:t>Key</a:t>
            </a:r>
            <a:endParaRPr/>
          </a:p>
          <a:p>
            <a:pPr indent="0" lvl="0" marL="0" marR="0" rtl="0" algn="ctr">
              <a:spcBef>
                <a:spcPts val="0"/>
              </a:spcBef>
              <a:spcAft>
                <a:spcPts val="0"/>
              </a:spcAft>
              <a:buNone/>
            </a:pPr>
            <a:r>
              <a:rPr lang="en-US" sz="2800">
                <a:solidFill>
                  <a:schemeClr val="dk1"/>
                </a:solidFill>
                <a:latin typeface="Times New Roman"/>
                <a:ea typeface="Times New Roman"/>
                <a:cs typeface="Times New Roman"/>
                <a:sym typeface="Times New Roman"/>
              </a:rPr>
              <a:t> Strategies</a:t>
            </a:r>
            <a:endParaRPr/>
          </a:p>
        </p:txBody>
      </p:sp>
      <p:sp>
        <p:nvSpPr>
          <p:cNvPr id="175" name="Google Shape;175;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12/16/2025</a:t>
            </a:r>
            <a:endParaRPr/>
          </a:p>
        </p:txBody>
      </p:sp>
      <p:sp>
        <p:nvSpPr>
          <p:cNvPr id="176" name="Google Shape;176;p10"/>
          <p:cNvSpPr txBox="1"/>
          <p:nvPr>
            <p:ph idx="11" type="ftr"/>
          </p:nvPr>
        </p:nvSpPr>
        <p:spPr>
          <a:xfrm>
            <a:off x="4029997" y="6492875"/>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solidFill>
                  <a:schemeClr val="dk1"/>
                </a:solidFill>
              </a:rPr>
              <a:t>NATIONAL NUTRITION PROGRAMME</a:t>
            </a:r>
            <a:endParaRPr/>
          </a:p>
        </p:txBody>
      </p:sp>
      <p:sp>
        <p:nvSpPr>
          <p:cNvPr id="177" name="Google Shape;177;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11"/>
          <p:cNvSpPr txBox="1"/>
          <p:nvPr>
            <p:ph type="title"/>
          </p:nvPr>
        </p:nvSpPr>
        <p:spPr>
          <a:xfrm>
            <a:off x="838200" y="365126"/>
            <a:ext cx="10515600" cy="755752"/>
          </a:xfrm>
          <a:prstGeom prst="rect">
            <a:avLst/>
          </a:prstGeom>
          <a:noFill/>
          <a:ln cap="flat" cmpd="sng" w="19050">
            <a:solidFill>
              <a:srgbClr val="0C0C0C"/>
            </a:solidFill>
            <a:prstDash val="solid"/>
            <a:round/>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78206E"/>
              </a:buClr>
              <a:buSzPts val="4400"/>
              <a:buFont typeface="Times New Roman"/>
              <a:buNone/>
            </a:pPr>
            <a:r>
              <a:rPr lang="en-US"/>
              <a:t>Strategies</a:t>
            </a:r>
            <a:endParaRPr/>
          </a:p>
        </p:txBody>
      </p:sp>
      <p:sp>
        <p:nvSpPr>
          <p:cNvPr id="183" name="Google Shape;183;p11"/>
          <p:cNvSpPr txBox="1"/>
          <p:nvPr>
            <p:ph idx="1" type="body"/>
          </p:nvPr>
        </p:nvSpPr>
        <p:spPr>
          <a:xfrm>
            <a:off x="838200" y="1288026"/>
            <a:ext cx="10515600" cy="4888937"/>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fontScale="85000" lnSpcReduction="20000"/>
          </a:bodyPr>
          <a:lstStyle/>
          <a:p>
            <a:pPr indent="0" lvl="0" marL="0" rtl="0" algn="just">
              <a:lnSpc>
                <a:spcPct val="120000"/>
              </a:lnSpc>
              <a:spcBef>
                <a:spcPts val="0"/>
              </a:spcBef>
              <a:spcAft>
                <a:spcPts val="0"/>
              </a:spcAft>
              <a:buClr>
                <a:srgbClr val="BF4F14"/>
              </a:buClr>
              <a:buSzPct val="100000"/>
              <a:buNone/>
            </a:pPr>
            <a:r>
              <a:rPr b="1" lang="en-US">
                <a:solidFill>
                  <a:srgbClr val="BF4F14"/>
                </a:solidFill>
              </a:rPr>
              <a:t>1. Update and expand multi-sectoral nutrition programs</a:t>
            </a:r>
            <a:endParaRPr/>
          </a:p>
          <a:p>
            <a:pPr indent="0" lvl="0" marL="0" rtl="0" algn="just">
              <a:lnSpc>
                <a:spcPct val="120000"/>
              </a:lnSpc>
              <a:spcBef>
                <a:spcPts val="1000"/>
              </a:spcBef>
              <a:spcAft>
                <a:spcPts val="0"/>
              </a:spcAft>
              <a:buClr>
                <a:schemeClr val="dk1"/>
              </a:buClr>
              <a:buSzPct val="100000"/>
              <a:buNone/>
            </a:pPr>
            <a:r>
              <a:rPr b="1" lang="en-US"/>
              <a:t>Strategy 1.1: </a:t>
            </a:r>
            <a:r>
              <a:rPr lang="en-US"/>
              <a:t>To continue, strengthen and expand the life cycle-based nutrition service</a:t>
            </a:r>
            <a:endParaRPr/>
          </a:p>
          <a:p>
            <a:pPr indent="0" lvl="0" marL="0" rtl="0" algn="just">
              <a:lnSpc>
                <a:spcPct val="120000"/>
              </a:lnSpc>
              <a:spcBef>
                <a:spcPts val="1000"/>
              </a:spcBef>
              <a:spcAft>
                <a:spcPts val="0"/>
              </a:spcAft>
              <a:buClr>
                <a:schemeClr val="dk1"/>
              </a:buClr>
              <a:buSzPct val="100000"/>
              <a:buNone/>
            </a:pPr>
            <a:r>
              <a:rPr b="1" lang="en-US"/>
              <a:t>Strategy 1.2: </a:t>
            </a:r>
            <a:r>
              <a:rPr lang="en-US"/>
              <a:t>To continue coordination and support to improve the quality of nutrition sensitive services</a:t>
            </a:r>
            <a:endParaRPr/>
          </a:p>
          <a:p>
            <a:pPr indent="0" lvl="0" marL="0" rtl="0" algn="just">
              <a:lnSpc>
                <a:spcPct val="120000"/>
              </a:lnSpc>
              <a:spcBef>
                <a:spcPts val="1000"/>
              </a:spcBef>
              <a:spcAft>
                <a:spcPts val="0"/>
              </a:spcAft>
              <a:buClr>
                <a:schemeClr val="dk1"/>
              </a:buClr>
              <a:buSzPct val="100000"/>
              <a:buNone/>
            </a:pPr>
            <a:r>
              <a:rPr b="1" lang="en-US"/>
              <a:t>Strategy 1.3</a:t>
            </a:r>
            <a:r>
              <a:rPr lang="en-US"/>
              <a:t>: To increase the capacity of nutrition service providers to provide nutrition services</a:t>
            </a:r>
            <a:endParaRPr/>
          </a:p>
          <a:p>
            <a:pPr indent="0" lvl="0" marL="0" rtl="0" algn="just">
              <a:lnSpc>
                <a:spcPct val="120000"/>
              </a:lnSpc>
              <a:spcBef>
                <a:spcPts val="1000"/>
              </a:spcBef>
              <a:spcAft>
                <a:spcPts val="0"/>
              </a:spcAft>
              <a:buClr>
                <a:schemeClr val="dk1"/>
              </a:buClr>
              <a:buSzPct val="100000"/>
              <a:buNone/>
            </a:pPr>
            <a:r>
              <a:rPr b="1" lang="en-US"/>
              <a:t>Strategy 1.4: </a:t>
            </a:r>
            <a:r>
              <a:rPr lang="en-US"/>
              <a:t>To make institutional arrangements and strengthen in accordance with the federal structure for the implementation of the programs and activities decided by the Multisector Nutrition Plan.</a:t>
            </a:r>
            <a:endParaRPr/>
          </a:p>
          <a:p>
            <a:pPr indent="0" lvl="0" marL="0" rtl="0" algn="just">
              <a:lnSpc>
                <a:spcPct val="120000"/>
              </a:lnSpc>
              <a:spcBef>
                <a:spcPts val="1000"/>
              </a:spcBef>
              <a:spcAft>
                <a:spcPts val="0"/>
              </a:spcAft>
              <a:buClr>
                <a:schemeClr val="dk1"/>
              </a:buClr>
              <a:buSzPct val="100000"/>
              <a:buNone/>
            </a:pPr>
            <a:r>
              <a:rPr b="1" lang="en-US"/>
              <a:t>Strategy 1.5: </a:t>
            </a:r>
            <a:r>
              <a:rPr lang="en-US"/>
              <a:t>To strengthen multi-sectoral coordination and cooperation</a:t>
            </a:r>
            <a:endParaRPr/>
          </a:p>
        </p:txBody>
      </p:sp>
      <p:sp>
        <p:nvSpPr>
          <p:cNvPr id="184" name="Google Shape;184;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12/16/2025</a:t>
            </a:r>
            <a:endParaRPr/>
          </a:p>
        </p:txBody>
      </p:sp>
      <p:sp>
        <p:nvSpPr>
          <p:cNvPr id="185" name="Google Shape;185;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solidFill>
                  <a:schemeClr val="dk1"/>
                </a:solidFill>
              </a:rPr>
              <a:t>NATIONAL NUTRITION PROGRAMME</a:t>
            </a:r>
            <a:endParaRPr/>
          </a:p>
        </p:txBody>
      </p:sp>
      <p:sp>
        <p:nvSpPr>
          <p:cNvPr id="186" name="Google Shape;186;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12"/>
          <p:cNvSpPr txBox="1"/>
          <p:nvPr>
            <p:ph type="title"/>
          </p:nvPr>
        </p:nvSpPr>
        <p:spPr>
          <a:xfrm>
            <a:off x="838200" y="365125"/>
            <a:ext cx="10515600" cy="637765"/>
          </a:xfrm>
          <a:prstGeom prst="rect">
            <a:avLst/>
          </a:prstGeom>
          <a:noFill/>
          <a:ln cap="flat" cmpd="sng" w="19050">
            <a:solidFill>
              <a:srgbClr val="0C0C0C"/>
            </a:solidFill>
            <a:prstDash val="solid"/>
            <a:round/>
            <a:headEnd len="sm" w="sm" type="none"/>
            <a:tailEnd len="sm" w="sm" type="none"/>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rgbClr val="78206E"/>
              </a:buClr>
              <a:buSzPct val="100000"/>
              <a:buFont typeface="Times New Roman"/>
              <a:buNone/>
            </a:pPr>
            <a:r>
              <a:rPr lang="en-US"/>
              <a:t>Strategies</a:t>
            </a:r>
            <a:endParaRPr/>
          </a:p>
        </p:txBody>
      </p:sp>
      <p:sp>
        <p:nvSpPr>
          <p:cNvPr id="192" name="Google Shape;192;p12"/>
          <p:cNvSpPr txBox="1"/>
          <p:nvPr>
            <p:ph idx="1" type="body"/>
          </p:nvPr>
        </p:nvSpPr>
        <p:spPr>
          <a:xfrm>
            <a:off x="838200" y="1278194"/>
            <a:ext cx="10515600" cy="4898769"/>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fontScale="92500" lnSpcReduction="20000"/>
          </a:bodyPr>
          <a:lstStyle/>
          <a:p>
            <a:pPr indent="0" lvl="0" marL="0" rtl="0" algn="just">
              <a:lnSpc>
                <a:spcPct val="110000"/>
              </a:lnSpc>
              <a:spcBef>
                <a:spcPts val="0"/>
              </a:spcBef>
              <a:spcAft>
                <a:spcPts val="0"/>
              </a:spcAft>
              <a:buClr>
                <a:schemeClr val="dk1"/>
              </a:buClr>
              <a:buSzPct val="100000"/>
              <a:buNone/>
            </a:pPr>
            <a:r>
              <a:rPr b="1" lang="en-US"/>
              <a:t>Strategy 1.6: </a:t>
            </a:r>
            <a:r>
              <a:rPr lang="en-US"/>
              <a:t>To integrate nutrition services with other health sector programs</a:t>
            </a:r>
            <a:endParaRPr/>
          </a:p>
          <a:p>
            <a:pPr indent="0" lvl="0" marL="0" rtl="0" algn="just">
              <a:lnSpc>
                <a:spcPct val="110000"/>
              </a:lnSpc>
              <a:spcBef>
                <a:spcPts val="1000"/>
              </a:spcBef>
              <a:spcAft>
                <a:spcPts val="0"/>
              </a:spcAft>
              <a:buClr>
                <a:schemeClr val="dk1"/>
              </a:buClr>
              <a:buSzPct val="100000"/>
              <a:buNone/>
            </a:pPr>
            <a:r>
              <a:rPr b="1" lang="en-US"/>
              <a:t>Strategy 1.7: </a:t>
            </a:r>
            <a:r>
              <a:rPr lang="en-US"/>
              <a:t>To strengthen and promote nutrition related information and communication</a:t>
            </a:r>
            <a:endParaRPr/>
          </a:p>
          <a:p>
            <a:pPr indent="0" lvl="0" marL="0" rtl="0" algn="just">
              <a:lnSpc>
                <a:spcPct val="110000"/>
              </a:lnSpc>
              <a:spcBef>
                <a:spcPts val="1000"/>
              </a:spcBef>
              <a:spcAft>
                <a:spcPts val="0"/>
              </a:spcAft>
              <a:buClr>
                <a:schemeClr val="dk1"/>
              </a:buClr>
              <a:buSzPct val="100000"/>
              <a:buNone/>
            </a:pPr>
            <a:r>
              <a:rPr b="1" lang="en-US"/>
              <a:t>Strategy 1.8: </a:t>
            </a:r>
            <a:r>
              <a:rPr lang="en-US"/>
              <a:t>To conduct special nutrition programs for the inaccessible classes, communities and regions</a:t>
            </a:r>
            <a:endParaRPr/>
          </a:p>
          <a:p>
            <a:pPr indent="0" lvl="0" marL="0" rtl="0" algn="just">
              <a:lnSpc>
                <a:spcPct val="110000"/>
              </a:lnSpc>
              <a:spcBef>
                <a:spcPts val="1000"/>
              </a:spcBef>
              <a:spcAft>
                <a:spcPts val="0"/>
              </a:spcAft>
              <a:buClr>
                <a:schemeClr val="dk1"/>
              </a:buClr>
              <a:buSzPct val="100000"/>
              <a:buNone/>
            </a:pPr>
            <a:r>
              <a:rPr b="1" lang="en-US"/>
              <a:t>Strategy 1.9: </a:t>
            </a:r>
            <a:r>
              <a:rPr lang="en-US"/>
              <a:t>To promote nutrition research</a:t>
            </a:r>
            <a:endParaRPr/>
          </a:p>
          <a:p>
            <a:pPr indent="0" lvl="0" marL="0" rtl="0" algn="just">
              <a:lnSpc>
                <a:spcPct val="110000"/>
              </a:lnSpc>
              <a:spcBef>
                <a:spcPts val="1000"/>
              </a:spcBef>
              <a:spcAft>
                <a:spcPts val="0"/>
              </a:spcAft>
              <a:buClr>
                <a:schemeClr val="dk1"/>
              </a:buClr>
              <a:buSzPct val="100000"/>
              <a:buNone/>
            </a:pPr>
            <a:r>
              <a:rPr b="1" lang="en-US"/>
              <a:t>Strategy 1.10: </a:t>
            </a:r>
            <a:r>
              <a:rPr lang="en-US"/>
              <a:t>To make the monitoring and evaluation of nutrition services effective</a:t>
            </a:r>
            <a:endParaRPr/>
          </a:p>
          <a:p>
            <a:pPr indent="0" lvl="0" marL="0" rtl="0" algn="just">
              <a:lnSpc>
                <a:spcPct val="110000"/>
              </a:lnSpc>
              <a:spcBef>
                <a:spcPts val="1000"/>
              </a:spcBef>
              <a:spcAft>
                <a:spcPts val="0"/>
              </a:spcAft>
              <a:buClr>
                <a:schemeClr val="dk1"/>
              </a:buClr>
              <a:buSzPct val="100000"/>
              <a:buNone/>
            </a:pPr>
            <a:r>
              <a:rPr b="1" lang="en-US"/>
              <a:t>Strategy 1.11: </a:t>
            </a:r>
            <a:r>
              <a:rPr lang="en-US"/>
              <a:t>To take appropriate initiatives to address the nutritional needs of senior citizens.</a:t>
            </a:r>
            <a:endParaRPr/>
          </a:p>
        </p:txBody>
      </p:sp>
      <p:sp>
        <p:nvSpPr>
          <p:cNvPr id="193" name="Google Shape;193;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12/16/2025</a:t>
            </a:r>
            <a:endParaRPr/>
          </a:p>
        </p:txBody>
      </p:sp>
      <p:sp>
        <p:nvSpPr>
          <p:cNvPr id="194" name="Google Shape;194;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solidFill>
                  <a:schemeClr val="dk1"/>
                </a:solidFill>
              </a:rPr>
              <a:t>NATIONAL NUTRITION PROGRAMME</a:t>
            </a:r>
            <a:endParaRPr/>
          </a:p>
        </p:txBody>
      </p:sp>
      <p:sp>
        <p:nvSpPr>
          <p:cNvPr id="195" name="Google Shape;195;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13"/>
          <p:cNvSpPr txBox="1"/>
          <p:nvPr>
            <p:ph type="title"/>
          </p:nvPr>
        </p:nvSpPr>
        <p:spPr>
          <a:xfrm>
            <a:off x="838200" y="365125"/>
            <a:ext cx="10515600" cy="854075"/>
          </a:xfrm>
          <a:prstGeom prst="rect">
            <a:avLst/>
          </a:prstGeom>
          <a:noFill/>
          <a:ln cap="flat" cmpd="sng" w="19050">
            <a:solidFill>
              <a:srgbClr val="0C0C0C"/>
            </a:solidFill>
            <a:prstDash val="solid"/>
            <a:round/>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78206E"/>
              </a:buClr>
              <a:buSzPts val="4400"/>
              <a:buFont typeface="Times New Roman"/>
              <a:buNone/>
            </a:pPr>
            <a:r>
              <a:rPr lang="en-US"/>
              <a:t>Strategies</a:t>
            </a:r>
            <a:endParaRPr/>
          </a:p>
        </p:txBody>
      </p:sp>
      <p:sp>
        <p:nvSpPr>
          <p:cNvPr id="201" name="Google Shape;201;p13"/>
          <p:cNvSpPr txBox="1"/>
          <p:nvPr>
            <p:ph idx="1" type="body"/>
          </p:nvPr>
        </p:nvSpPr>
        <p:spPr>
          <a:xfrm>
            <a:off x="838200" y="1317523"/>
            <a:ext cx="10515600" cy="4859440"/>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a:bodyPr>
          <a:lstStyle/>
          <a:p>
            <a:pPr indent="0" lvl="0" marL="0" rtl="0" algn="just">
              <a:lnSpc>
                <a:spcPct val="100000"/>
              </a:lnSpc>
              <a:spcBef>
                <a:spcPts val="0"/>
              </a:spcBef>
              <a:spcAft>
                <a:spcPts val="0"/>
              </a:spcAft>
              <a:buClr>
                <a:srgbClr val="BF4F14"/>
              </a:buClr>
              <a:buSzPts val="2800"/>
              <a:buNone/>
            </a:pPr>
            <a:r>
              <a:rPr b="1" lang="en-US">
                <a:solidFill>
                  <a:srgbClr val="BF4F14"/>
                </a:solidFill>
              </a:rPr>
              <a:t>2. Adopt short-term, medium-term and long-term measures to   improve micro nutrition</a:t>
            </a:r>
            <a:endParaRPr/>
          </a:p>
          <a:p>
            <a:pPr indent="0" lvl="0" marL="0" rtl="0" algn="just">
              <a:lnSpc>
                <a:spcPct val="100000"/>
              </a:lnSpc>
              <a:spcBef>
                <a:spcPts val="1000"/>
              </a:spcBef>
              <a:spcAft>
                <a:spcPts val="0"/>
              </a:spcAft>
              <a:buClr>
                <a:schemeClr val="dk1"/>
              </a:buClr>
              <a:buSzPts val="2800"/>
              <a:buNone/>
            </a:pPr>
            <a:r>
              <a:rPr b="1" lang="en-US"/>
              <a:t>Strategy 2.1: </a:t>
            </a:r>
            <a:r>
              <a:rPr lang="en-US"/>
              <a:t>Supplementation to prevent, control and treat micronutrient deficiencies (Short term strategy)</a:t>
            </a:r>
            <a:endParaRPr/>
          </a:p>
          <a:p>
            <a:pPr indent="0" lvl="0" marL="0" rtl="0" algn="just">
              <a:lnSpc>
                <a:spcPct val="100000"/>
              </a:lnSpc>
              <a:spcBef>
                <a:spcPts val="1000"/>
              </a:spcBef>
              <a:spcAft>
                <a:spcPts val="0"/>
              </a:spcAft>
              <a:buClr>
                <a:schemeClr val="dk1"/>
              </a:buClr>
              <a:buSzPts val="2800"/>
              <a:buNone/>
            </a:pPr>
            <a:r>
              <a:rPr b="1" lang="en-US"/>
              <a:t>Strategy 2.2: </a:t>
            </a:r>
            <a:r>
              <a:rPr lang="en-US"/>
              <a:t>To fortify various micronutrients in food to prevent micronutrient deficiency in women, adolescents and children (Midterm Strategy).</a:t>
            </a:r>
            <a:endParaRPr/>
          </a:p>
          <a:p>
            <a:pPr indent="0" lvl="0" marL="0" rtl="0" algn="just">
              <a:lnSpc>
                <a:spcPct val="100000"/>
              </a:lnSpc>
              <a:spcBef>
                <a:spcPts val="1000"/>
              </a:spcBef>
              <a:spcAft>
                <a:spcPts val="0"/>
              </a:spcAft>
              <a:buClr>
                <a:schemeClr val="dk1"/>
              </a:buClr>
              <a:buSzPts val="2800"/>
              <a:buNone/>
            </a:pPr>
            <a:r>
              <a:rPr b="1" lang="en-US"/>
              <a:t>Strategy 2.3</a:t>
            </a:r>
            <a:r>
              <a:rPr lang="en-US"/>
              <a:t>: To conduct programs for social behavior change to prevent micronutrient deficiency in women, adolescents and children (Long term strategy).</a:t>
            </a:r>
            <a:endParaRPr b="1"/>
          </a:p>
          <a:p>
            <a:pPr indent="-50800" lvl="0" marL="228600" rtl="0" algn="just">
              <a:lnSpc>
                <a:spcPct val="100000"/>
              </a:lnSpc>
              <a:spcBef>
                <a:spcPts val="1000"/>
              </a:spcBef>
              <a:spcAft>
                <a:spcPts val="0"/>
              </a:spcAft>
              <a:buClr>
                <a:schemeClr val="dk1"/>
              </a:buClr>
              <a:buSzPts val="2800"/>
              <a:buNone/>
            </a:pPr>
            <a:r>
              <a:t/>
            </a:r>
            <a:endParaRPr b="1"/>
          </a:p>
        </p:txBody>
      </p:sp>
      <p:sp>
        <p:nvSpPr>
          <p:cNvPr id="202" name="Google Shape;202;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12/16/2025</a:t>
            </a:r>
            <a:endParaRPr/>
          </a:p>
        </p:txBody>
      </p:sp>
      <p:sp>
        <p:nvSpPr>
          <p:cNvPr id="203" name="Google Shape;203;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solidFill>
                  <a:schemeClr val="dk1"/>
                </a:solidFill>
              </a:rPr>
              <a:t>NATIONAL NUTRITION PROGRAMME</a:t>
            </a:r>
            <a:endParaRPr/>
          </a:p>
        </p:txBody>
      </p:sp>
      <p:sp>
        <p:nvSpPr>
          <p:cNvPr id="204" name="Google Shape;204;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14"/>
          <p:cNvSpPr txBox="1"/>
          <p:nvPr>
            <p:ph type="title"/>
          </p:nvPr>
        </p:nvSpPr>
        <p:spPr>
          <a:xfrm>
            <a:off x="838200" y="365126"/>
            <a:ext cx="10515600" cy="981894"/>
          </a:xfrm>
          <a:prstGeom prst="rect">
            <a:avLst/>
          </a:prstGeom>
          <a:noFill/>
          <a:ln cap="flat" cmpd="sng" w="19050">
            <a:solidFill>
              <a:srgbClr val="0C0C0C"/>
            </a:solidFill>
            <a:prstDash val="solid"/>
            <a:round/>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78206E"/>
              </a:buClr>
              <a:buSzPts val="4400"/>
              <a:buFont typeface="Times New Roman"/>
              <a:buNone/>
            </a:pPr>
            <a:r>
              <a:rPr lang="en-US"/>
              <a:t>Strategies</a:t>
            </a:r>
            <a:endParaRPr/>
          </a:p>
        </p:txBody>
      </p:sp>
      <p:sp>
        <p:nvSpPr>
          <p:cNvPr id="210" name="Google Shape;210;p14"/>
          <p:cNvSpPr txBox="1"/>
          <p:nvPr>
            <p:ph idx="1" type="body"/>
          </p:nvPr>
        </p:nvSpPr>
        <p:spPr>
          <a:xfrm>
            <a:off x="838200" y="1543665"/>
            <a:ext cx="10515600" cy="4633298"/>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a:bodyPr>
          <a:lstStyle/>
          <a:p>
            <a:pPr indent="0" lvl="0" marL="0" rtl="0" algn="just">
              <a:lnSpc>
                <a:spcPct val="100000"/>
              </a:lnSpc>
              <a:spcBef>
                <a:spcPts val="0"/>
              </a:spcBef>
              <a:spcAft>
                <a:spcPts val="0"/>
              </a:spcAft>
              <a:buClr>
                <a:srgbClr val="BF4F14"/>
              </a:buClr>
              <a:buSzPts val="2800"/>
              <a:buNone/>
            </a:pPr>
            <a:r>
              <a:rPr b="1" lang="en-US">
                <a:solidFill>
                  <a:srgbClr val="BF4F14"/>
                </a:solidFill>
              </a:rPr>
              <a:t>3. Strengthening and development of school health program and nutrition education</a:t>
            </a:r>
            <a:endParaRPr/>
          </a:p>
          <a:p>
            <a:pPr indent="0" lvl="0" marL="0" rtl="0" algn="just">
              <a:lnSpc>
                <a:spcPct val="100000"/>
              </a:lnSpc>
              <a:spcBef>
                <a:spcPts val="1000"/>
              </a:spcBef>
              <a:spcAft>
                <a:spcPts val="0"/>
              </a:spcAft>
              <a:buClr>
                <a:schemeClr val="dk1"/>
              </a:buClr>
              <a:buSzPts val="2800"/>
              <a:buNone/>
            </a:pPr>
            <a:r>
              <a:rPr b="1" lang="en-US"/>
              <a:t>Strategy 3.1: </a:t>
            </a:r>
            <a:r>
              <a:rPr lang="en-US"/>
              <a:t>To strengthen and expand the school health and nutrition program</a:t>
            </a:r>
            <a:endParaRPr/>
          </a:p>
          <a:p>
            <a:pPr indent="0" lvl="0" marL="0" rtl="0" algn="just">
              <a:lnSpc>
                <a:spcPct val="100000"/>
              </a:lnSpc>
              <a:spcBef>
                <a:spcPts val="1000"/>
              </a:spcBef>
              <a:spcAft>
                <a:spcPts val="0"/>
              </a:spcAft>
              <a:buClr>
                <a:srgbClr val="BF4F14"/>
              </a:buClr>
              <a:buSzPts val="2800"/>
              <a:buNone/>
            </a:pPr>
            <a:r>
              <a:rPr b="1" lang="en-US">
                <a:solidFill>
                  <a:srgbClr val="BF4F14"/>
                </a:solidFill>
              </a:rPr>
              <a:t>4. Promoting domestic production by encouraging the consumption of nutritious and healthy food</a:t>
            </a:r>
            <a:endParaRPr/>
          </a:p>
          <a:p>
            <a:pPr indent="0" lvl="0" marL="0" rtl="0" algn="just">
              <a:lnSpc>
                <a:spcPct val="100000"/>
              </a:lnSpc>
              <a:spcBef>
                <a:spcPts val="1000"/>
              </a:spcBef>
              <a:spcAft>
                <a:spcPts val="0"/>
              </a:spcAft>
              <a:buClr>
                <a:schemeClr val="dk1"/>
              </a:buClr>
              <a:buSzPts val="2800"/>
              <a:buNone/>
            </a:pPr>
            <a:r>
              <a:rPr b="1" lang="en-US"/>
              <a:t>Strategy 4.1: </a:t>
            </a:r>
            <a:r>
              <a:rPr lang="en-US"/>
              <a:t>To promote domestic food production by encouraging consumption of various nutritious and healthy foods.</a:t>
            </a:r>
            <a:endParaRPr b="1"/>
          </a:p>
          <a:p>
            <a:pPr indent="0" lvl="0" marL="0" rtl="0" algn="just">
              <a:lnSpc>
                <a:spcPct val="100000"/>
              </a:lnSpc>
              <a:spcBef>
                <a:spcPts val="1000"/>
              </a:spcBef>
              <a:spcAft>
                <a:spcPts val="0"/>
              </a:spcAft>
              <a:buClr>
                <a:schemeClr val="dk1"/>
              </a:buClr>
              <a:buSzPts val="2800"/>
              <a:buNone/>
            </a:pPr>
            <a:r>
              <a:t/>
            </a:r>
            <a:endParaRPr b="1"/>
          </a:p>
        </p:txBody>
      </p:sp>
      <p:sp>
        <p:nvSpPr>
          <p:cNvPr id="211" name="Google Shape;211;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12/16/2025</a:t>
            </a:r>
            <a:endParaRPr/>
          </a:p>
        </p:txBody>
      </p:sp>
      <p:sp>
        <p:nvSpPr>
          <p:cNvPr id="212" name="Google Shape;212;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solidFill>
                  <a:schemeClr val="dk1"/>
                </a:solidFill>
              </a:rPr>
              <a:t>NATIONAL NUTRITION PROGRAMME</a:t>
            </a:r>
            <a:endParaRPr/>
          </a:p>
        </p:txBody>
      </p:sp>
      <p:sp>
        <p:nvSpPr>
          <p:cNvPr id="213" name="Google Shape;213;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15"/>
          <p:cNvSpPr txBox="1"/>
          <p:nvPr>
            <p:ph type="title"/>
          </p:nvPr>
        </p:nvSpPr>
        <p:spPr>
          <a:xfrm>
            <a:off x="838200" y="365126"/>
            <a:ext cx="10515600" cy="755751"/>
          </a:xfrm>
          <a:prstGeom prst="rect">
            <a:avLst/>
          </a:prstGeom>
          <a:noFill/>
          <a:ln cap="flat" cmpd="sng" w="19050">
            <a:solidFill>
              <a:srgbClr val="0C0C0C"/>
            </a:solidFill>
            <a:prstDash val="solid"/>
            <a:round/>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78206E"/>
              </a:buClr>
              <a:buSzPts val="4400"/>
              <a:buFont typeface="Times New Roman"/>
              <a:buNone/>
            </a:pPr>
            <a:r>
              <a:rPr lang="en-US"/>
              <a:t>Activities</a:t>
            </a:r>
            <a:endParaRPr/>
          </a:p>
        </p:txBody>
      </p:sp>
      <p:sp>
        <p:nvSpPr>
          <p:cNvPr id="219" name="Google Shape;219;p15"/>
          <p:cNvSpPr txBox="1"/>
          <p:nvPr>
            <p:ph idx="1" type="body"/>
          </p:nvPr>
        </p:nvSpPr>
        <p:spPr>
          <a:xfrm>
            <a:off x="838200" y="1278194"/>
            <a:ext cx="10515600" cy="4898769"/>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fontScale="85000" lnSpcReduction="20000"/>
          </a:bodyPr>
          <a:lstStyle/>
          <a:p>
            <a:pPr indent="-228600" lvl="0" marL="228600" rtl="0" algn="just">
              <a:lnSpc>
                <a:spcPct val="90000"/>
              </a:lnSpc>
              <a:spcBef>
                <a:spcPts val="0"/>
              </a:spcBef>
              <a:spcAft>
                <a:spcPts val="0"/>
              </a:spcAft>
              <a:buClr>
                <a:schemeClr val="dk1"/>
              </a:buClr>
              <a:buSzPct val="100000"/>
              <a:buChar char="•"/>
            </a:pPr>
            <a:r>
              <a:rPr lang="en-US"/>
              <a:t>Screening of under-five children by FCHVs.</a:t>
            </a:r>
            <a:endParaRPr/>
          </a:p>
          <a:p>
            <a:pPr indent="-228600" lvl="0" marL="228600" rtl="0" algn="just">
              <a:lnSpc>
                <a:spcPct val="90000"/>
              </a:lnSpc>
              <a:spcBef>
                <a:spcPts val="1000"/>
              </a:spcBef>
              <a:spcAft>
                <a:spcPts val="0"/>
              </a:spcAft>
              <a:buClr>
                <a:schemeClr val="dk1"/>
              </a:buClr>
              <a:buSzPct val="100000"/>
              <a:buChar char="•"/>
            </a:pPr>
            <a:r>
              <a:rPr lang="en-US"/>
              <a:t>Baal vita community promotion program.</a:t>
            </a:r>
            <a:endParaRPr/>
          </a:p>
          <a:p>
            <a:pPr indent="-228600" lvl="0" marL="228600" rtl="0" algn="just">
              <a:lnSpc>
                <a:spcPct val="90000"/>
              </a:lnSpc>
              <a:spcBef>
                <a:spcPts val="1000"/>
              </a:spcBef>
              <a:spcAft>
                <a:spcPts val="0"/>
              </a:spcAft>
              <a:buClr>
                <a:schemeClr val="dk1"/>
              </a:buClr>
              <a:buSzPct val="100000"/>
              <a:buChar char="•"/>
            </a:pPr>
            <a:r>
              <a:rPr lang="en-US"/>
              <a:t>Iron Folic Acid distribution during pregnancy and to postpartum and adolescent's girls.</a:t>
            </a:r>
            <a:endParaRPr/>
          </a:p>
          <a:p>
            <a:pPr indent="-228600" lvl="0" marL="228600" rtl="0" algn="just">
              <a:lnSpc>
                <a:spcPct val="90000"/>
              </a:lnSpc>
              <a:spcBef>
                <a:spcPts val="1000"/>
              </a:spcBef>
              <a:spcAft>
                <a:spcPts val="0"/>
              </a:spcAft>
              <a:buClr>
                <a:schemeClr val="dk1"/>
              </a:buClr>
              <a:buSzPct val="100000"/>
              <a:buChar char="•"/>
            </a:pPr>
            <a:r>
              <a:rPr lang="en-US"/>
              <a:t>Vitamin A and deworming tablet mass campaign.</a:t>
            </a:r>
            <a:endParaRPr/>
          </a:p>
          <a:p>
            <a:pPr indent="-228600" lvl="0" marL="228600" rtl="0" algn="just">
              <a:lnSpc>
                <a:spcPct val="90000"/>
              </a:lnSpc>
              <a:spcBef>
                <a:spcPts val="1000"/>
              </a:spcBef>
              <a:spcAft>
                <a:spcPts val="0"/>
              </a:spcAft>
              <a:buClr>
                <a:schemeClr val="dk1"/>
              </a:buClr>
              <a:buSzPct val="100000"/>
              <a:buChar char="•"/>
            </a:pPr>
            <a:r>
              <a:rPr lang="en-US"/>
              <a:t>Identification of barriers and expansion of integrated management of acute malnutrition.</a:t>
            </a:r>
            <a:endParaRPr/>
          </a:p>
          <a:p>
            <a:pPr indent="-228600" lvl="0" marL="228600" rtl="0" algn="just">
              <a:lnSpc>
                <a:spcPct val="90000"/>
              </a:lnSpc>
              <a:spcBef>
                <a:spcPts val="1000"/>
              </a:spcBef>
              <a:spcAft>
                <a:spcPts val="0"/>
              </a:spcAft>
              <a:buClr>
                <a:schemeClr val="dk1"/>
              </a:buClr>
              <a:buSzPct val="100000"/>
              <a:buChar char="•"/>
            </a:pPr>
            <a:r>
              <a:rPr lang="en-US"/>
              <a:t>Seminar on progress review of national nutrition programs, nutritional rehabilitation center and formulation of action plan.</a:t>
            </a:r>
            <a:endParaRPr/>
          </a:p>
          <a:p>
            <a:pPr indent="-228600" lvl="0" marL="228600" rtl="0" algn="just">
              <a:lnSpc>
                <a:spcPct val="90000"/>
              </a:lnSpc>
              <a:spcBef>
                <a:spcPts val="1000"/>
              </a:spcBef>
              <a:spcAft>
                <a:spcPts val="0"/>
              </a:spcAft>
              <a:buClr>
                <a:schemeClr val="dk1"/>
              </a:buClr>
              <a:buSzPct val="100000"/>
              <a:buChar char="•"/>
            </a:pPr>
            <a:r>
              <a:rPr lang="en-US"/>
              <a:t>Training on comprehensive nutrition specific interventions (CNSI) package for health workers.</a:t>
            </a:r>
            <a:endParaRPr/>
          </a:p>
          <a:p>
            <a:pPr indent="-228600" lvl="0" marL="228600" rtl="0" algn="just">
              <a:lnSpc>
                <a:spcPct val="90000"/>
              </a:lnSpc>
              <a:spcBef>
                <a:spcPts val="1000"/>
              </a:spcBef>
              <a:spcAft>
                <a:spcPts val="0"/>
              </a:spcAft>
              <a:buClr>
                <a:schemeClr val="dk1"/>
              </a:buClr>
              <a:buSzPct val="100000"/>
              <a:buChar char="•"/>
            </a:pPr>
            <a:r>
              <a:rPr lang="en-US"/>
              <a:t>Nutrition related days celebration (like- breastfeeding week, school health and nutrition week, iodine month).</a:t>
            </a:r>
            <a:endParaRPr/>
          </a:p>
          <a:p>
            <a:pPr indent="-228600" lvl="0" marL="228600" rtl="0" algn="just">
              <a:lnSpc>
                <a:spcPct val="90000"/>
              </a:lnSpc>
              <a:spcBef>
                <a:spcPts val="1000"/>
              </a:spcBef>
              <a:spcAft>
                <a:spcPts val="0"/>
              </a:spcAft>
              <a:buClr>
                <a:schemeClr val="dk1"/>
              </a:buClr>
              <a:buSzPct val="100000"/>
              <a:buChar char="•"/>
            </a:pPr>
            <a:r>
              <a:rPr lang="en-US"/>
              <a:t>Onsite coaching for nutrition program.</a:t>
            </a:r>
            <a:endParaRPr/>
          </a:p>
        </p:txBody>
      </p:sp>
      <p:sp>
        <p:nvSpPr>
          <p:cNvPr id="220" name="Google Shape;220;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12/16/2025</a:t>
            </a:r>
            <a:endParaRPr/>
          </a:p>
        </p:txBody>
      </p:sp>
      <p:sp>
        <p:nvSpPr>
          <p:cNvPr id="221" name="Google Shape;221;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solidFill>
                  <a:schemeClr val="dk1"/>
                </a:solidFill>
              </a:rPr>
              <a:t>NATIONAL NUTRITION PROGRAMME</a:t>
            </a:r>
            <a:endParaRPr/>
          </a:p>
        </p:txBody>
      </p:sp>
      <p:sp>
        <p:nvSpPr>
          <p:cNvPr id="222" name="Google Shape;222;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16"/>
          <p:cNvSpPr txBox="1"/>
          <p:nvPr>
            <p:ph type="title"/>
          </p:nvPr>
        </p:nvSpPr>
        <p:spPr>
          <a:xfrm>
            <a:off x="838200" y="365126"/>
            <a:ext cx="10515600" cy="588604"/>
          </a:xfrm>
          <a:prstGeom prst="rect">
            <a:avLst/>
          </a:prstGeom>
          <a:noFill/>
          <a:ln cap="flat" cmpd="sng" w="19050">
            <a:solidFill>
              <a:srgbClr val="0C0C0C"/>
            </a:solidFill>
            <a:prstDash val="solid"/>
            <a:round/>
            <a:headEnd len="sm" w="sm" type="none"/>
            <a:tailEnd len="sm" w="sm" type="none"/>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rgbClr val="78206E"/>
              </a:buClr>
              <a:buSzPct val="100000"/>
              <a:buFont typeface="Times New Roman"/>
              <a:buNone/>
            </a:pPr>
            <a:r>
              <a:rPr lang="en-US"/>
              <a:t>Activities</a:t>
            </a:r>
            <a:endParaRPr/>
          </a:p>
        </p:txBody>
      </p:sp>
      <p:sp>
        <p:nvSpPr>
          <p:cNvPr id="228" name="Google Shape;228;p16"/>
          <p:cNvSpPr txBox="1"/>
          <p:nvPr>
            <p:ph idx="1" type="body"/>
          </p:nvPr>
        </p:nvSpPr>
        <p:spPr>
          <a:xfrm>
            <a:off x="838200" y="1130710"/>
            <a:ext cx="10515600" cy="5046253"/>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fontScale="92500" lnSpcReduction="10000"/>
          </a:bodyPr>
          <a:lstStyle/>
          <a:p>
            <a:pPr indent="-228600" lvl="0" marL="228600" rtl="0" algn="just">
              <a:lnSpc>
                <a:spcPct val="90000"/>
              </a:lnSpc>
              <a:spcBef>
                <a:spcPts val="0"/>
              </a:spcBef>
              <a:spcAft>
                <a:spcPts val="0"/>
              </a:spcAft>
              <a:buClr>
                <a:schemeClr val="dk1"/>
              </a:buClr>
              <a:buSzPct val="100000"/>
              <a:buChar char="•"/>
            </a:pPr>
            <a:r>
              <a:rPr lang="en-US"/>
              <a:t>National workshop on adolescent, maternal and child nutrition.</a:t>
            </a:r>
            <a:endParaRPr/>
          </a:p>
          <a:p>
            <a:pPr indent="-228600" lvl="0" marL="228600" rtl="0" algn="just">
              <a:lnSpc>
                <a:spcPct val="90000"/>
              </a:lnSpc>
              <a:spcBef>
                <a:spcPts val="1000"/>
              </a:spcBef>
              <a:spcAft>
                <a:spcPts val="0"/>
              </a:spcAft>
              <a:buClr>
                <a:schemeClr val="dk1"/>
              </a:buClr>
              <a:buSzPct val="100000"/>
              <a:buChar char="•"/>
            </a:pPr>
            <a:r>
              <a:rPr lang="en-US"/>
              <a:t>Nutrition in emergency.</a:t>
            </a:r>
            <a:endParaRPr/>
          </a:p>
          <a:p>
            <a:pPr indent="-228600" lvl="0" marL="228600" rtl="0" algn="just">
              <a:lnSpc>
                <a:spcPct val="90000"/>
              </a:lnSpc>
              <a:spcBef>
                <a:spcPts val="1000"/>
              </a:spcBef>
              <a:spcAft>
                <a:spcPts val="0"/>
              </a:spcAft>
              <a:buClr>
                <a:schemeClr val="dk1"/>
              </a:buClr>
              <a:buSzPct val="100000"/>
              <a:buChar char="•"/>
            </a:pPr>
            <a:r>
              <a:rPr lang="en-US"/>
              <a:t>Review of mother baby friendly hospital initiative.</a:t>
            </a:r>
            <a:endParaRPr/>
          </a:p>
          <a:p>
            <a:pPr indent="-228600" lvl="0" marL="228600" rtl="0" algn="just">
              <a:lnSpc>
                <a:spcPct val="90000"/>
              </a:lnSpc>
              <a:spcBef>
                <a:spcPts val="1000"/>
              </a:spcBef>
              <a:spcAft>
                <a:spcPts val="0"/>
              </a:spcAft>
              <a:buClr>
                <a:schemeClr val="dk1"/>
              </a:buClr>
              <a:buSzPct val="100000"/>
              <a:buChar char="•"/>
            </a:pPr>
            <a:r>
              <a:rPr lang="en-US"/>
              <a:t>Facilitating the implementation of model nutrition special programs at the local level.</a:t>
            </a:r>
            <a:endParaRPr/>
          </a:p>
          <a:p>
            <a:pPr indent="-228600" lvl="0" marL="228600" rtl="0" algn="just">
              <a:lnSpc>
                <a:spcPct val="90000"/>
              </a:lnSpc>
              <a:spcBef>
                <a:spcPts val="1000"/>
              </a:spcBef>
              <a:spcAft>
                <a:spcPts val="0"/>
              </a:spcAft>
              <a:buClr>
                <a:schemeClr val="dk1"/>
              </a:buClr>
              <a:buSzPct val="100000"/>
              <a:buChar char="•"/>
            </a:pPr>
            <a:r>
              <a:rPr lang="en-US"/>
              <a:t>Capacity building (onsite training) program for doctors, nurses working for establishment or strengthening of services in inpatient treatment centers.</a:t>
            </a:r>
            <a:endParaRPr/>
          </a:p>
          <a:p>
            <a:pPr indent="-228600" lvl="0" marL="228600" rtl="0" algn="just">
              <a:lnSpc>
                <a:spcPct val="90000"/>
              </a:lnSpc>
              <a:spcBef>
                <a:spcPts val="1000"/>
              </a:spcBef>
              <a:spcAft>
                <a:spcPts val="0"/>
              </a:spcAft>
              <a:buClr>
                <a:schemeClr val="dk1"/>
              </a:buClr>
              <a:buSzPct val="100000"/>
              <a:buChar char="•"/>
            </a:pPr>
            <a:r>
              <a:rPr lang="en-US"/>
              <a:t>Nepal micronutrient status survey program preparatory workshop.</a:t>
            </a:r>
            <a:endParaRPr/>
          </a:p>
          <a:p>
            <a:pPr indent="-228600" lvl="0" marL="228600" rtl="0" algn="just">
              <a:lnSpc>
                <a:spcPct val="90000"/>
              </a:lnSpc>
              <a:spcBef>
                <a:spcPts val="1000"/>
              </a:spcBef>
              <a:spcAft>
                <a:spcPts val="0"/>
              </a:spcAft>
              <a:buClr>
                <a:schemeClr val="dk1"/>
              </a:buClr>
              <a:buSzPct val="100000"/>
              <a:buChar char="•"/>
            </a:pPr>
            <a:r>
              <a:rPr lang="en-US"/>
              <a:t>Formulation of strategies to reduce excess use of salt.</a:t>
            </a:r>
            <a:endParaRPr/>
          </a:p>
          <a:p>
            <a:pPr indent="-228600" lvl="0" marL="228600" rtl="0" algn="just">
              <a:lnSpc>
                <a:spcPct val="90000"/>
              </a:lnSpc>
              <a:spcBef>
                <a:spcPts val="1000"/>
              </a:spcBef>
              <a:spcAft>
                <a:spcPts val="0"/>
              </a:spcAft>
              <a:buClr>
                <a:schemeClr val="dk1"/>
              </a:buClr>
              <a:buSzPct val="100000"/>
              <a:buChar char="•"/>
            </a:pPr>
            <a:r>
              <a:rPr lang="en-US"/>
              <a:t>Promotion of school health and nutrition.</a:t>
            </a:r>
            <a:endParaRPr/>
          </a:p>
          <a:p>
            <a:pPr indent="-228600" lvl="0" marL="228600" rtl="0" algn="just">
              <a:lnSpc>
                <a:spcPct val="90000"/>
              </a:lnSpc>
              <a:spcBef>
                <a:spcPts val="1000"/>
              </a:spcBef>
              <a:spcAft>
                <a:spcPts val="0"/>
              </a:spcAft>
              <a:buClr>
                <a:schemeClr val="dk1"/>
              </a:buClr>
              <a:buSzPct val="100000"/>
              <a:buChar char="•"/>
            </a:pPr>
            <a:r>
              <a:rPr lang="en-US"/>
              <a:t>Procurement of nutritional commodities (vitamin a, rutf, mnp, f-75, f-100, resomal, height board, weighing machine, muac, super cereal etc)</a:t>
            </a:r>
            <a:endParaRPr/>
          </a:p>
        </p:txBody>
      </p:sp>
      <p:sp>
        <p:nvSpPr>
          <p:cNvPr id="229" name="Google Shape;229;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12/16/2025</a:t>
            </a:r>
            <a:endParaRPr/>
          </a:p>
        </p:txBody>
      </p:sp>
      <p:sp>
        <p:nvSpPr>
          <p:cNvPr id="230" name="Google Shape;230;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solidFill>
                  <a:schemeClr val="dk1"/>
                </a:solidFill>
              </a:rPr>
              <a:t>NATIONAL NUTRITION PROGRAMME</a:t>
            </a:r>
            <a:endParaRPr/>
          </a:p>
        </p:txBody>
      </p:sp>
      <p:sp>
        <p:nvSpPr>
          <p:cNvPr id="231" name="Google Shape;231;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17"/>
          <p:cNvSpPr txBox="1"/>
          <p:nvPr>
            <p:ph type="title"/>
          </p:nvPr>
        </p:nvSpPr>
        <p:spPr>
          <a:xfrm>
            <a:off x="838200" y="2103437"/>
            <a:ext cx="10515600" cy="1325563"/>
          </a:xfrm>
          <a:prstGeom prst="rect">
            <a:avLst/>
          </a:prstGeom>
          <a:noFill/>
          <a:ln cap="flat" cmpd="sng" w="19050">
            <a:solidFill>
              <a:srgbClr val="0C0C0C"/>
            </a:solidFill>
            <a:prstDash val="solid"/>
            <a:round/>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78206E"/>
              </a:buClr>
              <a:buSzPts val="4400"/>
              <a:buFont typeface="Times New Roman"/>
              <a:buNone/>
            </a:pPr>
            <a:r>
              <a:rPr lang="en-US"/>
              <a:t>CURRENT ACHIEVEMENTS</a:t>
            </a:r>
            <a:endParaRPr/>
          </a:p>
        </p:txBody>
      </p:sp>
      <p:sp>
        <p:nvSpPr>
          <p:cNvPr id="237" name="Google Shape;237;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12/16/2025</a:t>
            </a:r>
            <a:endParaRPr/>
          </a:p>
        </p:txBody>
      </p:sp>
      <p:sp>
        <p:nvSpPr>
          <p:cNvPr id="238" name="Google Shape;238;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solidFill>
                  <a:schemeClr val="dk1"/>
                </a:solidFill>
              </a:rPr>
              <a:t>NATIONAL NUTRITION PROGRAMME</a:t>
            </a:r>
            <a:endParaRPr/>
          </a:p>
        </p:txBody>
      </p:sp>
      <p:sp>
        <p:nvSpPr>
          <p:cNvPr id="239" name="Google Shape;239;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12/16/2025</a:t>
            </a:r>
            <a:endParaRPr/>
          </a:p>
        </p:txBody>
      </p:sp>
      <p:sp>
        <p:nvSpPr>
          <p:cNvPr id="245" name="Google Shape;245;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solidFill>
                  <a:schemeClr val="dk1"/>
                </a:solidFill>
              </a:rPr>
              <a:t>NATIONAL NUTRITION PROGRAMME</a:t>
            </a:r>
            <a:endParaRPr/>
          </a:p>
        </p:txBody>
      </p:sp>
      <p:sp>
        <p:nvSpPr>
          <p:cNvPr id="246" name="Google Shape;246;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graphicFrame>
        <p:nvGraphicFramePr>
          <p:cNvPr id="247" name="Google Shape;247;p18"/>
          <p:cNvGraphicFramePr/>
          <p:nvPr/>
        </p:nvGraphicFramePr>
        <p:xfrm>
          <a:off x="358877" y="446036"/>
          <a:ext cx="3000000" cy="3000000"/>
        </p:xfrm>
        <a:graphic>
          <a:graphicData uri="http://schemas.openxmlformats.org/drawingml/2006/table">
            <a:tbl>
              <a:tblPr bandRow="1" firstRow="1">
                <a:noFill/>
                <a:tableStyleId>{511CD044-C241-4705-9A35-92D70EDB3B83}</a:tableStyleId>
              </a:tblPr>
              <a:tblGrid>
                <a:gridCol w="716550"/>
                <a:gridCol w="6823950"/>
                <a:gridCol w="1269575"/>
                <a:gridCol w="2664175"/>
              </a:tblGrid>
              <a:tr h="496675">
                <a:tc>
                  <a:txBody>
                    <a:bodyPr/>
                    <a:lstStyle/>
                    <a:p>
                      <a:pPr indent="0" lvl="0" marL="0" marR="0" rtl="0" algn="l">
                        <a:spcBef>
                          <a:spcPts val="0"/>
                        </a:spcBef>
                        <a:spcAft>
                          <a:spcPts val="0"/>
                        </a:spcAft>
                        <a:buNone/>
                      </a:pPr>
                      <a:r>
                        <a:rPr lang="en-US" sz="2200" u="none" cap="none" strike="noStrike">
                          <a:latin typeface="Times New Roman"/>
                          <a:ea typeface="Times New Roman"/>
                          <a:cs typeface="Times New Roman"/>
                          <a:sym typeface="Times New Roman"/>
                        </a:rPr>
                        <a:t>S.N.</a:t>
                      </a:r>
                      <a:endParaRPr/>
                    </a:p>
                  </a:txBody>
                  <a:tcPr marT="45725" marB="45725" marR="91450" marL="91450"/>
                </a:tc>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INDICATORS</a:t>
                      </a:r>
                      <a:endParaRPr/>
                    </a:p>
                  </a:txBody>
                  <a:tcPr marT="45725" marB="45725" marR="91450" marL="91450"/>
                </a:tc>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STATUS</a:t>
                      </a:r>
                      <a:endParaRPr/>
                    </a:p>
                  </a:txBody>
                  <a:tcPr marT="45725" marB="45725" marR="91450" marL="91450"/>
                </a:tc>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SOURCE</a:t>
                      </a:r>
                      <a:endParaRPr/>
                    </a:p>
                  </a:txBody>
                  <a:tcPr marT="45725" marB="45725" marR="91450" marL="91450"/>
                </a:tc>
              </a:tr>
              <a:tr h="496675">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1.</a:t>
                      </a:r>
                      <a:endParaRPr/>
                    </a:p>
                  </a:txBody>
                  <a:tcPr marT="45725" marB="45725" marR="91450" marL="91450"/>
                </a:tc>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Stunted</a:t>
                      </a:r>
                      <a:endParaRPr/>
                    </a:p>
                  </a:txBody>
                  <a:tcPr marT="45725" marB="45725" marR="91450" marL="91450"/>
                </a:tc>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25%</a:t>
                      </a:r>
                      <a:endParaRPr/>
                    </a:p>
                  </a:txBody>
                  <a:tcPr marT="45725" marB="45725" marR="91450" marL="91450"/>
                </a:tc>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NDHS 2022</a:t>
                      </a:r>
                      <a:endParaRPr/>
                    </a:p>
                  </a:txBody>
                  <a:tcPr marT="45725" marB="45725" marR="91450" marL="91450"/>
                </a:tc>
              </a:tr>
              <a:tr h="496675">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2.</a:t>
                      </a:r>
                      <a:endParaRPr/>
                    </a:p>
                  </a:txBody>
                  <a:tcPr marT="45725" marB="45725" marR="91450" marL="91450"/>
                </a:tc>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Underweight </a:t>
                      </a:r>
                      <a:endParaRPr/>
                    </a:p>
                  </a:txBody>
                  <a:tcPr marT="45725" marB="45725" marR="91450" marL="91450"/>
                </a:tc>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19%</a:t>
                      </a:r>
                      <a:endParaRPr/>
                    </a:p>
                  </a:txBody>
                  <a:tcPr marT="45725" marB="45725" marR="91450" marL="91450"/>
                </a:tc>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NDHS 2022</a:t>
                      </a:r>
                      <a:endParaRPr/>
                    </a:p>
                  </a:txBody>
                  <a:tcPr marT="45725" marB="45725" marR="91450" marL="91450"/>
                </a:tc>
              </a:tr>
              <a:tr h="496675">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3.</a:t>
                      </a:r>
                      <a:endParaRPr/>
                    </a:p>
                  </a:txBody>
                  <a:tcPr marT="45725" marB="45725" marR="91450" marL="91450"/>
                </a:tc>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Wasted</a:t>
                      </a:r>
                      <a:endParaRPr/>
                    </a:p>
                  </a:txBody>
                  <a:tcPr marT="45725" marB="45725" marR="91450" marL="91450"/>
                </a:tc>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8%</a:t>
                      </a:r>
                      <a:endParaRPr/>
                    </a:p>
                  </a:txBody>
                  <a:tcPr marT="45725" marB="45725" marR="91450" marL="91450"/>
                </a:tc>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NDHS 2022</a:t>
                      </a:r>
                      <a:endParaRPr/>
                    </a:p>
                  </a:txBody>
                  <a:tcPr marT="45725" marB="45725" marR="91450" marL="91450"/>
                </a:tc>
              </a:tr>
              <a:tr h="496675">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4.</a:t>
                      </a:r>
                      <a:endParaRPr/>
                    </a:p>
                  </a:txBody>
                  <a:tcPr marT="45725" marB="45725" marR="91450" marL="91450"/>
                </a:tc>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Overweight</a:t>
                      </a:r>
                      <a:endParaRPr/>
                    </a:p>
                  </a:txBody>
                  <a:tcPr marT="45725" marB="45725" marR="91450" marL="91450"/>
                </a:tc>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1%</a:t>
                      </a:r>
                      <a:endParaRPr/>
                    </a:p>
                  </a:txBody>
                  <a:tcPr marT="45725" marB="45725" marR="91450" marL="91450"/>
                </a:tc>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NDHS 2022</a:t>
                      </a:r>
                      <a:endParaRPr/>
                    </a:p>
                  </a:txBody>
                  <a:tcPr marT="45725" marB="45725" marR="91450" marL="91450"/>
                </a:tc>
              </a:tr>
              <a:tr h="496675">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5.</a:t>
                      </a:r>
                      <a:endParaRPr/>
                    </a:p>
                  </a:txBody>
                  <a:tcPr marT="45725" marB="45725" marR="91450" marL="91450"/>
                </a:tc>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Exclusive Breastfeeding</a:t>
                      </a:r>
                      <a:endParaRPr/>
                    </a:p>
                  </a:txBody>
                  <a:tcPr marT="45725" marB="45725" marR="91450" marL="91450"/>
                </a:tc>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56%</a:t>
                      </a:r>
                      <a:endParaRPr/>
                    </a:p>
                  </a:txBody>
                  <a:tcPr marT="45725" marB="45725" marR="91450" marL="91450"/>
                </a:tc>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NDHS 2022</a:t>
                      </a:r>
                      <a:endParaRPr/>
                    </a:p>
                  </a:txBody>
                  <a:tcPr marT="45725" marB="45725" marR="91450" marL="91450"/>
                </a:tc>
              </a:tr>
              <a:tr h="496675">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6.</a:t>
                      </a:r>
                      <a:endParaRPr/>
                    </a:p>
                  </a:txBody>
                  <a:tcPr marT="45725" marB="45725" marR="91450" marL="91450"/>
                </a:tc>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Anemia among children age 6-59 months</a:t>
                      </a:r>
                      <a:endParaRPr/>
                    </a:p>
                  </a:txBody>
                  <a:tcPr marT="45725" marB="45725" marR="91450" marL="91450"/>
                </a:tc>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43%</a:t>
                      </a:r>
                      <a:endParaRPr/>
                    </a:p>
                  </a:txBody>
                  <a:tcPr marT="45725" marB="45725" marR="91450" marL="91450"/>
                </a:tc>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NDHS 2022</a:t>
                      </a:r>
                      <a:endParaRPr/>
                    </a:p>
                  </a:txBody>
                  <a:tcPr marT="45725" marB="45725" marR="91450" marL="91450"/>
                </a:tc>
              </a:tr>
              <a:tr h="614375">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7.</a:t>
                      </a:r>
                      <a:endParaRPr/>
                    </a:p>
                  </a:txBody>
                  <a:tcPr marT="45725" marB="45725" marR="91450" marL="91450"/>
                </a:tc>
                <a:tc>
                  <a:txBody>
                    <a:bodyPr/>
                    <a:lstStyle/>
                    <a:p>
                      <a:pPr indent="0" lvl="0" marL="0" marR="0" rtl="0" algn="l">
                        <a:spcBef>
                          <a:spcPts val="0"/>
                        </a:spcBef>
                        <a:spcAft>
                          <a:spcPts val="0"/>
                        </a:spcAft>
                        <a:buNone/>
                      </a:pPr>
                      <a:r>
                        <a:rPr b="0" lang="en-US" sz="2200" u="none" strike="noStrike">
                          <a:solidFill>
                            <a:schemeClr val="dk1"/>
                          </a:solidFill>
                          <a:latin typeface="Times New Roman"/>
                          <a:ea typeface="Times New Roman"/>
                          <a:cs typeface="Times New Roman"/>
                          <a:sym typeface="Times New Roman"/>
                        </a:rPr>
                        <a:t>Children aged 0-23 months registered for growth monitoring</a:t>
                      </a:r>
                      <a:endParaRPr sz="2200">
                        <a:latin typeface="Times New Roman"/>
                        <a:ea typeface="Times New Roman"/>
                        <a:cs typeface="Times New Roman"/>
                        <a:sym typeface="Times New Roman"/>
                      </a:endParaRPr>
                    </a:p>
                  </a:txBody>
                  <a:tcPr marT="45725" marB="45725" marR="91450" marL="91450"/>
                </a:tc>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68.3%</a:t>
                      </a:r>
                      <a:endParaRPr/>
                    </a:p>
                  </a:txBody>
                  <a:tcPr marT="45725" marB="45725" marR="91450" marL="91450"/>
                </a:tc>
                <a:tc>
                  <a:txBody>
                    <a:bodyPr/>
                    <a:lstStyle/>
                    <a:p>
                      <a:pPr indent="0" lvl="0" marL="0" marR="0" rtl="0" algn="l">
                        <a:spcBef>
                          <a:spcPts val="0"/>
                        </a:spcBef>
                        <a:spcAft>
                          <a:spcPts val="0"/>
                        </a:spcAft>
                        <a:buNone/>
                      </a:pPr>
                      <a:r>
                        <a:rPr b="0" lang="en-US" sz="2200" u="none" strike="noStrike">
                          <a:solidFill>
                            <a:schemeClr val="dk1"/>
                          </a:solidFill>
                          <a:latin typeface="Times New Roman"/>
                          <a:ea typeface="Times New Roman"/>
                          <a:cs typeface="Times New Roman"/>
                          <a:sym typeface="Times New Roman"/>
                        </a:rPr>
                        <a:t>HMIS/DoHS 2080/81</a:t>
                      </a:r>
                      <a:endParaRPr sz="2200">
                        <a:latin typeface="Times New Roman"/>
                        <a:ea typeface="Times New Roman"/>
                        <a:cs typeface="Times New Roman"/>
                        <a:sym typeface="Times New Roman"/>
                      </a:endParaRPr>
                    </a:p>
                  </a:txBody>
                  <a:tcPr marT="45725" marB="45725" marR="91450" marL="91450"/>
                </a:tc>
              </a:tr>
              <a:tr h="496675">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8.</a:t>
                      </a:r>
                      <a:endParaRPr/>
                    </a:p>
                  </a:txBody>
                  <a:tcPr marT="45725" marB="45725" marR="91450" marL="91450"/>
                </a:tc>
                <a:tc>
                  <a:txBody>
                    <a:bodyPr/>
                    <a:lstStyle/>
                    <a:p>
                      <a:pPr indent="0" lvl="0" marL="0" marR="0" rtl="0" algn="l">
                        <a:spcBef>
                          <a:spcPts val="0"/>
                        </a:spcBef>
                        <a:spcAft>
                          <a:spcPts val="0"/>
                        </a:spcAft>
                        <a:buNone/>
                      </a:pPr>
                      <a:r>
                        <a:rPr b="0" lang="en-US" sz="2200" u="none" strike="noStrike">
                          <a:solidFill>
                            <a:schemeClr val="dk1"/>
                          </a:solidFill>
                          <a:latin typeface="Times New Roman"/>
                          <a:ea typeface="Times New Roman"/>
                          <a:cs typeface="Times New Roman"/>
                          <a:sym typeface="Times New Roman"/>
                        </a:rPr>
                        <a:t>Average number of growth monitoring visits per child</a:t>
                      </a:r>
                      <a:endParaRPr sz="2200">
                        <a:latin typeface="Times New Roman"/>
                        <a:ea typeface="Times New Roman"/>
                        <a:cs typeface="Times New Roman"/>
                        <a:sym typeface="Times New Roman"/>
                      </a:endParaRPr>
                    </a:p>
                  </a:txBody>
                  <a:tcPr marT="45725" marB="45725" marR="91450" marL="91450"/>
                </a:tc>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8.9%</a:t>
                      </a:r>
                      <a:endParaRPr/>
                    </a:p>
                  </a:txBody>
                  <a:tcPr marT="45725" marB="45725" marR="91450" marL="91450"/>
                </a:tc>
                <a:tc>
                  <a:txBody>
                    <a:bodyPr/>
                    <a:lstStyle/>
                    <a:p>
                      <a:pPr indent="0" lvl="0" marL="0" marR="0" rtl="0" algn="l">
                        <a:lnSpc>
                          <a:spcPct val="100000"/>
                        </a:lnSpc>
                        <a:spcBef>
                          <a:spcPts val="0"/>
                        </a:spcBef>
                        <a:spcAft>
                          <a:spcPts val="0"/>
                        </a:spcAft>
                        <a:buClr>
                          <a:schemeClr val="dk1"/>
                        </a:buClr>
                        <a:buSzPts val="2200"/>
                        <a:buFont typeface="Times New Roman"/>
                        <a:buNone/>
                      </a:pPr>
                      <a:r>
                        <a:rPr b="0" lang="en-US" sz="2200" u="none" strike="noStrike">
                          <a:solidFill>
                            <a:schemeClr val="dk1"/>
                          </a:solidFill>
                          <a:latin typeface="Times New Roman"/>
                          <a:ea typeface="Times New Roman"/>
                          <a:cs typeface="Times New Roman"/>
                          <a:sym typeface="Times New Roman"/>
                        </a:rPr>
                        <a:t>HMIS/DoHS 2080/81</a:t>
                      </a:r>
                      <a:endParaRPr sz="2200">
                        <a:latin typeface="Times New Roman"/>
                        <a:ea typeface="Times New Roman"/>
                        <a:cs typeface="Times New Roman"/>
                        <a:sym typeface="Times New Roman"/>
                      </a:endParaRPr>
                    </a:p>
                  </a:txBody>
                  <a:tcPr marT="45725" marB="45725" marR="91450" marL="91450"/>
                </a:tc>
              </a:tr>
              <a:tr h="496675">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9.</a:t>
                      </a:r>
                      <a:endParaRPr/>
                    </a:p>
                  </a:txBody>
                  <a:tcPr marT="45725" marB="45725" marR="91450" marL="91450"/>
                </a:tc>
                <a:tc>
                  <a:txBody>
                    <a:bodyPr/>
                    <a:lstStyle/>
                    <a:p>
                      <a:pPr indent="0" lvl="0" marL="0" marR="0" rtl="0" algn="l">
                        <a:spcBef>
                          <a:spcPts val="0"/>
                        </a:spcBef>
                        <a:spcAft>
                          <a:spcPts val="0"/>
                        </a:spcAft>
                        <a:buNone/>
                      </a:pPr>
                      <a:r>
                        <a:rPr b="0" lang="en-US" sz="2200" u="none" strike="noStrike">
                          <a:solidFill>
                            <a:schemeClr val="dk1"/>
                          </a:solidFill>
                          <a:latin typeface="Times New Roman"/>
                          <a:ea typeface="Times New Roman"/>
                          <a:cs typeface="Times New Roman"/>
                          <a:sym typeface="Times New Roman"/>
                        </a:rPr>
                        <a:t>Underweight children registered for growth monitoring</a:t>
                      </a:r>
                      <a:endParaRPr sz="2200">
                        <a:latin typeface="Times New Roman"/>
                        <a:ea typeface="Times New Roman"/>
                        <a:cs typeface="Times New Roman"/>
                        <a:sym typeface="Times New Roman"/>
                      </a:endParaRPr>
                    </a:p>
                  </a:txBody>
                  <a:tcPr marT="45725" marB="45725" marR="91450" marL="91450"/>
                </a:tc>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2.1%</a:t>
                      </a:r>
                      <a:endParaRPr/>
                    </a:p>
                  </a:txBody>
                  <a:tcPr marT="45725" marB="45725" marR="91450" marL="91450"/>
                </a:tc>
                <a:tc>
                  <a:txBody>
                    <a:bodyPr/>
                    <a:lstStyle/>
                    <a:p>
                      <a:pPr indent="0" lvl="0" marL="0" marR="0" rtl="0" algn="l">
                        <a:lnSpc>
                          <a:spcPct val="100000"/>
                        </a:lnSpc>
                        <a:spcBef>
                          <a:spcPts val="0"/>
                        </a:spcBef>
                        <a:spcAft>
                          <a:spcPts val="0"/>
                        </a:spcAft>
                        <a:buClr>
                          <a:schemeClr val="dk1"/>
                        </a:buClr>
                        <a:buSzPts val="2200"/>
                        <a:buFont typeface="Times New Roman"/>
                        <a:buNone/>
                      </a:pPr>
                      <a:r>
                        <a:rPr b="0" lang="en-US" sz="2200" u="none" strike="noStrike">
                          <a:solidFill>
                            <a:schemeClr val="dk1"/>
                          </a:solidFill>
                          <a:latin typeface="Times New Roman"/>
                          <a:ea typeface="Times New Roman"/>
                          <a:cs typeface="Times New Roman"/>
                          <a:sym typeface="Times New Roman"/>
                        </a:rPr>
                        <a:t>HMIS/DoHS 2080/81</a:t>
                      </a:r>
                      <a:endParaRPr sz="2200">
                        <a:latin typeface="Times New Roman"/>
                        <a:ea typeface="Times New Roman"/>
                        <a:cs typeface="Times New Roman"/>
                        <a:sym typeface="Times New Roman"/>
                      </a:endParaRPr>
                    </a:p>
                  </a:txBody>
                  <a:tcPr marT="45725" marB="45725" marR="91450" marL="91450"/>
                </a:tc>
              </a:tr>
              <a:tr h="496675">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10.</a:t>
                      </a:r>
                      <a:endParaRPr/>
                    </a:p>
                  </a:txBody>
                  <a:tcPr marT="45725" marB="45725" marR="91450" marL="91450"/>
                </a:tc>
                <a:tc>
                  <a:txBody>
                    <a:bodyPr/>
                    <a:lstStyle/>
                    <a:p>
                      <a:pPr indent="0" lvl="0" marL="0" marR="0" rtl="0" algn="l">
                        <a:spcBef>
                          <a:spcPts val="0"/>
                        </a:spcBef>
                        <a:spcAft>
                          <a:spcPts val="0"/>
                        </a:spcAft>
                        <a:buNone/>
                      </a:pPr>
                      <a:r>
                        <a:rPr b="0" lang="en-US" sz="2200" u="none" strike="noStrike">
                          <a:solidFill>
                            <a:schemeClr val="dk1"/>
                          </a:solidFill>
                          <a:latin typeface="Times New Roman"/>
                          <a:ea typeface="Times New Roman"/>
                          <a:cs typeface="Times New Roman"/>
                          <a:sym typeface="Times New Roman"/>
                        </a:rPr>
                        <a:t>Early initiation of breast feeding</a:t>
                      </a:r>
                      <a:endParaRPr sz="2200">
                        <a:latin typeface="Times New Roman"/>
                        <a:ea typeface="Times New Roman"/>
                        <a:cs typeface="Times New Roman"/>
                        <a:sym typeface="Times New Roman"/>
                      </a:endParaRPr>
                    </a:p>
                  </a:txBody>
                  <a:tcPr marT="45725" marB="45725" marR="91450" marL="91450"/>
                </a:tc>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84.61%</a:t>
                      </a:r>
                      <a:endParaRPr/>
                    </a:p>
                  </a:txBody>
                  <a:tcPr marT="45725" marB="45725" marR="91450" marL="91450"/>
                </a:tc>
                <a:tc>
                  <a:txBody>
                    <a:bodyPr/>
                    <a:lstStyle/>
                    <a:p>
                      <a:pPr indent="0" lvl="0" marL="0" marR="0" rtl="0" algn="l">
                        <a:lnSpc>
                          <a:spcPct val="100000"/>
                        </a:lnSpc>
                        <a:spcBef>
                          <a:spcPts val="0"/>
                        </a:spcBef>
                        <a:spcAft>
                          <a:spcPts val="0"/>
                        </a:spcAft>
                        <a:buClr>
                          <a:schemeClr val="dk1"/>
                        </a:buClr>
                        <a:buSzPts val="2200"/>
                        <a:buFont typeface="Times New Roman"/>
                        <a:buNone/>
                      </a:pPr>
                      <a:r>
                        <a:rPr b="0" lang="en-US" sz="2200" u="none" strike="noStrike">
                          <a:solidFill>
                            <a:schemeClr val="dk1"/>
                          </a:solidFill>
                          <a:latin typeface="Times New Roman"/>
                          <a:ea typeface="Times New Roman"/>
                          <a:cs typeface="Times New Roman"/>
                          <a:sym typeface="Times New Roman"/>
                        </a:rPr>
                        <a:t>HMIS/DoHS 2080/81</a:t>
                      </a:r>
                      <a:endParaRPr sz="2200">
                        <a:latin typeface="Times New Roman"/>
                        <a:ea typeface="Times New Roman"/>
                        <a:cs typeface="Times New Roman"/>
                        <a:sym typeface="Times New Roman"/>
                      </a:endParaRPr>
                    </a:p>
                  </a:txBody>
                  <a:tcPr marT="45725" marB="45725" marR="91450" marL="91450"/>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graphicFrame>
        <p:nvGraphicFramePr>
          <p:cNvPr id="252" name="Google Shape;252;p19"/>
          <p:cNvGraphicFramePr/>
          <p:nvPr/>
        </p:nvGraphicFramePr>
        <p:xfrm>
          <a:off x="467033" y="401996"/>
          <a:ext cx="3000000" cy="3000000"/>
        </p:xfrm>
        <a:graphic>
          <a:graphicData uri="http://schemas.openxmlformats.org/drawingml/2006/table">
            <a:tbl>
              <a:tblPr bandRow="1" firstRow="1">
                <a:noFill/>
                <a:tableStyleId>{511CD044-C241-4705-9A35-92D70EDB3B83}</a:tableStyleId>
              </a:tblPr>
              <a:tblGrid>
                <a:gridCol w="828950"/>
                <a:gridCol w="6231600"/>
                <a:gridCol w="1382900"/>
                <a:gridCol w="2814475"/>
              </a:tblGrid>
              <a:tr h="370850">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S.N.</a:t>
                      </a:r>
                      <a:endParaRPr/>
                    </a:p>
                  </a:txBody>
                  <a:tcPr marT="45725" marB="45725" marR="91450" marL="91450"/>
                </a:tc>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INDICATORS</a:t>
                      </a:r>
                      <a:endParaRPr/>
                    </a:p>
                  </a:txBody>
                  <a:tcPr marT="45725" marB="45725" marR="91450" marL="91450"/>
                </a:tc>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STATUS</a:t>
                      </a:r>
                      <a:endParaRPr/>
                    </a:p>
                  </a:txBody>
                  <a:tcPr marT="45725" marB="45725" marR="91450" marL="91450"/>
                </a:tc>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SOURCE</a:t>
                      </a:r>
                      <a:endParaRPr/>
                    </a:p>
                  </a:txBody>
                  <a:tcPr marT="45725" marB="45725" marR="91450" marL="91450"/>
                </a:tc>
              </a:tr>
              <a:tr h="370850">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11.</a:t>
                      </a:r>
                      <a:endParaRPr/>
                    </a:p>
                  </a:txBody>
                  <a:tcPr marT="45725" marB="45725" marR="91450" marL="91450"/>
                </a:tc>
                <a:tc>
                  <a:txBody>
                    <a:bodyPr/>
                    <a:lstStyle/>
                    <a:p>
                      <a:pPr indent="0" lvl="0" marL="0" marR="0" rtl="0" algn="l">
                        <a:spcBef>
                          <a:spcPts val="0"/>
                        </a:spcBef>
                        <a:spcAft>
                          <a:spcPts val="0"/>
                        </a:spcAft>
                        <a:buNone/>
                      </a:pPr>
                      <a:r>
                        <a:rPr b="0" lang="en-US" sz="2200" u="none" strike="noStrike">
                          <a:solidFill>
                            <a:schemeClr val="dk1"/>
                          </a:solidFill>
                          <a:latin typeface="Times New Roman"/>
                          <a:ea typeface="Times New Roman"/>
                          <a:cs typeface="Times New Roman"/>
                          <a:sym typeface="Times New Roman"/>
                        </a:rPr>
                        <a:t>Women who received a 180-day supply of IFA during pregnancy</a:t>
                      </a:r>
                      <a:endParaRPr sz="2200">
                        <a:latin typeface="Times New Roman"/>
                        <a:ea typeface="Times New Roman"/>
                        <a:cs typeface="Times New Roman"/>
                        <a:sym typeface="Times New Roman"/>
                      </a:endParaRPr>
                    </a:p>
                  </a:txBody>
                  <a:tcPr marT="45725" marB="45725" marR="91450" marL="91450"/>
                </a:tc>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65.5%</a:t>
                      </a:r>
                      <a:endParaRPr/>
                    </a:p>
                  </a:txBody>
                  <a:tcPr marT="45725" marB="45725" marR="91450" marL="91450"/>
                </a:tc>
                <a:tc>
                  <a:txBody>
                    <a:bodyPr/>
                    <a:lstStyle/>
                    <a:p>
                      <a:pPr indent="0" lvl="0" marL="0" marR="0" rtl="0" algn="l">
                        <a:lnSpc>
                          <a:spcPct val="100000"/>
                        </a:lnSpc>
                        <a:spcBef>
                          <a:spcPts val="0"/>
                        </a:spcBef>
                        <a:spcAft>
                          <a:spcPts val="0"/>
                        </a:spcAft>
                        <a:buClr>
                          <a:schemeClr val="dk1"/>
                        </a:buClr>
                        <a:buSzPts val="2200"/>
                        <a:buFont typeface="Times New Roman"/>
                        <a:buNone/>
                      </a:pPr>
                      <a:r>
                        <a:rPr b="0" lang="en-US" sz="2200" u="none" strike="noStrike">
                          <a:solidFill>
                            <a:schemeClr val="dk1"/>
                          </a:solidFill>
                          <a:latin typeface="Times New Roman"/>
                          <a:ea typeface="Times New Roman"/>
                          <a:cs typeface="Times New Roman"/>
                          <a:sym typeface="Times New Roman"/>
                        </a:rPr>
                        <a:t>HMIS/DoHS 2080/81</a:t>
                      </a:r>
                      <a:endParaRPr sz="2200">
                        <a:latin typeface="Times New Roman"/>
                        <a:ea typeface="Times New Roman"/>
                        <a:cs typeface="Times New Roman"/>
                        <a:sym typeface="Times New Roman"/>
                      </a:endParaRPr>
                    </a:p>
                  </a:txBody>
                  <a:tcPr marT="45725" marB="45725" marR="91450" marL="91450"/>
                </a:tc>
              </a:tr>
              <a:tr h="370850">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12.</a:t>
                      </a:r>
                      <a:endParaRPr/>
                    </a:p>
                  </a:txBody>
                  <a:tcPr marT="45725" marB="45725" marR="91450" marL="91450"/>
                </a:tc>
                <a:tc>
                  <a:txBody>
                    <a:bodyPr/>
                    <a:lstStyle/>
                    <a:p>
                      <a:pPr indent="0" lvl="0" marL="0" marR="0" rtl="0" algn="l">
                        <a:spcBef>
                          <a:spcPts val="0"/>
                        </a:spcBef>
                        <a:spcAft>
                          <a:spcPts val="0"/>
                        </a:spcAft>
                        <a:buNone/>
                      </a:pPr>
                      <a:r>
                        <a:rPr b="0" lang="en-US" sz="2200" u="none" strike="noStrike">
                          <a:solidFill>
                            <a:schemeClr val="dk1"/>
                          </a:solidFill>
                          <a:latin typeface="Times New Roman"/>
                          <a:ea typeface="Times New Roman"/>
                          <a:cs typeface="Times New Roman"/>
                          <a:sym typeface="Times New Roman"/>
                        </a:rPr>
                        <a:t>Postpartum mother who received 45-day supply IFA</a:t>
                      </a:r>
                      <a:endParaRPr sz="2200">
                        <a:latin typeface="Times New Roman"/>
                        <a:ea typeface="Times New Roman"/>
                        <a:cs typeface="Times New Roman"/>
                        <a:sym typeface="Times New Roman"/>
                      </a:endParaRPr>
                    </a:p>
                  </a:txBody>
                  <a:tcPr marT="45725" marB="45725" marR="91450" marL="91450"/>
                </a:tc>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81.9%</a:t>
                      </a:r>
                      <a:endParaRPr/>
                    </a:p>
                  </a:txBody>
                  <a:tcPr marT="45725" marB="45725" marR="91450" marL="91450"/>
                </a:tc>
                <a:tc>
                  <a:txBody>
                    <a:bodyPr/>
                    <a:lstStyle/>
                    <a:p>
                      <a:pPr indent="0" lvl="0" marL="0" marR="0" rtl="0" algn="l">
                        <a:lnSpc>
                          <a:spcPct val="100000"/>
                        </a:lnSpc>
                        <a:spcBef>
                          <a:spcPts val="0"/>
                        </a:spcBef>
                        <a:spcAft>
                          <a:spcPts val="0"/>
                        </a:spcAft>
                        <a:buClr>
                          <a:schemeClr val="dk1"/>
                        </a:buClr>
                        <a:buSzPts val="2200"/>
                        <a:buFont typeface="Times New Roman"/>
                        <a:buNone/>
                      </a:pPr>
                      <a:r>
                        <a:rPr b="0" lang="en-US" sz="2200" u="none" strike="noStrike">
                          <a:solidFill>
                            <a:schemeClr val="dk1"/>
                          </a:solidFill>
                          <a:latin typeface="Times New Roman"/>
                          <a:ea typeface="Times New Roman"/>
                          <a:cs typeface="Times New Roman"/>
                          <a:sym typeface="Times New Roman"/>
                        </a:rPr>
                        <a:t>HMIS/DoHS 2080/81</a:t>
                      </a:r>
                      <a:endParaRPr sz="2200">
                        <a:latin typeface="Times New Roman"/>
                        <a:ea typeface="Times New Roman"/>
                        <a:cs typeface="Times New Roman"/>
                        <a:sym typeface="Times New Roman"/>
                      </a:endParaRPr>
                    </a:p>
                  </a:txBody>
                  <a:tcPr marT="45725" marB="45725" marR="91450" marL="91450"/>
                </a:tc>
              </a:tr>
              <a:tr h="370850">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13.</a:t>
                      </a:r>
                      <a:endParaRPr/>
                    </a:p>
                  </a:txBody>
                  <a:tcPr marT="45725" marB="45725" marR="91450" marL="91450"/>
                </a:tc>
                <a:tc>
                  <a:txBody>
                    <a:bodyPr/>
                    <a:lstStyle/>
                    <a:p>
                      <a:pPr indent="0" lvl="0" marL="0" marR="0" rtl="0" algn="l">
                        <a:spcBef>
                          <a:spcPts val="0"/>
                        </a:spcBef>
                        <a:spcAft>
                          <a:spcPts val="0"/>
                        </a:spcAft>
                        <a:buNone/>
                      </a:pPr>
                      <a:r>
                        <a:rPr b="0" lang="en-US" sz="2200" u="none" strike="noStrike">
                          <a:solidFill>
                            <a:schemeClr val="dk1"/>
                          </a:solidFill>
                          <a:latin typeface="Times New Roman"/>
                          <a:ea typeface="Times New Roman"/>
                          <a:cs typeface="Times New Roman"/>
                          <a:sym typeface="Times New Roman"/>
                        </a:rPr>
                        <a:t>IFA distribution to adolescent girls</a:t>
                      </a:r>
                      <a:endParaRPr/>
                    </a:p>
                    <a:p>
                      <a:pPr indent="0" lvl="0" marL="0" marR="0" rtl="0" algn="l">
                        <a:spcBef>
                          <a:spcPts val="0"/>
                        </a:spcBef>
                        <a:spcAft>
                          <a:spcPts val="0"/>
                        </a:spcAft>
                        <a:buNone/>
                      </a:pPr>
                      <a:r>
                        <a:rPr b="0" lang="en-US" sz="2200" u="none" strike="noStrike">
                          <a:solidFill>
                            <a:schemeClr val="dk1"/>
                          </a:solidFill>
                          <a:latin typeface="Times New Roman"/>
                          <a:ea typeface="Times New Roman"/>
                          <a:cs typeface="Times New Roman"/>
                          <a:sym typeface="Times New Roman"/>
                        </a:rPr>
                        <a:t>For 13 weeks</a:t>
                      </a:r>
                      <a:endParaRPr/>
                    </a:p>
                    <a:p>
                      <a:pPr indent="0" lvl="0" marL="0" marR="0" rtl="0" algn="l">
                        <a:spcBef>
                          <a:spcPts val="0"/>
                        </a:spcBef>
                        <a:spcAft>
                          <a:spcPts val="0"/>
                        </a:spcAft>
                        <a:buNone/>
                      </a:pPr>
                      <a:r>
                        <a:rPr b="0" lang="en-US" sz="2200" u="none" strike="noStrike">
                          <a:solidFill>
                            <a:schemeClr val="dk1"/>
                          </a:solidFill>
                          <a:latin typeface="Times New Roman"/>
                          <a:ea typeface="Times New Roman"/>
                          <a:cs typeface="Times New Roman"/>
                          <a:sym typeface="Times New Roman"/>
                        </a:rPr>
                        <a:t>For 26 weeks</a:t>
                      </a:r>
                      <a:endParaRPr sz="2200">
                        <a:latin typeface="Times New Roman"/>
                        <a:ea typeface="Times New Roman"/>
                        <a:cs typeface="Times New Roman"/>
                        <a:sym typeface="Times New Roman"/>
                      </a:endParaRPr>
                    </a:p>
                  </a:txBody>
                  <a:tcPr marT="45725" marB="45725" marR="91450" marL="91450"/>
                </a:tc>
                <a:tc>
                  <a:txBody>
                    <a:bodyPr/>
                    <a:lstStyle/>
                    <a:p>
                      <a:pPr indent="0" lvl="0" marL="0" marR="0" rtl="0" algn="l">
                        <a:spcBef>
                          <a:spcPts val="0"/>
                        </a:spcBef>
                        <a:spcAft>
                          <a:spcPts val="0"/>
                        </a:spcAft>
                        <a:buNone/>
                      </a:pPr>
                      <a:r>
                        <a:t/>
                      </a:r>
                      <a:endParaRPr sz="2200">
                        <a:latin typeface="Times New Roman"/>
                        <a:ea typeface="Times New Roman"/>
                        <a:cs typeface="Times New Roman"/>
                        <a:sym typeface="Times New Roman"/>
                      </a:endParaRPr>
                    </a:p>
                    <a:p>
                      <a:pPr indent="0" lvl="0" marL="0" marR="0" rtl="0" algn="l">
                        <a:spcBef>
                          <a:spcPts val="0"/>
                        </a:spcBef>
                        <a:spcAft>
                          <a:spcPts val="0"/>
                        </a:spcAft>
                        <a:buNone/>
                      </a:pPr>
                      <a:r>
                        <a:rPr lang="en-US" sz="2200">
                          <a:latin typeface="Times New Roman"/>
                          <a:ea typeface="Times New Roman"/>
                          <a:cs typeface="Times New Roman"/>
                          <a:sym typeface="Times New Roman"/>
                        </a:rPr>
                        <a:t>54.5%</a:t>
                      </a:r>
                      <a:endParaRPr/>
                    </a:p>
                    <a:p>
                      <a:pPr indent="0" lvl="0" marL="0" marR="0" rtl="0" algn="l">
                        <a:spcBef>
                          <a:spcPts val="0"/>
                        </a:spcBef>
                        <a:spcAft>
                          <a:spcPts val="0"/>
                        </a:spcAft>
                        <a:buNone/>
                      </a:pPr>
                      <a:r>
                        <a:rPr lang="en-US" sz="2200">
                          <a:latin typeface="Times New Roman"/>
                          <a:ea typeface="Times New Roman"/>
                          <a:cs typeface="Times New Roman"/>
                          <a:sym typeface="Times New Roman"/>
                        </a:rPr>
                        <a:t>41.6%</a:t>
                      </a:r>
                      <a:endParaRPr/>
                    </a:p>
                  </a:txBody>
                  <a:tcPr marT="45725" marB="45725" marR="91450" marL="91450"/>
                </a:tc>
                <a:tc>
                  <a:txBody>
                    <a:bodyPr/>
                    <a:lstStyle/>
                    <a:p>
                      <a:pPr indent="0" lvl="0" marL="0" marR="0" rtl="0" algn="l">
                        <a:spcBef>
                          <a:spcPts val="0"/>
                        </a:spcBef>
                        <a:spcAft>
                          <a:spcPts val="0"/>
                        </a:spcAft>
                        <a:buNone/>
                      </a:pPr>
                      <a:r>
                        <a:t/>
                      </a:r>
                      <a:endParaRPr sz="2200">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2200"/>
                        <a:buFont typeface="Times New Roman"/>
                        <a:buNone/>
                      </a:pPr>
                      <a:r>
                        <a:rPr b="0" lang="en-US" sz="2200" u="none" strike="noStrike">
                          <a:solidFill>
                            <a:schemeClr val="dk1"/>
                          </a:solidFill>
                          <a:latin typeface="Times New Roman"/>
                          <a:ea typeface="Times New Roman"/>
                          <a:cs typeface="Times New Roman"/>
                          <a:sym typeface="Times New Roman"/>
                        </a:rPr>
                        <a:t>HMIS/DoHS 2080/81</a:t>
                      </a:r>
                      <a:endParaRPr sz="2200">
                        <a:latin typeface="Times New Roman"/>
                        <a:ea typeface="Times New Roman"/>
                        <a:cs typeface="Times New Roman"/>
                        <a:sym typeface="Times New Roman"/>
                      </a:endParaRPr>
                    </a:p>
                  </a:txBody>
                  <a:tcPr marT="45725" marB="45725" marR="91450" marL="91450"/>
                </a:tc>
              </a:tr>
              <a:tr h="370850">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14.</a:t>
                      </a:r>
                      <a:endParaRPr/>
                    </a:p>
                  </a:txBody>
                  <a:tcPr marT="45725" marB="45725" marR="91450" marL="91450"/>
                </a:tc>
                <a:tc>
                  <a:txBody>
                    <a:bodyPr/>
                    <a:lstStyle/>
                    <a:p>
                      <a:pPr indent="0" lvl="0" marL="0" marR="0" rtl="0" algn="l">
                        <a:spcBef>
                          <a:spcPts val="0"/>
                        </a:spcBef>
                        <a:spcAft>
                          <a:spcPts val="0"/>
                        </a:spcAft>
                        <a:buNone/>
                      </a:pPr>
                      <a:r>
                        <a:rPr b="0" lang="en-US" sz="2200" u="none" strike="noStrike">
                          <a:solidFill>
                            <a:schemeClr val="dk1"/>
                          </a:solidFill>
                          <a:latin typeface="Times New Roman"/>
                          <a:ea typeface="Times New Roman"/>
                          <a:cs typeface="Times New Roman"/>
                          <a:sym typeface="Times New Roman"/>
                        </a:rPr>
                        <a:t>Households using adequately iodized salt</a:t>
                      </a:r>
                      <a:endParaRPr sz="2200">
                        <a:latin typeface="Times New Roman"/>
                        <a:ea typeface="Times New Roman"/>
                        <a:cs typeface="Times New Roman"/>
                        <a:sym typeface="Times New Roman"/>
                      </a:endParaRPr>
                    </a:p>
                  </a:txBody>
                  <a:tcPr marT="45725" marB="45725" marR="91450" marL="91450"/>
                </a:tc>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98%</a:t>
                      </a:r>
                      <a:endParaRPr/>
                    </a:p>
                  </a:txBody>
                  <a:tcPr marT="45725" marB="45725" marR="91450" marL="91450"/>
                </a:tc>
                <a:tc>
                  <a:txBody>
                    <a:bodyPr/>
                    <a:lstStyle/>
                    <a:p>
                      <a:pPr indent="0" lvl="0" marL="0" marR="0" rtl="0" algn="l">
                        <a:lnSpc>
                          <a:spcPct val="100000"/>
                        </a:lnSpc>
                        <a:spcBef>
                          <a:spcPts val="0"/>
                        </a:spcBef>
                        <a:spcAft>
                          <a:spcPts val="0"/>
                        </a:spcAft>
                        <a:buClr>
                          <a:schemeClr val="dk1"/>
                        </a:buClr>
                        <a:buSzPts val="2200"/>
                        <a:buFont typeface="Times New Roman"/>
                        <a:buNone/>
                      </a:pPr>
                      <a:r>
                        <a:rPr lang="en-US" sz="2200">
                          <a:latin typeface="Times New Roman"/>
                          <a:ea typeface="Times New Roman"/>
                          <a:cs typeface="Times New Roman"/>
                          <a:sym typeface="Times New Roman"/>
                        </a:rPr>
                        <a:t>NDHS 2022</a:t>
                      </a:r>
                      <a:endParaRPr/>
                    </a:p>
                  </a:txBody>
                  <a:tcPr marT="45725" marB="45725" marR="91450" marL="91450"/>
                </a:tc>
              </a:tr>
              <a:tr h="370850">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15.</a:t>
                      </a:r>
                      <a:endParaRPr/>
                    </a:p>
                  </a:txBody>
                  <a:tcPr marT="45725" marB="45725" marR="91450" marL="91450"/>
                </a:tc>
                <a:tc>
                  <a:txBody>
                    <a:bodyPr/>
                    <a:lstStyle/>
                    <a:p>
                      <a:pPr indent="0" lvl="0" marL="0" marR="0" rtl="0" algn="l">
                        <a:spcBef>
                          <a:spcPts val="0"/>
                        </a:spcBef>
                        <a:spcAft>
                          <a:spcPts val="0"/>
                        </a:spcAft>
                        <a:buNone/>
                      </a:pPr>
                      <a:r>
                        <a:rPr b="0" lang="en-US" sz="2200" u="none" strike="noStrike">
                          <a:solidFill>
                            <a:schemeClr val="dk1"/>
                          </a:solidFill>
                          <a:latin typeface="Times New Roman"/>
                          <a:ea typeface="Times New Roman"/>
                          <a:cs typeface="Times New Roman"/>
                          <a:sym typeface="Times New Roman"/>
                        </a:rPr>
                        <a:t>Children aged 6–11 months who received vitamin A</a:t>
                      </a:r>
                      <a:endParaRPr/>
                    </a:p>
                    <a:p>
                      <a:pPr indent="0" lvl="0" marL="0" marR="0" rtl="0" algn="l">
                        <a:spcBef>
                          <a:spcPts val="0"/>
                        </a:spcBef>
                        <a:spcAft>
                          <a:spcPts val="0"/>
                        </a:spcAft>
                        <a:buNone/>
                      </a:pPr>
                      <a:r>
                        <a:rPr b="0" lang="en-US" sz="2200" u="none" strike="noStrike">
                          <a:solidFill>
                            <a:schemeClr val="dk1"/>
                          </a:solidFill>
                          <a:latin typeface="Times New Roman"/>
                          <a:ea typeface="Times New Roman"/>
                          <a:cs typeface="Times New Roman"/>
                          <a:sym typeface="Times New Roman"/>
                        </a:rPr>
                        <a:t>In Kartik 2080</a:t>
                      </a:r>
                      <a:endParaRPr/>
                    </a:p>
                    <a:p>
                      <a:pPr indent="0" lvl="0" marL="0" marR="0" rtl="0" algn="l">
                        <a:spcBef>
                          <a:spcPts val="0"/>
                        </a:spcBef>
                        <a:spcAft>
                          <a:spcPts val="0"/>
                        </a:spcAft>
                        <a:buNone/>
                      </a:pPr>
                      <a:r>
                        <a:rPr b="0" lang="en-US" sz="2200" u="none" strike="noStrike">
                          <a:solidFill>
                            <a:schemeClr val="dk1"/>
                          </a:solidFill>
                          <a:latin typeface="Times New Roman"/>
                          <a:ea typeface="Times New Roman"/>
                          <a:cs typeface="Times New Roman"/>
                          <a:sym typeface="Times New Roman"/>
                        </a:rPr>
                        <a:t>In Baishakh 2081</a:t>
                      </a:r>
                      <a:endParaRPr sz="2200">
                        <a:latin typeface="Times New Roman"/>
                        <a:ea typeface="Times New Roman"/>
                        <a:cs typeface="Times New Roman"/>
                        <a:sym typeface="Times New Roman"/>
                      </a:endParaRPr>
                    </a:p>
                  </a:txBody>
                  <a:tcPr marT="45725" marB="45725" marR="91450" marL="91450"/>
                </a:tc>
                <a:tc>
                  <a:txBody>
                    <a:bodyPr/>
                    <a:lstStyle/>
                    <a:p>
                      <a:pPr indent="0" lvl="0" marL="0" marR="0" rtl="0" algn="l">
                        <a:spcBef>
                          <a:spcPts val="0"/>
                        </a:spcBef>
                        <a:spcAft>
                          <a:spcPts val="0"/>
                        </a:spcAft>
                        <a:buNone/>
                      </a:pPr>
                      <a:r>
                        <a:t/>
                      </a:r>
                      <a:endParaRPr sz="2200">
                        <a:latin typeface="Times New Roman"/>
                        <a:ea typeface="Times New Roman"/>
                        <a:cs typeface="Times New Roman"/>
                        <a:sym typeface="Times New Roman"/>
                      </a:endParaRPr>
                    </a:p>
                    <a:p>
                      <a:pPr indent="0" lvl="0" marL="0" marR="0" rtl="0" algn="l">
                        <a:spcBef>
                          <a:spcPts val="0"/>
                        </a:spcBef>
                        <a:spcAft>
                          <a:spcPts val="0"/>
                        </a:spcAft>
                        <a:buNone/>
                      </a:pPr>
                      <a:r>
                        <a:rPr b="0" lang="en-US" sz="2200" u="none" strike="noStrike">
                          <a:solidFill>
                            <a:schemeClr val="dk1"/>
                          </a:solidFill>
                          <a:latin typeface="Times New Roman"/>
                          <a:ea typeface="Times New Roman"/>
                          <a:cs typeface="Times New Roman"/>
                          <a:sym typeface="Times New Roman"/>
                        </a:rPr>
                        <a:t>132.68% </a:t>
                      </a:r>
                      <a:endParaRPr/>
                    </a:p>
                    <a:p>
                      <a:pPr indent="0" lvl="0" marL="0" marR="0" rtl="0" algn="l">
                        <a:spcBef>
                          <a:spcPts val="0"/>
                        </a:spcBef>
                        <a:spcAft>
                          <a:spcPts val="0"/>
                        </a:spcAft>
                        <a:buNone/>
                      </a:pPr>
                      <a:r>
                        <a:rPr b="0" lang="en-US" sz="2200" u="none" strike="noStrike">
                          <a:solidFill>
                            <a:schemeClr val="dk1"/>
                          </a:solidFill>
                          <a:latin typeface="Times New Roman"/>
                          <a:ea typeface="Times New Roman"/>
                          <a:cs typeface="Times New Roman"/>
                          <a:sym typeface="Times New Roman"/>
                        </a:rPr>
                        <a:t>120.81% </a:t>
                      </a:r>
                      <a:endParaRPr sz="2200">
                        <a:latin typeface="Times New Roman"/>
                        <a:ea typeface="Times New Roman"/>
                        <a:cs typeface="Times New Roman"/>
                        <a:sym typeface="Times New Roman"/>
                      </a:endParaRPr>
                    </a:p>
                  </a:txBody>
                  <a:tcPr marT="45725" marB="45725" marR="91450" marL="91450"/>
                </a:tc>
                <a:tc>
                  <a:txBody>
                    <a:bodyPr/>
                    <a:lstStyle/>
                    <a:p>
                      <a:pPr indent="0" lvl="0" marL="0" marR="0" rtl="0" algn="l">
                        <a:lnSpc>
                          <a:spcPct val="100000"/>
                        </a:lnSpc>
                        <a:spcBef>
                          <a:spcPts val="0"/>
                        </a:spcBef>
                        <a:spcAft>
                          <a:spcPts val="0"/>
                        </a:spcAft>
                        <a:buClr>
                          <a:schemeClr val="dk1"/>
                        </a:buClr>
                        <a:buSzPts val="2200"/>
                        <a:buFont typeface="Arial"/>
                        <a:buNone/>
                      </a:pPr>
                      <a:r>
                        <a:t/>
                      </a:r>
                      <a:endParaRPr b="0" sz="2200" u="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2200"/>
                        <a:buFont typeface="Times New Roman"/>
                        <a:buNone/>
                      </a:pPr>
                      <a:r>
                        <a:rPr b="0" lang="en-US" sz="2200" u="none" strike="noStrike">
                          <a:solidFill>
                            <a:schemeClr val="dk1"/>
                          </a:solidFill>
                          <a:latin typeface="Times New Roman"/>
                          <a:ea typeface="Times New Roman"/>
                          <a:cs typeface="Times New Roman"/>
                          <a:sym typeface="Times New Roman"/>
                        </a:rPr>
                        <a:t>HMIS/DoHS 2080/81</a:t>
                      </a:r>
                      <a:endParaRPr sz="2200">
                        <a:latin typeface="Times New Roman"/>
                        <a:ea typeface="Times New Roman"/>
                        <a:cs typeface="Times New Roman"/>
                        <a:sym typeface="Times New Roman"/>
                      </a:endParaRPr>
                    </a:p>
                  </a:txBody>
                  <a:tcPr marT="45725" marB="45725" marR="91450" marL="91450"/>
                </a:tc>
              </a:tr>
              <a:tr h="185400">
                <a:tc>
                  <a:txBody>
                    <a:bodyPr/>
                    <a:lstStyle/>
                    <a:p>
                      <a:pPr indent="0" lvl="0" marL="0" marR="0" rtl="0" algn="l">
                        <a:spcBef>
                          <a:spcPts val="0"/>
                        </a:spcBef>
                        <a:spcAft>
                          <a:spcPts val="0"/>
                        </a:spcAft>
                        <a:buNone/>
                      </a:pPr>
                      <a:r>
                        <a:rPr lang="en-US" sz="2200">
                          <a:latin typeface="Times New Roman"/>
                          <a:ea typeface="Times New Roman"/>
                          <a:cs typeface="Times New Roman"/>
                          <a:sym typeface="Times New Roman"/>
                        </a:rPr>
                        <a:t>16.</a:t>
                      </a:r>
                      <a:endParaRPr/>
                    </a:p>
                  </a:txBody>
                  <a:tcPr marT="45725" marB="45725" marR="91450" marL="91450"/>
                </a:tc>
                <a:tc>
                  <a:txBody>
                    <a:bodyPr/>
                    <a:lstStyle/>
                    <a:p>
                      <a:pPr indent="0" lvl="0" marL="0" marR="0" rtl="0" algn="l">
                        <a:spcBef>
                          <a:spcPts val="0"/>
                        </a:spcBef>
                        <a:spcAft>
                          <a:spcPts val="0"/>
                        </a:spcAft>
                        <a:buNone/>
                      </a:pPr>
                      <a:r>
                        <a:rPr b="0" lang="en-US" sz="2200" u="none" strike="noStrike">
                          <a:solidFill>
                            <a:schemeClr val="dk1"/>
                          </a:solidFill>
                          <a:latin typeface="Times New Roman"/>
                          <a:ea typeface="Times New Roman"/>
                          <a:cs typeface="Times New Roman"/>
                          <a:sym typeface="Times New Roman"/>
                        </a:rPr>
                        <a:t>Coverage of deworming tablets for children aged 12 to 59 months </a:t>
                      </a:r>
                      <a:endParaRPr/>
                    </a:p>
                    <a:p>
                      <a:pPr indent="0" lvl="0" marL="0" marR="0" rtl="0" algn="l">
                        <a:spcBef>
                          <a:spcPts val="0"/>
                        </a:spcBef>
                        <a:spcAft>
                          <a:spcPts val="0"/>
                        </a:spcAft>
                        <a:buNone/>
                      </a:pPr>
                      <a:r>
                        <a:rPr b="0" lang="en-US" sz="2200" u="none" strike="noStrike">
                          <a:solidFill>
                            <a:schemeClr val="dk1"/>
                          </a:solidFill>
                          <a:latin typeface="Times New Roman"/>
                          <a:ea typeface="Times New Roman"/>
                          <a:cs typeface="Times New Roman"/>
                          <a:sym typeface="Times New Roman"/>
                        </a:rPr>
                        <a:t>In Kartik 2080</a:t>
                      </a:r>
                      <a:endParaRPr/>
                    </a:p>
                    <a:p>
                      <a:pPr indent="0" lvl="0" marL="0" marR="0" rtl="0" algn="l">
                        <a:spcBef>
                          <a:spcPts val="0"/>
                        </a:spcBef>
                        <a:spcAft>
                          <a:spcPts val="0"/>
                        </a:spcAft>
                        <a:buNone/>
                      </a:pPr>
                      <a:r>
                        <a:rPr b="0" lang="en-US" sz="2200" u="none" strike="noStrike">
                          <a:solidFill>
                            <a:schemeClr val="dk1"/>
                          </a:solidFill>
                          <a:latin typeface="Times New Roman"/>
                          <a:ea typeface="Times New Roman"/>
                          <a:cs typeface="Times New Roman"/>
                          <a:sym typeface="Times New Roman"/>
                        </a:rPr>
                        <a:t>In Baishakh 2081</a:t>
                      </a:r>
                      <a:endParaRPr sz="2200">
                        <a:latin typeface="Times New Roman"/>
                        <a:ea typeface="Times New Roman"/>
                        <a:cs typeface="Times New Roman"/>
                        <a:sym typeface="Times New Roman"/>
                      </a:endParaRPr>
                    </a:p>
                  </a:txBody>
                  <a:tcPr marT="45725" marB="45725" marR="91450" marL="91450"/>
                </a:tc>
                <a:tc>
                  <a:txBody>
                    <a:bodyPr/>
                    <a:lstStyle/>
                    <a:p>
                      <a:pPr indent="0" lvl="0" marL="0" marR="0" rtl="0" algn="l">
                        <a:spcBef>
                          <a:spcPts val="0"/>
                        </a:spcBef>
                        <a:spcAft>
                          <a:spcPts val="0"/>
                        </a:spcAft>
                        <a:buNone/>
                      </a:pPr>
                      <a:r>
                        <a:t/>
                      </a:r>
                      <a:endParaRPr sz="2200">
                        <a:latin typeface="Times New Roman"/>
                        <a:ea typeface="Times New Roman"/>
                        <a:cs typeface="Times New Roman"/>
                        <a:sym typeface="Times New Roman"/>
                      </a:endParaRPr>
                    </a:p>
                    <a:p>
                      <a:pPr indent="0" lvl="0" marL="0" marR="0" rtl="0" algn="l">
                        <a:spcBef>
                          <a:spcPts val="0"/>
                        </a:spcBef>
                        <a:spcAft>
                          <a:spcPts val="0"/>
                        </a:spcAft>
                        <a:buNone/>
                      </a:pPr>
                      <a:r>
                        <a:t/>
                      </a:r>
                      <a:endParaRPr sz="2200">
                        <a:latin typeface="Times New Roman"/>
                        <a:ea typeface="Times New Roman"/>
                        <a:cs typeface="Times New Roman"/>
                        <a:sym typeface="Times New Roman"/>
                      </a:endParaRPr>
                    </a:p>
                    <a:p>
                      <a:pPr indent="0" lvl="0" marL="0" marR="0" rtl="0" algn="l">
                        <a:spcBef>
                          <a:spcPts val="0"/>
                        </a:spcBef>
                        <a:spcAft>
                          <a:spcPts val="0"/>
                        </a:spcAft>
                        <a:buNone/>
                      </a:pPr>
                      <a:r>
                        <a:rPr lang="en-US" sz="2200">
                          <a:latin typeface="Times New Roman"/>
                          <a:ea typeface="Times New Roman"/>
                          <a:cs typeface="Times New Roman"/>
                          <a:sym typeface="Times New Roman"/>
                        </a:rPr>
                        <a:t>114.2%</a:t>
                      </a:r>
                      <a:endParaRPr/>
                    </a:p>
                    <a:p>
                      <a:pPr indent="0" lvl="0" marL="0" marR="0" rtl="0" algn="l">
                        <a:spcBef>
                          <a:spcPts val="0"/>
                        </a:spcBef>
                        <a:spcAft>
                          <a:spcPts val="0"/>
                        </a:spcAft>
                        <a:buNone/>
                      </a:pPr>
                      <a:r>
                        <a:rPr lang="en-US" sz="2200">
                          <a:latin typeface="Times New Roman"/>
                          <a:ea typeface="Times New Roman"/>
                          <a:cs typeface="Times New Roman"/>
                          <a:sym typeface="Times New Roman"/>
                        </a:rPr>
                        <a:t>90%</a:t>
                      </a:r>
                      <a:endParaRPr/>
                    </a:p>
                  </a:txBody>
                  <a:tcPr marT="45725" marB="45725" marR="91450" marL="91450"/>
                </a:tc>
                <a:tc>
                  <a:txBody>
                    <a:bodyPr/>
                    <a:lstStyle/>
                    <a:p>
                      <a:pPr indent="0" lvl="0" marL="0" marR="0" rtl="0" algn="l">
                        <a:spcBef>
                          <a:spcPts val="0"/>
                        </a:spcBef>
                        <a:spcAft>
                          <a:spcPts val="0"/>
                        </a:spcAft>
                        <a:buNone/>
                      </a:pPr>
                      <a:r>
                        <a:t/>
                      </a:r>
                      <a:endParaRPr sz="2200">
                        <a:latin typeface="Times New Roman"/>
                        <a:ea typeface="Times New Roman"/>
                        <a:cs typeface="Times New Roman"/>
                        <a:sym typeface="Times New Roman"/>
                      </a:endParaRPr>
                    </a:p>
                    <a:p>
                      <a:pPr indent="0" lvl="0" marL="0" marR="0" rtl="0" algn="l">
                        <a:spcBef>
                          <a:spcPts val="0"/>
                        </a:spcBef>
                        <a:spcAft>
                          <a:spcPts val="0"/>
                        </a:spcAft>
                        <a:buNone/>
                      </a:pPr>
                      <a:r>
                        <a:t/>
                      </a:r>
                      <a:endParaRPr sz="2200">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2200"/>
                        <a:buFont typeface="Times New Roman"/>
                        <a:buNone/>
                      </a:pPr>
                      <a:r>
                        <a:rPr b="0" lang="en-US" sz="2200" u="none" strike="noStrike">
                          <a:solidFill>
                            <a:schemeClr val="dk1"/>
                          </a:solidFill>
                          <a:latin typeface="Times New Roman"/>
                          <a:ea typeface="Times New Roman"/>
                          <a:cs typeface="Times New Roman"/>
                          <a:sym typeface="Times New Roman"/>
                        </a:rPr>
                        <a:t>HMIS/DoHS 2080/81</a:t>
                      </a:r>
                      <a:endParaRPr sz="2200">
                        <a:latin typeface="Times New Roman"/>
                        <a:ea typeface="Times New Roman"/>
                        <a:cs typeface="Times New Roman"/>
                        <a:sym typeface="Times New Roman"/>
                      </a:endParaRPr>
                    </a:p>
                  </a:txBody>
                  <a:tcPr marT="45725" marB="45725" marR="91450" marL="91450"/>
                </a:tc>
              </a:tr>
            </a:tbl>
          </a:graphicData>
        </a:graphic>
      </p:graphicFrame>
      <p:sp>
        <p:nvSpPr>
          <p:cNvPr id="253" name="Google Shape;253;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12/16/2025</a:t>
            </a:r>
            <a:endParaRPr/>
          </a:p>
        </p:txBody>
      </p:sp>
      <p:sp>
        <p:nvSpPr>
          <p:cNvPr id="254" name="Google Shape;254;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solidFill>
                  <a:schemeClr val="dk1"/>
                </a:solidFill>
              </a:rPr>
              <a:t>NATIONAL NUTRITION PROGRAMME</a:t>
            </a:r>
            <a:endParaRPr/>
          </a:p>
        </p:txBody>
      </p:sp>
      <p:sp>
        <p:nvSpPr>
          <p:cNvPr id="255" name="Google Shape;255;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2"/>
          <p:cNvSpPr txBox="1"/>
          <p:nvPr>
            <p:ph type="title"/>
          </p:nvPr>
        </p:nvSpPr>
        <p:spPr>
          <a:xfrm>
            <a:off x="838200" y="365126"/>
            <a:ext cx="10515600" cy="981894"/>
          </a:xfrm>
          <a:prstGeom prst="rect">
            <a:avLst/>
          </a:prstGeom>
          <a:noFill/>
          <a:ln cap="flat" cmpd="sng" w="19050">
            <a:solidFill>
              <a:srgbClr val="0C0C0C"/>
            </a:solidFill>
            <a:prstDash val="solid"/>
            <a:round/>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78206E"/>
              </a:buClr>
              <a:buSzPts val="4400"/>
              <a:buFont typeface="Times New Roman"/>
              <a:buNone/>
            </a:pPr>
            <a:r>
              <a:rPr lang="en-US"/>
              <a:t>Background</a:t>
            </a:r>
            <a:endParaRPr/>
          </a:p>
        </p:txBody>
      </p:sp>
      <p:sp>
        <p:nvSpPr>
          <p:cNvPr id="99" name="Google Shape;99;p2"/>
          <p:cNvSpPr txBox="1"/>
          <p:nvPr>
            <p:ph idx="1" type="body"/>
          </p:nvPr>
        </p:nvSpPr>
        <p:spPr>
          <a:xfrm>
            <a:off x="838200" y="1494503"/>
            <a:ext cx="10515600" cy="4682460"/>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lnSpcReduction="10000"/>
          </a:bodyPr>
          <a:lstStyle/>
          <a:p>
            <a:pPr indent="-228600" lvl="0" marL="228600" rtl="0" algn="just">
              <a:lnSpc>
                <a:spcPct val="90000"/>
              </a:lnSpc>
              <a:spcBef>
                <a:spcPts val="0"/>
              </a:spcBef>
              <a:spcAft>
                <a:spcPts val="0"/>
              </a:spcAft>
              <a:buClr>
                <a:schemeClr val="dk1"/>
              </a:buClr>
              <a:buSzPts val="2800"/>
              <a:buChar char="•"/>
            </a:pPr>
            <a:r>
              <a:rPr lang="en-US"/>
              <a:t>After restructuring of DOHS in federal context, </a:t>
            </a:r>
            <a:r>
              <a:rPr b="1" lang="en-US"/>
              <a:t>Nutrition section </a:t>
            </a:r>
            <a:r>
              <a:rPr lang="en-US"/>
              <a:t>is  under Family Welfare Division FWD</a:t>
            </a:r>
            <a:endParaRPr/>
          </a:p>
          <a:p>
            <a:pPr indent="-228600" lvl="0" marL="228600" rtl="0" algn="just">
              <a:lnSpc>
                <a:spcPct val="90000"/>
              </a:lnSpc>
              <a:spcBef>
                <a:spcPts val="1000"/>
              </a:spcBef>
              <a:spcAft>
                <a:spcPts val="0"/>
              </a:spcAft>
              <a:buClr>
                <a:schemeClr val="dk1"/>
              </a:buClr>
              <a:buSzPts val="2800"/>
              <a:buChar char="•"/>
            </a:pPr>
            <a:r>
              <a:rPr lang="en-US"/>
              <a:t>The Constitution of Nepal (2015) ensures the </a:t>
            </a:r>
            <a:r>
              <a:rPr b="1" lang="en-US"/>
              <a:t>right to food, health and nutrition to all citizens. </a:t>
            </a:r>
            <a:endParaRPr/>
          </a:p>
          <a:p>
            <a:pPr indent="-228600" lvl="0" marL="228600" rtl="0" algn="just">
              <a:lnSpc>
                <a:spcPct val="90000"/>
              </a:lnSpc>
              <a:spcBef>
                <a:spcPts val="1000"/>
              </a:spcBef>
              <a:spcAft>
                <a:spcPts val="0"/>
              </a:spcAft>
              <a:buClr>
                <a:schemeClr val="dk1"/>
              </a:buClr>
              <a:buSzPts val="2800"/>
              <a:buChar char="•"/>
            </a:pPr>
            <a:r>
              <a:rPr lang="en-US"/>
              <a:t>The Scaling-Up-Nutrition (SUN) initiative calls for multi-sectoral action improved nutrition during the first 1,000 days of life.</a:t>
            </a:r>
            <a:endParaRPr/>
          </a:p>
          <a:p>
            <a:pPr indent="-228600" lvl="0" marL="228600" rtl="0" algn="just">
              <a:lnSpc>
                <a:spcPct val="90000"/>
              </a:lnSpc>
              <a:spcBef>
                <a:spcPts val="1000"/>
              </a:spcBef>
              <a:spcAft>
                <a:spcPts val="0"/>
              </a:spcAft>
              <a:buClr>
                <a:schemeClr val="dk1"/>
              </a:buClr>
              <a:buSzPts val="2800"/>
              <a:buChar char="•"/>
            </a:pPr>
            <a:r>
              <a:rPr lang="en-US"/>
              <a:t>The Government of Nepal (GoN) as an early members of SUN, adopted the Multi-Sector Nutrition Plan(MSNP) in 2012 to reduce chronic nutrition.</a:t>
            </a:r>
            <a:endParaRPr/>
          </a:p>
          <a:p>
            <a:pPr indent="-228600" lvl="0" marL="228600" rtl="0" algn="just">
              <a:lnSpc>
                <a:spcPct val="90000"/>
              </a:lnSpc>
              <a:spcBef>
                <a:spcPts val="1000"/>
              </a:spcBef>
              <a:spcAft>
                <a:spcPts val="0"/>
              </a:spcAft>
              <a:buClr>
                <a:schemeClr val="dk1"/>
              </a:buClr>
              <a:buSzPts val="2800"/>
              <a:buChar char="•"/>
            </a:pPr>
            <a:r>
              <a:rPr lang="en-US"/>
              <a:t>The UN General Assembly declared the 2016-2025 period as the Decade of Action on Nutrition.</a:t>
            </a:r>
            <a:endParaRPr/>
          </a:p>
        </p:txBody>
      </p:sp>
      <p:sp>
        <p:nvSpPr>
          <p:cNvPr id="100" name="Google Shape;100;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12/16/2025</a:t>
            </a:r>
            <a:endParaRPr/>
          </a:p>
        </p:txBody>
      </p:sp>
      <p:sp>
        <p:nvSpPr>
          <p:cNvPr id="101" name="Google Shape;101;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solidFill>
                  <a:schemeClr val="dk1"/>
                </a:solidFill>
              </a:rPr>
              <a:t>NATIONAL NUTRITION PROGRAMME</a:t>
            </a:r>
            <a:endParaRPr/>
          </a:p>
        </p:txBody>
      </p:sp>
      <p:sp>
        <p:nvSpPr>
          <p:cNvPr id="102" name="Google Shape;102;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20"/>
          <p:cNvSpPr txBox="1"/>
          <p:nvPr>
            <p:ph type="title"/>
          </p:nvPr>
        </p:nvSpPr>
        <p:spPr>
          <a:xfrm>
            <a:off x="838200" y="365126"/>
            <a:ext cx="10515600" cy="1119546"/>
          </a:xfrm>
          <a:prstGeom prst="rect">
            <a:avLst/>
          </a:prstGeom>
          <a:noFill/>
          <a:ln cap="flat" cmpd="sng" w="19050">
            <a:solidFill>
              <a:srgbClr val="0C0C0C"/>
            </a:solidFill>
            <a:prstDash val="solid"/>
            <a:round/>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78206E"/>
              </a:buClr>
              <a:buSzPts val="4400"/>
              <a:buFont typeface="Times New Roman"/>
              <a:buNone/>
            </a:pPr>
            <a:r>
              <a:rPr lang="en-US"/>
              <a:t>Achievement on SGD Goals by Nepal</a:t>
            </a:r>
            <a:endParaRPr/>
          </a:p>
        </p:txBody>
      </p:sp>
      <p:sp>
        <p:nvSpPr>
          <p:cNvPr id="261" name="Google Shape;261;p20"/>
          <p:cNvSpPr txBox="1"/>
          <p:nvPr>
            <p:ph idx="1" type="body"/>
          </p:nvPr>
        </p:nvSpPr>
        <p:spPr>
          <a:xfrm>
            <a:off x="838200" y="1825625"/>
            <a:ext cx="10515600" cy="4351338"/>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a:bodyPr>
          <a:lstStyle/>
          <a:p>
            <a:pPr indent="-50800" lvl="0" marL="228600" rtl="0" algn="just">
              <a:lnSpc>
                <a:spcPct val="90000"/>
              </a:lnSpc>
              <a:spcBef>
                <a:spcPts val="0"/>
              </a:spcBef>
              <a:spcAft>
                <a:spcPts val="0"/>
              </a:spcAft>
              <a:buClr>
                <a:schemeClr val="dk1"/>
              </a:buClr>
              <a:buSzPts val="2800"/>
              <a:buNone/>
            </a:pPr>
            <a:r>
              <a:t/>
            </a:r>
            <a:endParaRPr/>
          </a:p>
        </p:txBody>
      </p:sp>
      <p:pic>
        <p:nvPicPr>
          <p:cNvPr descr="A screenshot of a computer&#10;&#10;AI-generated content may be incorrect." id="262" name="Google Shape;262;p20"/>
          <p:cNvPicPr preferRelativeResize="0"/>
          <p:nvPr/>
        </p:nvPicPr>
        <p:blipFill rotWithShape="1">
          <a:blip r:embed="rId3">
            <a:alphaModFix/>
          </a:blip>
          <a:srcRect b="0" l="0" r="0" t="0"/>
          <a:stretch/>
        </p:blipFill>
        <p:spPr>
          <a:xfrm>
            <a:off x="838200" y="1690687"/>
            <a:ext cx="10515600" cy="3441751"/>
          </a:xfrm>
          <a:prstGeom prst="rect">
            <a:avLst/>
          </a:prstGeom>
          <a:noFill/>
          <a:ln>
            <a:noFill/>
          </a:ln>
        </p:spPr>
      </p:pic>
      <p:pic>
        <p:nvPicPr>
          <p:cNvPr id="263" name="Google Shape;263;p20"/>
          <p:cNvPicPr preferRelativeResize="0"/>
          <p:nvPr/>
        </p:nvPicPr>
        <p:blipFill rotWithShape="1">
          <a:blip r:embed="rId4">
            <a:alphaModFix/>
          </a:blip>
          <a:srcRect b="0" l="2171" r="694" t="3338"/>
          <a:stretch/>
        </p:blipFill>
        <p:spPr>
          <a:xfrm>
            <a:off x="838200" y="5195019"/>
            <a:ext cx="10412362" cy="919362"/>
          </a:xfrm>
          <a:prstGeom prst="rect">
            <a:avLst/>
          </a:prstGeom>
          <a:noFill/>
          <a:ln>
            <a:noFill/>
          </a:ln>
        </p:spPr>
      </p:pic>
      <p:sp>
        <p:nvSpPr>
          <p:cNvPr id="264" name="Google Shape;264;p20"/>
          <p:cNvSpPr txBox="1"/>
          <p:nvPr/>
        </p:nvSpPr>
        <p:spPr>
          <a:xfrm>
            <a:off x="9104670" y="1949627"/>
            <a:ext cx="238923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750">
                <a:solidFill>
                  <a:srgbClr val="595959"/>
                </a:solidFill>
                <a:latin typeface="Calibri"/>
                <a:ea typeface="Calibri"/>
                <a:cs typeface="Calibri"/>
                <a:sym typeface="Calibri"/>
              </a:rPr>
              <a:t>Value Year Rating Trend</a:t>
            </a:r>
            <a:endParaRPr/>
          </a:p>
        </p:txBody>
      </p:sp>
      <p:sp>
        <p:nvSpPr>
          <p:cNvPr id="265" name="Google Shape;265;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12/16/2025</a:t>
            </a:r>
            <a:endParaRPr/>
          </a:p>
        </p:txBody>
      </p:sp>
      <p:sp>
        <p:nvSpPr>
          <p:cNvPr id="266" name="Google Shape;266;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solidFill>
                  <a:schemeClr val="dk1"/>
                </a:solidFill>
              </a:rPr>
              <a:t>NATIONAL NUTRITION PROGRAMME</a:t>
            </a:r>
            <a:endParaRPr/>
          </a:p>
        </p:txBody>
      </p:sp>
      <p:sp>
        <p:nvSpPr>
          <p:cNvPr id="267" name="Google Shape;267;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21"/>
          <p:cNvSpPr txBox="1"/>
          <p:nvPr>
            <p:ph type="title"/>
          </p:nvPr>
        </p:nvSpPr>
        <p:spPr>
          <a:xfrm>
            <a:off x="838200" y="365126"/>
            <a:ext cx="10515600" cy="755752"/>
          </a:xfrm>
          <a:prstGeom prst="rect">
            <a:avLst/>
          </a:prstGeom>
          <a:noFill/>
          <a:ln cap="flat" cmpd="sng" w="19050">
            <a:solidFill>
              <a:srgbClr val="0C0C0C"/>
            </a:solidFill>
            <a:prstDash val="solid"/>
            <a:round/>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78206E"/>
              </a:buClr>
              <a:buSzPts val="4400"/>
              <a:buFont typeface="Times New Roman"/>
              <a:buNone/>
            </a:pPr>
            <a:r>
              <a:rPr lang="en-US"/>
              <a:t>SWOT Analysis of Nutrition Programs</a:t>
            </a:r>
            <a:endParaRPr/>
          </a:p>
        </p:txBody>
      </p:sp>
      <p:sp>
        <p:nvSpPr>
          <p:cNvPr id="273" name="Google Shape;273;p21"/>
          <p:cNvSpPr txBox="1"/>
          <p:nvPr>
            <p:ph idx="1" type="body"/>
          </p:nvPr>
        </p:nvSpPr>
        <p:spPr>
          <a:xfrm>
            <a:off x="838200" y="1347019"/>
            <a:ext cx="10515600" cy="5004620"/>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fontScale="85000" lnSpcReduction="20000"/>
          </a:bodyPr>
          <a:lstStyle/>
          <a:p>
            <a:pPr indent="0" lvl="0" marL="0" rtl="0" algn="just">
              <a:lnSpc>
                <a:spcPct val="90000"/>
              </a:lnSpc>
              <a:spcBef>
                <a:spcPts val="0"/>
              </a:spcBef>
              <a:spcAft>
                <a:spcPts val="0"/>
              </a:spcAft>
              <a:buClr>
                <a:srgbClr val="BF4F14"/>
              </a:buClr>
              <a:buSzPct val="100000"/>
              <a:buNone/>
            </a:pPr>
            <a:r>
              <a:rPr b="1" lang="en-US">
                <a:solidFill>
                  <a:srgbClr val="BF4F14"/>
                </a:solidFill>
              </a:rPr>
              <a:t>Strengths</a:t>
            </a:r>
            <a:endParaRPr/>
          </a:p>
          <a:p>
            <a:pPr indent="-228600" lvl="0" marL="228600" rtl="0" algn="just">
              <a:lnSpc>
                <a:spcPct val="90000"/>
              </a:lnSpc>
              <a:spcBef>
                <a:spcPts val="1000"/>
              </a:spcBef>
              <a:spcAft>
                <a:spcPts val="0"/>
              </a:spcAft>
              <a:buClr>
                <a:schemeClr val="dk1"/>
              </a:buClr>
              <a:buSzPct val="100000"/>
              <a:buChar char="•"/>
            </a:pPr>
            <a:r>
              <a:rPr lang="en-US"/>
              <a:t>Reduction in stunting, wasting, and underweight among under five children.</a:t>
            </a:r>
            <a:endParaRPr/>
          </a:p>
          <a:p>
            <a:pPr indent="-228600" lvl="0" marL="228600" rtl="0" algn="just">
              <a:lnSpc>
                <a:spcPct val="90000"/>
              </a:lnSpc>
              <a:spcBef>
                <a:spcPts val="1000"/>
              </a:spcBef>
              <a:spcAft>
                <a:spcPts val="0"/>
              </a:spcAft>
              <a:buClr>
                <a:schemeClr val="dk1"/>
              </a:buClr>
              <a:buSzPct val="100000"/>
              <a:buChar char="•"/>
            </a:pPr>
            <a:r>
              <a:rPr b="1" lang="en-US"/>
              <a:t>Constitutional Support</a:t>
            </a:r>
            <a:r>
              <a:rPr lang="en-US"/>
              <a:t>: Right to food, health, and nutrition ensured by the Constitution of Nepal, 2015.</a:t>
            </a:r>
            <a:endParaRPr/>
          </a:p>
          <a:p>
            <a:pPr indent="-228600" lvl="0" marL="228600" rtl="0" algn="just">
              <a:lnSpc>
                <a:spcPct val="90000"/>
              </a:lnSpc>
              <a:spcBef>
                <a:spcPts val="1000"/>
              </a:spcBef>
              <a:spcAft>
                <a:spcPts val="0"/>
              </a:spcAft>
              <a:buClr>
                <a:schemeClr val="dk1"/>
              </a:buClr>
              <a:buSzPct val="100000"/>
              <a:buChar char="•"/>
            </a:pPr>
            <a:r>
              <a:rPr b="1" lang="en-US"/>
              <a:t>Government Priority</a:t>
            </a:r>
            <a:r>
              <a:rPr lang="en-US"/>
              <a:t>: Recognized as a Priority One program by the Government of Nepal.</a:t>
            </a:r>
            <a:endParaRPr/>
          </a:p>
          <a:p>
            <a:pPr indent="-228600" lvl="0" marL="228600" rtl="0" algn="just">
              <a:lnSpc>
                <a:spcPct val="90000"/>
              </a:lnSpc>
              <a:spcBef>
                <a:spcPts val="1000"/>
              </a:spcBef>
              <a:spcAft>
                <a:spcPts val="0"/>
              </a:spcAft>
              <a:buClr>
                <a:schemeClr val="dk1"/>
              </a:buClr>
              <a:buSzPct val="100000"/>
              <a:buChar char="•"/>
            </a:pPr>
            <a:r>
              <a:rPr b="1" lang="en-US"/>
              <a:t>Service Delivery</a:t>
            </a:r>
            <a:r>
              <a:rPr lang="en-US"/>
              <a:t>: Growth monitoring, nutrition counseling, and distribution of iron-folic acid tablets at various healthcare levels.</a:t>
            </a:r>
            <a:endParaRPr/>
          </a:p>
          <a:p>
            <a:pPr indent="-228600" lvl="0" marL="228600" rtl="0" algn="just">
              <a:lnSpc>
                <a:spcPct val="90000"/>
              </a:lnSpc>
              <a:spcBef>
                <a:spcPts val="1000"/>
              </a:spcBef>
              <a:spcAft>
                <a:spcPts val="0"/>
              </a:spcAft>
              <a:buClr>
                <a:schemeClr val="dk1"/>
              </a:buClr>
              <a:buSzPct val="100000"/>
              <a:buChar char="•"/>
            </a:pPr>
            <a:r>
              <a:rPr lang="en-US"/>
              <a:t>Training on comprehensive nutrition specific interventions (CNSI) package for health workers.</a:t>
            </a:r>
            <a:endParaRPr/>
          </a:p>
          <a:p>
            <a:pPr indent="-228600" lvl="0" marL="228600" rtl="0" algn="just">
              <a:lnSpc>
                <a:spcPct val="90000"/>
              </a:lnSpc>
              <a:spcBef>
                <a:spcPts val="1000"/>
              </a:spcBef>
              <a:spcAft>
                <a:spcPts val="0"/>
              </a:spcAft>
              <a:buClr>
                <a:schemeClr val="dk1"/>
              </a:buClr>
              <a:buSzPct val="100000"/>
              <a:buChar char="•"/>
            </a:pPr>
            <a:r>
              <a:rPr lang="en-US"/>
              <a:t>26 NRCs functioning in different parts of the country for management of SAM cases.</a:t>
            </a:r>
            <a:endParaRPr/>
          </a:p>
          <a:p>
            <a:pPr indent="-228600" lvl="0" marL="228600" rtl="0" algn="just">
              <a:lnSpc>
                <a:spcPct val="90000"/>
              </a:lnSpc>
              <a:spcBef>
                <a:spcPts val="1000"/>
              </a:spcBef>
              <a:spcAft>
                <a:spcPts val="0"/>
              </a:spcAft>
              <a:buClr>
                <a:schemeClr val="dk1"/>
              </a:buClr>
              <a:buSzPct val="100000"/>
              <a:buChar char="•"/>
            </a:pPr>
            <a:r>
              <a:rPr lang="en-US"/>
              <a:t>Conduction of logistic management analysis and orientation.</a:t>
            </a:r>
            <a:endParaRPr/>
          </a:p>
          <a:p>
            <a:pPr indent="-228600" lvl="0" marL="228600" rtl="0" algn="just">
              <a:lnSpc>
                <a:spcPct val="90000"/>
              </a:lnSpc>
              <a:spcBef>
                <a:spcPts val="1000"/>
              </a:spcBef>
              <a:spcAft>
                <a:spcPts val="0"/>
              </a:spcAft>
              <a:buClr>
                <a:schemeClr val="dk1"/>
              </a:buClr>
              <a:buSzPct val="100000"/>
              <a:buChar char="•"/>
            </a:pPr>
            <a:r>
              <a:rPr b="1" lang="en-US"/>
              <a:t>Supplementation Programs</a:t>
            </a:r>
            <a:r>
              <a:rPr lang="en-US"/>
              <a:t>: Mass Vitamin A supplementation for children aged 6-59 months.</a:t>
            </a:r>
            <a:endParaRPr/>
          </a:p>
        </p:txBody>
      </p:sp>
      <p:sp>
        <p:nvSpPr>
          <p:cNvPr id="274" name="Google Shape;274;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12/16/2025</a:t>
            </a:r>
            <a:endParaRPr/>
          </a:p>
        </p:txBody>
      </p:sp>
      <p:sp>
        <p:nvSpPr>
          <p:cNvPr id="275" name="Google Shape;275;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solidFill>
                  <a:schemeClr val="dk1"/>
                </a:solidFill>
              </a:rPr>
              <a:t>NATIONAL NUTRITION PROGRAMME</a:t>
            </a:r>
            <a:endParaRPr/>
          </a:p>
        </p:txBody>
      </p:sp>
      <p:sp>
        <p:nvSpPr>
          <p:cNvPr id="276" name="Google Shape;276;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22"/>
          <p:cNvSpPr txBox="1"/>
          <p:nvPr>
            <p:ph idx="1" type="body"/>
          </p:nvPr>
        </p:nvSpPr>
        <p:spPr>
          <a:xfrm>
            <a:off x="481781" y="511276"/>
            <a:ext cx="11385754" cy="5665687"/>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rgbClr val="BF4F14"/>
              </a:buClr>
              <a:buSzPts val="2800"/>
              <a:buNone/>
            </a:pPr>
            <a:r>
              <a:rPr b="1" lang="en-US">
                <a:solidFill>
                  <a:srgbClr val="BF4F14"/>
                </a:solidFill>
              </a:rPr>
              <a:t>Weaknesses</a:t>
            </a:r>
            <a:endParaRPr/>
          </a:p>
          <a:p>
            <a:pPr indent="-228600" lvl="0" marL="228600" rtl="0" algn="just">
              <a:lnSpc>
                <a:spcPct val="90000"/>
              </a:lnSpc>
              <a:spcBef>
                <a:spcPts val="1000"/>
              </a:spcBef>
              <a:spcAft>
                <a:spcPts val="0"/>
              </a:spcAft>
              <a:buClr>
                <a:schemeClr val="dk1"/>
              </a:buClr>
              <a:buSzPts val="2800"/>
              <a:buChar char="•"/>
            </a:pPr>
            <a:r>
              <a:rPr lang="en-US"/>
              <a:t>GMP, IMAM, MNP, and Adolescent IFA interventions have poor coverage, compliance, and service quality.</a:t>
            </a:r>
            <a:endParaRPr/>
          </a:p>
          <a:p>
            <a:pPr indent="-228600" lvl="0" marL="228600" rtl="0" algn="just">
              <a:lnSpc>
                <a:spcPct val="90000"/>
              </a:lnSpc>
              <a:spcBef>
                <a:spcPts val="1000"/>
              </a:spcBef>
              <a:spcAft>
                <a:spcPts val="0"/>
              </a:spcAft>
              <a:buClr>
                <a:schemeClr val="dk1"/>
              </a:buClr>
              <a:buSzPts val="2800"/>
              <a:buChar char="•"/>
            </a:pPr>
            <a:r>
              <a:rPr lang="en-US"/>
              <a:t>Early initiation and exclusive breastfeeding trends are decreasing, while the trend of bottle feeding is increasing.</a:t>
            </a:r>
            <a:endParaRPr/>
          </a:p>
          <a:p>
            <a:pPr indent="-228600" lvl="0" marL="228600" rtl="0" algn="just">
              <a:lnSpc>
                <a:spcPct val="90000"/>
              </a:lnSpc>
              <a:spcBef>
                <a:spcPts val="1000"/>
              </a:spcBef>
              <a:spcAft>
                <a:spcPts val="0"/>
              </a:spcAft>
              <a:buClr>
                <a:schemeClr val="dk1"/>
              </a:buClr>
              <a:buSzPts val="2800"/>
              <a:buChar char="•"/>
            </a:pPr>
            <a:r>
              <a:rPr lang="en-US"/>
              <a:t>Recording and reporting of nutrition program indicators in HMIS is incomplete and untimely.</a:t>
            </a:r>
            <a:endParaRPr/>
          </a:p>
          <a:p>
            <a:pPr indent="-228600" lvl="0" marL="228600" rtl="0" algn="just">
              <a:lnSpc>
                <a:spcPct val="90000"/>
              </a:lnSpc>
              <a:spcBef>
                <a:spcPts val="1000"/>
              </a:spcBef>
              <a:spcAft>
                <a:spcPts val="0"/>
              </a:spcAft>
              <a:buClr>
                <a:schemeClr val="dk1"/>
              </a:buClr>
              <a:buSzPts val="2800"/>
              <a:buChar char="•"/>
            </a:pPr>
            <a:r>
              <a:rPr lang="en-US"/>
              <a:t>Procurement and supply of nutrition commodities (RUTF, MNP, IFA) is not timely. Transportation and storage at local levels are unsatisfactory.</a:t>
            </a:r>
            <a:endParaRPr/>
          </a:p>
          <a:p>
            <a:pPr indent="-228600" lvl="0" marL="228600" rtl="0" algn="just">
              <a:lnSpc>
                <a:spcPct val="90000"/>
              </a:lnSpc>
              <a:spcBef>
                <a:spcPts val="1000"/>
              </a:spcBef>
              <a:spcAft>
                <a:spcPts val="0"/>
              </a:spcAft>
              <a:buClr>
                <a:schemeClr val="dk1"/>
              </a:buClr>
              <a:buSzPts val="2800"/>
              <a:buChar char="•"/>
            </a:pPr>
            <a:r>
              <a:rPr lang="en-US"/>
              <a:t>Limited allocation of financial resources and delay in disbursement</a:t>
            </a:r>
            <a:endParaRPr/>
          </a:p>
          <a:p>
            <a:pPr indent="-228600" lvl="0" marL="228600" rtl="0" algn="just">
              <a:lnSpc>
                <a:spcPct val="90000"/>
              </a:lnSpc>
              <a:spcBef>
                <a:spcPts val="1000"/>
              </a:spcBef>
              <a:spcAft>
                <a:spcPts val="0"/>
              </a:spcAft>
              <a:buClr>
                <a:schemeClr val="dk1"/>
              </a:buClr>
              <a:buSzPts val="2800"/>
              <a:buChar char="•"/>
            </a:pPr>
            <a:r>
              <a:rPr lang="en-US"/>
              <a:t>There’s a lack of a Stadiometer and weight machine in OTC</a:t>
            </a:r>
            <a:endParaRPr/>
          </a:p>
          <a:p>
            <a:pPr indent="-228600" lvl="0" marL="228600" rtl="0" algn="just">
              <a:lnSpc>
                <a:spcPct val="90000"/>
              </a:lnSpc>
              <a:spcBef>
                <a:spcPts val="1000"/>
              </a:spcBef>
              <a:spcAft>
                <a:spcPts val="0"/>
              </a:spcAft>
              <a:buClr>
                <a:schemeClr val="dk1"/>
              </a:buClr>
              <a:buSzPts val="2800"/>
              <a:buChar char="•"/>
            </a:pPr>
            <a:r>
              <a:rPr lang="en-US"/>
              <a:t>Frequent transfer of staffs and lack of knowledge retention.</a:t>
            </a:r>
            <a:endParaRPr/>
          </a:p>
          <a:p>
            <a:pPr indent="0" lvl="0" marL="0" rtl="0" algn="just">
              <a:lnSpc>
                <a:spcPct val="90000"/>
              </a:lnSpc>
              <a:spcBef>
                <a:spcPts val="1000"/>
              </a:spcBef>
              <a:spcAft>
                <a:spcPts val="0"/>
              </a:spcAft>
              <a:buClr>
                <a:schemeClr val="dk1"/>
              </a:buClr>
              <a:buSzPts val="2800"/>
              <a:buNone/>
            </a:pPr>
            <a:r>
              <a:t/>
            </a:r>
            <a:endParaRPr b="1">
              <a:solidFill>
                <a:srgbClr val="BF4F14"/>
              </a:solidFill>
            </a:endParaRPr>
          </a:p>
        </p:txBody>
      </p:sp>
      <p:sp>
        <p:nvSpPr>
          <p:cNvPr id="282" name="Google Shape;282;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12/16/2025</a:t>
            </a:r>
            <a:endParaRPr/>
          </a:p>
        </p:txBody>
      </p:sp>
      <p:sp>
        <p:nvSpPr>
          <p:cNvPr id="283" name="Google Shape;283;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solidFill>
                  <a:schemeClr val="dk1"/>
                </a:solidFill>
              </a:rPr>
              <a:t>NATIONAL NUTRITION PROGRAMME</a:t>
            </a:r>
            <a:endParaRPr/>
          </a:p>
        </p:txBody>
      </p:sp>
      <p:sp>
        <p:nvSpPr>
          <p:cNvPr id="284" name="Google Shape;284;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23"/>
          <p:cNvSpPr txBox="1"/>
          <p:nvPr>
            <p:ph idx="1" type="body"/>
          </p:nvPr>
        </p:nvSpPr>
        <p:spPr>
          <a:xfrm>
            <a:off x="838200" y="540774"/>
            <a:ext cx="10515600" cy="5636189"/>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rgbClr val="BF4F14"/>
              </a:buClr>
              <a:buSzPts val="2800"/>
              <a:buNone/>
            </a:pPr>
            <a:r>
              <a:rPr b="1" lang="en-US">
                <a:solidFill>
                  <a:srgbClr val="BF4F14"/>
                </a:solidFill>
              </a:rPr>
              <a:t>Opportunities</a:t>
            </a:r>
            <a:endParaRPr/>
          </a:p>
          <a:p>
            <a:pPr indent="-228600" lvl="0" marL="228600" rtl="0" algn="just">
              <a:lnSpc>
                <a:spcPct val="90000"/>
              </a:lnSpc>
              <a:spcBef>
                <a:spcPts val="1000"/>
              </a:spcBef>
              <a:spcAft>
                <a:spcPts val="0"/>
              </a:spcAft>
              <a:buClr>
                <a:schemeClr val="dk1"/>
              </a:buClr>
              <a:buSzPts val="2800"/>
              <a:buChar char="•"/>
            </a:pPr>
            <a:r>
              <a:rPr lang="en-US"/>
              <a:t>Integrating and coordinating with the Education sector for School Health and Nutrition is key to addressing malnutrition in adolescents.</a:t>
            </a:r>
            <a:endParaRPr/>
          </a:p>
          <a:p>
            <a:pPr indent="-228600" lvl="0" marL="228600" rtl="0" algn="just">
              <a:lnSpc>
                <a:spcPct val="90000"/>
              </a:lnSpc>
              <a:spcBef>
                <a:spcPts val="1000"/>
              </a:spcBef>
              <a:spcAft>
                <a:spcPts val="0"/>
              </a:spcAft>
              <a:buClr>
                <a:schemeClr val="dk1"/>
              </a:buClr>
              <a:buSzPts val="2800"/>
              <a:buChar char="•"/>
            </a:pPr>
            <a:r>
              <a:rPr b="1" lang="en-US"/>
              <a:t>Policy Framework</a:t>
            </a:r>
            <a:r>
              <a:rPr lang="en-US"/>
              <a:t>: Supported by robust policies like the National Nutrition Strategy (2077), Multisector Nutrition Plan (2023–2030), and National Health Policy.</a:t>
            </a:r>
            <a:endParaRPr/>
          </a:p>
          <a:p>
            <a:pPr indent="-228600" lvl="0" marL="228600" rtl="0" algn="just">
              <a:lnSpc>
                <a:spcPct val="90000"/>
              </a:lnSpc>
              <a:spcBef>
                <a:spcPts val="1000"/>
              </a:spcBef>
              <a:spcAft>
                <a:spcPts val="0"/>
              </a:spcAft>
              <a:buClr>
                <a:schemeClr val="dk1"/>
              </a:buClr>
              <a:buSzPts val="2800"/>
              <a:buChar char="•"/>
            </a:pPr>
            <a:r>
              <a:rPr lang="en-US"/>
              <a:t>Scaling up of comprehensive nutrition services at all levels</a:t>
            </a:r>
            <a:endParaRPr/>
          </a:p>
          <a:p>
            <a:pPr indent="-228600" lvl="0" marL="228600" rtl="0" algn="just">
              <a:lnSpc>
                <a:spcPct val="90000"/>
              </a:lnSpc>
              <a:spcBef>
                <a:spcPts val="1000"/>
              </a:spcBef>
              <a:spcAft>
                <a:spcPts val="0"/>
              </a:spcAft>
              <a:buClr>
                <a:schemeClr val="dk1"/>
              </a:buClr>
              <a:buSzPts val="2800"/>
              <a:buChar char="•"/>
            </a:pPr>
            <a:r>
              <a:rPr b="1" lang="en-US"/>
              <a:t>Program Integration</a:t>
            </a:r>
            <a:r>
              <a:rPr lang="en-US"/>
              <a:t>: Opportunities to link with EPI, PHC, and outreach clinics.</a:t>
            </a:r>
            <a:endParaRPr/>
          </a:p>
          <a:p>
            <a:pPr indent="-228600" lvl="0" marL="228600" rtl="0" algn="just">
              <a:lnSpc>
                <a:spcPct val="90000"/>
              </a:lnSpc>
              <a:spcBef>
                <a:spcPts val="1000"/>
              </a:spcBef>
              <a:spcAft>
                <a:spcPts val="0"/>
              </a:spcAft>
              <a:buClr>
                <a:schemeClr val="dk1"/>
              </a:buClr>
              <a:buSzPts val="2800"/>
              <a:buChar char="•"/>
            </a:pPr>
            <a:r>
              <a:rPr b="1" lang="en-US"/>
              <a:t>External Support</a:t>
            </a:r>
            <a:r>
              <a:rPr lang="en-US"/>
              <a:t>: Backed by external development partners (EDPs).</a:t>
            </a:r>
            <a:endParaRPr/>
          </a:p>
          <a:p>
            <a:pPr indent="-228600" lvl="0" marL="228600" rtl="0" algn="just">
              <a:lnSpc>
                <a:spcPct val="90000"/>
              </a:lnSpc>
              <a:spcBef>
                <a:spcPts val="1000"/>
              </a:spcBef>
              <a:spcAft>
                <a:spcPts val="0"/>
              </a:spcAft>
              <a:buClr>
                <a:schemeClr val="dk1"/>
              </a:buClr>
              <a:buSzPts val="2800"/>
              <a:buChar char="•"/>
            </a:pPr>
            <a:r>
              <a:rPr lang="en-US"/>
              <a:t>Need to ensure sustainable financing from the local and provincial levels.</a:t>
            </a:r>
            <a:endParaRPr b="1">
              <a:solidFill>
                <a:srgbClr val="BF4F14"/>
              </a:solidFill>
            </a:endParaRPr>
          </a:p>
          <a:p>
            <a:pPr indent="0" lvl="0" marL="0" rtl="0" algn="just">
              <a:lnSpc>
                <a:spcPct val="90000"/>
              </a:lnSpc>
              <a:spcBef>
                <a:spcPts val="1000"/>
              </a:spcBef>
              <a:spcAft>
                <a:spcPts val="0"/>
              </a:spcAft>
              <a:buClr>
                <a:schemeClr val="dk1"/>
              </a:buClr>
              <a:buSzPts val="2800"/>
              <a:buNone/>
            </a:pPr>
            <a:r>
              <a:t/>
            </a:r>
            <a:endParaRPr b="1">
              <a:solidFill>
                <a:srgbClr val="BF4F14"/>
              </a:solidFill>
            </a:endParaRPr>
          </a:p>
        </p:txBody>
      </p:sp>
      <p:sp>
        <p:nvSpPr>
          <p:cNvPr id="290" name="Google Shape;290;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12/16/2025</a:t>
            </a:r>
            <a:endParaRPr/>
          </a:p>
        </p:txBody>
      </p:sp>
      <p:sp>
        <p:nvSpPr>
          <p:cNvPr id="291" name="Google Shape;291;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solidFill>
                  <a:schemeClr val="dk1"/>
                </a:solidFill>
              </a:rPr>
              <a:t>NATIONAL NUTRITION PROGRAMME</a:t>
            </a:r>
            <a:endParaRPr/>
          </a:p>
        </p:txBody>
      </p:sp>
      <p:sp>
        <p:nvSpPr>
          <p:cNvPr id="292" name="Google Shape;292;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24"/>
          <p:cNvSpPr txBox="1"/>
          <p:nvPr>
            <p:ph idx="1" type="body"/>
          </p:nvPr>
        </p:nvSpPr>
        <p:spPr>
          <a:xfrm>
            <a:off x="838200" y="1248697"/>
            <a:ext cx="10515600" cy="4237703"/>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lnSpcReduction="10000"/>
          </a:bodyPr>
          <a:lstStyle/>
          <a:p>
            <a:pPr indent="0" lvl="0" marL="0" rtl="0" algn="just">
              <a:lnSpc>
                <a:spcPct val="90000"/>
              </a:lnSpc>
              <a:spcBef>
                <a:spcPts val="0"/>
              </a:spcBef>
              <a:spcAft>
                <a:spcPts val="0"/>
              </a:spcAft>
              <a:buClr>
                <a:srgbClr val="BF4F14"/>
              </a:buClr>
              <a:buSzPts val="2800"/>
              <a:buNone/>
            </a:pPr>
            <a:r>
              <a:rPr b="1" lang="en-US">
                <a:solidFill>
                  <a:srgbClr val="BF4F14"/>
                </a:solidFill>
              </a:rPr>
              <a:t>Threats</a:t>
            </a:r>
            <a:endParaRPr/>
          </a:p>
          <a:p>
            <a:pPr indent="-228600" lvl="0" marL="228600" rtl="0" algn="just">
              <a:lnSpc>
                <a:spcPct val="90000"/>
              </a:lnSpc>
              <a:spcBef>
                <a:spcPts val="1000"/>
              </a:spcBef>
              <a:spcAft>
                <a:spcPts val="0"/>
              </a:spcAft>
              <a:buClr>
                <a:schemeClr val="dk1"/>
              </a:buClr>
              <a:buSzPts val="2800"/>
              <a:buChar char="•"/>
            </a:pPr>
            <a:r>
              <a:rPr lang="en-US"/>
              <a:t>Deep-rooted misconceptions, taboos, and harmful socio-cultural practices related to food and nutrition persist.</a:t>
            </a:r>
            <a:endParaRPr/>
          </a:p>
          <a:p>
            <a:pPr indent="-228600" lvl="0" marL="228600" rtl="0" algn="just">
              <a:lnSpc>
                <a:spcPct val="90000"/>
              </a:lnSpc>
              <a:spcBef>
                <a:spcPts val="1000"/>
              </a:spcBef>
              <a:spcAft>
                <a:spcPts val="0"/>
              </a:spcAft>
              <a:buClr>
                <a:schemeClr val="dk1"/>
              </a:buClr>
              <a:buSzPts val="2800"/>
              <a:buChar char="•"/>
            </a:pPr>
            <a:r>
              <a:rPr lang="en-US"/>
              <a:t>Emerging issues of the triple burden of malnutrition (undernutrition, overweight/ obesity, and micronutrient deficiencies) are noted.</a:t>
            </a:r>
            <a:endParaRPr/>
          </a:p>
          <a:p>
            <a:pPr indent="-228600" lvl="0" marL="228600" rtl="0" algn="just">
              <a:lnSpc>
                <a:spcPct val="90000"/>
              </a:lnSpc>
              <a:spcBef>
                <a:spcPts val="1000"/>
              </a:spcBef>
              <a:spcAft>
                <a:spcPts val="0"/>
              </a:spcAft>
              <a:buClr>
                <a:schemeClr val="dk1"/>
              </a:buClr>
              <a:buSzPts val="2800"/>
              <a:buChar char="•"/>
            </a:pPr>
            <a:r>
              <a:rPr lang="en-US"/>
              <a:t>Political Instability: Governance and program continuity risks.</a:t>
            </a:r>
            <a:endParaRPr/>
          </a:p>
          <a:p>
            <a:pPr indent="-228600" lvl="0" marL="228600" rtl="0" algn="just">
              <a:lnSpc>
                <a:spcPct val="90000"/>
              </a:lnSpc>
              <a:spcBef>
                <a:spcPts val="1000"/>
              </a:spcBef>
              <a:spcAft>
                <a:spcPts val="0"/>
              </a:spcAft>
              <a:buClr>
                <a:schemeClr val="dk1"/>
              </a:buClr>
              <a:buSzPts val="2800"/>
              <a:buChar char="•"/>
            </a:pPr>
            <a:r>
              <a:rPr lang="en-US"/>
              <a:t>Geographical Constraints: Challenging terrain hampers service delivery.</a:t>
            </a:r>
            <a:endParaRPr/>
          </a:p>
          <a:p>
            <a:pPr indent="-228600" lvl="0" marL="228600" rtl="0" algn="just">
              <a:lnSpc>
                <a:spcPct val="90000"/>
              </a:lnSpc>
              <a:spcBef>
                <a:spcPts val="1000"/>
              </a:spcBef>
              <a:spcAft>
                <a:spcPts val="0"/>
              </a:spcAft>
              <a:buClr>
                <a:schemeClr val="dk1"/>
              </a:buClr>
              <a:buSzPts val="2800"/>
              <a:buChar char="•"/>
            </a:pPr>
            <a:r>
              <a:rPr lang="en-US"/>
              <a:t>Natural Disasters: Vulnerability to disasters disrupts program implementation.</a:t>
            </a:r>
            <a:endParaRPr/>
          </a:p>
          <a:p>
            <a:pPr indent="-50800" lvl="0" marL="228600" rtl="0" algn="just">
              <a:lnSpc>
                <a:spcPct val="90000"/>
              </a:lnSpc>
              <a:spcBef>
                <a:spcPts val="1000"/>
              </a:spcBef>
              <a:spcAft>
                <a:spcPts val="0"/>
              </a:spcAft>
              <a:buClr>
                <a:schemeClr val="dk1"/>
              </a:buClr>
              <a:buSzPts val="2800"/>
              <a:buNone/>
            </a:pPr>
            <a:r>
              <a:t/>
            </a:r>
            <a:endParaRPr/>
          </a:p>
        </p:txBody>
      </p:sp>
      <p:sp>
        <p:nvSpPr>
          <p:cNvPr id="298" name="Google Shape;298;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12/16/2025</a:t>
            </a:r>
            <a:endParaRPr/>
          </a:p>
        </p:txBody>
      </p:sp>
      <p:sp>
        <p:nvSpPr>
          <p:cNvPr id="299" name="Google Shape;299;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solidFill>
                  <a:schemeClr val="dk1"/>
                </a:solidFill>
              </a:rPr>
              <a:t>NATIONAL NUTRITION PROGRAMME</a:t>
            </a:r>
            <a:endParaRPr/>
          </a:p>
        </p:txBody>
      </p:sp>
      <p:sp>
        <p:nvSpPr>
          <p:cNvPr id="300" name="Google Shape;300;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g3ca20e39969_1_0"/>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t/>
            </a:r>
            <a:endParaRPr/>
          </a:p>
        </p:txBody>
      </p:sp>
      <p:sp>
        <p:nvSpPr>
          <p:cNvPr id="307" name="Google Shape;307;g3ca20e39969_1_0"/>
          <p:cNvSpPr txBox="1"/>
          <p:nvPr>
            <p:ph idx="1" type="body"/>
          </p:nvPr>
        </p:nvSpPr>
        <p:spPr>
          <a:xfrm>
            <a:off x="838200" y="1825625"/>
            <a:ext cx="10515600" cy="4351200"/>
          </a:xfrm>
          <a:prstGeom prst="rect">
            <a:avLst/>
          </a:prstGeom>
        </p:spPr>
        <p:txBody>
          <a:bodyPr anchorCtr="0" anchor="t" bIns="45700" lIns="91425" spcFirstLastPara="1" rIns="91425" wrap="square" tIns="45700">
            <a:normAutofit/>
          </a:bodyPr>
          <a:lstStyle/>
          <a:p>
            <a:pPr indent="0" lvl="0" marL="0" rtl="0" algn="just">
              <a:spcBef>
                <a:spcPts val="1000"/>
              </a:spcBef>
              <a:spcAft>
                <a:spcPts val="0"/>
              </a:spcAft>
              <a:buNone/>
            </a:pPr>
            <a:r>
              <a:t/>
            </a:r>
            <a:endParaRPr/>
          </a:p>
        </p:txBody>
      </p:sp>
      <p:sp>
        <p:nvSpPr>
          <p:cNvPr id="308" name="Google Shape;308;g3ca20e39969_1_0"/>
          <p:cNvSpPr txBox="1"/>
          <p:nvPr>
            <p:ph idx="12" type="sldNum"/>
          </p:nvPr>
        </p:nvSpPr>
        <p:spPr>
          <a:xfrm>
            <a:off x="8610600" y="6356350"/>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25"/>
          <p:cNvSpPr txBox="1"/>
          <p:nvPr>
            <p:ph type="title"/>
          </p:nvPr>
        </p:nvSpPr>
        <p:spPr>
          <a:xfrm>
            <a:off x="838200" y="365125"/>
            <a:ext cx="10515600" cy="932733"/>
          </a:xfrm>
          <a:prstGeom prst="rect">
            <a:avLst/>
          </a:prstGeom>
          <a:noFill/>
          <a:ln cap="flat" cmpd="sng" w="19050">
            <a:solidFill>
              <a:srgbClr val="0C0C0C"/>
            </a:solidFill>
            <a:prstDash val="solid"/>
            <a:round/>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78206E"/>
              </a:buClr>
              <a:buSzPts val="4400"/>
              <a:buFont typeface="Times New Roman"/>
              <a:buNone/>
            </a:pPr>
            <a:r>
              <a:rPr lang="en-US"/>
              <a:t>Suggestions</a:t>
            </a:r>
            <a:endParaRPr/>
          </a:p>
        </p:txBody>
      </p:sp>
      <p:sp>
        <p:nvSpPr>
          <p:cNvPr id="314" name="Google Shape;314;p25"/>
          <p:cNvSpPr txBox="1"/>
          <p:nvPr>
            <p:ph idx="1" type="body"/>
          </p:nvPr>
        </p:nvSpPr>
        <p:spPr>
          <a:xfrm>
            <a:off x="838200" y="1543665"/>
            <a:ext cx="10515600" cy="4633298"/>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lnSpcReduction="10000"/>
          </a:bodyPr>
          <a:lstStyle/>
          <a:p>
            <a:pPr indent="-228600" lvl="0" marL="228600" rtl="0" algn="just">
              <a:lnSpc>
                <a:spcPct val="90000"/>
              </a:lnSpc>
              <a:spcBef>
                <a:spcPts val="0"/>
              </a:spcBef>
              <a:spcAft>
                <a:spcPts val="0"/>
              </a:spcAft>
              <a:buClr>
                <a:schemeClr val="dk1"/>
              </a:buClr>
              <a:buSzPts val="2800"/>
              <a:buChar char="•"/>
            </a:pPr>
            <a:r>
              <a:rPr lang="en-US"/>
              <a:t>Improvements in complementary feeding, exclusive breastfeeding and maternal diet to reducing stunting/anemia.</a:t>
            </a:r>
            <a:endParaRPr/>
          </a:p>
          <a:p>
            <a:pPr indent="-228600" lvl="0" marL="228600" rtl="0" algn="just">
              <a:lnSpc>
                <a:spcPct val="100000"/>
              </a:lnSpc>
              <a:spcBef>
                <a:spcPts val="0"/>
              </a:spcBef>
              <a:spcAft>
                <a:spcPts val="0"/>
              </a:spcAft>
              <a:buClr>
                <a:schemeClr val="dk1"/>
              </a:buClr>
              <a:buSzPts val="2800"/>
              <a:buChar char="•"/>
            </a:pPr>
            <a:r>
              <a:rPr lang="en-US"/>
              <a:t>Strengthen </a:t>
            </a:r>
            <a:r>
              <a:rPr b="1" lang="en-US"/>
              <a:t>maternal nutrition interventions</a:t>
            </a:r>
            <a:r>
              <a:rPr lang="en-US"/>
              <a:t> (iron–folic acid, calcium, diversified diet) during pregnancy and lactation to address intergenerational malnutrition.</a:t>
            </a:r>
            <a:endParaRPr/>
          </a:p>
          <a:p>
            <a:pPr indent="-228600" lvl="0" marL="228600" rtl="0" algn="just">
              <a:lnSpc>
                <a:spcPct val="100000"/>
              </a:lnSpc>
              <a:spcBef>
                <a:spcPts val="0"/>
              </a:spcBef>
              <a:spcAft>
                <a:spcPts val="0"/>
              </a:spcAft>
              <a:buClr>
                <a:schemeClr val="dk1"/>
              </a:buClr>
              <a:buSzPts val="2800"/>
              <a:buChar char="•"/>
            </a:pPr>
            <a:r>
              <a:rPr lang="en-US"/>
              <a:t>Scale up </a:t>
            </a:r>
            <a:r>
              <a:rPr b="1" lang="en-US"/>
              <a:t>community-based nutrition education</a:t>
            </a:r>
            <a:r>
              <a:rPr lang="en-US"/>
              <a:t> focusing on appropriate infant and young child feeding (IYCF), dietary diversity, and meal frequency.</a:t>
            </a:r>
            <a:endParaRPr/>
          </a:p>
          <a:p>
            <a:pPr indent="-228600" lvl="0" marL="228600" rtl="0" algn="just">
              <a:lnSpc>
                <a:spcPct val="100000"/>
              </a:lnSpc>
              <a:spcBef>
                <a:spcPts val="0"/>
              </a:spcBef>
              <a:spcAft>
                <a:spcPts val="0"/>
              </a:spcAft>
              <a:buClr>
                <a:schemeClr val="dk1"/>
              </a:buClr>
              <a:buSzPts val="2800"/>
              <a:buChar char="•"/>
            </a:pPr>
            <a:r>
              <a:rPr lang="en-US"/>
              <a:t>Improve </a:t>
            </a:r>
            <a:r>
              <a:rPr b="1" lang="en-US"/>
              <a:t>early identification and management of acute malnutrition</a:t>
            </a:r>
            <a:r>
              <a:rPr lang="en-US"/>
              <a:t> through regular screening and timely referral from growth monitoring sessions.</a:t>
            </a:r>
            <a:endParaRPr/>
          </a:p>
        </p:txBody>
      </p:sp>
      <p:sp>
        <p:nvSpPr>
          <p:cNvPr id="315" name="Google Shape;315;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12/16/2025</a:t>
            </a:r>
            <a:endParaRPr/>
          </a:p>
        </p:txBody>
      </p:sp>
      <p:sp>
        <p:nvSpPr>
          <p:cNvPr id="316" name="Google Shape;316;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solidFill>
                  <a:schemeClr val="dk1"/>
                </a:solidFill>
              </a:rPr>
              <a:t>NATIONAL NUTRITION PROGRAMME</a:t>
            </a:r>
            <a:endParaRPr/>
          </a:p>
        </p:txBody>
      </p:sp>
      <p:sp>
        <p:nvSpPr>
          <p:cNvPr id="317" name="Google Shape;317;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26"/>
          <p:cNvSpPr txBox="1"/>
          <p:nvPr>
            <p:ph idx="1" type="body"/>
          </p:nvPr>
        </p:nvSpPr>
        <p:spPr>
          <a:xfrm>
            <a:off x="710380" y="1009548"/>
            <a:ext cx="10515600" cy="4191717"/>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dk1"/>
              </a:buClr>
              <a:buSzPts val="2800"/>
              <a:buChar char="•"/>
            </a:pPr>
            <a:r>
              <a:rPr lang="en-US"/>
              <a:t>Strengthen behavior change communication (BCC) to reduce poor feeding practices contributing to anemia.</a:t>
            </a:r>
            <a:endParaRPr/>
          </a:p>
          <a:p>
            <a:pPr indent="-228600" lvl="0" marL="228600" rtl="0" algn="just">
              <a:lnSpc>
                <a:spcPct val="90000"/>
              </a:lnSpc>
              <a:spcBef>
                <a:spcPts val="1000"/>
              </a:spcBef>
              <a:spcAft>
                <a:spcPts val="0"/>
              </a:spcAft>
              <a:buClr>
                <a:schemeClr val="dk1"/>
              </a:buClr>
              <a:buSzPts val="2800"/>
              <a:buChar char="•"/>
            </a:pPr>
            <a:r>
              <a:rPr lang="en-US"/>
              <a:t>Promote </a:t>
            </a:r>
            <a:r>
              <a:rPr b="1" lang="en-US"/>
              <a:t>workplace-friendly breastfeeding policies</a:t>
            </a:r>
            <a:r>
              <a:rPr lang="en-US"/>
              <a:t> and community support groups to sustain exclusive breastfeeding for six months.</a:t>
            </a:r>
            <a:endParaRPr/>
          </a:p>
          <a:p>
            <a:pPr indent="-228600" lvl="0" marL="228600" rtl="0" algn="just">
              <a:lnSpc>
                <a:spcPct val="90000"/>
              </a:lnSpc>
              <a:spcBef>
                <a:spcPts val="1000"/>
              </a:spcBef>
              <a:spcAft>
                <a:spcPts val="0"/>
              </a:spcAft>
              <a:buClr>
                <a:schemeClr val="dk1"/>
              </a:buClr>
              <a:buSzPts val="2800"/>
              <a:buChar char="•"/>
            </a:pPr>
            <a:r>
              <a:rPr lang="en-US"/>
              <a:t>Improve </a:t>
            </a:r>
            <a:r>
              <a:rPr b="1" lang="en-US"/>
              <a:t>quality of GMP sessions</a:t>
            </a:r>
            <a:r>
              <a:rPr lang="en-US"/>
              <a:t>, ensuring counseling, follow-up, and referral—not just measurement.</a:t>
            </a:r>
            <a:endParaRPr/>
          </a:p>
          <a:p>
            <a:pPr indent="-228600" lvl="0" marL="228600" rtl="0" algn="just">
              <a:lnSpc>
                <a:spcPct val="90000"/>
              </a:lnSpc>
              <a:spcBef>
                <a:spcPts val="1000"/>
              </a:spcBef>
              <a:spcAft>
                <a:spcPts val="0"/>
              </a:spcAft>
              <a:buClr>
                <a:schemeClr val="dk1"/>
              </a:buClr>
              <a:buSzPts val="2800"/>
              <a:buChar char="•"/>
            </a:pPr>
            <a:r>
              <a:rPr lang="en-US"/>
              <a:t>Enhance coordination among health, education, agriculture, and WASH sectors under the </a:t>
            </a:r>
            <a:r>
              <a:rPr b="1" lang="en-US"/>
              <a:t>Multisectoral Nutrition Plan (MSNP)</a:t>
            </a:r>
            <a:r>
              <a:rPr lang="en-US"/>
              <a:t> to address underlying causes of malnutrition.</a:t>
            </a:r>
            <a:endParaRPr/>
          </a:p>
        </p:txBody>
      </p:sp>
      <p:sp>
        <p:nvSpPr>
          <p:cNvPr id="323" name="Google Shape;323;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12/16/2025</a:t>
            </a:r>
            <a:endParaRPr/>
          </a:p>
        </p:txBody>
      </p:sp>
      <p:sp>
        <p:nvSpPr>
          <p:cNvPr id="324" name="Google Shape;324;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solidFill>
                  <a:schemeClr val="dk1"/>
                </a:solidFill>
              </a:rPr>
              <a:t>NATIONAL NUTRITION PROGRAMME</a:t>
            </a:r>
            <a:endParaRPr/>
          </a:p>
        </p:txBody>
      </p:sp>
      <p:sp>
        <p:nvSpPr>
          <p:cNvPr id="325" name="Google Shape;325;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27"/>
          <p:cNvSpPr txBox="1"/>
          <p:nvPr>
            <p:ph type="title"/>
          </p:nvPr>
        </p:nvSpPr>
        <p:spPr>
          <a:xfrm>
            <a:off x="838200" y="365125"/>
            <a:ext cx="10515600" cy="863907"/>
          </a:xfrm>
          <a:prstGeom prst="rect">
            <a:avLst/>
          </a:prstGeom>
          <a:noFill/>
          <a:ln cap="flat" cmpd="sng" w="19050">
            <a:solidFill>
              <a:srgbClr val="0C0C0C"/>
            </a:solidFill>
            <a:prstDash val="solid"/>
            <a:round/>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78206E"/>
              </a:buClr>
              <a:buSzPts val="4400"/>
              <a:buFont typeface="Times New Roman"/>
              <a:buNone/>
            </a:pPr>
            <a:r>
              <a:rPr lang="en-US"/>
              <a:t>References</a:t>
            </a:r>
            <a:endParaRPr/>
          </a:p>
        </p:txBody>
      </p:sp>
      <p:sp>
        <p:nvSpPr>
          <p:cNvPr id="331" name="Google Shape;331;p27"/>
          <p:cNvSpPr txBox="1"/>
          <p:nvPr>
            <p:ph idx="1" type="body"/>
          </p:nvPr>
        </p:nvSpPr>
        <p:spPr>
          <a:xfrm>
            <a:off x="838200" y="1435510"/>
            <a:ext cx="10515600" cy="4741453"/>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dk1"/>
              </a:buClr>
              <a:buSzPts val="2800"/>
              <a:buChar char="•"/>
            </a:pPr>
            <a:r>
              <a:rPr lang="en-US"/>
              <a:t>NDHS 2022 report</a:t>
            </a:r>
            <a:endParaRPr/>
          </a:p>
          <a:p>
            <a:pPr indent="-228600" lvl="0" marL="228600" rtl="0" algn="just">
              <a:lnSpc>
                <a:spcPct val="90000"/>
              </a:lnSpc>
              <a:spcBef>
                <a:spcPts val="1000"/>
              </a:spcBef>
              <a:spcAft>
                <a:spcPts val="0"/>
              </a:spcAft>
              <a:buClr>
                <a:schemeClr val="dk1"/>
              </a:buClr>
              <a:buSzPts val="2800"/>
              <a:buChar char="•"/>
            </a:pPr>
            <a:r>
              <a:rPr lang="en-US"/>
              <a:t>Annual Health Report 2080/81</a:t>
            </a:r>
            <a:endParaRPr/>
          </a:p>
          <a:p>
            <a:pPr indent="-228600" lvl="0" marL="228600" rtl="0" algn="just">
              <a:lnSpc>
                <a:spcPct val="90000"/>
              </a:lnSpc>
              <a:spcBef>
                <a:spcPts val="1000"/>
              </a:spcBef>
              <a:spcAft>
                <a:spcPts val="0"/>
              </a:spcAft>
              <a:buClr>
                <a:schemeClr val="dk1"/>
              </a:buClr>
              <a:buSzPts val="2800"/>
              <a:buChar char="•"/>
            </a:pPr>
            <a:r>
              <a:rPr lang="en-US"/>
              <a:t>Annual Health Report 2078/79</a:t>
            </a:r>
            <a:endParaRPr/>
          </a:p>
          <a:p>
            <a:pPr indent="-228600" lvl="0" marL="228600" rtl="0" algn="just">
              <a:lnSpc>
                <a:spcPct val="90000"/>
              </a:lnSpc>
              <a:spcBef>
                <a:spcPts val="1000"/>
              </a:spcBef>
              <a:spcAft>
                <a:spcPts val="0"/>
              </a:spcAft>
              <a:buClr>
                <a:schemeClr val="dk1"/>
              </a:buClr>
              <a:buSzPts val="2800"/>
              <a:buChar char="•"/>
            </a:pPr>
            <a:r>
              <a:rPr lang="en-US"/>
              <a:t>National nutrition strategy 2077</a:t>
            </a:r>
            <a:endParaRPr/>
          </a:p>
          <a:p>
            <a:pPr indent="-228600" lvl="0" marL="228600" rtl="0" algn="just">
              <a:lnSpc>
                <a:spcPct val="90000"/>
              </a:lnSpc>
              <a:spcBef>
                <a:spcPts val="1000"/>
              </a:spcBef>
              <a:spcAft>
                <a:spcPts val="0"/>
              </a:spcAft>
              <a:buClr>
                <a:schemeClr val="dk1"/>
              </a:buClr>
              <a:buSzPts val="2800"/>
              <a:buChar char="•"/>
            </a:pPr>
            <a:r>
              <a:rPr lang="en-US"/>
              <a:t>Nepal Health Fact Sheets 2025</a:t>
            </a:r>
            <a:endParaRPr/>
          </a:p>
          <a:p>
            <a:pPr indent="-228600" lvl="0" marL="228600" rtl="0" algn="just">
              <a:lnSpc>
                <a:spcPct val="90000"/>
              </a:lnSpc>
              <a:spcBef>
                <a:spcPts val="1000"/>
              </a:spcBef>
              <a:spcAft>
                <a:spcPts val="0"/>
              </a:spcAft>
              <a:buClr>
                <a:schemeClr val="dk1"/>
              </a:buClr>
              <a:buSzPts val="2800"/>
              <a:buChar char="•"/>
            </a:pPr>
            <a:r>
              <a:rPr lang="en-US"/>
              <a:t>National nutritional policy</a:t>
            </a:r>
            <a:endParaRPr/>
          </a:p>
          <a:p>
            <a:pPr indent="-228600" lvl="0" marL="228600" rtl="0" algn="just">
              <a:lnSpc>
                <a:spcPct val="90000"/>
              </a:lnSpc>
              <a:spcBef>
                <a:spcPts val="1000"/>
              </a:spcBef>
              <a:spcAft>
                <a:spcPts val="0"/>
              </a:spcAft>
              <a:buClr>
                <a:schemeClr val="dk1"/>
              </a:buClr>
              <a:buSzPts val="2800"/>
              <a:buChar char="•"/>
            </a:pPr>
            <a:r>
              <a:rPr lang="en-US"/>
              <a:t>Sustainable Development Report 2025</a:t>
            </a:r>
            <a:endParaRPr/>
          </a:p>
          <a:p>
            <a:pPr indent="0" lvl="0" marL="0" rtl="0" algn="just">
              <a:lnSpc>
                <a:spcPct val="90000"/>
              </a:lnSpc>
              <a:spcBef>
                <a:spcPts val="1000"/>
              </a:spcBef>
              <a:spcAft>
                <a:spcPts val="0"/>
              </a:spcAft>
              <a:buClr>
                <a:schemeClr val="dk1"/>
              </a:buClr>
              <a:buSzPts val="2800"/>
              <a:buNone/>
            </a:pPr>
            <a:r>
              <a:t/>
            </a:r>
            <a:endParaRPr>
              <a:solidFill>
                <a:srgbClr val="0C0C0C"/>
              </a:solidFill>
            </a:endParaRPr>
          </a:p>
          <a:p>
            <a:pPr indent="-50800" lvl="0" marL="228600" rtl="0" algn="just">
              <a:lnSpc>
                <a:spcPct val="90000"/>
              </a:lnSpc>
              <a:spcBef>
                <a:spcPts val="1000"/>
              </a:spcBef>
              <a:spcAft>
                <a:spcPts val="0"/>
              </a:spcAft>
              <a:buClr>
                <a:schemeClr val="dk1"/>
              </a:buClr>
              <a:buSzPts val="2800"/>
              <a:buNone/>
            </a:pPr>
            <a:r>
              <a:t/>
            </a:r>
            <a:endParaRPr/>
          </a:p>
        </p:txBody>
      </p:sp>
      <p:sp>
        <p:nvSpPr>
          <p:cNvPr id="332" name="Google Shape;332;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12/16/2025</a:t>
            </a:r>
            <a:endParaRPr/>
          </a:p>
        </p:txBody>
      </p:sp>
      <p:sp>
        <p:nvSpPr>
          <p:cNvPr id="333" name="Google Shape;333;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solidFill>
                  <a:schemeClr val="dk1"/>
                </a:solidFill>
              </a:rPr>
              <a:t>NATIONAL NUTRITION PROGRAMME</a:t>
            </a:r>
            <a:endParaRPr/>
          </a:p>
        </p:txBody>
      </p:sp>
      <p:sp>
        <p:nvSpPr>
          <p:cNvPr id="334" name="Google Shape;334;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28"/>
          <p:cNvSpPr txBox="1"/>
          <p:nvPr>
            <p:ph idx="1" type="body"/>
          </p:nvPr>
        </p:nvSpPr>
        <p:spPr>
          <a:xfrm>
            <a:off x="838200" y="2163097"/>
            <a:ext cx="10515600" cy="4013866"/>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accent5"/>
              </a:buClr>
              <a:buSzPts val="9600"/>
              <a:buNone/>
            </a:pPr>
            <a:r>
              <a:rPr b="1" lang="en-US" sz="9600">
                <a:solidFill>
                  <a:schemeClr val="accent5"/>
                </a:solidFill>
              </a:rPr>
              <a:t>THANK YOU</a:t>
            </a:r>
            <a:endParaRPr/>
          </a:p>
        </p:txBody>
      </p:sp>
      <p:sp>
        <p:nvSpPr>
          <p:cNvPr id="340" name="Google Shape;340;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12/16/2025</a:t>
            </a:r>
            <a:endParaRPr/>
          </a:p>
        </p:txBody>
      </p:sp>
      <p:sp>
        <p:nvSpPr>
          <p:cNvPr id="341" name="Google Shape;341;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solidFill>
                  <a:schemeClr val="dk1"/>
                </a:solidFill>
              </a:rPr>
              <a:t>NATIONAL NUTRITION PROGRAMME</a:t>
            </a:r>
            <a:endParaRPr/>
          </a:p>
        </p:txBody>
      </p:sp>
      <p:sp>
        <p:nvSpPr>
          <p:cNvPr id="342" name="Google Shape;342;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6" name="Shape 106"/>
        <p:cNvGrpSpPr/>
        <p:nvPr/>
      </p:nvGrpSpPr>
      <p:grpSpPr>
        <a:xfrm>
          <a:off x="0" y="0"/>
          <a:ext cx="0" cy="0"/>
          <a:chOff x="0" y="0"/>
          <a:chExt cx="0" cy="0"/>
        </a:xfrm>
      </p:grpSpPr>
      <p:sp>
        <p:nvSpPr>
          <p:cNvPr id="107" name="Google Shape;107;p3"/>
          <p:cNvSpPr/>
          <p:nvPr/>
        </p:nvSpPr>
        <p:spPr>
          <a:xfrm>
            <a:off x="1524" y="0"/>
            <a:ext cx="12188952" cy="6858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A close-up of a report&#10;&#10;AI-generated content may be incorrect." id="108" name="Google Shape;108;p3"/>
          <p:cNvPicPr preferRelativeResize="0"/>
          <p:nvPr>
            <p:ph idx="1" type="body"/>
          </p:nvPr>
        </p:nvPicPr>
        <p:blipFill rotWithShape="1">
          <a:blip r:embed="rId3">
            <a:alphaModFix/>
          </a:blip>
          <a:srcRect b="381" l="-803" r="803" t="10377"/>
          <a:stretch/>
        </p:blipFill>
        <p:spPr>
          <a:xfrm>
            <a:off x="-97952" y="-76200"/>
            <a:ext cx="12288427" cy="6858000"/>
          </a:xfrm>
          <a:prstGeom prst="rect">
            <a:avLst/>
          </a:prstGeom>
          <a:noFill/>
          <a:ln cap="flat" cmpd="sng" w="19050">
            <a:solidFill>
              <a:srgbClr val="0C0C0C"/>
            </a:solidFill>
            <a:prstDash val="solid"/>
            <a:round/>
            <a:headEnd len="sm" w="sm" type="none"/>
            <a:tailEnd len="sm" w="sm" type="none"/>
          </a:ln>
        </p:spPr>
      </p:pic>
      <p:sp>
        <p:nvSpPr>
          <p:cNvPr id="109" name="Google Shape;109;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12/16/2025</a:t>
            </a:r>
            <a:endParaRPr/>
          </a:p>
        </p:txBody>
      </p:sp>
      <p:sp>
        <p:nvSpPr>
          <p:cNvPr id="110" name="Google Shape;110;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4"/>
          <p:cNvSpPr txBox="1"/>
          <p:nvPr>
            <p:ph type="title"/>
          </p:nvPr>
        </p:nvSpPr>
        <p:spPr>
          <a:xfrm>
            <a:off x="838200" y="365125"/>
            <a:ext cx="10515600" cy="1325563"/>
          </a:xfrm>
          <a:prstGeom prst="rect">
            <a:avLst/>
          </a:prstGeom>
          <a:noFill/>
          <a:ln cap="flat" cmpd="sng" w="19050">
            <a:solidFill>
              <a:srgbClr val="0C0C0C"/>
            </a:solidFill>
            <a:prstDash val="solid"/>
            <a:round/>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78206E"/>
              </a:buClr>
              <a:buSzPts val="4400"/>
              <a:buFont typeface="Times New Roman"/>
              <a:buNone/>
            </a:pPr>
            <a:r>
              <a:rPr lang="en-US"/>
              <a:t>Phases of implementation of different nutrition program/services</a:t>
            </a:r>
            <a:endParaRPr/>
          </a:p>
        </p:txBody>
      </p:sp>
      <p:sp>
        <p:nvSpPr>
          <p:cNvPr id="116" name="Google Shape;116;p4"/>
          <p:cNvSpPr txBox="1"/>
          <p:nvPr>
            <p:ph idx="1" type="body"/>
          </p:nvPr>
        </p:nvSpPr>
        <p:spPr>
          <a:xfrm>
            <a:off x="838200" y="1825625"/>
            <a:ext cx="10515600" cy="4351338"/>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rgbClr val="BF4F14"/>
              </a:buClr>
              <a:buSzPts val="2800"/>
              <a:buNone/>
            </a:pPr>
            <a:r>
              <a:rPr b="1" lang="en-US">
                <a:solidFill>
                  <a:srgbClr val="BF4F14"/>
                </a:solidFill>
              </a:rPr>
              <a:t>Nationwide programme</a:t>
            </a:r>
            <a:endParaRPr b="1">
              <a:solidFill>
                <a:srgbClr val="BF4F14"/>
              </a:solidFill>
            </a:endParaRPr>
          </a:p>
          <a:p>
            <a:pPr indent="-228600" lvl="0" marL="228600" rtl="0" algn="just">
              <a:lnSpc>
                <a:spcPct val="90000"/>
              </a:lnSpc>
              <a:spcBef>
                <a:spcPts val="1000"/>
              </a:spcBef>
              <a:spcAft>
                <a:spcPts val="0"/>
              </a:spcAft>
              <a:buClr>
                <a:schemeClr val="dk1"/>
              </a:buClr>
              <a:buSzPts val="2800"/>
              <a:buChar char="•"/>
            </a:pPr>
            <a:r>
              <a:rPr lang="en-US"/>
              <a:t>Growth Monitoring and Promotion</a:t>
            </a:r>
            <a:endParaRPr/>
          </a:p>
          <a:p>
            <a:pPr indent="-228600" lvl="0" marL="228600" rtl="0" algn="just">
              <a:lnSpc>
                <a:spcPct val="90000"/>
              </a:lnSpc>
              <a:spcBef>
                <a:spcPts val="1000"/>
              </a:spcBef>
              <a:spcAft>
                <a:spcPts val="0"/>
              </a:spcAft>
              <a:buClr>
                <a:schemeClr val="dk1"/>
              </a:buClr>
              <a:buSzPts val="2800"/>
              <a:buChar char="•"/>
            </a:pPr>
            <a:r>
              <a:rPr lang="en-US"/>
              <a:t>Maternal, Infant and Young Child Nutrition (MIYCN)</a:t>
            </a:r>
            <a:endParaRPr/>
          </a:p>
          <a:p>
            <a:pPr indent="-228600" lvl="0" marL="228600" rtl="0" algn="just">
              <a:lnSpc>
                <a:spcPct val="90000"/>
              </a:lnSpc>
              <a:spcBef>
                <a:spcPts val="1000"/>
              </a:spcBef>
              <a:spcAft>
                <a:spcPts val="0"/>
              </a:spcAft>
              <a:buClr>
                <a:schemeClr val="dk1"/>
              </a:buClr>
              <a:buSzPts val="2800"/>
              <a:buChar char="•"/>
            </a:pPr>
            <a:r>
              <a:rPr lang="en-US"/>
              <a:t>Micro-Nutrient Powder (MNP) supplementation Program</a:t>
            </a:r>
            <a:endParaRPr/>
          </a:p>
          <a:p>
            <a:pPr indent="-228600" lvl="0" marL="228600" rtl="0" algn="just">
              <a:lnSpc>
                <a:spcPct val="90000"/>
              </a:lnSpc>
              <a:spcBef>
                <a:spcPts val="1000"/>
              </a:spcBef>
              <a:spcAft>
                <a:spcPts val="0"/>
              </a:spcAft>
              <a:buClr>
                <a:schemeClr val="dk1"/>
              </a:buClr>
              <a:buSzPts val="2800"/>
              <a:buChar char="•"/>
            </a:pPr>
            <a:r>
              <a:rPr lang="en-US"/>
              <a:t>Biannual distribution of Vitamin A and Albendazole</a:t>
            </a:r>
            <a:endParaRPr/>
          </a:p>
          <a:p>
            <a:pPr indent="-228600" lvl="0" marL="228600" rtl="0" algn="just">
              <a:lnSpc>
                <a:spcPct val="90000"/>
              </a:lnSpc>
              <a:spcBef>
                <a:spcPts val="1000"/>
              </a:spcBef>
              <a:spcAft>
                <a:spcPts val="0"/>
              </a:spcAft>
              <a:buClr>
                <a:schemeClr val="dk1"/>
              </a:buClr>
              <a:buSzPts val="2800"/>
              <a:buChar char="•"/>
            </a:pPr>
            <a:r>
              <a:rPr lang="en-US"/>
              <a:t>Control and Prevention of Iodine Deficiency Disorders (IDD)</a:t>
            </a:r>
            <a:endParaRPr/>
          </a:p>
          <a:p>
            <a:pPr indent="-228600" lvl="0" marL="228600" rtl="0" algn="just">
              <a:lnSpc>
                <a:spcPct val="90000"/>
              </a:lnSpc>
              <a:spcBef>
                <a:spcPts val="1000"/>
              </a:spcBef>
              <a:spcAft>
                <a:spcPts val="0"/>
              </a:spcAft>
              <a:buClr>
                <a:schemeClr val="dk1"/>
              </a:buClr>
              <a:buSzPts val="2800"/>
              <a:buChar char="•"/>
            </a:pPr>
            <a:r>
              <a:rPr lang="en-US"/>
              <a:t>School Health and Nutrition Program</a:t>
            </a:r>
            <a:endParaRPr/>
          </a:p>
          <a:p>
            <a:pPr indent="-228600" lvl="0" marL="228600" rtl="0" algn="just">
              <a:lnSpc>
                <a:spcPct val="90000"/>
              </a:lnSpc>
              <a:spcBef>
                <a:spcPts val="1000"/>
              </a:spcBef>
              <a:spcAft>
                <a:spcPts val="0"/>
              </a:spcAft>
              <a:buClr>
                <a:schemeClr val="dk1"/>
              </a:buClr>
              <a:buSzPts val="2800"/>
              <a:buChar char="•"/>
            </a:pPr>
            <a:r>
              <a:rPr lang="en-US"/>
              <a:t>Integrated Management of Acute Malnutrition (IMAM)</a:t>
            </a:r>
            <a:endParaRPr/>
          </a:p>
        </p:txBody>
      </p:sp>
      <p:sp>
        <p:nvSpPr>
          <p:cNvPr id="117" name="Google Shape;117;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12/16/2025</a:t>
            </a:r>
            <a:endParaRPr/>
          </a:p>
        </p:txBody>
      </p:sp>
      <p:sp>
        <p:nvSpPr>
          <p:cNvPr id="118" name="Google Shape;118;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solidFill>
                  <a:schemeClr val="dk1"/>
                </a:solidFill>
              </a:rPr>
              <a:t>NATIONAL NUTRITION PROGRAMME</a:t>
            </a:r>
            <a:endParaRPr/>
          </a:p>
        </p:txBody>
      </p:sp>
      <p:sp>
        <p:nvSpPr>
          <p:cNvPr id="119" name="Google Shape;119;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5"/>
          <p:cNvSpPr txBox="1"/>
          <p:nvPr>
            <p:ph idx="1" type="body"/>
          </p:nvPr>
        </p:nvSpPr>
        <p:spPr>
          <a:xfrm>
            <a:off x="838200" y="816077"/>
            <a:ext cx="10515600" cy="4827639"/>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rgbClr val="BF4F14"/>
              </a:buClr>
              <a:buSzPts val="2800"/>
              <a:buNone/>
            </a:pPr>
            <a:r>
              <a:rPr b="1" lang="en-US">
                <a:solidFill>
                  <a:srgbClr val="BF4F14"/>
                </a:solidFill>
              </a:rPr>
              <a:t>Scale up programme</a:t>
            </a:r>
            <a:endParaRPr b="1">
              <a:solidFill>
                <a:srgbClr val="BF4F14"/>
              </a:solidFill>
            </a:endParaRPr>
          </a:p>
          <a:p>
            <a:pPr indent="-228600" lvl="0" marL="228600" rtl="0" algn="just">
              <a:lnSpc>
                <a:spcPct val="90000"/>
              </a:lnSpc>
              <a:spcBef>
                <a:spcPts val="1000"/>
              </a:spcBef>
              <a:spcAft>
                <a:spcPts val="0"/>
              </a:spcAft>
              <a:buClr>
                <a:schemeClr val="dk1"/>
              </a:buClr>
              <a:buSzPts val="2800"/>
              <a:buChar char="•"/>
            </a:pPr>
            <a:r>
              <a:rPr lang="en-US"/>
              <a:t>Mother Baby Friendly Hospital Initiative (MBFHI)</a:t>
            </a:r>
            <a:endParaRPr/>
          </a:p>
          <a:p>
            <a:pPr indent="-228600" lvl="0" marL="228600" rtl="0" algn="just">
              <a:lnSpc>
                <a:spcPct val="90000"/>
              </a:lnSpc>
              <a:spcBef>
                <a:spcPts val="1000"/>
              </a:spcBef>
              <a:spcAft>
                <a:spcPts val="0"/>
              </a:spcAft>
              <a:buClr>
                <a:schemeClr val="dk1"/>
              </a:buClr>
              <a:buSzPts val="2800"/>
              <a:buChar char="•"/>
            </a:pPr>
            <a:r>
              <a:rPr lang="en-US"/>
              <a:t>Nutrition Rehabilitation Center (NRC)</a:t>
            </a:r>
            <a:endParaRPr/>
          </a:p>
          <a:p>
            <a:pPr indent="-228600" lvl="0" marL="228600" rtl="0" algn="just">
              <a:lnSpc>
                <a:spcPct val="90000"/>
              </a:lnSpc>
              <a:spcBef>
                <a:spcPts val="1000"/>
              </a:spcBef>
              <a:spcAft>
                <a:spcPts val="0"/>
              </a:spcAft>
              <a:buClr>
                <a:schemeClr val="dk1"/>
              </a:buClr>
              <a:buSzPts val="2800"/>
              <a:buChar char="•"/>
            </a:pPr>
            <a:r>
              <a:rPr lang="en-US"/>
              <a:t>Comprehensive Lactation Management Center (CLMC)</a:t>
            </a:r>
            <a:endParaRPr/>
          </a:p>
          <a:p>
            <a:pPr indent="-228600" lvl="0" marL="228600" rtl="0" algn="just">
              <a:lnSpc>
                <a:spcPct val="90000"/>
              </a:lnSpc>
              <a:spcBef>
                <a:spcPts val="1000"/>
              </a:spcBef>
              <a:spcAft>
                <a:spcPts val="0"/>
              </a:spcAft>
              <a:buClr>
                <a:schemeClr val="dk1"/>
              </a:buClr>
              <a:buSzPts val="2800"/>
              <a:buChar char="•"/>
            </a:pPr>
            <a:r>
              <a:rPr lang="en-US"/>
              <a:t>Lactation Management Unit (LMU)</a:t>
            </a:r>
            <a:endParaRPr/>
          </a:p>
          <a:p>
            <a:pPr indent="-50800" lvl="0" marL="228600" rtl="0" algn="just">
              <a:lnSpc>
                <a:spcPct val="90000"/>
              </a:lnSpc>
              <a:spcBef>
                <a:spcPts val="1000"/>
              </a:spcBef>
              <a:spcAft>
                <a:spcPts val="0"/>
              </a:spcAft>
              <a:buClr>
                <a:schemeClr val="dk1"/>
              </a:buClr>
              <a:buSzPts val="2800"/>
              <a:buNone/>
            </a:pPr>
            <a:r>
              <a:t/>
            </a:r>
            <a:endParaRPr/>
          </a:p>
          <a:p>
            <a:pPr indent="0" lvl="0" marL="0" rtl="0" algn="just">
              <a:lnSpc>
                <a:spcPct val="90000"/>
              </a:lnSpc>
              <a:spcBef>
                <a:spcPts val="1000"/>
              </a:spcBef>
              <a:spcAft>
                <a:spcPts val="0"/>
              </a:spcAft>
              <a:buClr>
                <a:srgbClr val="BF4F14"/>
              </a:buClr>
              <a:buSzPts val="2800"/>
              <a:buNone/>
            </a:pPr>
            <a:r>
              <a:rPr b="1" lang="en-US">
                <a:solidFill>
                  <a:srgbClr val="BF4F14"/>
                </a:solidFill>
              </a:rPr>
              <a:t>Pilot programme</a:t>
            </a:r>
            <a:endParaRPr b="1">
              <a:solidFill>
                <a:srgbClr val="BF4F14"/>
              </a:solidFill>
            </a:endParaRPr>
          </a:p>
          <a:p>
            <a:pPr indent="-228600" lvl="0" marL="228600" rtl="0" algn="just">
              <a:lnSpc>
                <a:spcPct val="90000"/>
              </a:lnSpc>
              <a:spcBef>
                <a:spcPts val="1000"/>
              </a:spcBef>
              <a:spcAft>
                <a:spcPts val="0"/>
              </a:spcAft>
              <a:buClr>
                <a:schemeClr val="dk1"/>
              </a:buClr>
              <a:buSzPts val="2800"/>
              <a:buChar char="•"/>
            </a:pPr>
            <a:r>
              <a:rPr lang="en-US"/>
              <a:t>Model Nutrition Specific Program</a:t>
            </a:r>
            <a:endParaRPr/>
          </a:p>
        </p:txBody>
      </p:sp>
      <p:sp>
        <p:nvSpPr>
          <p:cNvPr id="125" name="Google Shape;125;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12/16/2025</a:t>
            </a:r>
            <a:endParaRPr/>
          </a:p>
        </p:txBody>
      </p:sp>
      <p:sp>
        <p:nvSpPr>
          <p:cNvPr id="126" name="Google Shape;126;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solidFill>
                  <a:schemeClr val="dk1"/>
                </a:solidFill>
              </a:rPr>
              <a:t>NATIONAL NUTRITION PROGRAMME</a:t>
            </a:r>
            <a:endParaRPr/>
          </a:p>
        </p:txBody>
      </p:sp>
      <p:sp>
        <p:nvSpPr>
          <p:cNvPr id="127" name="Google Shape;127;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6"/>
          <p:cNvSpPr txBox="1"/>
          <p:nvPr>
            <p:ph type="title"/>
          </p:nvPr>
        </p:nvSpPr>
        <p:spPr>
          <a:xfrm>
            <a:off x="838200" y="365126"/>
            <a:ext cx="10515600" cy="1090048"/>
          </a:xfrm>
          <a:prstGeom prst="rect">
            <a:avLst/>
          </a:prstGeom>
          <a:noFill/>
          <a:ln cap="flat" cmpd="sng" w="19050">
            <a:solidFill>
              <a:srgbClr val="0C0C0C"/>
            </a:solidFill>
            <a:prstDash val="solid"/>
            <a:round/>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78206E"/>
              </a:buClr>
              <a:buSzPts val="4400"/>
              <a:buFont typeface="Times New Roman"/>
              <a:buNone/>
            </a:pPr>
            <a:r>
              <a:rPr lang="en-US"/>
              <a:t>VISION, MISSION AND GOAL</a:t>
            </a:r>
            <a:endParaRPr/>
          </a:p>
        </p:txBody>
      </p:sp>
      <p:sp>
        <p:nvSpPr>
          <p:cNvPr id="133" name="Google Shape;133;p6"/>
          <p:cNvSpPr txBox="1"/>
          <p:nvPr>
            <p:ph idx="1" type="body"/>
          </p:nvPr>
        </p:nvSpPr>
        <p:spPr>
          <a:xfrm>
            <a:off x="838200" y="1641987"/>
            <a:ext cx="10515600" cy="4534976"/>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rgbClr val="BF4F14"/>
              </a:buClr>
              <a:buSzPts val="2800"/>
              <a:buNone/>
            </a:pPr>
            <a:r>
              <a:rPr b="1" lang="en-US">
                <a:solidFill>
                  <a:srgbClr val="BF4F14"/>
                </a:solidFill>
              </a:rPr>
              <a:t>Vision </a:t>
            </a:r>
            <a:endParaRPr/>
          </a:p>
          <a:p>
            <a:pPr indent="0" lvl="0" marL="0" rtl="0" algn="just">
              <a:lnSpc>
                <a:spcPct val="90000"/>
              </a:lnSpc>
              <a:spcBef>
                <a:spcPts val="1000"/>
              </a:spcBef>
              <a:spcAft>
                <a:spcPts val="0"/>
              </a:spcAft>
              <a:buClr>
                <a:schemeClr val="dk1"/>
              </a:buClr>
              <a:buSzPts val="2800"/>
              <a:buNone/>
            </a:pPr>
            <a:r>
              <a:rPr lang="en-US"/>
              <a:t>To prepare well-nourished, healthy, happy and capable citizens.</a:t>
            </a:r>
            <a:endParaRPr/>
          </a:p>
          <a:p>
            <a:pPr indent="0" lvl="0" marL="0" rtl="0" algn="just">
              <a:lnSpc>
                <a:spcPct val="90000"/>
              </a:lnSpc>
              <a:spcBef>
                <a:spcPts val="1000"/>
              </a:spcBef>
              <a:spcAft>
                <a:spcPts val="0"/>
              </a:spcAft>
              <a:buClr>
                <a:srgbClr val="BF4F14"/>
              </a:buClr>
              <a:buSzPts val="2800"/>
              <a:buNone/>
            </a:pPr>
            <a:r>
              <a:rPr b="1" lang="en-US">
                <a:solidFill>
                  <a:srgbClr val="BF4F14"/>
                </a:solidFill>
              </a:rPr>
              <a:t>Mission</a:t>
            </a:r>
            <a:endParaRPr/>
          </a:p>
          <a:p>
            <a:pPr indent="0" lvl="0" marL="0" rtl="0" algn="just">
              <a:lnSpc>
                <a:spcPct val="90000"/>
              </a:lnSpc>
              <a:spcBef>
                <a:spcPts val="1000"/>
              </a:spcBef>
              <a:spcAft>
                <a:spcPts val="0"/>
              </a:spcAft>
              <a:buClr>
                <a:schemeClr val="dk1"/>
              </a:buClr>
              <a:buSzPts val="2800"/>
              <a:buNone/>
            </a:pPr>
            <a:r>
              <a:rPr lang="en-US"/>
              <a:t>To build a nutrition friendly society.</a:t>
            </a:r>
            <a:endParaRPr/>
          </a:p>
          <a:p>
            <a:pPr indent="0" lvl="0" marL="0" rtl="0" algn="just">
              <a:lnSpc>
                <a:spcPct val="90000"/>
              </a:lnSpc>
              <a:spcBef>
                <a:spcPts val="1000"/>
              </a:spcBef>
              <a:spcAft>
                <a:spcPts val="0"/>
              </a:spcAft>
              <a:buClr>
                <a:srgbClr val="BF4F14"/>
              </a:buClr>
              <a:buSzPts val="2800"/>
              <a:buNone/>
            </a:pPr>
            <a:r>
              <a:rPr b="1" lang="en-US">
                <a:solidFill>
                  <a:srgbClr val="BF4F14"/>
                </a:solidFill>
              </a:rPr>
              <a:t>Goal</a:t>
            </a:r>
            <a:endParaRPr/>
          </a:p>
          <a:p>
            <a:pPr indent="0" lvl="0" marL="0" rtl="0" algn="just">
              <a:lnSpc>
                <a:spcPct val="90000"/>
              </a:lnSpc>
              <a:spcBef>
                <a:spcPts val="1000"/>
              </a:spcBef>
              <a:spcAft>
                <a:spcPts val="0"/>
              </a:spcAft>
              <a:buClr>
                <a:schemeClr val="dk1"/>
              </a:buClr>
              <a:buSzPts val="2800"/>
              <a:buNone/>
            </a:pPr>
            <a:r>
              <a:rPr lang="en-US"/>
              <a:t>To reduce the current problem of malnutrition in line with the Sustainable Development Goals by 2030.</a:t>
            </a:r>
            <a:endParaRPr/>
          </a:p>
        </p:txBody>
      </p:sp>
      <p:sp>
        <p:nvSpPr>
          <p:cNvPr id="134" name="Google Shape;134;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12/16/2025</a:t>
            </a:r>
            <a:endParaRPr/>
          </a:p>
        </p:txBody>
      </p:sp>
      <p:sp>
        <p:nvSpPr>
          <p:cNvPr id="135" name="Google Shape;135;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solidFill>
                  <a:schemeClr val="dk1"/>
                </a:solidFill>
              </a:rPr>
              <a:t>NATIONAL NUTRITION PROGRAMME</a:t>
            </a:r>
            <a:endParaRPr/>
          </a:p>
        </p:txBody>
      </p:sp>
      <p:sp>
        <p:nvSpPr>
          <p:cNvPr id="136" name="Google Shape;136;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7"/>
          <p:cNvSpPr txBox="1"/>
          <p:nvPr>
            <p:ph type="title"/>
          </p:nvPr>
        </p:nvSpPr>
        <p:spPr>
          <a:xfrm>
            <a:off x="838200" y="275303"/>
            <a:ext cx="10515600" cy="875071"/>
          </a:xfrm>
          <a:prstGeom prst="rect">
            <a:avLst/>
          </a:prstGeom>
          <a:noFill/>
          <a:ln cap="flat" cmpd="sng" w="19050">
            <a:solidFill>
              <a:srgbClr val="0C0C0C"/>
            </a:solidFill>
            <a:prstDash val="solid"/>
            <a:round/>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78206E"/>
              </a:buClr>
              <a:buSzPts val="4400"/>
              <a:buFont typeface="Times New Roman"/>
              <a:buNone/>
            </a:pPr>
            <a:r>
              <a:rPr lang="en-US"/>
              <a:t>OBJECTIVES</a:t>
            </a:r>
            <a:endParaRPr/>
          </a:p>
        </p:txBody>
      </p:sp>
      <p:sp>
        <p:nvSpPr>
          <p:cNvPr id="142" name="Google Shape;142;p7"/>
          <p:cNvSpPr txBox="1"/>
          <p:nvPr>
            <p:ph idx="1" type="body"/>
          </p:nvPr>
        </p:nvSpPr>
        <p:spPr>
          <a:xfrm>
            <a:off x="838200" y="1356852"/>
            <a:ext cx="10515600" cy="4552335"/>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dk1"/>
              </a:buClr>
              <a:buSzPts val="2800"/>
              <a:buChar char="•"/>
            </a:pPr>
            <a:r>
              <a:rPr lang="en-US"/>
              <a:t>Improving the nutritional status of newborns, children, adolescents and women by increasing their access to nutritionally specific and nutrition-sensitive services</a:t>
            </a:r>
            <a:endParaRPr/>
          </a:p>
          <a:p>
            <a:pPr indent="-228600" lvl="0" marL="228600" rtl="0" algn="just">
              <a:lnSpc>
                <a:spcPct val="90000"/>
              </a:lnSpc>
              <a:spcBef>
                <a:spcPts val="1000"/>
              </a:spcBef>
              <a:spcAft>
                <a:spcPts val="0"/>
              </a:spcAft>
              <a:buClr>
                <a:schemeClr val="dk1"/>
              </a:buClr>
              <a:buSzPts val="2800"/>
              <a:buChar char="•"/>
            </a:pPr>
            <a:r>
              <a:rPr lang="en-US"/>
              <a:t>Enhancing the quality of nutrition specific and nutrition sensitive services and enhancing the capacity of service providers to provide nutrition services</a:t>
            </a:r>
            <a:endParaRPr/>
          </a:p>
          <a:p>
            <a:pPr indent="-228600" lvl="0" marL="228600" rtl="0" algn="just">
              <a:lnSpc>
                <a:spcPct val="90000"/>
              </a:lnSpc>
              <a:spcBef>
                <a:spcPts val="1000"/>
              </a:spcBef>
              <a:spcAft>
                <a:spcPts val="0"/>
              </a:spcAft>
              <a:buClr>
                <a:schemeClr val="dk1"/>
              </a:buClr>
              <a:buSzPts val="2800"/>
              <a:buChar char="•"/>
            </a:pPr>
            <a:r>
              <a:rPr lang="en-US"/>
              <a:t>Increase the demand for nutrition specific and sensitive services by raising public awareness at the community level, promote positive behaviors related to nutrition and eliminate negative habits.</a:t>
            </a:r>
            <a:endParaRPr/>
          </a:p>
          <a:p>
            <a:pPr indent="-228600" lvl="0" marL="228600" rtl="0" algn="just">
              <a:lnSpc>
                <a:spcPct val="90000"/>
              </a:lnSpc>
              <a:spcBef>
                <a:spcPts val="1000"/>
              </a:spcBef>
              <a:spcAft>
                <a:spcPts val="0"/>
              </a:spcAft>
              <a:buClr>
                <a:schemeClr val="dk1"/>
              </a:buClr>
              <a:buSzPts val="2800"/>
              <a:buChar char="•"/>
            </a:pPr>
            <a:r>
              <a:rPr lang="en-US"/>
              <a:t>To increase the scope of nutrition services in accordance with time.</a:t>
            </a:r>
            <a:endParaRPr/>
          </a:p>
        </p:txBody>
      </p:sp>
      <p:sp>
        <p:nvSpPr>
          <p:cNvPr id="143" name="Google Shape;143;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12/16/2025</a:t>
            </a:r>
            <a:endParaRPr/>
          </a:p>
        </p:txBody>
      </p:sp>
      <p:sp>
        <p:nvSpPr>
          <p:cNvPr id="144" name="Google Shape;144;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solidFill>
                  <a:schemeClr val="dk1"/>
                </a:solidFill>
              </a:rPr>
              <a:t>NATIONAL NUTRITION PROGRAMME</a:t>
            </a:r>
            <a:endParaRPr/>
          </a:p>
        </p:txBody>
      </p:sp>
      <p:sp>
        <p:nvSpPr>
          <p:cNvPr id="145" name="Google Shape;145;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8"/>
          <p:cNvSpPr txBox="1"/>
          <p:nvPr>
            <p:ph type="title"/>
          </p:nvPr>
        </p:nvSpPr>
        <p:spPr>
          <a:xfrm>
            <a:off x="838200" y="365125"/>
            <a:ext cx="10515600" cy="1325563"/>
          </a:xfrm>
          <a:prstGeom prst="rect">
            <a:avLst/>
          </a:prstGeom>
          <a:noFill/>
          <a:ln cap="flat" cmpd="sng" w="19050">
            <a:solidFill>
              <a:srgbClr val="0C0C0C"/>
            </a:solidFill>
            <a:prstDash val="solid"/>
            <a:round/>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78206E"/>
              </a:buClr>
              <a:buSzPts val="4400"/>
              <a:buFont typeface="Times New Roman"/>
              <a:buNone/>
            </a:pPr>
            <a:r>
              <a:rPr lang="en-US"/>
              <a:t>Global nutrition Target for 2025 determined by World Health Assembly</a:t>
            </a:r>
            <a:endParaRPr/>
          </a:p>
        </p:txBody>
      </p:sp>
      <p:sp>
        <p:nvSpPr>
          <p:cNvPr id="151" name="Google Shape;151;p8"/>
          <p:cNvSpPr txBox="1"/>
          <p:nvPr>
            <p:ph idx="1" type="body"/>
          </p:nvPr>
        </p:nvSpPr>
        <p:spPr>
          <a:xfrm>
            <a:off x="838200" y="1825625"/>
            <a:ext cx="10515600" cy="4351338"/>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rgbClr val="0C0C0C"/>
              </a:buClr>
              <a:buSzPts val="2800"/>
              <a:buNone/>
            </a:pPr>
            <a:r>
              <a:rPr lang="en-US">
                <a:solidFill>
                  <a:srgbClr val="0C0C0C"/>
                </a:solidFill>
              </a:rPr>
              <a:t>Nepal was also signatory nation.</a:t>
            </a:r>
            <a:endParaRPr/>
          </a:p>
          <a:p>
            <a:pPr indent="-228600" lvl="0" marL="228600" rtl="0" algn="just">
              <a:lnSpc>
                <a:spcPct val="90000"/>
              </a:lnSpc>
              <a:spcBef>
                <a:spcPts val="1000"/>
              </a:spcBef>
              <a:spcAft>
                <a:spcPts val="0"/>
              </a:spcAft>
              <a:buClr>
                <a:srgbClr val="0C0C0C"/>
              </a:buClr>
              <a:buSzPts val="2800"/>
              <a:buChar char="•"/>
            </a:pPr>
            <a:r>
              <a:rPr lang="en-US">
                <a:solidFill>
                  <a:srgbClr val="0C0C0C"/>
                </a:solidFill>
              </a:rPr>
              <a:t>Reduce the global number of &lt;5 children who are </a:t>
            </a:r>
            <a:r>
              <a:rPr b="1" lang="en-US">
                <a:solidFill>
                  <a:srgbClr val="0C0C0C"/>
                </a:solidFill>
              </a:rPr>
              <a:t>stunted</a:t>
            </a:r>
            <a:r>
              <a:rPr lang="en-US">
                <a:solidFill>
                  <a:srgbClr val="0C0C0C"/>
                </a:solidFill>
              </a:rPr>
              <a:t> by 40%.</a:t>
            </a:r>
            <a:endParaRPr/>
          </a:p>
          <a:p>
            <a:pPr indent="-228600" lvl="0" marL="228600" rtl="0" algn="just">
              <a:lnSpc>
                <a:spcPct val="90000"/>
              </a:lnSpc>
              <a:spcBef>
                <a:spcPts val="1000"/>
              </a:spcBef>
              <a:spcAft>
                <a:spcPts val="0"/>
              </a:spcAft>
              <a:buClr>
                <a:srgbClr val="0C0C0C"/>
              </a:buClr>
              <a:buSzPts val="2800"/>
              <a:buChar char="•"/>
            </a:pPr>
            <a:r>
              <a:rPr lang="en-US">
                <a:solidFill>
                  <a:srgbClr val="0C0C0C"/>
                </a:solidFill>
              </a:rPr>
              <a:t>Reduce </a:t>
            </a:r>
            <a:r>
              <a:rPr b="1" lang="en-US">
                <a:solidFill>
                  <a:srgbClr val="0C0C0C"/>
                </a:solidFill>
              </a:rPr>
              <a:t>anaemia</a:t>
            </a:r>
            <a:r>
              <a:rPr lang="en-US">
                <a:solidFill>
                  <a:srgbClr val="0C0C0C"/>
                </a:solidFill>
              </a:rPr>
              <a:t> in women of reproductive age by 50%.</a:t>
            </a:r>
            <a:endParaRPr/>
          </a:p>
          <a:p>
            <a:pPr indent="-228600" lvl="0" marL="228600" rtl="0" algn="just">
              <a:lnSpc>
                <a:spcPct val="90000"/>
              </a:lnSpc>
              <a:spcBef>
                <a:spcPts val="1000"/>
              </a:spcBef>
              <a:spcAft>
                <a:spcPts val="0"/>
              </a:spcAft>
              <a:buClr>
                <a:srgbClr val="0C0C0C"/>
              </a:buClr>
              <a:buSzPts val="2800"/>
              <a:buChar char="•"/>
            </a:pPr>
            <a:r>
              <a:rPr lang="en-US">
                <a:solidFill>
                  <a:srgbClr val="0C0C0C"/>
                </a:solidFill>
              </a:rPr>
              <a:t>Reduce </a:t>
            </a:r>
            <a:r>
              <a:rPr b="1" lang="en-US">
                <a:solidFill>
                  <a:srgbClr val="0C0C0C"/>
                </a:solidFill>
              </a:rPr>
              <a:t>low birth weight </a:t>
            </a:r>
            <a:r>
              <a:rPr lang="en-US">
                <a:solidFill>
                  <a:srgbClr val="0C0C0C"/>
                </a:solidFill>
              </a:rPr>
              <a:t>by 30%.</a:t>
            </a:r>
            <a:endParaRPr/>
          </a:p>
          <a:p>
            <a:pPr indent="-228600" lvl="0" marL="228600" rtl="0" algn="just">
              <a:lnSpc>
                <a:spcPct val="90000"/>
              </a:lnSpc>
              <a:spcBef>
                <a:spcPts val="1000"/>
              </a:spcBef>
              <a:spcAft>
                <a:spcPts val="0"/>
              </a:spcAft>
              <a:buClr>
                <a:srgbClr val="0C0C0C"/>
              </a:buClr>
              <a:buSzPts val="2800"/>
              <a:buChar char="•"/>
            </a:pPr>
            <a:r>
              <a:rPr lang="en-US">
                <a:solidFill>
                  <a:srgbClr val="0C0C0C"/>
                </a:solidFill>
              </a:rPr>
              <a:t>Zero increase in childhood </a:t>
            </a:r>
            <a:r>
              <a:rPr b="1" lang="en-US">
                <a:solidFill>
                  <a:srgbClr val="0C0C0C"/>
                </a:solidFill>
              </a:rPr>
              <a:t>overweight.</a:t>
            </a:r>
            <a:endParaRPr/>
          </a:p>
          <a:p>
            <a:pPr indent="-228600" lvl="0" marL="228600" rtl="0" algn="just">
              <a:lnSpc>
                <a:spcPct val="90000"/>
              </a:lnSpc>
              <a:spcBef>
                <a:spcPts val="1000"/>
              </a:spcBef>
              <a:spcAft>
                <a:spcPts val="0"/>
              </a:spcAft>
              <a:buClr>
                <a:srgbClr val="0C0C0C"/>
              </a:buClr>
              <a:buSzPts val="2800"/>
              <a:buChar char="•"/>
            </a:pPr>
            <a:r>
              <a:rPr lang="en-US">
                <a:solidFill>
                  <a:srgbClr val="0C0C0C"/>
                </a:solidFill>
              </a:rPr>
              <a:t>Increase the rate of </a:t>
            </a:r>
            <a:r>
              <a:rPr b="1" lang="en-US">
                <a:solidFill>
                  <a:srgbClr val="0C0C0C"/>
                </a:solidFill>
              </a:rPr>
              <a:t>exclusive breastfeeding</a:t>
            </a:r>
            <a:r>
              <a:rPr lang="en-US">
                <a:solidFill>
                  <a:srgbClr val="0C0C0C"/>
                </a:solidFill>
              </a:rPr>
              <a:t> in the first six months up to at least 50%.</a:t>
            </a:r>
            <a:endParaRPr/>
          </a:p>
          <a:p>
            <a:pPr indent="-228600" lvl="0" marL="228600" rtl="0" algn="just">
              <a:lnSpc>
                <a:spcPct val="90000"/>
              </a:lnSpc>
              <a:spcBef>
                <a:spcPts val="1000"/>
              </a:spcBef>
              <a:spcAft>
                <a:spcPts val="0"/>
              </a:spcAft>
              <a:buClr>
                <a:srgbClr val="0C0C0C"/>
              </a:buClr>
              <a:buSzPts val="2800"/>
              <a:buChar char="•"/>
            </a:pPr>
            <a:r>
              <a:rPr lang="en-US">
                <a:solidFill>
                  <a:srgbClr val="0C0C0C"/>
                </a:solidFill>
              </a:rPr>
              <a:t>Reduce and maintain childhood </a:t>
            </a:r>
            <a:r>
              <a:rPr b="1" lang="en-US">
                <a:solidFill>
                  <a:srgbClr val="0C0C0C"/>
                </a:solidFill>
              </a:rPr>
              <a:t>wasting</a:t>
            </a:r>
            <a:r>
              <a:rPr lang="en-US">
                <a:solidFill>
                  <a:srgbClr val="0C0C0C"/>
                </a:solidFill>
              </a:rPr>
              <a:t> to less than 5%.</a:t>
            </a:r>
            <a:endParaRPr>
              <a:solidFill>
                <a:srgbClr val="0C0C0C"/>
              </a:solidFill>
            </a:endParaRPr>
          </a:p>
        </p:txBody>
      </p:sp>
      <p:sp>
        <p:nvSpPr>
          <p:cNvPr id="152" name="Google Shape;15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12/16/2025</a:t>
            </a:r>
            <a:endParaRPr/>
          </a:p>
        </p:txBody>
      </p:sp>
      <p:sp>
        <p:nvSpPr>
          <p:cNvPr id="153" name="Google Shape;153;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solidFill>
                  <a:schemeClr val="dk1"/>
                </a:solidFill>
              </a:rPr>
              <a:t>NATIONAL NUTRITION PROGRAMME</a:t>
            </a:r>
            <a:endParaRPr/>
          </a:p>
        </p:txBody>
      </p:sp>
      <p:sp>
        <p:nvSpPr>
          <p:cNvPr id="154" name="Google Shape;154;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9"/>
          <p:cNvSpPr txBox="1"/>
          <p:nvPr>
            <p:ph type="title"/>
          </p:nvPr>
        </p:nvSpPr>
        <p:spPr>
          <a:xfrm>
            <a:off x="838200" y="136525"/>
            <a:ext cx="10515600" cy="627932"/>
          </a:xfrm>
          <a:prstGeom prst="rect">
            <a:avLst/>
          </a:prstGeom>
          <a:noFill/>
          <a:ln cap="flat" cmpd="sng" w="19050">
            <a:solidFill>
              <a:srgbClr val="0C0C0C"/>
            </a:solidFill>
            <a:prstDash val="solid"/>
            <a:round/>
            <a:headEnd len="sm" w="sm" type="none"/>
            <a:tailEnd len="sm" w="sm" type="none"/>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rgbClr val="78206E"/>
              </a:buClr>
              <a:buSzPct val="100000"/>
              <a:buFont typeface="Times New Roman"/>
              <a:buNone/>
            </a:pPr>
            <a:r>
              <a:rPr lang="en-US"/>
              <a:t>TARGET OF MSNP III</a:t>
            </a:r>
            <a:endParaRPr/>
          </a:p>
        </p:txBody>
      </p:sp>
      <p:sp>
        <p:nvSpPr>
          <p:cNvPr id="160" name="Google Shape;160;p9"/>
          <p:cNvSpPr txBox="1"/>
          <p:nvPr>
            <p:ph idx="1" type="body"/>
          </p:nvPr>
        </p:nvSpPr>
        <p:spPr>
          <a:xfrm>
            <a:off x="838200" y="953729"/>
            <a:ext cx="10515600" cy="5223235"/>
          </a:xfrm>
          <a:prstGeom prst="rect">
            <a:avLst/>
          </a:prstGeom>
          <a:noFill/>
          <a:ln cap="flat" cmpd="sng" w="19050">
            <a:solidFill>
              <a:srgbClr val="0C0C0C"/>
            </a:solidFill>
            <a:prstDash val="solid"/>
            <a:round/>
            <a:headEnd len="sm" w="sm" type="none"/>
            <a:tailEnd len="sm" w="sm" type="none"/>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chemeClr val="dk1"/>
              </a:buClr>
              <a:buSzPts val="2200"/>
              <a:buNone/>
            </a:pPr>
            <a:r>
              <a:rPr lang="en-US" sz="2200"/>
              <a:t>By the end of the plan period,</a:t>
            </a:r>
            <a:endParaRPr/>
          </a:p>
          <a:p>
            <a:pPr indent="-228600" lvl="1" marL="685800" rtl="0" algn="just">
              <a:lnSpc>
                <a:spcPct val="90000"/>
              </a:lnSpc>
              <a:spcBef>
                <a:spcPts val="500"/>
              </a:spcBef>
              <a:spcAft>
                <a:spcPts val="0"/>
              </a:spcAft>
              <a:buClr>
                <a:schemeClr val="dk1"/>
              </a:buClr>
              <a:buSzPts val="2200"/>
              <a:buChar char="•"/>
            </a:pPr>
            <a:r>
              <a:rPr lang="en-US" sz="2200"/>
              <a:t>The stunting rate among children under five years of age will be reduced from 25 percent to less than 15 percent, </a:t>
            </a:r>
            <a:endParaRPr/>
          </a:p>
          <a:p>
            <a:pPr indent="-228600" lvl="1" marL="685800" rtl="0" algn="just">
              <a:lnSpc>
                <a:spcPct val="90000"/>
              </a:lnSpc>
              <a:spcBef>
                <a:spcPts val="500"/>
              </a:spcBef>
              <a:spcAft>
                <a:spcPts val="0"/>
              </a:spcAft>
              <a:buClr>
                <a:schemeClr val="dk1"/>
              </a:buClr>
              <a:buSzPts val="2200"/>
              <a:buChar char="•"/>
            </a:pPr>
            <a:r>
              <a:rPr lang="en-US" sz="2200"/>
              <a:t>The wasting rate from 8 percent to 4 percent, </a:t>
            </a:r>
            <a:endParaRPr/>
          </a:p>
          <a:p>
            <a:pPr indent="-228600" lvl="1" marL="685800" rtl="0" algn="just">
              <a:lnSpc>
                <a:spcPct val="90000"/>
              </a:lnSpc>
              <a:spcBef>
                <a:spcPts val="500"/>
              </a:spcBef>
              <a:spcAft>
                <a:spcPts val="0"/>
              </a:spcAft>
              <a:buClr>
                <a:schemeClr val="dk1"/>
              </a:buClr>
              <a:buSzPts val="2200"/>
              <a:buChar char="•"/>
            </a:pPr>
            <a:r>
              <a:rPr lang="en-US" sz="2200"/>
              <a:t>The underweight rate from 19 percent to 9 percent</a:t>
            </a:r>
            <a:endParaRPr/>
          </a:p>
          <a:p>
            <a:pPr indent="-228600" lvl="1" marL="685800" rtl="0" algn="just">
              <a:lnSpc>
                <a:spcPct val="90000"/>
              </a:lnSpc>
              <a:spcBef>
                <a:spcPts val="500"/>
              </a:spcBef>
              <a:spcAft>
                <a:spcPts val="0"/>
              </a:spcAft>
              <a:buClr>
                <a:schemeClr val="dk1"/>
              </a:buClr>
              <a:buSzPts val="2200"/>
              <a:buChar char="•"/>
            </a:pPr>
            <a:r>
              <a:rPr lang="en-US" sz="2200"/>
              <a:t>The overweight/obesity rate among children under five years of age will be reduced to less than 1 percent.</a:t>
            </a:r>
            <a:endParaRPr/>
          </a:p>
          <a:p>
            <a:pPr indent="-228600" lvl="1" marL="685800" rtl="0" algn="just">
              <a:lnSpc>
                <a:spcPct val="90000"/>
              </a:lnSpc>
              <a:spcBef>
                <a:spcPts val="500"/>
              </a:spcBef>
              <a:spcAft>
                <a:spcPts val="0"/>
              </a:spcAft>
              <a:buClr>
                <a:schemeClr val="dk1"/>
              </a:buClr>
              <a:buSzPts val="2200"/>
              <a:buChar char="•"/>
            </a:pPr>
            <a:r>
              <a:rPr lang="en-US" sz="2200"/>
              <a:t>Similarly, the underweight birth rate will be reduced from 12 percent to ≤1.4 percent.</a:t>
            </a:r>
            <a:endParaRPr/>
          </a:p>
          <a:p>
            <a:pPr indent="-228600" lvl="1" marL="685800" rtl="0" algn="just">
              <a:lnSpc>
                <a:spcPct val="90000"/>
              </a:lnSpc>
              <a:spcBef>
                <a:spcPts val="500"/>
              </a:spcBef>
              <a:spcAft>
                <a:spcPts val="0"/>
              </a:spcAft>
              <a:buClr>
                <a:schemeClr val="dk1"/>
              </a:buClr>
              <a:buSzPts val="2200"/>
              <a:buChar char="•"/>
            </a:pPr>
            <a:r>
              <a:rPr lang="en-US" sz="2200"/>
              <a:t>The overweight/obesity rate among children under five years of age will be reduced to less than 1 percent, </a:t>
            </a:r>
            <a:endParaRPr/>
          </a:p>
          <a:p>
            <a:pPr indent="-228600" lvl="1" marL="685800" rtl="0" algn="just">
              <a:lnSpc>
                <a:spcPct val="90000"/>
              </a:lnSpc>
              <a:spcBef>
                <a:spcPts val="500"/>
              </a:spcBef>
              <a:spcAft>
                <a:spcPts val="0"/>
              </a:spcAft>
              <a:buClr>
                <a:schemeClr val="dk1"/>
              </a:buClr>
              <a:buSzPts val="2200"/>
              <a:buChar char="•"/>
            </a:pPr>
            <a:r>
              <a:rPr lang="en-US" sz="2200"/>
              <a:t>Anemia among children aged five years and above will decrease from 43 percent to 10 percent, while anemia among women aged 15 to 49 years will decrease from 34 percent to 10 percent. </a:t>
            </a:r>
            <a:endParaRPr/>
          </a:p>
          <a:p>
            <a:pPr indent="-228600" lvl="1" marL="685800" rtl="0" algn="just">
              <a:lnSpc>
                <a:spcPct val="90000"/>
              </a:lnSpc>
              <a:spcBef>
                <a:spcPts val="500"/>
              </a:spcBef>
              <a:spcAft>
                <a:spcPts val="0"/>
              </a:spcAft>
              <a:buClr>
                <a:schemeClr val="dk1"/>
              </a:buClr>
              <a:buSzPts val="2200"/>
              <a:buChar char="•"/>
            </a:pPr>
            <a:r>
              <a:rPr lang="en-US" sz="2200"/>
              <a:t>Similarly, chronic energy deficiency among women of reproductive age will decrease from 10 percent to 15 percent.</a:t>
            </a:r>
            <a:endParaRPr/>
          </a:p>
          <a:p>
            <a:pPr indent="-50800" lvl="0" marL="228600" rtl="0" algn="just">
              <a:lnSpc>
                <a:spcPct val="90000"/>
              </a:lnSpc>
              <a:spcBef>
                <a:spcPts val="1000"/>
              </a:spcBef>
              <a:spcAft>
                <a:spcPts val="0"/>
              </a:spcAft>
              <a:buClr>
                <a:schemeClr val="dk1"/>
              </a:buClr>
              <a:buSzPts val="2800"/>
              <a:buNone/>
            </a:pPr>
            <a:r>
              <a:t/>
            </a:r>
            <a:endParaRPr/>
          </a:p>
        </p:txBody>
      </p:sp>
      <p:sp>
        <p:nvSpPr>
          <p:cNvPr id="161" name="Google Shape;161;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12/16/2025</a:t>
            </a:r>
            <a:endParaRPr/>
          </a:p>
        </p:txBody>
      </p:sp>
      <p:sp>
        <p:nvSpPr>
          <p:cNvPr id="162" name="Google Shape;162;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solidFill>
                  <a:schemeClr val="dk1"/>
                </a:solidFill>
              </a:rPr>
              <a:t>NATIONAL NUTRITION PROGRAMME</a:t>
            </a:r>
            <a:endParaRPr/>
          </a:p>
        </p:txBody>
      </p:sp>
      <p:sp>
        <p:nvSpPr>
          <p:cNvPr id="163" name="Google Shape;163;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2025-11-22T15:30:06Z</dcterms:created>
  <dc:creator>Aashma Upadhaya</dc:creator>
</cp:coreProperties>
</file>