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9" r:id="rId4"/>
    <p:sldId id="275" r:id="rId5"/>
    <p:sldId id="276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9" r:id="rId20"/>
    <p:sldId id="277" r:id="rId21"/>
    <p:sldId id="278" r:id="rId22"/>
    <p:sldId id="280" r:id="rId23"/>
    <p:sldId id="28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810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smtClean="0"/>
              <a:t>How to overcome stage fear and class room practice.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362200" y="3733800"/>
            <a:ext cx="5715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/>
              <a:t>Presented by</a:t>
            </a:r>
          </a:p>
          <a:p>
            <a:pPr algn="ctr"/>
            <a:r>
              <a:rPr lang="en-US" sz="6000" dirty="0" smtClean="0"/>
              <a:t>Mr. T.P.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2. Practice Your Speech 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95400"/>
            <a:ext cx="9144000" cy="5344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88" indent="-166688">
              <a:spcAft>
                <a:spcPct val="15000"/>
              </a:spcAft>
            </a:pPr>
            <a:r>
              <a:rPr lang="en-US" sz="4400" b="1" dirty="0" smtClean="0">
                <a:latin typeface="Arial" charset="0"/>
              </a:rPr>
              <a:t>Practice alone</a:t>
            </a:r>
          </a:p>
          <a:p>
            <a:pPr marL="166688" indent="-166688">
              <a:spcAft>
                <a:spcPct val="15000"/>
              </a:spcAft>
            </a:pPr>
            <a:r>
              <a:rPr lang="en-US" sz="4400" b="1" dirty="0" smtClean="0">
                <a:latin typeface="Arial" charset="0"/>
              </a:rPr>
              <a:t>many times</a:t>
            </a:r>
            <a:endParaRPr lang="en-US" sz="4400" dirty="0" smtClean="0">
              <a:latin typeface="Arial" charset="0"/>
            </a:endParaRPr>
          </a:p>
          <a:p>
            <a:pPr marL="166688" indent="-166688">
              <a:spcAft>
                <a:spcPct val="15000"/>
              </a:spcAft>
            </a:pPr>
            <a:endParaRPr lang="en-US" sz="1400" dirty="0" smtClean="0">
              <a:latin typeface="Arial" charset="0"/>
            </a:endParaRPr>
          </a:p>
          <a:p>
            <a:pPr marL="166688" indent="-166688">
              <a:spcAft>
                <a:spcPct val="1500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n-US" sz="4000" dirty="0" smtClean="0">
                <a:latin typeface="Arial" charset="0"/>
              </a:rPr>
              <a:t> speak out loud</a:t>
            </a:r>
          </a:p>
          <a:p>
            <a:pPr marL="166688" indent="-166688">
              <a:spcAft>
                <a:spcPct val="1500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n-US" sz="4000" dirty="0" smtClean="0">
                <a:latin typeface="Arial" charset="0"/>
              </a:rPr>
              <a:t> speak looking into a mirror</a:t>
            </a:r>
          </a:p>
          <a:p>
            <a:pPr marL="166688" indent="-166688">
              <a:spcAft>
                <a:spcPct val="1500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n-US" sz="4000" dirty="0" smtClean="0">
                <a:latin typeface="Arial" charset="0"/>
              </a:rPr>
              <a:t> stand in the corner</a:t>
            </a:r>
          </a:p>
          <a:p>
            <a:pPr marL="166688" indent="-166688">
              <a:spcAft>
                <a:spcPct val="1500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n-US" sz="4000" dirty="0" smtClean="0">
                <a:latin typeface="Arial" charset="0"/>
              </a:rPr>
              <a:t> record your practice</a:t>
            </a:r>
          </a:p>
          <a:p>
            <a:endParaRPr lang="en-US" sz="4000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6629400" y="1219200"/>
          <a:ext cx="2216150" cy="5181600"/>
        </p:xfrm>
        <a:graphic>
          <a:graphicData uri="http://schemas.openxmlformats.org/presentationml/2006/ole">
            <p:oleObj spid="_x0000_s1026" r:id="rId3" imgW="824400" imgH="10152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371600"/>
            <a:ext cx="9144000" cy="353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88" indent="-166688">
              <a:spcAft>
                <a:spcPct val="15000"/>
              </a:spcAft>
            </a:pPr>
            <a:r>
              <a:rPr lang="en-US" sz="3600" b="1" dirty="0" smtClean="0">
                <a:latin typeface="Arial" charset="0"/>
              </a:rPr>
              <a:t>Practice before friends</a:t>
            </a:r>
            <a:endParaRPr lang="en-US" sz="3600" dirty="0" smtClean="0">
              <a:latin typeface="Arial" charset="0"/>
            </a:endParaRPr>
          </a:p>
          <a:p>
            <a:pPr marL="166688" indent="-166688">
              <a:spcAft>
                <a:spcPct val="150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3200" dirty="0" smtClean="0">
                <a:latin typeface="Arial" charset="0"/>
              </a:rPr>
              <a:t> Gets you closer to the "real world" of speaking to a group</a:t>
            </a:r>
          </a:p>
          <a:p>
            <a:pPr marL="166688" indent="-166688">
              <a:spcAft>
                <a:spcPct val="150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en-US" sz="1100" dirty="0" smtClean="0">
              <a:latin typeface="Arial" charset="0"/>
            </a:endParaRPr>
          </a:p>
          <a:p>
            <a:pPr marL="166688" indent="-166688">
              <a:spcAft>
                <a:spcPct val="150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3200" dirty="0" smtClean="0">
                <a:latin typeface="Arial" charset="0"/>
              </a:rPr>
              <a:t> Even one person is good for this type of practice</a:t>
            </a:r>
          </a:p>
          <a:p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181600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Proper preparation and rehearsal can help to reduce fear by about 75%.</a:t>
            </a:r>
          </a:p>
          <a:p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3. Have A Backup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9540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charset="0"/>
              </a:rPr>
              <a:t>Have a backup, in case you forget what you want to say. </a:t>
            </a:r>
          </a:p>
          <a:p>
            <a:endParaRPr lang="en-US" sz="4000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962400" y="2895600"/>
          <a:ext cx="4333875" cy="3276600"/>
        </p:xfrm>
        <a:graphic>
          <a:graphicData uri="http://schemas.openxmlformats.org/presentationml/2006/ole">
            <p:oleObj spid="_x0000_s2050" r:id="rId3" imgW="1292400" imgH="1317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600200"/>
            <a:ext cx="9144000" cy="469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ct val="15000"/>
              </a:spcAft>
            </a:pPr>
            <a:r>
              <a:rPr lang="en-US" sz="4000" b="1" dirty="0" smtClean="0">
                <a:latin typeface="Arial" charset="0"/>
              </a:rPr>
              <a:t>Prepare a "safety net"</a:t>
            </a:r>
            <a:endParaRPr lang="en-US" sz="4000" dirty="0" smtClean="0">
              <a:latin typeface="Arial" charset="0"/>
            </a:endParaRPr>
          </a:p>
          <a:p>
            <a:pPr>
              <a:spcAft>
                <a:spcPct val="15000"/>
              </a:spcAft>
            </a:pPr>
            <a:endParaRPr lang="en-US" sz="1200" dirty="0" smtClean="0">
              <a:latin typeface="Arial" charset="0"/>
            </a:endParaRPr>
          </a:p>
          <a:p>
            <a:pPr>
              <a:spcAft>
                <a:spcPct val="15000"/>
              </a:spcAft>
            </a:pPr>
            <a:r>
              <a:rPr lang="en-US" sz="3200" dirty="0" smtClean="0">
                <a:latin typeface="Arial" charset="0"/>
              </a:rPr>
              <a:t>Outline your speech</a:t>
            </a:r>
          </a:p>
          <a:p>
            <a:pPr marL="363538" lvl="1" indent="-134938">
              <a:spcAft>
                <a:spcPct val="15000"/>
              </a:spcAft>
              <a:buClr>
                <a:schemeClr val="accent2"/>
              </a:buClr>
              <a:buFontTx/>
              <a:buChar char="•"/>
            </a:pPr>
            <a:r>
              <a:rPr lang="en-US" sz="3200" dirty="0" smtClean="0">
                <a:latin typeface="Arial" charset="0"/>
              </a:rPr>
              <a:t> use paper or cards</a:t>
            </a:r>
          </a:p>
          <a:p>
            <a:pPr marL="363538" lvl="1" indent="-134938">
              <a:spcAft>
                <a:spcPct val="15000"/>
              </a:spcAft>
              <a:buClr>
                <a:schemeClr val="accent2"/>
              </a:buClr>
              <a:buFontTx/>
              <a:buChar char="•"/>
            </a:pPr>
            <a:r>
              <a:rPr lang="en-US" sz="3200" dirty="0" smtClean="0">
                <a:latin typeface="Arial" charset="0"/>
              </a:rPr>
              <a:t> Referring to notes is generally acceptable, as long as you are not reading your speech.</a:t>
            </a:r>
          </a:p>
          <a:p>
            <a:pPr>
              <a:spcAft>
                <a:spcPct val="15000"/>
              </a:spcAft>
            </a:pPr>
            <a:endParaRPr lang="en-US" sz="1200" dirty="0" smtClean="0">
              <a:latin typeface="Arial" charset="0"/>
            </a:endParaRPr>
          </a:p>
          <a:p>
            <a:pPr>
              <a:spcAft>
                <a:spcPct val="15000"/>
              </a:spcAft>
            </a:pPr>
            <a:r>
              <a:rPr lang="en-US" sz="3200" i="1" dirty="0" smtClean="0">
                <a:latin typeface="Arial" charset="0"/>
              </a:rPr>
              <a:t>You may never even use your notes, but they can reduce the “butterflies”. </a:t>
            </a:r>
          </a:p>
          <a:p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4. Reduce Fear of Audience 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143000"/>
            <a:ext cx="9144000" cy="5967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ct val="15000"/>
              </a:spcAft>
            </a:pPr>
            <a:r>
              <a:rPr lang="en-US" sz="2800" b="1" dirty="0" smtClean="0">
                <a:latin typeface="Arial" charset="0"/>
              </a:rPr>
              <a:t>The more important the audience or the occasion, </a:t>
            </a:r>
          </a:p>
          <a:p>
            <a:pPr algn="ctr">
              <a:spcAft>
                <a:spcPct val="15000"/>
              </a:spcAft>
            </a:pPr>
            <a:r>
              <a:rPr lang="en-US" sz="2800" b="1" dirty="0" smtClean="0">
                <a:latin typeface="Arial" charset="0"/>
              </a:rPr>
              <a:t>the greater your fear can be.</a:t>
            </a:r>
          </a:p>
          <a:p>
            <a:pPr>
              <a:spcAft>
                <a:spcPct val="15000"/>
              </a:spcAft>
            </a:pPr>
            <a:r>
              <a:rPr lang="en-US" sz="3600" b="1" dirty="0" smtClean="0">
                <a:latin typeface="Arial" charset="0"/>
              </a:rPr>
              <a:t>Negative approach</a:t>
            </a:r>
            <a:endParaRPr lang="en-US" sz="3600" dirty="0" smtClean="0">
              <a:latin typeface="Arial" charset="0"/>
            </a:endParaRPr>
          </a:p>
          <a:p>
            <a:pPr>
              <a:spcAft>
                <a:spcPct val="150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Arial" charset="0"/>
              </a:rPr>
              <a:t> visualize the audience as not being all that important.</a:t>
            </a:r>
          </a:p>
          <a:p>
            <a:pPr>
              <a:spcAft>
                <a:spcPct val="150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en-US" sz="1100" dirty="0" smtClean="0">
              <a:latin typeface="Arial" charset="0"/>
            </a:endParaRPr>
          </a:p>
          <a:p>
            <a:pPr>
              <a:spcAft>
                <a:spcPct val="150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Arial" charset="0"/>
              </a:rPr>
              <a:t> old trick: imagine audience is naked, or in clown suits -- the ridiculous image will make them seem less important.</a:t>
            </a:r>
          </a:p>
          <a:p>
            <a:pPr>
              <a:spcAft>
                <a:spcPct val="150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en-US" sz="1100" dirty="0" smtClean="0">
              <a:latin typeface="Arial" charset="0"/>
            </a:endParaRPr>
          </a:p>
          <a:p>
            <a:pPr>
              <a:spcAft>
                <a:spcPct val="150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Arial" charset="0"/>
              </a:rPr>
              <a:t> Problem: the negative image may be reflected in your speech.</a:t>
            </a:r>
          </a:p>
          <a:p>
            <a:pPr algn="ctr">
              <a:spcAft>
                <a:spcPct val="15000"/>
              </a:spcAft>
            </a:pPr>
            <a:endParaRPr lang="en-US" sz="2800" dirty="0" smtClean="0">
              <a:latin typeface="Arial" charset="0"/>
            </a:endParaRP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00200"/>
            <a:ext cx="9144000" cy="5937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ct val="15000"/>
              </a:spcAft>
            </a:pPr>
            <a:r>
              <a:rPr lang="en-US" sz="4800" b="1" dirty="0" smtClean="0">
                <a:latin typeface="Arial" charset="0"/>
              </a:rPr>
              <a:t>Positive approach</a:t>
            </a:r>
            <a:endParaRPr lang="en-US" sz="4800" dirty="0" smtClean="0">
              <a:latin typeface="Arial" charset="0"/>
            </a:endParaRPr>
          </a:p>
          <a:p>
            <a:endParaRPr lang="en-US" sz="4000" dirty="0" smtClean="0">
              <a:latin typeface="Arial" charset="0"/>
            </a:endParaRP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4400" dirty="0" smtClean="0"/>
              <a:t> the audience is usually on your side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endParaRPr lang="en-US" sz="2000" dirty="0" smtClean="0"/>
          </a:p>
          <a:p>
            <a:pPr marL="406400" lvl="1" indent="-177800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4400" dirty="0" smtClean="0"/>
              <a:t> they want to hear what you have to say</a:t>
            </a:r>
          </a:p>
          <a:p>
            <a:pPr marL="406400" lvl="1" indent="-177800">
              <a:buClr>
                <a:schemeClr val="accent1"/>
              </a:buClr>
              <a:buFont typeface="WingDings" pitchFamily="2" charset="2"/>
              <a:buChar char="§"/>
            </a:pPr>
            <a:endParaRPr lang="en-US" sz="2000" dirty="0" smtClean="0"/>
          </a:p>
          <a:p>
            <a:pPr marL="406400" lvl="1" indent="-177800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4400" dirty="0" smtClean="0"/>
              <a:t> it is just like talking to your friends</a:t>
            </a:r>
          </a:p>
          <a:p>
            <a:pPr marL="406400" lvl="1" indent="-177800">
              <a:spcAft>
                <a:spcPct val="15000"/>
              </a:spcAft>
              <a:buClr>
                <a:schemeClr val="accent2"/>
              </a:buClr>
              <a:buFontTx/>
              <a:buChar char="•"/>
            </a:pPr>
            <a:endParaRPr lang="en-US" sz="4400" dirty="0" smtClean="0">
              <a:latin typeface="Arial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5. Relax 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676400"/>
            <a:ext cx="8458200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ct val="15000"/>
              </a:spcAft>
            </a:pPr>
            <a:r>
              <a:rPr lang="en-US" sz="3200" dirty="0" smtClean="0">
                <a:latin typeface="Arial" charset="0"/>
              </a:rPr>
              <a:t>Relax yourself just </a:t>
            </a:r>
          </a:p>
          <a:p>
            <a:r>
              <a:rPr lang="en-US" sz="3200" dirty="0" smtClean="0">
                <a:latin typeface="Arial" charset="0"/>
              </a:rPr>
              <a:t>before you speak.</a:t>
            </a:r>
            <a:r>
              <a:rPr lang="en-US" sz="32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Sit comfortably with your back straight.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Breathe in slowly, hold your breath for 4 to 5 seconds, and then slowly exhale. </a:t>
            </a:r>
          </a:p>
          <a:p>
            <a:endParaRPr lang="en-US" sz="3200" dirty="0" smtClean="0"/>
          </a:p>
          <a:p>
            <a:r>
              <a:rPr lang="en-US" sz="3200" dirty="0" smtClean="0"/>
              <a:t>To relax your facial muscles, open your mouth wide and eyes wide, and then close them tightly. Pause and open them again.</a:t>
            </a:r>
          </a:p>
          <a:p>
            <a:pPr>
              <a:spcAft>
                <a:spcPct val="15000"/>
              </a:spcAft>
            </a:pPr>
            <a:r>
              <a:rPr lang="en-US" sz="2800" dirty="0" smtClean="0">
                <a:latin typeface="Arial" charset="0"/>
              </a:rPr>
              <a:t> </a:t>
            </a:r>
          </a:p>
          <a:p>
            <a:endParaRPr lang="en-US" sz="2800" dirty="0"/>
          </a:p>
        </p:txBody>
      </p:sp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5359400" y="304800"/>
          <a:ext cx="3784600" cy="2209800"/>
        </p:xfrm>
        <a:graphic>
          <a:graphicData uri="http://schemas.openxmlformats.org/presentationml/2006/ole">
            <p:oleObj spid="_x0000_s25602" r:id="rId3" imgW="1443600" imgH="15084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19200"/>
            <a:ext cx="9144000" cy="525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ct val="15000"/>
              </a:spcAft>
              <a:buClr>
                <a:srgbClr val="FFFF00"/>
              </a:buClr>
            </a:pPr>
            <a:r>
              <a:rPr lang="en-US" sz="3600" dirty="0" smtClean="0">
                <a:latin typeface="Arial" charset="0"/>
              </a:rPr>
              <a:t>Take two breaths to settle you before you get out of your chair.</a:t>
            </a:r>
          </a:p>
          <a:p>
            <a:pPr>
              <a:spcAft>
                <a:spcPct val="150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3200" dirty="0" smtClean="0">
                <a:latin typeface="Arial" charset="0"/>
              </a:rPr>
              <a:t> thank the person who introduced you.</a:t>
            </a:r>
          </a:p>
          <a:p>
            <a:pPr>
              <a:spcAft>
                <a:spcPct val="150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3200" dirty="0" smtClean="0">
                <a:latin typeface="Arial" charset="0"/>
              </a:rPr>
              <a:t> count to 5 before you start speaking.</a:t>
            </a:r>
          </a:p>
          <a:p>
            <a:pPr marL="396875" lvl="1" indent="-168275">
              <a:spcAft>
                <a:spcPct val="15000"/>
              </a:spcAft>
            </a:pPr>
            <a:endParaRPr lang="en-US" sz="1200" dirty="0" smtClean="0">
              <a:latin typeface="Arial" charset="0"/>
            </a:endParaRPr>
          </a:p>
          <a:p>
            <a:pPr>
              <a:spcAft>
                <a:spcPct val="15000"/>
              </a:spcAft>
            </a:pPr>
            <a:r>
              <a:rPr lang="en-US" sz="3600" dirty="0" smtClean="0">
                <a:latin typeface="Arial" charset="0"/>
              </a:rPr>
              <a:t>This will allow the audience to get settled and ready to hear you.  </a:t>
            </a:r>
          </a:p>
          <a:p>
            <a:pPr>
              <a:spcAft>
                <a:spcPct val="15000"/>
              </a:spcAft>
            </a:pPr>
            <a:r>
              <a:rPr lang="en-US" sz="3600" dirty="0" smtClean="0">
                <a:latin typeface="Arial" charset="0"/>
              </a:rPr>
              <a:t>It is also a way to show that you are now in control.</a:t>
            </a:r>
          </a:p>
          <a:p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676400"/>
            <a:ext cx="9144000" cy="5923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5100" indent="-165100">
              <a:spcAft>
                <a:spcPct val="15000"/>
              </a:spcAft>
            </a:pPr>
            <a:r>
              <a:rPr lang="en-US" sz="4400" b="1" dirty="0" smtClean="0">
                <a:latin typeface="Arial" charset="0"/>
              </a:rPr>
              <a:t>Stress-Control Breathing</a:t>
            </a:r>
            <a:endParaRPr lang="en-US" sz="4400" dirty="0" smtClean="0">
              <a:latin typeface="Arial" charset="0"/>
            </a:endParaRPr>
          </a:p>
          <a:p>
            <a:pPr marL="165100" indent="-165100">
              <a:spcAft>
                <a:spcPct val="15000"/>
              </a:spcAft>
            </a:pPr>
            <a:r>
              <a:rPr lang="en-US" sz="3600" dirty="0" smtClean="0">
                <a:latin typeface="Arial" charset="0"/>
              </a:rPr>
              <a:t>Centered in your abdomen, not your chest.</a:t>
            </a:r>
          </a:p>
          <a:p>
            <a:pPr marL="165100" indent="-165100">
              <a:spcAft>
                <a:spcPct val="15000"/>
              </a:spcAft>
            </a:pPr>
            <a:endParaRPr lang="en-US" sz="1400" dirty="0" smtClean="0">
              <a:latin typeface="Arial" charset="0"/>
            </a:endParaRPr>
          </a:p>
          <a:p>
            <a:pPr marL="165100" indent="-165100">
              <a:spcAft>
                <a:spcPct val="15000"/>
              </a:spcAft>
              <a:buClr>
                <a:srgbClr val="FFFF00"/>
              </a:buClr>
              <a:buSzPct val="100000"/>
              <a:buFontTx/>
              <a:buChar char="•"/>
            </a:pPr>
            <a:r>
              <a:rPr lang="en-US" sz="3200" dirty="0" smtClean="0">
                <a:latin typeface="Arial" charset="0"/>
              </a:rPr>
              <a:t> </a:t>
            </a:r>
            <a:r>
              <a:rPr lang="en-US" sz="3200" i="1" dirty="0" smtClean="0">
                <a:latin typeface="Arial" charset="0"/>
              </a:rPr>
              <a:t>Stage One</a:t>
            </a:r>
          </a:p>
          <a:p>
            <a:pPr marL="279400" lvl="1" indent="179388">
              <a:spcAft>
                <a:spcPct val="150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3200" dirty="0" smtClean="0">
                <a:latin typeface="Arial" charset="0"/>
              </a:rPr>
              <a:t> Inhale air and let your abdomen go out.</a:t>
            </a:r>
          </a:p>
          <a:p>
            <a:pPr marL="279400" lvl="1" indent="179388">
              <a:spcAft>
                <a:spcPct val="150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3200" dirty="0" smtClean="0">
                <a:latin typeface="Arial" charset="0"/>
              </a:rPr>
              <a:t> Exhale air and let your abdomen go in. </a:t>
            </a:r>
          </a:p>
          <a:p>
            <a:pPr marL="165100" indent="-165100">
              <a:spcAft>
                <a:spcPct val="15000"/>
              </a:spcAft>
              <a:buClr>
                <a:srgbClr val="FFFF00"/>
              </a:buClr>
              <a:buSzPct val="100000"/>
              <a:buFontTx/>
              <a:buChar char="•"/>
            </a:pPr>
            <a:r>
              <a:rPr lang="en-US" sz="3200" dirty="0" smtClean="0">
                <a:latin typeface="Arial" charset="0"/>
              </a:rPr>
              <a:t> </a:t>
            </a:r>
            <a:r>
              <a:rPr lang="en-US" sz="3200" i="1" dirty="0" smtClean="0">
                <a:latin typeface="Arial" charset="0"/>
              </a:rPr>
              <a:t>Stage Two</a:t>
            </a:r>
          </a:p>
          <a:p>
            <a:pPr marL="279400" lvl="1" indent="179388">
              <a:spcAft>
                <a:spcPct val="15000"/>
              </a:spcAft>
            </a:pPr>
            <a:r>
              <a:rPr lang="en-US" sz="3200" dirty="0" smtClean="0">
                <a:latin typeface="Arial" charset="0"/>
              </a:rPr>
              <a:t>As you inhale, use a soothing word such as "calm" or "relax”.</a:t>
            </a:r>
          </a:p>
          <a:p>
            <a:pPr marL="279400" lvl="1" indent="179388">
              <a:spcAft>
                <a:spcPct val="15000"/>
              </a:spcAft>
            </a:pPr>
            <a:endParaRPr lang="en-US" sz="3200" dirty="0" smtClean="0">
              <a:latin typeface="Arial" charset="0"/>
            </a:endParaRPr>
          </a:p>
          <a:p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133600"/>
            <a:ext cx="8686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Proper breathing techniques can further reduce this fear by 15%. </a:t>
            </a:r>
          </a:p>
          <a:p>
            <a:pPr algn="ctr"/>
            <a:r>
              <a:rPr lang="en-US" sz="3600" dirty="0" smtClean="0"/>
              <a:t>&amp;</a:t>
            </a:r>
          </a:p>
          <a:p>
            <a:pPr algn="ctr"/>
            <a:r>
              <a:rPr lang="en-US" sz="3600" dirty="0" smtClean="0"/>
              <a:t>Your mental state accounts for the remaining 10%.</a:t>
            </a:r>
          </a:p>
          <a:p>
            <a:pPr algn="ctr"/>
            <a:endParaRPr lang="en-US" sz="3600" dirty="0" smtClean="0"/>
          </a:p>
          <a:p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Most People Feel Anxiety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600200"/>
            <a:ext cx="9144000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ct val="15000"/>
              </a:spcAft>
            </a:pPr>
            <a:r>
              <a:rPr lang="en-US" sz="3600" dirty="0" smtClean="0">
                <a:latin typeface="Arial" charset="0"/>
              </a:rPr>
              <a:t>What people fear most...</a:t>
            </a:r>
          </a:p>
          <a:p>
            <a:pPr>
              <a:spcAft>
                <a:spcPct val="15000"/>
              </a:spcAft>
            </a:pPr>
            <a:endParaRPr lang="en-US" sz="3600" dirty="0" smtClean="0">
              <a:latin typeface="Arial" charset="0"/>
            </a:endParaRPr>
          </a:p>
          <a:p>
            <a:pPr marL="431800" lvl="1" indent="-203200">
              <a:spcAft>
                <a:spcPct val="15000"/>
              </a:spcAft>
              <a:buClr>
                <a:srgbClr val="C0C0C0"/>
              </a:buClr>
              <a:buSzPct val="56000"/>
              <a:buFontTx/>
              <a:buChar char="•"/>
            </a:pPr>
            <a:r>
              <a:rPr lang="en-US" sz="3600" dirty="0" smtClean="0">
                <a:latin typeface="Arial" charset="0"/>
              </a:rPr>
              <a:t>Snakes</a:t>
            </a:r>
          </a:p>
          <a:p>
            <a:pPr marL="431800" lvl="1" indent="-203200">
              <a:spcAft>
                <a:spcPct val="15000"/>
              </a:spcAft>
              <a:buClr>
                <a:srgbClr val="C0C0C0"/>
              </a:buClr>
              <a:buSzPct val="56000"/>
              <a:buFontTx/>
              <a:buChar char="•"/>
            </a:pPr>
            <a:r>
              <a:rPr lang="en-US" sz="3600" dirty="0" smtClean="0">
                <a:latin typeface="Arial" charset="0"/>
              </a:rPr>
              <a:t>Public speaking</a:t>
            </a:r>
          </a:p>
          <a:p>
            <a:pPr marL="431800" lvl="1" indent="-203200">
              <a:spcAft>
                <a:spcPct val="15000"/>
              </a:spcAft>
              <a:buClr>
                <a:srgbClr val="C0C0C0"/>
              </a:buClr>
              <a:buSzPct val="56000"/>
              <a:buFontTx/>
              <a:buChar char="•"/>
            </a:pPr>
            <a:r>
              <a:rPr lang="en-US" sz="3600" dirty="0" smtClean="0">
                <a:latin typeface="Arial" charset="0"/>
              </a:rPr>
              <a:t>Death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1752600"/>
            <a:ext cx="3733800" cy="4702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Practice takes you from this..</a:t>
            </a:r>
            <a:br>
              <a:rPr lang="en-US" b="1" dirty="0" smtClean="0"/>
            </a:br>
            <a:endParaRPr lang="en-US" dirty="0"/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1447800" y="1727200"/>
          <a:ext cx="6248400" cy="4826000"/>
        </p:xfrm>
        <a:graphic>
          <a:graphicData uri="http://schemas.openxmlformats.org/presentationml/2006/ole">
            <p:oleObj spid="_x0000_s31746" name="Clip" r:id="rId3" imgW="5876640" imgH="6600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To this….</a:t>
            </a:r>
            <a:endParaRPr lang="en-US" dirty="0"/>
          </a:p>
        </p:txBody>
      </p:sp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685800" y="1600200"/>
          <a:ext cx="6858000" cy="5029200"/>
        </p:xfrm>
        <a:graphic>
          <a:graphicData uri="http://schemas.openxmlformats.org/presentationml/2006/ole">
            <p:oleObj spid="_x0000_s32770" name="Clip" r:id="rId3" imgW="2512440" imgH="310068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2514600"/>
            <a:ext cx="8229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smtClean="0"/>
              <a:t>Thank </a:t>
            </a:r>
            <a:r>
              <a:rPr lang="en-US" sz="8800" dirty="0" smtClean="0"/>
              <a:t>You</a:t>
            </a:r>
            <a:endParaRPr lang="en-US"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2000" y="2133600"/>
            <a:ext cx="838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/>
              <a:t>What is stage fear? What are the steps to overcome? Explain in detail.</a:t>
            </a:r>
            <a:endParaRPr 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14400"/>
            <a:ext cx="48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Public speaking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743200" y="2743200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Snakes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800600" y="4724400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Death</a:t>
            </a:r>
            <a:endParaRPr lang="en-US" sz="3600" dirty="0"/>
          </a:p>
        </p:txBody>
      </p:sp>
      <p:pic>
        <p:nvPicPr>
          <p:cNvPr id="6" name="Picture 5" descr="C:\MyFiles\images\smalltongueti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914400"/>
            <a:ext cx="3478213" cy="3533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E:\download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E: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Five Steps to Overcome Fear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991683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ct val="15000"/>
              </a:spcAft>
              <a:buFontTx/>
              <a:buAutoNum type="arabicPeriod"/>
            </a:pPr>
            <a:r>
              <a:rPr lang="en-US" sz="4000" b="1" dirty="0" smtClean="0">
                <a:latin typeface="Arial" charset="0"/>
              </a:rPr>
              <a:t> Be well prepared</a:t>
            </a:r>
          </a:p>
          <a:p>
            <a:pPr marL="457200" indent="-457200">
              <a:spcAft>
                <a:spcPct val="15000"/>
              </a:spcAft>
              <a:buFontTx/>
              <a:buAutoNum type="arabicPeriod"/>
            </a:pPr>
            <a:r>
              <a:rPr lang="en-US" sz="4000" b="1" dirty="0" smtClean="0">
                <a:latin typeface="Arial" charset="0"/>
              </a:rPr>
              <a:t> Practice</a:t>
            </a:r>
          </a:p>
          <a:p>
            <a:pPr marL="457200" indent="-457200">
              <a:spcAft>
                <a:spcPct val="15000"/>
              </a:spcAft>
              <a:buFontTx/>
              <a:buAutoNum type="arabicPeriod"/>
            </a:pPr>
            <a:r>
              <a:rPr lang="en-US" sz="4000" b="1" dirty="0" smtClean="0">
                <a:latin typeface="Arial" charset="0"/>
              </a:rPr>
              <a:t> Have a backup</a:t>
            </a:r>
          </a:p>
          <a:p>
            <a:pPr marL="457200" indent="-457200">
              <a:spcAft>
                <a:spcPct val="15000"/>
              </a:spcAft>
              <a:buFontTx/>
              <a:buAutoNum type="arabicPeriod"/>
            </a:pPr>
            <a:r>
              <a:rPr lang="en-US" sz="4000" b="1" dirty="0" smtClean="0">
                <a:latin typeface="Arial" charset="0"/>
              </a:rPr>
              <a:t> Reduce fear of your audience</a:t>
            </a:r>
          </a:p>
          <a:p>
            <a:pPr marL="457200" indent="-457200">
              <a:spcAft>
                <a:spcPct val="15000"/>
              </a:spcAft>
              <a:buFontTx/>
              <a:buAutoNum type="arabicPeriod"/>
            </a:pPr>
            <a:r>
              <a:rPr lang="en-US" sz="4000" b="1" dirty="0" smtClean="0">
                <a:latin typeface="Arial" charset="0"/>
              </a:rPr>
              <a:t> Relax yourself</a:t>
            </a:r>
          </a:p>
          <a:p>
            <a:endParaRPr lang="en-US" sz="4000" dirty="0"/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5105400" y="1219200"/>
          <a:ext cx="3886200" cy="3352800"/>
        </p:xfrm>
        <a:graphic>
          <a:graphicData uri="http://schemas.openxmlformats.org/presentationml/2006/ole">
            <p:oleObj spid="_x0000_s5121" name="Clip" r:id="rId3" imgW="2247840" imgH="29592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1. Be Well Prepared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447800"/>
            <a:ext cx="9144000" cy="427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ct val="15000"/>
              </a:spcAft>
            </a:pPr>
            <a:r>
              <a:rPr lang="en-US" sz="3600" b="1" dirty="0" smtClean="0">
                <a:latin typeface="Arial" charset="0"/>
              </a:rPr>
              <a:t>Leave nothing to chance</a:t>
            </a:r>
          </a:p>
          <a:p>
            <a:pPr>
              <a:spcAft>
                <a:spcPct val="15000"/>
              </a:spcAft>
            </a:pPr>
            <a:endParaRPr lang="en-US" sz="2800" dirty="0" smtClean="0">
              <a:latin typeface="Arial" charset="0"/>
            </a:endParaRPr>
          </a:p>
          <a:p>
            <a:pPr marL="406400" lvl="1" indent="-177800">
              <a:spcAft>
                <a:spcPct val="15000"/>
              </a:spcAft>
              <a:buClr>
                <a:schemeClr val="accent2"/>
              </a:buClr>
              <a:buFontTx/>
              <a:buChar char="•"/>
            </a:pPr>
            <a:r>
              <a:rPr lang="en-US" sz="3200" dirty="0" smtClean="0">
                <a:latin typeface="Arial" charset="0"/>
              </a:rPr>
              <a:t> Lay out your strategy</a:t>
            </a:r>
          </a:p>
          <a:p>
            <a:pPr marL="406400" lvl="1" indent="-177800">
              <a:spcAft>
                <a:spcPct val="15000"/>
              </a:spcAft>
            </a:pPr>
            <a:endParaRPr lang="en-US" sz="3200" dirty="0" smtClean="0">
              <a:latin typeface="Arial" charset="0"/>
            </a:endParaRPr>
          </a:p>
          <a:p>
            <a:pPr marL="406400" lvl="1" indent="-177800">
              <a:spcAft>
                <a:spcPct val="15000"/>
              </a:spcAft>
              <a:buClr>
                <a:schemeClr val="accent2"/>
              </a:buClr>
              <a:buFontTx/>
              <a:buChar char="•"/>
            </a:pPr>
            <a:r>
              <a:rPr lang="en-US" sz="3200" dirty="0" smtClean="0">
                <a:latin typeface="Arial" charset="0"/>
              </a:rPr>
              <a:t> Ensure all material is ready</a:t>
            </a:r>
          </a:p>
          <a:p>
            <a:pPr marL="406400" lvl="1" indent="-177800">
              <a:spcAft>
                <a:spcPct val="15000"/>
              </a:spcAft>
            </a:pPr>
            <a:endParaRPr lang="en-US" sz="3200" dirty="0" smtClean="0">
              <a:latin typeface="Arial" charset="0"/>
            </a:endParaRPr>
          </a:p>
          <a:p>
            <a:pPr marL="406400" lvl="1" indent="-177800">
              <a:spcAft>
                <a:spcPct val="15000"/>
              </a:spcAft>
              <a:buClr>
                <a:schemeClr val="accent2"/>
              </a:buClr>
              <a:buFontTx/>
              <a:buChar char="•"/>
            </a:pPr>
            <a:r>
              <a:rPr lang="en-US" sz="3200" dirty="0" smtClean="0">
                <a:latin typeface="Arial" charset="0"/>
              </a:rPr>
              <a:t> Make contingency plans</a:t>
            </a:r>
          </a:p>
          <a:p>
            <a:endParaRPr lang="en-US" sz="1200" dirty="0"/>
          </a:p>
        </p:txBody>
      </p:sp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5562600" y="2209800"/>
          <a:ext cx="3581400" cy="4267200"/>
        </p:xfrm>
        <a:graphic>
          <a:graphicData uri="http://schemas.openxmlformats.org/presentationml/2006/ole">
            <p:oleObj spid="_x0000_s4097" name="Clip" r:id="rId3" imgW="4928400" imgH="719244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752600"/>
            <a:ext cx="914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ct val="15000"/>
              </a:spcAft>
            </a:pPr>
            <a:r>
              <a:rPr lang="en-US" sz="3600" b="1" dirty="0" smtClean="0">
                <a:latin typeface="Arial" charset="0"/>
              </a:rPr>
              <a:t>Know your material</a:t>
            </a:r>
          </a:p>
          <a:p>
            <a:pPr>
              <a:spcAft>
                <a:spcPct val="15000"/>
              </a:spcAft>
            </a:pPr>
            <a:endParaRPr lang="en-US" sz="2800" dirty="0" smtClean="0">
              <a:latin typeface="Arial" charset="0"/>
            </a:endParaRPr>
          </a:p>
          <a:p>
            <a:pPr marL="409575" lvl="1" indent="-180975">
              <a:spcAft>
                <a:spcPct val="15000"/>
              </a:spcAft>
              <a:buClr>
                <a:schemeClr val="accent2"/>
              </a:buClr>
              <a:buFontTx/>
              <a:buChar char="•"/>
            </a:pPr>
            <a:r>
              <a:rPr lang="en-US" sz="3200" dirty="0" smtClean="0">
                <a:latin typeface="Arial" charset="0"/>
              </a:rPr>
              <a:t>know exactly what you are going to talk about</a:t>
            </a:r>
          </a:p>
          <a:p>
            <a:pPr marL="409575" lvl="1" indent="-180975">
              <a:spcAft>
                <a:spcPct val="15000"/>
              </a:spcAft>
            </a:pPr>
            <a:endParaRPr lang="en-US" sz="3200" dirty="0" smtClean="0">
              <a:latin typeface="Arial" charset="0"/>
            </a:endParaRPr>
          </a:p>
          <a:p>
            <a:pPr marL="409575" lvl="1" indent="-180975">
              <a:spcAft>
                <a:spcPct val="15000"/>
              </a:spcAft>
              <a:buClr>
                <a:schemeClr val="accent2"/>
              </a:buClr>
              <a:buFontTx/>
              <a:buChar char="•"/>
            </a:pPr>
            <a:r>
              <a:rPr lang="en-US" sz="3200" dirty="0" smtClean="0">
                <a:latin typeface="Arial" charset="0"/>
              </a:rPr>
              <a:t>have a good outline of facts and information</a:t>
            </a:r>
          </a:p>
          <a:p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600200"/>
            <a:ext cx="9144000" cy="414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ct val="15000"/>
              </a:spcAft>
            </a:pPr>
            <a:r>
              <a:rPr lang="en-US" sz="4000" b="1" dirty="0" smtClean="0">
                <a:latin typeface="Arial" charset="0"/>
              </a:rPr>
              <a:t>Know the Conditions</a:t>
            </a:r>
          </a:p>
          <a:p>
            <a:pPr>
              <a:spcAft>
                <a:spcPct val="15000"/>
              </a:spcAft>
            </a:pPr>
            <a:endParaRPr lang="en-US" sz="1200" dirty="0" smtClean="0">
              <a:latin typeface="Arial" charset="0"/>
            </a:endParaRPr>
          </a:p>
          <a:p>
            <a:pPr marL="407988" lvl="1" indent="-179388">
              <a:spcAft>
                <a:spcPct val="15000"/>
              </a:spcAft>
              <a:buClr>
                <a:schemeClr val="accent2"/>
              </a:buClr>
              <a:buSzPct val="150000"/>
              <a:buFontTx/>
              <a:buChar char="•"/>
            </a:pPr>
            <a:r>
              <a:rPr lang="en-US" sz="2400" dirty="0" smtClean="0">
                <a:latin typeface="Arial" charset="0"/>
              </a:rPr>
              <a:t> </a:t>
            </a:r>
            <a:r>
              <a:rPr lang="en-US" sz="3600" dirty="0" smtClean="0">
                <a:latin typeface="Arial" charset="0"/>
              </a:rPr>
              <a:t>Check out the lectern and microphone</a:t>
            </a:r>
          </a:p>
          <a:p>
            <a:pPr marL="407988" lvl="1" indent="-179388">
              <a:spcAft>
                <a:spcPct val="15000"/>
              </a:spcAft>
            </a:pPr>
            <a:endParaRPr lang="en-US" sz="1200" dirty="0" smtClean="0">
              <a:latin typeface="Arial" charset="0"/>
            </a:endParaRPr>
          </a:p>
          <a:p>
            <a:pPr marL="407988" lvl="1" indent="-179388">
              <a:spcAft>
                <a:spcPct val="15000"/>
              </a:spcAft>
              <a:buClr>
                <a:schemeClr val="accent2"/>
              </a:buClr>
              <a:buFontTx/>
              <a:buChar char="•"/>
            </a:pPr>
            <a:r>
              <a:rPr lang="en-US" sz="3600" dirty="0" smtClean="0">
                <a:latin typeface="Arial" charset="0"/>
              </a:rPr>
              <a:t> Visualize how you will be doing things</a:t>
            </a:r>
          </a:p>
          <a:p>
            <a:pPr>
              <a:spcAft>
                <a:spcPct val="15000"/>
              </a:spcAft>
            </a:pPr>
            <a:endParaRPr lang="en-US" sz="1200" dirty="0" smtClean="0">
              <a:latin typeface="Arial" charset="0"/>
            </a:endParaRPr>
          </a:p>
          <a:p>
            <a:pPr>
              <a:spcAft>
                <a:spcPct val="15000"/>
              </a:spcAft>
            </a:pPr>
            <a:r>
              <a:rPr lang="en-US" sz="3600" dirty="0" smtClean="0">
                <a:latin typeface="Arial" charset="0"/>
              </a:rPr>
              <a:t>Going through this process will relax you &amp; give you more confidence</a:t>
            </a:r>
          </a:p>
          <a:p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1570</TotalTime>
  <Words>598</Words>
  <Application>Microsoft Office PowerPoint</Application>
  <PresentationFormat>On-screen Show (4:3)</PresentationFormat>
  <Paragraphs>112</Paragraphs>
  <Slides>23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Clip</vt:lpstr>
      <vt:lpstr>How to overcome stage fear and class room practice. </vt:lpstr>
      <vt:lpstr>Most People Feel Anxiety </vt:lpstr>
      <vt:lpstr>Slide 3</vt:lpstr>
      <vt:lpstr>Slide 4</vt:lpstr>
      <vt:lpstr>Slide 5</vt:lpstr>
      <vt:lpstr>Five Steps to Overcome Fear </vt:lpstr>
      <vt:lpstr>1. Be Well Prepared </vt:lpstr>
      <vt:lpstr>Cont’d</vt:lpstr>
      <vt:lpstr>Cont’d</vt:lpstr>
      <vt:lpstr>2. Practice Your Speech  </vt:lpstr>
      <vt:lpstr>Cont’d</vt:lpstr>
      <vt:lpstr>3. Have A Backup </vt:lpstr>
      <vt:lpstr>Cont’d</vt:lpstr>
      <vt:lpstr>4. Reduce Fear of Audience  </vt:lpstr>
      <vt:lpstr>Slide 15</vt:lpstr>
      <vt:lpstr>5. Relax  </vt:lpstr>
      <vt:lpstr>Cont’d</vt:lpstr>
      <vt:lpstr>Cont’d</vt:lpstr>
      <vt:lpstr>Slide 19</vt:lpstr>
      <vt:lpstr>Practice takes you from this.. </vt:lpstr>
      <vt:lpstr>To this….</vt:lpstr>
      <vt:lpstr>Slide 22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tribhuvan</dc:creator>
  <cp:lastModifiedBy>user</cp:lastModifiedBy>
  <cp:revision>29</cp:revision>
  <dcterms:created xsi:type="dcterms:W3CDTF">2006-08-16T00:00:00Z</dcterms:created>
  <dcterms:modified xsi:type="dcterms:W3CDTF">2015-12-16T02:17:35Z</dcterms:modified>
</cp:coreProperties>
</file>