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6" r:id="rId6"/>
    <p:sldId id="257" r:id="rId7"/>
    <p:sldId id="258" r:id="rId8"/>
    <p:sldId id="262" r:id="rId9"/>
    <p:sldId id="263" r:id="rId10"/>
    <p:sldId id="260" r:id="rId11"/>
    <p:sldId id="261" r:id="rId12"/>
    <p:sldId id="259" r:id="rId13"/>
    <p:sldId id="264" r:id="rId14"/>
    <p:sldId id="299" r:id="rId15"/>
    <p:sldId id="300" r:id="rId16"/>
    <p:sldId id="301" r:id="rId17"/>
    <p:sldId id="265" r:id="rId18"/>
    <p:sldId id="266" r:id="rId19"/>
    <p:sldId id="268" r:id="rId20"/>
    <p:sldId id="270" r:id="rId21"/>
    <p:sldId id="271" r:id="rId22"/>
    <p:sldId id="272" r:id="rId23"/>
    <p:sldId id="273" r:id="rId24"/>
    <p:sldId id="274" r:id="rId25"/>
    <p:sldId id="275" r:id="rId26"/>
    <p:sldId id="276" r:id="rId27"/>
    <p:sldId id="277" r:id="rId28"/>
    <p:sldId id="278" r:id="rId29"/>
    <p:sldId id="279"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303" r:id="rId43"/>
    <p:sldId id="304" r:id="rId44"/>
    <p:sldId id="305" r:id="rId45"/>
    <p:sldId id="306" r:id="rId46"/>
    <p:sldId id="307" r:id="rId47"/>
    <p:sldId id="308" r:id="rId48"/>
    <p:sldId id="309" r:id="rId49"/>
    <p:sldId id="310" r:id="rId50"/>
    <p:sldId id="302"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2118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987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3614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0450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55737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9112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54907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6491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96012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66166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4685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492628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753556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613429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867773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340787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164461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1432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498254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09700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43700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35262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11383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45438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803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98653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74801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3561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04869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97738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72473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1463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16073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271130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89477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771966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76080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480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77240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51834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447035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47089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34559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950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4512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style>
          <a:lnRef idx="1">
            <a:schemeClr val="accent4"/>
          </a:lnRef>
          <a:fillRef idx="2">
            <a:schemeClr val="accent4"/>
          </a:fillRef>
          <a:effectRef idx="1">
            <a:schemeClr val="accent4"/>
          </a:effectRef>
          <a:fontRef idx="none"/>
        </p:style>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style>
          <a:lnRef idx="2">
            <a:schemeClr val="accent4"/>
          </a:lnRef>
          <a:fillRef idx="1">
            <a:schemeClr val="lt1"/>
          </a:fillRef>
          <a:effectRef idx="0">
            <a:schemeClr val="accent4"/>
          </a:effectRef>
          <a:fontRef idx="none"/>
        </p:style>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3200">
                <a:solidFill>
                  <a:schemeClr val="tx1">
                    <a:tint val="75000"/>
                  </a:schemeClr>
                </a:solidFill>
                <a:latin typeface="Times New Roman" pitchFamily="18" charset="0"/>
                <a:cs typeface="Times New Roman" pitchFamily="18" charset="0"/>
              </a:defRPr>
            </a:lvl1pPr>
          </a:lstStyle>
          <a:p>
            <a:fld id="{1D8BD707-D9CF-40AE-B4C6-C98DA3205C09}" type="datetimeFigureOut">
              <a:rPr lang="en-US" smtClean="0">
                <a:solidFill>
                  <a:prstClr val="black">
                    <a:tint val="75000"/>
                  </a:prstClr>
                </a:solidFill>
              </a:rPr>
              <a:pPr/>
              <a:t>12/16/2019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3200">
                <a:solidFill>
                  <a:schemeClr val="tx1">
                    <a:tint val="75000"/>
                  </a:schemeClr>
                </a:solidFill>
                <a:latin typeface="Times New Roman" pitchFamily="18" charset="0"/>
                <a:cs typeface="Times New Roman" pitchFamily="18" charset="0"/>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3200">
                <a:solidFill>
                  <a:schemeClr val="tx1">
                    <a:tint val="75000"/>
                  </a:schemeClr>
                </a:solidFill>
                <a:latin typeface="Times New Roman" pitchFamily="18" charset="0"/>
                <a:cs typeface="Times New Roman" pitchFamily="18" charset="0"/>
              </a:defRPr>
            </a:lvl1pPr>
          </a:lstStyle>
          <a:p>
            <a:fld id="{B6F15528-21DE-4FAA-801E-634DDDAF4B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345232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39568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63CC8-2354-41C1-A222-4E3E377A5859}" type="datetimeFigureOut">
              <a:rPr lang="en-US" smtClean="0">
                <a:solidFill>
                  <a:prstClr val="black">
                    <a:tint val="75000"/>
                  </a:prstClr>
                </a:solidFill>
              </a:rPr>
              <a:pPr/>
              <a:t>12/16/2019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85B601-A636-4DDA-832F-0F5DE32A957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42719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6.xml"/></Relationships>
</file>

<file path=ppt/slides/_rels/slide4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Unit II: Introduction to HRD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84197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95859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HRD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In the broad sense the HRD is determined by flowing components </a:t>
            </a:r>
          </a:p>
          <a:p>
            <a:pPr marL="514350" indent="-514350">
              <a:buFont typeface="+mj-lt"/>
              <a:buAutoNum type="arabicPeriod"/>
            </a:pPr>
            <a:r>
              <a:rPr lang="en-US" dirty="0" smtClean="0"/>
              <a:t>HRD capacity </a:t>
            </a:r>
          </a:p>
          <a:p>
            <a:pPr marL="514350" indent="-514350">
              <a:buFont typeface="+mj-lt"/>
              <a:buAutoNum type="arabicPeriod"/>
            </a:pPr>
            <a:r>
              <a:rPr lang="en-US" dirty="0" smtClean="0"/>
              <a:t>HRD planning </a:t>
            </a:r>
          </a:p>
          <a:p>
            <a:pPr marL="514350" indent="-514350">
              <a:buFont typeface="+mj-lt"/>
              <a:buAutoNum type="arabicPeriod"/>
            </a:pPr>
            <a:r>
              <a:rPr lang="en-US" dirty="0" smtClean="0"/>
              <a:t>Personnel policy and practice </a:t>
            </a:r>
          </a:p>
          <a:p>
            <a:pPr marL="514350" indent="-514350">
              <a:buFont typeface="+mj-lt"/>
              <a:buAutoNum type="arabicPeriod"/>
            </a:pPr>
            <a:r>
              <a:rPr lang="en-US" dirty="0" smtClean="0"/>
              <a:t>HR data system </a:t>
            </a:r>
          </a:p>
          <a:p>
            <a:pPr marL="514350" indent="-514350">
              <a:buFont typeface="+mj-lt"/>
              <a:buAutoNum type="arabicPeriod"/>
            </a:pPr>
            <a:r>
              <a:rPr lang="en-US" dirty="0" smtClean="0"/>
              <a:t>Performance </a:t>
            </a:r>
            <a:r>
              <a:rPr lang="en-US" dirty="0" err="1" smtClean="0"/>
              <a:t>mgmt</a:t>
            </a:r>
            <a:r>
              <a:rPr lang="en-US" dirty="0" smtClean="0"/>
              <a:t> and </a:t>
            </a:r>
          </a:p>
          <a:p>
            <a:pPr marL="514350" indent="-514350">
              <a:buFont typeface="+mj-lt"/>
              <a:buAutoNum type="arabicPeriod"/>
            </a:pPr>
            <a:r>
              <a:rPr lang="en-US" dirty="0" smtClean="0"/>
              <a:t>Training </a:t>
            </a:r>
            <a:endParaRPr lang="en-US" dirty="0"/>
          </a:p>
        </p:txBody>
      </p:sp>
    </p:spTree>
    <p:extLst>
      <p:ext uri="{BB962C8B-B14F-4D97-AF65-F5344CB8AC3E}">
        <p14:creationId xmlns:p14="http://schemas.microsoft.com/office/powerpoint/2010/main" val="108707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781800"/>
          </a:xfrm>
        </p:spPr>
        <p:txBody>
          <a:bodyPr>
            <a:noAutofit/>
          </a:bodyPr>
          <a:lstStyle/>
          <a:p>
            <a:pPr marL="0" indent="0">
              <a:buNone/>
            </a:pPr>
            <a:r>
              <a:rPr lang="en-US" sz="1500" dirty="0" smtClean="0"/>
              <a:t>HRD capacity:</a:t>
            </a:r>
          </a:p>
          <a:p>
            <a:pPr marL="0" indent="0">
              <a:buNone/>
            </a:pPr>
            <a:r>
              <a:rPr lang="en-US" sz="1500" dirty="0" smtClean="0"/>
              <a:t>			HRD budget </a:t>
            </a:r>
          </a:p>
          <a:p>
            <a:pPr marL="0" indent="0">
              <a:buNone/>
            </a:pPr>
            <a:r>
              <a:rPr lang="en-US" sz="1500" dirty="0" smtClean="0"/>
              <a:t>			HRD staff </a:t>
            </a:r>
          </a:p>
          <a:p>
            <a:pPr marL="0" indent="0">
              <a:buNone/>
            </a:pPr>
            <a:r>
              <a:rPr lang="en-US" sz="1500" dirty="0" smtClean="0"/>
              <a:t>HRD planning:</a:t>
            </a:r>
          </a:p>
          <a:p>
            <a:pPr marL="0" indent="0">
              <a:buNone/>
            </a:pPr>
            <a:r>
              <a:rPr lang="en-US" sz="1500" dirty="0" smtClean="0"/>
              <a:t>			Organizational mission &amp; goal </a:t>
            </a:r>
          </a:p>
          <a:p>
            <a:pPr marL="0" indent="0">
              <a:buNone/>
            </a:pPr>
            <a:r>
              <a:rPr lang="en-US" sz="1500" dirty="0" smtClean="0"/>
              <a:t>			HRD planning </a:t>
            </a:r>
          </a:p>
          <a:p>
            <a:pPr marL="0" indent="0">
              <a:buNone/>
            </a:pPr>
            <a:r>
              <a:rPr lang="en-US" sz="1500" dirty="0" smtClean="0"/>
              <a:t>Personnel policy &amp; practice:</a:t>
            </a:r>
          </a:p>
          <a:p>
            <a:pPr marL="0" indent="0">
              <a:buNone/>
            </a:pPr>
            <a:r>
              <a:rPr lang="en-US" sz="1500" dirty="0" smtClean="0"/>
              <a:t>			Job classification system </a:t>
            </a:r>
          </a:p>
          <a:p>
            <a:pPr marL="0" indent="0">
              <a:buNone/>
            </a:pPr>
            <a:r>
              <a:rPr lang="en-US" sz="1500" dirty="0" smtClean="0"/>
              <a:t>			Compensation and benefits </a:t>
            </a:r>
          </a:p>
          <a:p>
            <a:pPr marL="0" indent="0">
              <a:buNone/>
            </a:pPr>
            <a:r>
              <a:rPr lang="en-US" sz="1500" dirty="0" smtClean="0"/>
              <a:t>			Recruitment, hiring, transfer, and promotion </a:t>
            </a:r>
          </a:p>
          <a:p>
            <a:pPr marL="0" indent="0">
              <a:buNone/>
            </a:pPr>
            <a:r>
              <a:rPr lang="en-US" sz="1500" dirty="0" smtClean="0"/>
              <a:t>			Orientation </a:t>
            </a:r>
          </a:p>
          <a:p>
            <a:pPr marL="0" indent="0">
              <a:buNone/>
            </a:pPr>
            <a:r>
              <a:rPr lang="en-US" sz="1500" dirty="0" smtClean="0"/>
              <a:t>			Discipline </a:t>
            </a:r>
          </a:p>
          <a:p>
            <a:pPr marL="0" indent="0">
              <a:buNone/>
            </a:pPr>
            <a:r>
              <a:rPr lang="en-US" sz="1500" dirty="0" smtClean="0"/>
              <a:t>			Termination</a:t>
            </a:r>
          </a:p>
          <a:p>
            <a:pPr marL="0" indent="0">
              <a:buNone/>
            </a:pPr>
            <a:r>
              <a:rPr lang="en-US" sz="1500" dirty="0" smtClean="0"/>
              <a:t>HR data :</a:t>
            </a:r>
          </a:p>
          <a:p>
            <a:pPr marL="0" indent="0">
              <a:buNone/>
            </a:pPr>
            <a:r>
              <a:rPr lang="en-US" sz="1500" dirty="0" smtClean="0"/>
              <a:t>			Employee data </a:t>
            </a:r>
          </a:p>
          <a:p>
            <a:pPr marL="0" indent="0">
              <a:buNone/>
            </a:pPr>
            <a:r>
              <a:rPr lang="en-US" sz="1500" dirty="0" smtClean="0"/>
              <a:t>			Computerization of the data</a:t>
            </a:r>
          </a:p>
          <a:p>
            <a:pPr marL="0" indent="0">
              <a:buNone/>
            </a:pPr>
            <a:r>
              <a:rPr lang="en-US" sz="1500" dirty="0" smtClean="0"/>
              <a:t>			Personnel file </a:t>
            </a:r>
          </a:p>
          <a:p>
            <a:pPr marL="0" indent="0">
              <a:buNone/>
            </a:pPr>
            <a:r>
              <a:rPr lang="en-US" sz="1500" dirty="0" smtClean="0"/>
              <a:t>Performance </a:t>
            </a:r>
            <a:r>
              <a:rPr lang="en-US" sz="1500" dirty="0" err="1" smtClean="0"/>
              <a:t>mgmt</a:t>
            </a:r>
            <a:r>
              <a:rPr lang="en-US" sz="1500" dirty="0" smtClean="0"/>
              <a:t>:</a:t>
            </a:r>
          </a:p>
          <a:p>
            <a:pPr marL="0" indent="0">
              <a:buNone/>
            </a:pPr>
            <a:r>
              <a:rPr lang="en-US" sz="1500" dirty="0" smtClean="0"/>
              <a:t>			Job description (JD)</a:t>
            </a:r>
          </a:p>
          <a:p>
            <a:pPr marL="0" indent="0">
              <a:buNone/>
            </a:pPr>
            <a:r>
              <a:rPr lang="en-US" sz="1500" dirty="0" smtClean="0"/>
              <a:t>			Supervision </a:t>
            </a:r>
          </a:p>
          <a:p>
            <a:pPr marL="0" indent="0">
              <a:buNone/>
            </a:pPr>
            <a:r>
              <a:rPr lang="en-US" sz="1500" dirty="0" smtClean="0"/>
              <a:t>			Work reviews  </a:t>
            </a:r>
          </a:p>
          <a:p>
            <a:pPr marL="0" indent="0">
              <a:buNone/>
            </a:pPr>
            <a:r>
              <a:rPr lang="en-US" sz="1500" dirty="0" err="1" smtClean="0"/>
              <a:t>Traning</a:t>
            </a:r>
            <a:r>
              <a:rPr lang="en-US" sz="1500" dirty="0" smtClean="0"/>
              <a:t> :</a:t>
            </a:r>
          </a:p>
          <a:p>
            <a:pPr marL="0" indent="0">
              <a:buNone/>
            </a:pPr>
            <a:r>
              <a:rPr lang="en-US" sz="1500" dirty="0" smtClean="0"/>
              <a:t>			Staff </a:t>
            </a:r>
            <a:r>
              <a:rPr lang="en-US" sz="1500" dirty="0" err="1" smtClean="0"/>
              <a:t>traning</a:t>
            </a:r>
            <a:r>
              <a:rPr lang="en-US" sz="1500" dirty="0" smtClean="0"/>
              <a:t> </a:t>
            </a:r>
          </a:p>
          <a:p>
            <a:pPr marL="0" indent="0">
              <a:buNone/>
            </a:pPr>
            <a:r>
              <a:rPr lang="en-US" sz="1500" dirty="0" smtClean="0"/>
              <a:t>			Leadership development </a:t>
            </a:r>
          </a:p>
          <a:p>
            <a:pPr marL="0" indent="0">
              <a:buNone/>
            </a:pPr>
            <a:r>
              <a:rPr lang="en-US" sz="1500" dirty="0" smtClean="0"/>
              <a:t>			Pre-post </a:t>
            </a:r>
            <a:r>
              <a:rPr lang="en-US" sz="1500" dirty="0" err="1" smtClean="0"/>
              <a:t>traning</a:t>
            </a:r>
            <a:r>
              <a:rPr lang="en-US" sz="1500" dirty="0" smtClean="0"/>
              <a:t> </a:t>
            </a:r>
          </a:p>
          <a:p>
            <a:pPr marL="0" indent="0">
              <a:buNone/>
            </a:pPr>
            <a:endParaRPr lang="en-US" sz="1500" dirty="0" smtClean="0"/>
          </a:p>
          <a:p>
            <a:pPr marL="0" indent="0">
              <a:buNone/>
            </a:pPr>
            <a:endParaRPr lang="en-US" sz="1500" dirty="0" smtClean="0"/>
          </a:p>
          <a:p>
            <a:pPr marL="0" indent="0">
              <a:buNone/>
            </a:pPr>
            <a:endParaRPr lang="en-US" sz="1500" dirty="0"/>
          </a:p>
        </p:txBody>
      </p:sp>
    </p:spTree>
    <p:extLst>
      <p:ext uri="{BB962C8B-B14F-4D97-AF65-F5344CB8AC3E}">
        <p14:creationId xmlns:p14="http://schemas.microsoft.com/office/powerpoint/2010/main" val="341035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 of Human Resource Development</a:t>
            </a:r>
          </a:p>
        </p:txBody>
      </p:sp>
      <p:sp>
        <p:nvSpPr>
          <p:cNvPr id="3" name="Content Placeholder 2"/>
          <p:cNvSpPr>
            <a:spLocks noGrp="1"/>
          </p:cNvSpPr>
          <p:nvPr>
            <p:ph idx="1"/>
          </p:nvPr>
        </p:nvSpPr>
        <p:spPr>
          <a:xfrm>
            <a:off x="0" y="1600200"/>
            <a:ext cx="9144000" cy="5105400"/>
          </a:xfrm>
        </p:spPr>
        <p:txBody>
          <a:bodyPr>
            <a:normAutofit fontScale="47500" lnSpcReduction="20000"/>
          </a:bodyPr>
          <a:lstStyle/>
          <a:p>
            <a:r>
              <a:rPr lang="en-US" dirty="0"/>
              <a:t>Human resource development now a days is considered as the key to higher productivity, better relations and greater profitability for any </a:t>
            </a:r>
            <a:r>
              <a:rPr lang="en-US" dirty="0" err="1"/>
              <a:t>organisation</a:t>
            </a:r>
            <a:r>
              <a:rPr lang="en-US" dirty="0" smtClean="0"/>
              <a:t>.</a:t>
            </a:r>
          </a:p>
          <a:p>
            <a:r>
              <a:rPr lang="en-US" dirty="0"/>
              <a:t>HRD (Human Resource Development) makes people more competent. HRD develops new skill, knowledge and attitude of the people in the concern </a:t>
            </a:r>
            <a:r>
              <a:rPr lang="en-US" dirty="0" err="1"/>
              <a:t>organisations</a:t>
            </a:r>
            <a:r>
              <a:rPr lang="en-US" dirty="0"/>
              <a:t>.</a:t>
            </a:r>
          </a:p>
          <a:p>
            <a:r>
              <a:rPr lang="en-US" dirty="0"/>
              <a:t>With appropriate HRD programme, people become more committed to their jobs. People are assessed on the basis of their performance by having a acceptable performance appraisal system.</a:t>
            </a:r>
          </a:p>
          <a:p>
            <a:r>
              <a:rPr lang="en-US" dirty="0"/>
              <a:t>An environment of trust and respect can be created with the help of human resource development.</a:t>
            </a:r>
          </a:p>
          <a:p>
            <a:r>
              <a:rPr lang="en-US" dirty="0"/>
              <a:t>Acceptability toward change can be created with the help of HRD. Employees found themselves better equipped with problem-solving capabilities.</a:t>
            </a:r>
          </a:p>
          <a:p>
            <a:r>
              <a:rPr lang="en-US" dirty="0"/>
              <a:t>It improves the all round growth of the employees. HRD also improves team spirit in the </a:t>
            </a:r>
            <a:r>
              <a:rPr lang="en-US" dirty="0" err="1"/>
              <a:t>organisation</a:t>
            </a:r>
            <a:r>
              <a:rPr lang="en-US" dirty="0"/>
              <a:t>. They become more open in their </a:t>
            </a:r>
            <a:r>
              <a:rPr lang="en-US" dirty="0" err="1"/>
              <a:t>behaviour</a:t>
            </a:r>
            <a:r>
              <a:rPr lang="en-US" dirty="0"/>
              <a:t>. Thus, new values can be generated.</a:t>
            </a:r>
          </a:p>
          <a:p>
            <a:r>
              <a:rPr lang="en-US" dirty="0"/>
              <a:t>It also helps to create the efficiency culture In the </a:t>
            </a:r>
            <a:r>
              <a:rPr lang="en-US" dirty="0" err="1"/>
              <a:t>organisation</a:t>
            </a:r>
            <a:r>
              <a:rPr lang="en-US" dirty="0"/>
              <a:t>. It leads to greater </a:t>
            </a:r>
            <a:r>
              <a:rPr lang="en-US" dirty="0" err="1"/>
              <a:t>organisational</a:t>
            </a:r>
            <a:r>
              <a:rPr lang="en-US" dirty="0"/>
              <a:t> effectiveness. Resources are properly </a:t>
            </a:r>
            <a:r>
              <a:rPr lang="en-US" dirty="0" err="1"/>
              <a:t>utilised</a:t>
            </a:r>
            <a:r>
              <a:rPr lang="en-US" dirty="0"/>
              <a:t> and goals are achieved in a better way.</a:t>
            </a:r>
          </a:p>
          <a:p>
            <a:r>
              <a:rPr lang="en-US" dirty="0"/>
              <a:t>It improves the participation of worker in the </a:t>
            </a:r>
            <a:r>
              <a:rPr lang="en-US" dirty="0" err="1"/>
              <a:t>organisation</a:t>
            </a:r>
            <a:r>
              <a:rPr lang="en-US" dirty="0"/>
              <a:t>. This improve the role of worker and workers feel a sense of pride and achievement while performing their jobs.</a:t>
            </a:r>
          </a:p>
          <a:p>
            <a:r>
              <a:rPr lang="en-US" dirty="0"/>
              <a:t>It also helps to collect useful and objective data on employees </a:t>
            </a:r>
            <a:r>
              <a:rPr lang="en-US" dirty="0" err="1"/>
              <a:t>programmes</a:t>
            </a:r>
            <a:r>
              <a:rPr lang="en-US" dirty="0"/>
              <a:t> and policies which further facilitate better human resource planning.</a:t>
            </a:r>
          </a:p>
          <a:p>
            <a:r>
              <a:rPr lang="en-US" dirty="0"/>
              <a:t>Hence, it can be concluded that HRD provides a lot of benefits in every </a:t>
            </a:r>
            <a:r>
              <a:rPr lang="en-US" dirty="0" err="1"/>
              <a:t>organisation</a:t>
            </a:r>
            <a:r>
              <a:rPr lang="en-US" dirty="0"/>
              <a:t>. So, the importance of concept of HRD should be </a:t>
            </a:r>
            <a:r>
              <a:rPr lang="en-US" dirty="0" err="1"/>
              <a:t>recognised</a:t>
            </a:r>
            <a:r>
              <a:rPr lang="en-US" dirty="0"/>
              <a:t> and given a place of eminence, to face the present and future challenges in the </a:t>
            </a:r>
            <a:r>
              <a:rPr lang="en-US" dirty="0" err="1"/>
              <a:t>organisation</a:t>
            </a:r>
            <a:r>
              <a:rPr lang="en-US" dirty="0"/>
              <a:t>.</a:t>
            </a:r>
          </a:p>
        </p:txBody>
      </p:sp>
    </p:spTree>
    <p:extLst>
      <p:ext uri="{BB962C8B-B14F-4D97-AF65-F5344CB8AC3E}">
        <p14:creationId xmlns:p14="http://schemas.microsoft.com/office/powerpoint/2010/main" val="3015086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 between HRD and HRM </a:t>
            </a:r>
          </a:p>
        </p:txBody>
      </p:sp>
      <p:sp>
        <p:nvSpPr>
          <p:cNvPr id="3" name="Content Placeholder 2"/>
          <p:cNvSpPr>
            <a:spLocks noGrp="1"/>
          </p:cNvSpPr>
          <p:nvPr>
            <p:ph idx="1"/>
          </p:nvPr>
        </p:nvSpPr>
        <p:spPr/>
        <p:txBody>
          <a:bodyPr>
            <a:normAutofit fontScale="62500" lnSpcReduction="20000"/>
          </a:bodyPr>
          <a:lstStyle/>
          <a:p>
            <a:r>
              <a:rPr lang="en-US" dirty="0"/>
              <a:t>Human resource management is mainly maintenance oriented (admin tasks, employee files, payroll, etc.) whereas human resource development is learning oriented.</a:t>
            </a:r>
          </a:p>
          <a:p>
            <a:r>
              <a:rPr lang="en-US" dirty="0"/>
              <a:t>Organization structure in the case of human resource management is independent, whereas human resource development creates a structure that is inter-dependent and inter-related.</a:t>
            </a:r>
          </a:p>
          <a:p>
            <a:r>
              <a:rPr lang="en-US" dirty="0"/>
              <a:t>Human resource management aims to improve the efficiency of the employees, whereas HRD aims at the development of the employees as well as organization as a whole.</a:t>
            </a:r>
          </a:p>
          <a:p>
            <a:r>
              <a:rPr lang="en-US" dirty="0"/>
              <a:t>Responsibility of human resource development is given to the personnel/human resource management department and specifically to personnel manager, whereas responsibility of HRD is given to all managers at various levels of the organization.</a:t>
            </a:r>
          </a:p>
          <a:p>
            <a:r>
              <a:rPr lang="en-US" dirty="0"/>
              <a:t>HRM motivates employees by giving them monetary incentives or rewards whereas human resource development stresses on motivating people by satisfying higher-order needs.</a:t>
            </a:r>
          </a:p>
        </p:txBody>
      </p:sp>
    </p:spTree>
    <p:extLst>
      <p:ext uri="{BB962C8B-B14F-4D97-AF65-F5344CB8AC3E}">
        <p14:creationId xmlns:p14="http://schemas.microsoft.com/office/powerpoint/2010/main" val="551217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Influences of HRD</a:t>
            </a:r>
            <a:endParaRPr lang="en-US" dirty="0"/>
          </a:p>
        </p:txBody>
      </p:sp>
      <p:sp>
        <p:nvSpPr>
          <p:cNvPr id="3" name="Content Placeholder 2"/>
          <p:cNvSpPr>
            <a:spLocks noGrp="1"/>
          </p:cNvSpPr>
          <p:nvPr>
            <p:ph idx="1"/>
          </p:nvPr>
        </p:nvSpPr>
        <p:spPr/>
        <p:txBody>
          <a:bodyPr>
            <a:normAutofit fontScale="92500" lnSpcReduction="20000"/>
          </a:bodyPr>
          <a:lstStyle/>
          <a:p>
            <a:r>
              <a:rPr lang="en-US" b="1" i="1" dirty="0" smtClean="0"/>
              <a:t>Internal influences </a:t>
            </a:r>
          </a:p>
          <a:p>
            <a:pPr marL="0" indent="0">
              <a:buNone/>
            </a:pPr>
            <a:r>
              <a:rPr lang="en-US" b="1" dirty="0" smtClean="0"/>
              <a:t>Personal factors</a:t>
            </a:r>
            <a:r>
              <a:rPr lang="en-US" dirty="0" smtClean="0"/>
              <a:t>: Physical, mental</a:t>
            </a:r>
          </a:p>
          <a:p>
            <a:pPr marL="0" indent="0">
              <a:buNone/>
            </a:pPr>
            <a:r>
              <a:rPr lang="en-US" dirty="0"/>
              <a:t>	</a:t>
            </a:r>
            <a:r>
              <a:rPr lang="en-US" dirty="0" smtClean="0"/>
              <a:t>		:skill, interest , motivation  </a:t>
            </a:r>
          </a:p>
          <a:p>
            <a:pPr marL="0" indent="0">
              <a:buNone/>
            </a:pPr>
            <a:r>
              <a:rPr lang="en-US" b="1" dirty="0" smtClean="0"/>
              <a:t>Organizational culture Factors </a:t>
            </a:r>
          </a:p>
          <a:p>
            <a:pPr marL="0" indent="0">
              <a:buNone/>
            </a:pPr>
            <a:r>
              <a:rPr lang="en-US" dirty="0" smtClean="0"/>
              <a:t>: psychology, </a:t>
            </a:r>
            <a:r>
              <a:rPr lang="en-US" dirty="0"/>
              <a:t>attitudes</a:t>
            </a:r>
            <a:r>
              <a:rPr lang="en-US" dirty="0" smtClean="0"/>
              <a:t>, experiences</a:t>
            </a:r>
            <a:endParaRPr lang="en-US" dirty="0"/>
          </a:p>
          <a:p>
            <a:r>
              <a:rPr lang="en-US" b="1" i="1" dirty="0" smtClean="0"/>
              <a:t>External influences </a:t>
            </a:r>
          </a:p>
          <a:p>
            <a:pPr marL="0" indent="0">
              <a:buNone/>
            </a:pPr>
            <a:r>
              <a:rPr lang="en-US" dirty="0" smtClean="0"/>
              <a:t>Technology environment </a:t>
            </a:r>
          </a:p>
          <a:p>
            <a:pPr marL="0" indent="0">
              <a:buNone/>
            </a:pPr>
            <a:r>
              <a:rPr lang="en-US" dirty="0" smtClean="0"/>
              <a:t>Political environment </a:t>
            </a:r>
          </a:p>
          <a:p>
            <a:pPr marL="0" indent="0">
              <a:buNone/>
            </a:pPr>
            <a:r>
              <a:rPr lang="en-US" dirty="0" smtClean="0"/>
              <a:t>Economical </a:t>
            </a:r>
            <a:r>
              <a:rPr lang="en-US" dirty="0" err="1" smtClean="0"/>
              <a:t>enviroment</a:t>
            </a:r>
            <a:r>
              <a:rPr lang="en-US" dirty="0" smtClean="0"/>
              <a:t> </a:t>
            </a:r>
            <a:endParaRPr lang="en-US" dirty="0"/>
          </a:p>
        </p:txBody>
      </p:sp>
    </p:spTree>
    <p:extLst>
      <p:ext uri="{BB962C8B-B14F-4D97-AF65-F5344CB8AC3E}">
        <p14:creationId xmlns:p14="http://schemas.microsoft.com/office/powerpoint/2010/main" val="1053698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components of HRD due to defined </a:t>
            </a:r>
            <a:endParaRPr lang="en-US" dirty="0"/>
          </a:p>
        </p:txBody>
      </p:sp>
      <p:sp>
        <p:nvSpPr>
          <p:cNvPr id="3" name="Content Placeholder 2"/>
          <p:cNvSpPr>
            <a:spLocks noGrp="1"/>
          </p:cNvSpPr>
          <p:nvPr>
            <p:ph idx="1"/>
          </p:nvPr>
        </p:nvSpPr>
        <p:spPr/>
        <p:txBody>
          <a:bodyPr/>
          <a:lstStyle/>
          <a:p>
            <a:pPr marL="0" indent="0">
              <a:buNone/>
            </a:pPr>
            <a:r>
              <a:rPr lang="en-US" b="1" dirty="0" smtClean="0"/>
              <a:t>On the basic of performance(HOT,IC)</a:t>
            </a:r>
          </a:p>
          <a:p>
            <a:r>
              <a:rPr lang="en-US" dirty="0" smtClean="0">
                <a:solidFill>
                  <a:srgbClr val="FF0000"/>
                </a:solidFill>
              </a:rPr>
              <a:t>Human </a:t>
            </a:r>
            <a:r>
              <a:rPr lang="en-US" dirty="0" smtClean="0"/>
              <a:t>performance </a:t>
            </a:r>
          </a:p>
          <a:p>
            <a:r>
              <a:rPr lang="en-US" dirty="0" smtClean="0">
                <a:solidFill>
                  <a:srgbClr val="FF0000"/>
                </a:solidFill>
              </a:rPr>
              <a:t>Organizational</a:t>
            </a:r>
            <a:r>
              <a:rPr lang="en-US" dirty="0" smtClean="0"/>
              <a:t> performance </a:t>
            </a:r>
          </a:p>
          <a:p>
            <a:r>
              <a:rPr lang="en-US" dirty="0" smtClean="0">
                <a:solidFill>
                  <a:srgbClr val="FF0000"/>
                </a:solidFill>
              </a:rPr>
              <a:t>T&amp;D</a:t>
            </a:r>
            <a:r>
              <a:rPr lang="en-US" dirty="0" smtClean="0"/>
              <a:t>; </a:t>
            </a:r>
            <a:r>
              <a:rPr lang="en-US" dirty="0" err="1" smtClean="0"/>
              <a:t>Orgazational</a:t>
            </a:r>
            <a:r>
              <a:rPr lang="en-US" dirty="0" smtClean="0"/>
              <a:t> performance </a:t>
            </a:r>
          </a:p>
          <a:p>
            <a:r>
              <a:rPr lang="en-US" dirty="0" smtClean="0"/>
              <a:t>T&amp;D </a:t>
            </a:r>
            <a:r>
              <a:rPr lang="en-US" dirty="0" smtClean="0">
                <a:solidFill>
                  <a:srgbClr val="FF0000"/>
                </a:solidFill>
              </a:rPr>
              <a:t>career development</a:t>
            </a:r>
            <a:r>
              <a:rPr lang="en-US" dirty="0" smtClean="0"/>
              <a:t>; Organizational development </a:t>
            </a:r>
          </a:p>
          <a:p>
            <a:r>
              <a:rPr lang="en-US" dirty="0" smtClean="0">
                <a:solidFill>
                  <a:srgbClr val="FF0000"/>
                </a:solidFill>
              </a:rPr>
              <a:t>Individual performance</a:t>
            </a:r>
            <a:r>
              <a:rPr lang="en-US" dirty="0" smtClean="0"/>
              <a:t>; organizational performance </a:t>
            </a:r>
          </a:p>
          <a:p>
            <a:pPr marL="0" indent="0">
              <a:buNone/>
            </a:pPr>
            <a:endParaRPr lang="en-US" dirty="0"/>
          </a:p>
        </p:txBody>
      </p:sp>
    </p:spTree>
    <p:extLst>
      <p:ext uri="{BB962C8B-B14F-4D97-AF65-F5344CB8AC3E}">
        <p14:creationId xmlns:p14="http://schemas.microsoft.com/office/powerpoint/2010/main" val="28727586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HRD</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HR Planning </a:t>
            </a:r>
          </a:p>
          <a:p>
            <a:pPr marL="514350" indent="-514350">
              <a:buFont typeface="+mj-lt"/>
              <a:buAutoNum type="arabicPeriod"/>
            </a:pPr>
            <a:r>
              <a:rPr lang="en-US" dirty="0" smtClean="0"/>
              <a:t>HR development </a:t>
            </a:r>
          </a:p>
          <a:p>
            <a:pPr marL="514350" indent="-514350">
              <a:buFont typeface="+mj-lt"/>
              <a:buAutoNum type="arabicPeriod"/>
            </a:pPr>
            <a:r>
              <a:rPr lang="en-US" dirty="0" smtClean="0"/>
              <a:t>HR utilization </a:t>
            </a:r>
          </a:p>
          <a:p>
            <a:pPr marL="0" indent="0">
              <a:buNone/>
            </a:pPr>
            <a:r>
              <a:rPr lang="en-US" b="1" dirty="0" smtClean="0"/>
              <a:t>HR development includes :</a:t>
            </a:r>
          </a:p>
          <a:p>
            <a:pPr marL="0" indent="0">
              <a:buNone/>
            </a:pPr>
            <a:r>
              <a:rPr lang="en-US" dirty="0" smtClean="0"/>
              <a:t>	Training </a:t>
            </a:r>
            <a:r>
              <a:rPr lang="en-US" dirty="0" smtClean="0"/>
              <a:t>development ( TD)</a:t>
            </a:r>
          </a:p>
          <a:p>
            <a:pPr marL="0" indent="0">
              <a:buNone/>
            </a:pPr>
            <a:r>
              <a:rPr lang="en-US" dirty="0" smtClean="0"/>
              <a:t>	Career </a:t>
            </a:r>
            <a:r>
              <a:rPr lang="en-US" dirty="0" smtClean="0"/>
              <a:t>development (CD)</a:t>
            </a:r>
          </a:p>
          <a:p>
            <a:pPr marL="0" indent="0">
              <a:buNone/>
            </a:pPr>
            <a:r>
              <a:rPr lang="en-US" dirty="0" smtClean="0"/>
              <a:t>	Organizational </a:t>
            </a:r>
            <a:r>
              <a:rPr lang="en-US" dirty="0" smtClean="0"/>
              <a:t>development (OD)</a:t>
            </a:r>
            <a:endParaRPr lang="en-US" dirty="0"/>
          </a:p>
        </p:txBody>
      </p:sp>
    </p:spTree>
    <p:extLst>
      <p:ext uri="{BB962C8B-B14F-4D97-AF65-F5344CB8AC3E}">
        <p14:creationId xmlns:p14="http://schemas.microsoft.com/office/powerpoint/2010/main" val="408742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No 1: HR </a:t>
            </a:r>
            <a:r>
              <a:rPr lang="en-US" dirty="0" smtClean="0"/>
              <a:t>Planning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HR planning includes the </a:t>
            </a:r>
            <a:r>
              <a:rPr lang="en-US" dirty="0" smtClean="0">
                <a:solidFill>
                  <a:srgbClr val="FF0000"/>
                </a:solidFill>
              </a:rPr>
              <a:t>estimation of staff, categories, knowledge, competencies and attitudes </a:t>
            </a:r>
            <a:r>
              <a:rPr lang="en-US" dirty="0" smtClean="0"/>
              <a:t>of personal required both in the </a:t>
            </a:r>
            <a:r>
              <a:rPr lang="en-US" dirty="0" smtClean="0">
                <a:solidFill>
                  <a:srgbClr val="FF0000"/>
                </a:solidFill>
              </a:rPr>
              <a:t>immediate and long term future. </a:t>
            </a:r>
          </a:p>
          <a:p>
            <a:pPr marL="0" indent="0">
              <a:buNone/>
            </a:pPr>
            <a:r>
              <a:rPr lang="en-US" dirty="0" smtClean="0"/>
              <a:t>HR planning is the </a:t>
            </a:r>
            <a:r>
              <a:rPr lang="en-US" dirty="0" smtClean="0">
                <a:solidFill>
                  <a:srgbClr val="FF0000"/>
                </a:solidFill>
              </a:rPr>
              <a:t>process</a:t>
            </a:r>
            <a:r>
              <a:rPr lang="en-US" dirty="0" smtClean="0"/>
              <a:t> by which an organization ensures that it has the </a:t>
            </a:r>
            <a:r>
              <a:rPr lang="en-US" dirty="0" smtClean="0">
                <a:solidFill>
                  <a:srgbClr val="FF0000"/>
                </a:solidFill>
              </a:rPr>
              <a:t>right number and kinds of people at right place as the right time </a:t>
            </a:r>
            <a:r>
              <a:rPr lang="en-US" dirty="0" smtClean="0"/>
              <a:t>capable of effectively and efficiently carrying out those </a:t>
            </a:r>
            <a:r>
              <a:rPr lang="en-US" dirty="0" smtClean="0">
                <a:solidFill>
                  <a:srgbClr val="FF0000"/>
                </a:solidFill>
              </a:rPr>
              <a:t>tasks</a:t>
            </a:r>
            <a:r>
              <a:rPr lang="en-US" dirty="0" smtClean="0"/>
              <a:t> that </a:t>
            </a:r>
            <a:r>
              <a:rPr lang="en-US" dirty="0" smtClean="0">
                <a:solidFill>
                  <a:srgbClr val="FF0000"/>
                </a:solidFill>
              </a:rPr>
              <a:t>will help the organization </a:t>
            </a:r>
            <a:r>
              <a:rPr lang="en-US" dirty="0" smtClean="0"/>
              <a:t>to achieve its overall organization </a:t>
            </a:r>
            <a:r>
              <a:rPr lang="en-US" dirty="0" smtClean="0">
                <a:solidFill>
                  <a:srgbClr val="FF0000"/>
                </a:solidFill>
              </a:rPr>
              <a:t>goal.</a:t>
            </a:r>
          </a:p>
          <a:p>
            <a:pPr marL="0" indent="0">
              <a:buNone/>
            </a:pPr>
            <a:r>
              <a:rPr lang="en-US" dirty="0"/>
              <a:t>	</a:t>
            </a:r>
            <a:r>
              <a:rPr lang="en-US" dirty="0" smtClean="0"/>
              <a:t>		</a:t>
            </a:r>
            <a:r>
              <a:rPr lang="en-US" i="1" dirty="0" smtClean="0"/>
              <a:t>De </a:t>
            </a:r>
            <a:r>
              <a:rPr lang="en-US" i="1" dirty="0" err="1" smtClean="0"/>
              <a:t>Cenzo</a:t>
            </a:r>
            <a:r>
              <a:rPr lang="en-US" i="1" dirty="0" smtClean="0"/>
              <a:t> and Robbins</a:t>
            </a:r>
            <a:endParaRPr lang="en-US" i="1" dirty="0"/>
          </a:p>
        </p:txBody>
      </p:sp>
    </p:spTree>
    <p:extLst>
      <p:ext uri="{BB962C8B-B14F-4D97-AF65-F5344CB8AC3E}">
        <p14:creationId xmlns:p14="http://schemas.microsoft.com/office/powerpoint/2010/main" val="385158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HR planning is the process of determining an organization’s human resource needs.</a:t>
            </a:r>
          </a:p>
          <a:p>
            <a:pPr marL="0" indent="0">
              <a:buNone/>
            </a:pPr>
            <a:r>
              <a:rPr lang="en-US" dirty="0"/>
              <a:t>	</a:t>
            </a:r>
            <a:r>
              <a:rPr lang="en-US" dirty="0" smtClean="0"/>
              <a:t>			</a:t>
            </a:r>
            <a:r>
              <a:rPr lang="en-US" i="1" dirty="0" err="1" smtClean="0"/>
              <a:t>Decenzo</a:t>
            </a:r>
            <a:r>
              <a:rPr lang="en-US" i="1" dirty="0" smtClean="0"/>
              <a:t> and Robbins</a:t>
            </a:r>
          </a:p>
          <a:p>
            <a:pPr marL="0" indent="0">
              <a:buNone/>
            </a:pPr>
            <a:endParaRPr lang="en-US" dirty="0"/>
          </a:p>
        </p:txBody>
      </p:sp>
    </p:spTree>
    <p:extLst>
      <p:ext uri="{BB962C8B-B14F-4D97-AF65-F5344CB8AC3E}">
        <p14:creationId xmlns:p14="http://schemas.microsoft.com/office/powerpoint/2010/main" val="23736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solidFill>
                  <a:srgbClr val="000000"/>
                </a:solidFill>
                <a:latin typeface="Times New Roman"/>
              </a:rPr>
              <a:t>Concepts of HRD</a:t>
            </a:r>
          </a:p>
          <a:p>
            <a:pPr>
              <a:buFont typeface="Wingdings" panose="05000000000000000000" pitchFamily="2" charset="2"/>
              <a:buChar char="q"/>
            </a:pPr>
            <a:r>
              <a:rPr lang="en-US" dirty="0" smtClean="0">
                <a:solidFill>
                  <a:srgbClr val="000000"/>
                </a:solidFill>
                <a:latin typeface="Times New Roman"/>
              </a:rPr>
              <a:t>Components </a:t>
            </a:r>
            <a:r>
              <a:rPr lang="en-US" dirty="0">
                <a:solidFill>
                  <a:srgbClr val="000000"/>
                </a:solidFill>
                <a:latin typeface="Times New Roman"/>
              </a:rPr>
              <a:t>of human resource development for </a:t>
            </a:r>
            <a:r>
              <a:rPr lang="en-US" dirty="0" smtClean="0">
                <a:solidFill>
                  <a:srgbClr val="000000"/>
                </a:solidFill>
                <a:latin typeface="Times New Roman"/>
              </a:rPr>
              <a:t>health </a:t>
            </a:r>
            <a:endParaRPr lang="en-US" dirty="0">
              <a:solidFill>
                <a:srgbClr val="000000"/>
              </a:solidFill>
              <a:latin typeface="Times New Roman"/>
            </a:endParaRPr>
          </a:p>
          <a:p>
            <a:pPr>
              <a:buFont typeface="Wingdings" panose="05000000000000000000" pitchFamily="2" charset="2"/>
              <a:buChar char="q"/>
            </a:pPr>
            <a:r>
              <a:rPr lang="en-US" dirty="0" smtClean="0">
                <a:solidFill>
                  <a:srgbClr val="000000"/>
                </a:solidFill>
                <a:latin typeface="Times New Roman"/>
              </a:rPr>
              <a:t>Planning</a:t>
            </a:r>
            <a:r>
              <a:rPr lang="en-US" dirty="0">
                <a:solidFill>
                  <a:srgbClr val="000000"/>
                </a:solidFill>
                <a:latin typeface="Times New Roman"/>
              </a:rPr>
              <a:t>, production and utilization of HRDH </a:t>
            </a:r>
          </a:p>
          <a:p>
            <a:pPr>
              <a:buFont typeface="Wingdings" panose="05000000000000000000" pitchFamily="2" charset="2"/>
              <a:buChar char="q"/>
            </a:pPr>
            <a:r>
              <a:rPr lang="en-US" dirty="0" smtClean="0">
                <a:solidFill>
                  <a:srgbClr val="000000"/>
                </a:solidFill>
                <a:latin typeface="Times New Roman"/>
              </a:rPr>
              <a:t>Importance </a:t>
            </a:r>
            <a:r>
              <a:rPr lang="en-US" dirty="0">
                <a:solidFill>
                  <a:srgbClr val="000000"/>
                </a:solidFill>
                <a:latin typeface="Times New Roman"/>
              </a:rPr>
              <a:t>of HRDH</a:t>
            </a:r>
          </a:p>
          <a:p>
            <a:endParaRPr lang="en-US" dirty="0"/>
          </a:p>
        </p:txBody>
      </p:sp>
    </p:spTree>
    <p:extLst>
      <p:ext uri="{BB962C8B-B14F-4D97-AF65-F5344CB8AC3E}">
        <p14:creationId xmlns:p14="http://schemas.microsoft.com/office/powerpoint/2010/main" val="2501080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Objectives of HR planning</a:t>
            </a:r>
            <a:r>
              <a:rPr lang="en-US" dirty="0" smtClean="0"/>
              <a:t>:</a:t>
            </a:r>
          </a:p>
          <a:p>
            <a:r>
              <a:rPr lang="en-US" dirty="0" smtClean="0"/>
              <a:t>To provided rational for manpower mixes and utilization pattern in such a way that it make possible </a:t>
            </a:r>
            <a:r>
              <a:rPr lang="en-US" dirty="0" smtClean="0">
                <a:solidFill>
                  <a:srgbClr val="FF0000"/>
                </a:solidFill>
              </a:rPr>
              <a:t>to available the right number of right people at right place at the right time </a:t>
            </a:r>
            <a:r>
              <a:rPr lang="en-US" dirty="0" smtClean="0"/>
              <a:t>with </a:t>
            </a:r>
            <a:r>
              <a:rPr lang="en-US" dirty="0" smtClean="0">
                <a:solidFill>
                  <a:srgbClr val="0070C0"/>
                </a:solidFill>
              </a:rPr>
              <a:t>motivation that is required to provided the best health care to the population </a:t>
            </a:r>
            <a:endParaRPr lang="en-US" dirty="0">
              <a:solidFill>
                <a:srgbClr val="0070C0"/>
              </a:solidFill>
            </a:endParaRPr>
          </a:p>
        </p:txBody>
      </p:sp>
    </p:spTree>
    <p:extLst>
      <p:ext uri="{BB962C8B-B14F-4D97-AF65-F5344CB8AC3E}">
        <p14:creationId xmlns:p14="http://schemas.microsoft.com/office/powerpoint/2010/main" val="2423033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Specific objective:</a:t>
            </a:r>
          </a:p>
          <a:p>
            <a:r>
              <a:rPr lang="en-US" dirty="0" smtClean="0"/>
              <a:t>To </a:t>
            </a:r>
            <a:r>
              <a:rPr lang="en-US" dirty="0" smtClean="0">
                <a:solidFill>
                  <a:srgbClr val="FF0000"/>
                </a:solidFill>
              </a:rPr>
              <a:t>formulate HR plan </a:t>
            </a:r>
            <a:r>
              <a:rPr lang="en-US" dirty="0" smtClean="0"/>
              <a:t>and establish a mechanism for the implementation of the </a:t>
            </a:r>
            <a:r>
              <a:rPr lang="en-US" dirty="0" smtClean="0">
                <a:solidFill>
                  <a:srgbClr val="0070C0"/>
                </a:solidFill>
              </a:rPr>
              <a:t>action plan </a:t>
            </a:r>
          </a:p>
          <a:p>
            <a:r>
              <a:rPr lang="en-US" dirty="0" smtClean="0"/>
              <a:t>To ensure the most effective possible </a:t>
            </a:r>
            <a:r>
              <a:rPr lang="en-US" dirty="0" smtClean="0">
                <a:solidFill>
                  <a:srgbClr val="FF0000"/>
                </a:solidFill>
              </a:rPr>
              <a:t>distribution</a:t>
            </a:r>
            <a:r>
              <a:rPr lang="en-US" dirty="0" smtClean="0"/>
              <a:t> and use of </a:t>
            </a:r>
            <a:r>
              <a:rPr lang="en-US" dirty="0" smtClean="0">
                <a:solidFill>
                  <a:srgbClr val="0070C0"/>
                </a:solidFill>
              </a:rPr>
              <a:t>existing Human  Resources (HR</a:t>
            </a:r>
            <a:r>
              <a:rPr lang="en-US" dirty="0" smtClean="0"/>
              <a:t>)</a:t>
            </a:r>
          </a:p>
          <a:p>
            <a:r>
              <a:rPr lang="en-US" dirty="0" smtClean="0"/>
              <a:t>To ensure continuous </a:t>
            </a:r>
            <a:r>
              <a:rPr lang="en-US" dirty="0" smtClean="0">
                <a:solidFill>
                  <a:srgbClr val="FF0000"/>
                </a:solidFill>
              </a:rPr>
              <a:t>staff</a:t>
            </a:r>
            <a:r>
              <a:rPr lang="en-US" dirty="0" smtClean="0"/>
              <a:t> </a:t>
            </a:r>
            <a:r>
              <a:rPr lang="en-US" dirty="0" smtClean="0">
                <a:solidFill>
                  <a:srgbClr val="FF0000"/>
                </a:solidFill>
              </a:rPr>
              <a:t>development </a:t>
            </a:r>
            <a:r>
              <a:rPr lang="en-US" dirty="0" smtClean="0"/>
              <a:t>that is needed for the </a:t>
            </a:r>
            <a:r>
              <a:rPr lang="en-US" dirty="0" smtClean="0">
                <a:solidFill>
                  <a:srgbClr val="0070C0"/>
                </a:solidFill>
              </a:rPr>
              <a:t>provision of quality health care</a:t>
            </a:r>
          </a:p>
          <a:p>
            <a:r>
              <a:rPr lang="en-US" dirty="0" smtClean="0"/>
              <a:t>To ensure on going, </a:t>
            </a:r>
            <a:r>
              <a:rPr lang="en-US" dirty="0" smtClean="0">
                <a:solidFill>
                  <a:srgbClr val="FF0000"/>
                </a:solidFill>
              </a:rPr>
              <a:t>monitoring and evaluation </a:t>
            </a:r>
            <a:r>
              <a:rPr lang="en-US" dirty="0" smtClean="0"/>
              <a:t>of the progress of action plan. </a:t>
            </a:r>
          </a:p>
          <a:p>
            <a:pPr marL="0" indent="0">
              <a:buNone/>
            </a:pPr>
            <a:endParaRPr lang="en-US" dirty="0"/>
          </a:p>
        </p:txBody>
      </p:sp>
    </p:spTree>
    <p:extLst>
      <p:ext uri="{BB962C8B-B14F-4D97-AF65-F5344CB8AC3E}">
        <p14:creationId xmlns:p14="http://schemas.microsoft.com/office/powerpoint/2010/main" val="463441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HR planning has two essential steps:</a:t>
            </a:r>
          </a:p>
          <a:p>
            <a:pPr marL="0" indent="0">
              <a:buNone/>
            </a:pPr>
            <a:r>
              <a:rPr lang="en-US" dirty="0" smtClean="0"/>
              <a:t>Estimation of supply ( what we have )</a:t>
            </a:r>
          </a:p>
          <a:p>
            <a:pPr marL="0" indent="0">
              <a:buNone/>
            </a:pPr>
            <a:r>
              <a:rPr lang="en-US" dirty="0" smtClean="0"/>
              <a:t>Estimation of requirements ( what we need)</a:t>
            </a:r>
            <a:endParaRPr lang="en-US" dirty="0"/>
          </a:p>
        </p:txBody>
      </p:sp>
    </p:spTree>
    <p:extLst>
      <p:ext uri="{BB962C8B-B14F-4D97-AF65-F5344CB8AC3E}">
        <p14:creationId xmlns:p14="http://schemas.microsoft.com/office/powerpoint/2010/main" val="14268015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 the </a:t>
            </a:r>
            <a:r>
              <a:rPr lang="en-US" dirty="0"/>
              <a:t>basic of essential </a:t>
            </a:r>
            <a:r>
              <a:rPr lang="en-US" dirty="0" smtClean="0"/>
              <a:t>steps HR Planning Process </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2148442"/>
            <a:ext cx="8610600" cy="4404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11382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HRP in Health </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smtClean="0"/>
              <a:t>Role of HR Planning Division of </a:t>
            </a:r>
            <a:r>
              <a:rPr lang="en-US" b="1" dirty="0" err="1" smtClean="0"/>
              <a:t>MoHP</a:t>
            </a:r>
            <a:r>
              <a:rPr lang="en-US" b="1" dirty="0" smtClean="0"/>
              <a:t>:</a:t>
            </a:r>
            <a:endParaRPr lang="en-US" b="1" dirty="0" smtClean="0"/>
          </a:p>
          <a:p>
            <a:r>
              <a:rPr lang="en-US" dirty="0" smtClean="0"/>
              <a:t>Manage the process of production </a:t>
            </a:r>
            <a:r>
              <a:rPr lang="en-US" dirty="0" smtClean="0">
                <a:solidFill>
                  <a:srgbClr val="0070C0"/>
                </a:solidFill>
              </a:rPr>
              <a:t>long term, medium term, and annual HR Plan </a:t>
            </a:r>
          </a:p>
          <a:p>
            <a:r>
              <a:rPr lang="en-US" dirty="0" smtClean="0"/>
              <a:t>Provide </a:t>
            </a:r>
            <a:r>
              <a:rPr lang="en-US" dirty="0" smtClean="0">
                <a:solidFill>
                  <a:srgbClr val="0070C0"/>
                </a:solidFill>
              </a:rPr>
              <a:t>technical support </a:t>
            </a:r>
          </a:p>
          <a:p>
            <a:r>
              <a:rPr lang="en-US" dirty="0" smtClean="0">
                <a:solidFill>
                  <a:srgbClr val="0070C0"/>
                </a:solidFill>
              </a:rPr>
              <a:t>Coordination HR plans </a:t>
            </a:r>
            <a:r>
              <a:rPr lang="en-US" dirty="0" smtClean="0"/>
              <a:t>and planning activities with the work of health and health services.</a:t>
            </a:r>
          </a:p>
          <a:p>
            <a:r>
              <a:rPr lang="en-US" dirty="0" smtClean="0">
                <a:solidFill>
                  <a:srgbClr val="0070C0"/>
                </a:solidFill>
              </a:rPr>
              <a:t>Undertake research into development</a:t>
            </a:r>
            <a:r>
              <a:rPr lang="en-US" dirty="0" smtClean="0"/>
              <a:t>, </a:t>
            </a:r>
            <a:r>
              <a:rPr lang="en-US" dirty="0" err="1" smtClean="0"/>
              <a:t>mgmt</a:t>
            </a:r>
            <a:r>
              <a:rPr lang="en-US" dirty="0" smtClean="0"/>
              <a:t>, </a:t>
            </a:r>
            <a:r>
              <a:rPr lang="en-US" dirty="0" err="1" smtClean="0"/>
              <a:t>traning</a:t>
            </a:r>
            <a:r>
              <a:rPr lang="en-US" dirty="0" smtClean="0"/>
              <a:t> and performances of health staff</a:t>
            </a:r>
          </a:p>
          <a:p>
            <a:r>
              <a:rPr lang="en-US" dirty="0" smtClean="0">
                <a:solidFill>
                  <a:srgbClr val="0070C0"/>
                </a:solidFill>
              </a:rPr>
              <a:t>Develop HR policy </a:t>
            </a:r>
            <a:r>
              <a:rPr lang="en-US" dirty="0" smtClean="0"/>
              <a:t>option to facilitate </a:t>
            </a:r>
          </a:p>
          <a:p>
            <a:r>
              <a:rPr lang="en-US" dirty="0" smtClean="0">
                <a:solidFill>
                  <a:srgbClr val="0070C0"/>
                </a:solidFill>
              </a:rPr>
              <a:t>Provided advice, information to top </a:t>
            </a:r>
            <a:r>
              <a:rPr lang="en-US" dirty="0" err="1" smtClean="0">
                <a:solidFill>
                  <a:srgbClr val="0070C0"/>
                </a:solidFill>
              </a:rPr>
              <a:t>mgmt</a:t>
            </a:r>
            <a:r>
              <a:rPr lang="en-US" dirty="0" smtClean="0"/>
              <a:t>, decision makers on HR matters </a:t>
            </a:r>
          </a:p>
          <a:p>
            <a:r>
              <a:rPr lang="en-US" dirty="0" smtClean="0"/>
              <a:t>Determine the type and volume of </a:t>
            </a:r>
            <a:r>
              <a:rPr lang="en-US" dirty="0" smtClean="0">
                <a:solidFill>
                  <a:srgbClr val="0070C0"/>
                </a:solidFill>
              </a:rPr>
              <a:t>training</a:t>
            </a:r>
          </a:p>
          <a:p>
            <a:r>
              <a:rPr lang="en-US" dirty="0" smtClean="0"/>
              <a:t>Develop standards for HR planning and </a:t>
            </a:r>
            <a:r>
              <a:rPr lang="en-US" dirty="0" err="1" smtClean="0"/>
              <a:t>mgmt</a:t>
            </a:r>
            <a:r>
              <a:rPr lang="en-US" dirty="0" smtClean="0"/>
              <a:t> </a:t>
            </a:r>
          </a:p>
          <a:p>
            <a:r>
              <a:rPr lang="en-US" dirty="0" smtClean="0"/>
              <a:t>Maintain a </a:t>
            </a:r>
            <a:r>
              <a:rPr lang="en-US" dirty="0" smtClean="0">
                <a:solidFill>
                  <a:srgbClr val="0070C0"/>
                </a:solidFill>
              </a:rPr>
              <a:t>coordinating and communicating network </a:t>
            </a:r>
            <a:r>
              <a:rPr lang="en-US" dirty="0" smtClean="0"/>
              <a:t>with appropriate department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8907961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Problem related to HRM planning in </a:t>
            </a:r>
            <a:r>
              <a:rPr lang="en-US" b="1" dirty="0"/>
              <a:t>N</a:t>
            </a:r>
            <a:r>
              <a:rPr lang="en-US" b="1" dirty="0" smtClean="0"/>
              <a:t>epal :</a:t>
            </a:r>
          </a:p>
          <a:p>
            <a:r>
              <a:rPr lang="en-US" dirty="0" smtClean="0"/>
              <a:t>Lack of </a:t>
            </a:r>
            <a:r>
              <a:rPr lang="en-US" dirty="0" smtClean="0">
                <a:solidFill>
                  <a:srgbClr val="0070C0"/>
                </a:solidFill>
              </a:rPr>
              <a:t>political commitment  </a:t>
            </a:r>
            <a:r>
              <a:rPr lang="en-US" dirty="0" smtClean="0"/>
              <a:t>in implementation of HRH plan </a:t>
            </a:r>
          </a:p>
          <a:p>
            <a:r>
              <a:rPr lang="en-US" dirty="0" smtClean="0">
                <a:solidFill>
                  <a:srgbClr val="0070C0"/>
                </a:solidFill>
              </a:rPr>
              <a:t>Shortage of trainers </a:t>
            </a:r>
            <a:r>
              <a:rPr lang="en-US" dirty="0" smtClean="0"/>
              <a:t>in the field of health </a:t>
            </a:r>
          </a:p>
          <a:p>
            <a:r>
              <a:rPr lang="en-US" dirty="0" smtClean="0">
                <a:solidFill>
                  <a:srgbClr val="0070C0"/>
                </a:solidFill>
              </a:rPr>
              <a:t>Lack of sufficient quality control </a:t>
            </a:r>
            <a:r>
              <a:rPr lang="en-US" dirty="0" smtClean="0"/>
              <a:t>of health professional, education, and training </a:t>
            </a:r>
          </a:p>
          <a:p>
            <a:r>
              <a:rPr lang="en-US" dirty="0" smtClean="0">
                <a:solidFill>
                  <a:srgbClr val="0070C0"/>
                </a:solidFill>
              </a:rPr>
              <a:t>Geographical mal-distribution of HRH </a:t>
            </a:r>
            <a:r>
              <a:rPr lang="en-US" dirty="0" smtClean="0"/>
              <a:t>and inequality in access of health care services by the marginalized, rural population </a:t>
            </a:r>
          </a:p>
          <a:p>
            <a:r>
              <a:rPr lang="en-US" dirty="0" smtClean="0">
                <a:solidFill>
                  <a:srgbClr val="0070C0"/>
                </a:solidFill>
              </a:rPr>
              <a:t>Production of HRH without quality control </a:t>
            </a:r>
            <a:r>
              <a:rPr lang="en-US" dirty="0" smtClean="0"/>
              <a:t>( no proper monitoring &amp; control mechanism)</a:t>
            </a:r>
          </a:p>
          <a:p>
            <a:r>
              <a:rPr lang="en-US" dirty="0" smtClean="0"/>
              <a:t>HRH production </a:t>
            </a:r>
            <a:r>
              <a:rPr lang="en-US" dirty="0" smtClean="0">
                <a:solidFill>
                  <a:srgbClr val="0070C0"/>
                </a:solidFill>
              </a:rPr>
              <a:t>not bases on need </a:t>
            </a:r>
            <a:r>
              <a:rPr lang="en-US" dirty="0" smtClean="0"/>
              <a:t>for the people and organization.</a:t>
            </a:r>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047596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HR planning </a:t>
            </a:r>
            <a:endParaRPr lang="en-US" dirty="0"/>
          </a:p>
        </p:txBody>
      </p:sp>
      <p:sp>
        <p:nvSpPr>
          <p:cNvPr id="3" name="Content Placeholder 2"/>
          <p:cNvSpPr>
            <a:spLocks noGrp="1"/>
          </p:cNvSpPr>
          <p:nvPr>
            <p:ph idx="1"/>
          </p:nvPr>
        </p:nvSpPr>
        <p:spPr/>
        <p:txBody>
          <a:bodyPr/>
          <a:lstStyle/>
          <a:p>
            <a:pPr marL="0" indent="0">
              <a:buNone/>
            </a:pPr>
            <a:r>
              <a:rPr lang="en-US" dirty="0" smtClean="0"/>
              <a:t>Top-down </a:t>
            </a:r>
            <a:r>
              <a:rPr lang="en-US" dirty="0"/>
              <a:t>approach (Quantitative approach)</a:t>
            </a:r>
            <a:endParaRPr lang="en-US" dirty="0" smtClean="0"/>
          </a:p>
          <a:p>
            <a:pPr marL="0" indent="0">
              <a:buNone/>
            </a:pPr>
            <a:r>
              <a:rPr lang="en-US" dirty="0" smtClean="0"/>
              <a:t>Bottom –up </a:t>
            </a:r>
            <a:r>
              <a:rPr lang="en-US" dirty="0"/>
              <a:t>approach (( Qualitative approach</a:t>
            </a:r>
            <a:r>
              <a:rPr lang="en-US" dirty="0" smtClean="0"/>
              <a:t>)</a:t>
            </a:r>
          </a:p>
          <a:p>
            <a:pPr marL="0" indent="0">
              <a:buNone/>
            </a:pPr>
            <a:r>
              <a:rPr lang="en-US" dirty="0" smtClean="0"/>
              <a:t>Mixed approach </a:t>
            </a:r>
            <a:endParaRPr lang="en-US" dirty="0"/>
          </a:p>
        </p:txBody>
      </p:sp>
    </p:spTree>
    <p:extLst>
      <p:ext uri="{BB962C8B-B14F-4D97-AF65-F5344CB8AC3E}">
        <p14:creationId xmlns:p14="http://schemas.microsoft.com/office/powerpoint/2010/main" val="1333347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Top- down approach(Quantitative approach) </a:t>
            </a:r>
          </a:p>
          <a:p>
            <a:r>
              <a:rPr lang="en-US" dirty="0" smtClean="0"/>
              <a:t>This approach is </a:t>
            </a:r>
            <a:r>
              <a:rPr lang="en-US" dirty="0" smtClean="0">
                <a:solidFill>
                  <a:srgbClr val="0070C0"/>
                </a:solidFill>
              </a:rPr>
              <a:t>traditional approach </a:t>
            </a:r>
          </a:p>
          <a:p>
            <a:r>
              <a:rPr lang="en-US" dirty="0" smtClean="0"/>
              <a:t>It is part of </a:t>
            </a:r>
            <a:r>
              <a:rPr lang="en-US" dirty="0" err="1" smtClean="0"/>
              <a:t>mgmt</a:t>
            </a:r>
            <a:r>
              <a:rPr lang="en-US" dirty="0" smtClean="0"/>
              <a:t> division </a:t>
            </a:r>
          </a:p>
          <a:p>
            <a:r>
              <a:rPr lang="en-US" dirty="0" smtClean="0"/>
              <a:t>It’s also knows as </a:t>
            </a:r>
            <a:r>
              <a:rPr lang="en-US" dirty="0" smtClean="0">
                <a:solidFill>
                  <a:srgbClr val="0070C0"/>
                </a:solidFill>
              </a:rPr>
              <a:t>HRD approach to HRP</a:t>
            </a:r>
          </a:p>
          <a:p>
            <a:r>
              <a:rPr lang="en-US" dirty="0" smtClean="0">
                <a:solidFill>
                  <a:srgbClr val="FF0000"/>
                </a:solidFill>
              </a:rPr>
              <a:t>Focus</a:t>
            </a:r>
            <a:r>
              <a:rPr lang="en-US" dirty="0" smtClean="0"/>
              <a:t> of this approach is to </a:t>
            </a:r>
            <a:r>
              <a:rPr lang="en-US" dirty="0" smtClean="0">
                <a:solidFill>
                  <a:srgbClr val="0070C0"/>
                </a:solidFill>
              </a:rPr>
              <a:t>forecast human resource shortage and surpluses </a:t>
            </a:r>
          </a:p>
          <a:p>
            <a:pPr marL="0" indent="0">
              <a:buNone/>
            </a:pPr>
            <a:endParaRPr lang="en-US" dirty="0"/>
          </a:p>
        </p:txBody>
      </p:sp>
    </p:spTree>
    <p:extLst>
      <p:ext uri="{BB962C8B-B14F-4D97-AF65-F5344CB8AC3E}">
        <p14:creationId xmlns:p14="http://schemas.microsoft.com/office/powerpoint/2010/main" val="1256622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smtClean="0"/>
              <a:t>Top-down approach based on </a:t>
            </a:r>
          </a:p>
          <a:p>
            <a:r>
              <a:rPr lang="en-US" smtClean="0"/>
              <a:t>Human resource management information system and human resource inventory </a:t>
            </a:r>
          </a:p>
          <a:p>
            <a:r>
              <a:rPr lang="en-US" smtClean="0"/>
              <a:t>Demand forecasting techniques, especially statistical and mathematical techniques, its  consists of </a:t>
            </a:r>
          </a:p>
          <a:p>
            <a:pPr lvl="1"/>
            <a:r>
              <a:rPr lang="en-US" smtClean="0"/>
              <a:t>Trade analysis </a:t>
            </a:r>
          </a:p>
          <a:p>
            <a:pPr lvl="1"/>
            <a:r>
              <a:rPr lang="en-US" smtClean="0"/>
              <a:t>Mathematical model</a:t>
            </a:r>
          </a:p>
          <a:p>
            <a:pPr lvl="1"/>
            <a:r>
              <a:rPr lang="en-US" smtClean="0"/>
              <a:t>Econometric model</a:t>
            </a:r>
          </a:p>
          <a:p>
            <a:pPr lvl="1"/>
            <a:r>
              <a:rPr lang="en-US" smtClean="0"/>
              <a:t>Markov analysis </a:t>
            </a:r>
          </a:p>
          <a:p>
            <a:pPr lvl="1"/>
            <a:endParaRPr lang="en-US" smtClean="0"/>
          </a:p>
          <a:p>
            <a:pPr lvl="1"/>
            <a:r>
              <a:rPr lang="en-US" smtClean="0"/>
              <a:t>Work study techniques </a:t>
            </a:r>
          </a:p>
          <a:p>
            <a:endParaRPr lang="en-US" dirty="0"/>
          </a:p>
        </p:txBody>
      </p:sp>
    </p:spTree>
    <p:extLst>
      <p:ext uri="{BB962C8B-B14F-4D97-AF65-F5344CB8AC3E}">
        <p14:creationId xmlns:p14="http://schemas.microsoft.com/office/powerpoint/2010/main" val="2658258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rgbClr val="FF0000"/>
                </a:solidFill>
              </a:rPr>
              <a:t>Markov analysis </a:t>
            </a:r>
            <a:r>
              <a:rPr lang="en-US" dirty="0"/>
              <a:t>is used to analyze the current state and movement of a variable to predict the future occurrences and movement of this variable by the use of presently known probabilities. </a:t>
            </a:r>
          </a:p>
          <a:p>
            <a:pPr marL="0" indent="0">
              <a:buNone/>
            </a:pPr>
            <a:endParaRPr lang="en-US" dirty="0"/>
          </a:p>
        </p:txBody>
      </p:sp>
    </p:spTree>
    <p:extLst>
      <p:ext uri="{BB962C8B-B14F-4D97-AF65-F5344CB8AC3E}">
        <p14:creationId xmlns:p14="http://schemas.microsoft.com/office/powerpoint/2010/main" val="2794163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Human Resource Development (HRD) is the framework for helping employees develop their personal and organizational skills, knowledge, and abilities</a:t>
            </a:r>
            <a:r>
              <a:rPr lang="en-US" dirty="0" smtClean="0"/>
              <a:t>.</a:t>
            </a:r>
          </a:p>
          <a:p>
            <a:r>
              <a:rPr lang="en-US" dirty="0"/>
              <a:t>Human Resource Development includes such opportunities as employee training, employee career development, performance management and development, coaching, mentoring, succession planning, key employee identification, tuition assistance, and organization development.</a:t>
            </a:r>
            <a:endParaRPr lang="en-US" dirty="0"/>
          </a:p>
        </p:txBody>
      </p:sp>
    </p:spTree>
    <p:extLst>
      <p:ext uri="{BB962C8B-B14F-4D97-AF65-F5344CB8AC3E}">
        <p14:creationId xmlns:p14="http://schemas.microsoft.com/office/powerpoint/2010/main" val="791802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Bottom up approach ( Qualitative approach)</a:t>
            </a:r>
          </a:p>
          <a:p>
            <a:pPr marL="0" indent="0">
              <a:buNone/>
            </a:pPr>
            <a:r>
              <a:rPr lang="en-US" dirty="0" smtClean="0"/>
              <a:t>It is also know as </a:t>
            </a:r>
            <a:r>
              <a:rPr lang="en-US" dirty="0" smtClean="0">
                <a:solidFill>
                  <a:srgbClr val="FF0000"/>
                </a:solidFill>
              </a:rPr>
              <a:t>“soft approach”</a:t>
            </a:r>
          </a:p>
          <a:p>
            <a:pPr marL="0" indent="0">
              <a:buNone/>
            </a:pPr>
            <a:r>
              <a:rPr lang="en-US" dirty="0" smtClean="0"/>
              <a:t>The approach base on </a:t>
            </a:r>
          </a:p>
          <a:p>
            <a:r>
              <a:rPr lang="en-US" dirty="0" smtClean="0">
                <a:solidFill>
                  <a:srgbClr val="FF0000"/>
                </a:solidFill>
              </a:rPr>
              <a:t>Matching</a:t>
            </a:r>
            <a:r>
              <a:rPr lang="en-US" dirty="0" smtClean="0"/>
              <a:t> </a:t>
            </a:r>
            <a:r>
              <a:rPr lang="en-US" dirty="0" smtClean="0">
                <a:solidFill>
                  <a:srgbClr val="0070C0"/>
                </a:solidFill>
              </a:rPr>
              <a:t>organizational needs with employee needs </a:t>
            </a:r>
          </a:p>
          <a:p>
            <a:r>
              <a:rPr lang="en-US" dirty="0" smtClean="0"/>
              <a:t>Employee development, training, creativity Compensation and incentive schemes </a:t>
            </a:r>
          </a:p>
          <a:p>
            <a:r>
              <a:rPr lang="en-US" dirty="0" smtClean="0"/>
              <a:t>Employee safety and welfare </a:t>
            </a:r>
          </a:p>
          <a:p>
            <a:r>
              <a:rPr lang="en-US" dirty="0" smtClean="0"/>
              <a:t>Employee </a:t>
            </a:r>
            <a:r>
              <a:rPr lang="en-US" dirty="0" smtClean="0">
                <a:solidFill>
                  <a:srgbClr val="0070C0"/>
                </a:solidFill>
              </a:rPr>
              <a:t>motivational techniques </a:t>
            </a:r>
            <a:r>
              <a:rPr lang="en-US" dirty="0" smtClean="0"/>
              <a:t>to increase productivity </a:t>
            </a:r>
          </a:p>
          <a:p>
            <a:r>
              <a:rPr lang="en-US" dirty="0" smtClean="0"/>
              <a:t>Work flexibility </a:t>
            </a:r>
          </a:p>
          <a:p>
            <a:r>
              <a:rPr lang="en-US" dirty="0" smtClean="0"/>
              <a:t>Promotion of employees </a:t>
            </a:r>
          </a:p>
          <a:p>
            <a:r>
              <a:rPr lang="en-US" dirty="0" smtClean="0"/>
              <a:t>Career planning &amp; development </a:t>
            </a:r>
          </a:p>
          <a:p>
            <a:r>
              <a:rPr lang="en-US" dirty="0" smtClean="0"/>
              <a:t>Protection special focus groups such as women, disadvantage person. </a:t>
            </a:r>
            <a:endParaRPr lang="en-US" dirty="0"/>
          </a:p>
        </p:txBody>
      </p:sp>
    </p:spTree>
    <p:extLst>
      <p:ext uri="{BB962C8B-B14F-4D97-AF65-F5344CB8AC3E}">
        <p14:creationId xmlns:p14="http://schemas.microsoft.com/office/powerpoint/2010/main" val="42103481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b="1" dirty="0" smtClean="0"/>
              <a:t>Mixed approach:</a:t>
            </a:r>
          </a:p>
          <a:p>
            <a:pPr marL="0" indent="0">
              <a:buNone/>
            </a:pPr>
            <a:r>
              <a:rPr lang="en-US" dirty="0" smtClean="0"/>
              <a:t>Combines both the top-down &amp; bottom- up approach </a:t>
            </a:r>
          </a:p>
          <a:p>
            <a:pPr marL="0" indent="0">
              <a:buNone/>
            </a:pPr>
            <a:r>
              <a:rPr lang="en-US" dirty="0" smtClean="0"/>
              <a:t>This approach produces the best result for human resource planning </a:t>
            </a:r>
          </a:p>
          <a:p>
            <a:pPr marL="0" indent="0">
              <a:buNone/>
            </a:pPr>
            <a:endParaRPr lang="en-US" dirty="0"/>
          </a:p>
        </p:txBody>
      </p:sp>
    </p:spTree>
    <p:extLst>
      <p:ext uri="{BB962C8B-B14F-4D97-AF65-F5344CB8AC3E}">
        <p14:creationId xmlns:p14="http://schemas.microsoft.com/office/powerpoint/2010/main" val="27039453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Component No:2 Training </a:t>
            </a:r>
            <a:r>
              <a:rPr lang="en-US" dirty="0" smtClean="0"/>
              <a:t>and development </a:t>
            </a:r>
            <a:endParaRPr lang="en-US" dirty="0"/>
          </a:p>
        </p:txBody>
      </p:sp>
      <p:sp>
        <p:nvSpPr>
          <p:cNvPr id="3" name="Content Placeholder 2"/>
          <p:cNvSpPr>
            <a:spLocks noGrp="1"/>
          </p:cNvSpPr>
          <p:nvPr>
            <p:ph idx="1"/>
          </p:nvPr>
        </p:nvSpPr>
        <p:spPr/>
        <p:txBody>
          <a:bodyPr>
            <a:noAutofit/>
          </a:bodyPr>
          <a:lstStyle/>
          <a:p>
            <a:pPr>
              <a:lnSpc>
                <a:spcPct val="170000"/>
              </a:lnSpc>
            </a:pPr>
            <a:r>
              <a:rPr lang="en-US" sz="1800" dirty="0">
                <a:latin typeface="Times New Roman" panose="02020603050405020304" pitchFamily="18" charset="0"/>
                <a:cs typeface="Times New Roman" panose="02020603050405020304" pitchFamily="18" charset="0"/>
              </a:rPr>
              <a:t>The term training refers to the </a:t>
            </a:r>
            <a:r>
              <a:rPr lang="en-US" sz="1800" dirty="0" smtClean="0">
                <a:solidFill>
                  <a:schemeClr val="accent1"/>
                </a:solidFill>
                <a:latin typeface="Times New Roman" panose="02020603050405020304" pitchFamily="18" charset="0"/>
                <a:cs typeface="Times New Roman" panose="02020603050405020304" pitchFamily="18" charset="0"/>
              </a:rPr>
              <a:t>achievement </a:t>
            </a:r>
            <a:r>
              <a:rPr lang="en-US" sz="1800" dirty="0">
                <a:solidFill>
                  <a:schemeClr val="accent1"/>
                </a:solidFill>
                <a:latin typeface="Times New Roman" panose="02020603050405020304" pitchFamily="18" charset="0"/>
                <a:cs typeface="Times New Roman" panose="02020603050405020304" pitchFamily="18" charset="0"/>
              </a:rPr>
              <a:t>of knowledge, skills, and competencies </a:t>
            </a:r>
            <a:r>
              <a:rPr lang="en-US" sz="1800" dirty="0">
                <a:latin typeface="Times New Roman" panose="02020603050405020304" pitchFamily="18" charset="0"/>
                <a:cs typeface="Times New Roman" panose="02020603050405020304" pitchFamily="18" charset="0"/>
              </a:rPr>
              <a:t>as a result of the teaching of vocational or practical skills and knowledge that relate to specific useful competencies.</a:t>
            </a:r>
          </a:p>
          <a:p>
            <a:pPr>
              <a:lnSpc>
                <a:spcPct val="170000"/>
              </a:lnSpc>
            </a:pPr>
            <a:r>
              <a:rPr lang="en-US" sz="1800" dirty="0">
                <a:latin typeface="Times New Roman" panose="02020603050405020304" pitchFamily="18" charset="0"/>
                <a:cs typeface="Times New Roman" panose="02020603050405020304" pitchFamily="18" charset="0"/>
              </a:rPr>
              <a:t>Training involves an expert working with learners to transfer to them certain areas of knowledge or skills to improve in their current jobs. </a:t>
            </a:r>
          </a:p>
          <a:p>
            <a:pPr>
              <a:lnSpc>
                <a:spcPct val="170000"/>
              </a:lnSpc>
            </a:pPr>
            <a:r>
              <a:rPr lang="en-US" sz="1800" dirty="0">
                <a:latin typeface="Times New Roman" panose="02020603050405020304" pitchFamily="18" charset="0"/>
                <a:cs typeface="Times New Roman" panose="02020603050405020304" pitchFamily="18" charset="0"/>
              </a:rPr>
              <a:t>Generally as a planed effort by a company to facilitate employees learning of the job-related competencies.</a:t>
            </a:r>
          </a:p>
          <a:p>
            <a:pPr>
              <a:lnSpc>
                <a:spcPct val="170000"/>
              </a:lnSpc>
            </a:pPr>
            <a:r>
              <a:rPr lang="en-US" sz="1800" dirty="0">
                <a:latin typeface="Times New Roman" panose="02020603050405020304" pitchFamily="18" charset="0"/>
                <a:cs typeface="Times New Roman" panose="02020603050405020304" pitchFamily="18" charset="0"/>
              </a:rPr>
              <a:t>These </a:t>
            </a:r>
            <a:r>
              <a:rPr lang="en-US" sz="1800" dirty="0">
                <a:solidFill>
                  <a:schemeClr val="accent1"/>
                </a:solidFill>
                <a:latin typeface="Times New Roman" panose="02020603050405020304" pitchFamily="18" charset="0"/>
                <a:cs typeface="Times New Roman" panose="02020603050405020304" pitchFamily="18" charset="0"/>
              </a:rPr>
              <a:t>competencies include knowledge, skill, or behaviors </a:t>
            </a:r>
            <a:r>
              <a:rPr lang="en-US" sz="1800" dirty="0">
                <a:latin typeface="Times New Roman" panose="02020603050405020304" pitchFamily="18" charset="0"/>
                <a:cs typeface="Times New Roman" panose="02020603050405020304" pitchFamily="18" charset="0"/>
              </a:rPr>
              <a:t>that are critical for </a:t>
            </a:r>
            <a:r>
              <a:rPr lang="en-US" sz="1800" dirty="0">
                <a:solidFill>
                  <a:schemeClr val="accent1"/>
                </a:solidFill>
                <a:latin typeface="Times New Roman" panose="02020603050405020304" pitchFamily="18" charset="0"/>
                <a:cs typeface="Times New Roman" panose="02020603050405020304" pitchFamily="18" charset="0"/>
              </a:rPr>
              <a:t>successful job performance</a:t>
            </a:r>
            <a:r>
              <a:rPr lang="en-US"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
            </a:r>
            <a:br>
              <a:rPr lang="en-US" sz="1800" dirty="0">
                <a:latin typeface="Times New Roman" panose="02020603050405020304" pitchFamily="18" charset="0"/>
                <a:cs typeface="Times New Roman" panose="02020603050405020304" pitchFamily="18" charset="0"/>
              </a:rPr>
            </a:br>
            <a:endParaRPr lang="en-US" sz="1800" dirty="0">
              <a:latin typeface="Times New Roman" panose="02020603050405020304" pitchFamily="18" charset="0"/>
              <a:cs typeface="Times New Roman" panose="02020603050405020304" pitchFamily="18" charset="0"/>
            </a:endParaRPr>
          </a:p>
          <a:p>
            <a:pPr marL="0" indent="0">
              <a:lnSpc>
                <a:spcPct val="170000"/>
              </a:lnSpc>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8583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Employees must be trained, and where possible developed to meet their own career needs and the need of the organization.</a:t>
            </a:r>
          </a:p>
          <a:p>
            <a:r>
              <a:rPr lang="en-US" dirty="0"/>
              <a:t>Training is </a:t>
            </a:r>
            <a:r>
              <a:rPr lang="en-US" dirty="0">
                <a:solidFill>
                  <a:schemeClr val="accent1"/>
                </a:solidFill>
              </a:rPr>
              <a:t>job or task-oriented</a:t>
            </a:r>
          </a:p>
          <a:p>
            <a:r>
              <a:rPr lang="en-US" dirty="0"/>
              <a:t>It </a:t>
            </a:r>
            <a:r>
              <a:rPr lang="en-US" dirty="0">
                <a:solidFill>
                  <a:srgbClr val="C00000"/>
                </a:solidFill>
              </a:rPr>
              <a:t>aims</a:t>
            </a:r>
            <a:r>
              <a:rPr lang="en-US" dirty="0"/>
              <a:t> at enabling individuals to perform </a:t>
            </a:r>
            <a:r>
              <a:rPr lang="en-US" dirty="0">
                <a:solidFill>
                  <a:srgbClr val="0070C0"/>
                </a:solidFill>
              </a:rPr>
              <a:t>better on the jobs they are currently doing</a:t>
            </a:r>
          </a:p>
        </p:txBody>
      </p:sp>
    </p:spTree>
    <p:extLst>
      <p:ext uri="{BB962C8B-B14F-4D97-AF65-F5344CB8AC3E}">
        <p14:creationId xmlns:p14="http://schemas.microsoft.com/office/powerpoint/2010/main" val="3608305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a:t>
            </a:r>
          </a:p>
        </p:txBody>
      </p:sp>
      <p:sp>
        <p:nvSpPr>
          <p:cNvPr id="3" name="Content Placeholder 2"/>
          <p:cNvSpPr>
            <a:spLocks noGrp="1"/>
          </p:cNvSpPr>
          <p:nvPr>
            <p:ph idx="1"/>
          </p:nvPr>
        </p:nvSpPr>
        <p:spPr/>
        <p:txBody>
          <a:bodyPr>
            <a:normAutofit fontScale="77500" lnSpcReduction="20000"/>
          </a:bodyPr>
          <a:lstStyle/>
          <a:p>
            <a:r>
              <a:rPr lang="en-US" dirty="0"/>
              <a:t> Development is a broad, ongoing multi-faceted set of activities (training activities among them) to bring someone or an organization up to another threshold of performance, often to perform some job or new role in the future. </a:t>
            </a:r>
          </a:p>
          <a:p>
            <a:r>
              <a:rPr lang="en-US" dirty="0">
                <a:solidFill>
                  <a:srgbClr val="0070C0"/>
                </a:solidFill>
              </a:rPr>
              <a:t>Development is career oriented rather than job-oriented</a:t>
            </a:r>
            <a:r>
              <a:rPr lang="en-US" dirty="0"/>
              <a:t>.</a:t>
            </a:r>
          </a:p>
          <a:p>
            <a:r>
              <a:rPr lang="en-US" dirty="0"/>
              <a:t>It </a:t>
            </a:r>
            <a:r>
              <a:rPr lang="en-US" dirty="0">
                <a:solidFill>
                  <a:srgbClr val="FF0000"/>
                </a:solidFill>
              </a:rPr>
              <a:t>aims</a:t>
            </a:r>
            <a:r>
              <a:rPr lang="en-US" dirty="0"/>
              <a:t> at preparing people for </a:t>
            </a:r>
            <a:r>
              <a:rPr lang="en-US" dirty="0">
                <a:solidFill>
                  <a:srgbClr val="0070C0"/>
                </a:solidFill>
              </a:rPr>
              <a:t>higher responsibilities in the future. </a:t>
            </a:r>
          </a:p>
          <a:p>
            <a:r>
              <a:rPr lang="en-US" dirty="0"/>
              <a:t>Organizations must therefore have the responsibility to develop and implement training and development systems and </a:t>
            </a:r>
            <a:r>
              <a:rPr lang="en-US" dirty="0" err="1"/>
              <a:t>programmes</a:t>
            </a:r>
            <a:r>
              <a:rPr lang="en-US" dirty="0"/>
              <a:t> that best help them to achieve their objectives.</a:t>
            </a:r>
            <a:br>
              <a:rPr lang="en-US" dirty="0"/>
            </a:br>
            <a:r>
              <a:rPr lang="en-US" dirty="0"/>
              <a:t/>
            </a:r>
            <a:br>
              <a:rPr lang="en-US" dirty="0"/>
            </a:br>
            <a:endParaRPr lang="en-US" dirty="0"/>
          </a:p>
        </p:txBody>
      </p:sp>
    </p:spTree>
    <p:extLst>
      <p:ext uri="{BB962C8B-B14F-4D97-AF65-F5344CB8AC3E}">
        <p14:creationId xmlns:p14="http://schemas.microsoft.com/office/powerpoint/2010/main" val="1437389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Purpose of Training and Development </a:t>
            </a:r>
          </a:p>
        </p:txBody>
      </p:sp>
      <p:sp>
        <p:nvSpPr>
          <p:cNvPr id="3" name="Content Placeholder 2"/>
          <p:cNvSpPr>
            <a:spLocks noGrp="1"/>
          </p:cNvSpPr>
          <p:nvPr>
            <p:ph idx="1"/>
          </p:nvPr>
        </p:nvSpPr>
        <p:spPr/>
        <p:txBody>
          <a:bodyPr>
            <a:normAutofit fontScale="85000" lnSpcReduction="20000"/>
          </a:bodyPr>
          <a:lstStyle/>
          <a:p>
            <a:r>
              <a:rPr lang="en-US" dirty="0">
                <a:solidFill>
                  <a:srgbClr val="0070C0"/>
                </a:solidFill>
              </a:rPr>
              <a:t>Creating a pool </a:t>
            </a:r>
            <a:r>
              <a:rPr lang="en-US" dirty="0"/>
              <a:t>of readily available and adequate replacements for personnel who may leave or move up in the organization.</a:t>
            </a:r>
          </a:p>
          <a:p>
            <a:r>
              <a:rPr lang="en-US" dirty="0"/>
              <a:t> </a:t>
            </a:r>
            <a:r>
              <a:rPr lang="en-US" dirty="0">
                <a:solidFill>
                  <a:srgbClr val="0070C0"/>
                </a:solidFill>
              </a:rPr>
              <a:t>Enhancing the company's ability </a:t>
            </a:r>
            <a:r>
              <a:rPr lang="en-US" dirty="0"/>
              <a:t>to adopt and use advances in technology because of a sufficiently knowledgeable staff.</a:t>
            </a:r>
          </a:p>
          <a:p>
            <a:r>
              <a:rPr lang="en-US" dirty="0"/>
              <a:t> Building a more efficient, effective and highly motivated team, which enhances the company's competitive position and improves employee morale.</a:t>
            </a:r>
          </a:p>
          <a:p>
            <a:r>
              <a:rPr lang="en-US" dirty="0"/>
              <a:t> </a:t>
            </a:r>
            <a:r>
              <a:rPr lang="en-US" dirty="0">
                <a:solidFill>
                  <a:srgbClr val="0070C0"/>
                </a:solidFill>
              </a:rPr>
              <a:t>Ensuring adequate human resources </a:t>
            </a:r>
            <a:r>
              <a:rPr lang="en-US" dirty="0"/>
              <a:t>for expansion into new programs.</a:t>
            </a:r>
            <a:br>
              <a:rPr lang="en-US" dirty="0"/>
            </a:br>
            <a:endParaRPr lang="en-US" dirty="0"/>
          </a:p>
          <a:p>
            <a:pPr marL="0" indent="0">
              <a:buNone/>
            </a:pPr>
            <a:endParaRPr lang="en-US" dirty="0"/>
          </a:p>
        </p:txBody>
      </p:sp>
    </p:spTree>
    <p:extLst>
      <p:ext uri="{BB962C8B-B14F-4D97-AF65-F5344CB8AC3E}">
        <p14:creationId xmlns:p14="http://schemas.microsoft.com/office/powerpoint/2010/main" val="3111161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 of T&amp; D </a:t>
            </a:r>
          </a:p>
        </p:txBody>
      </p:sp>
      <p:sp>
        <p:nvSpPr>
          <p:cNvPr id="3" name="Content Placeholder 2"/>
          <p:cNvSpPr>
            <a:spLocks noGrp="1"/>
          </p:cNvSpPr>
          <p:nvPr>
            <p:ph idx="1"/>
          </p:nvPr>
        </p:nvSpPr>
        <p:spPr/>
        <p:txBody>
          <a:bodyPr>
            <a:normAutofit/>
          </a:bodyPr>
          <a:lstStyle/>
          <a:p>
            <a:pPr lvl="0"/>
            <a:r>
              <a:rPr lang="en-US" sz="2400" dirty="0">
                <a:solidFill>
                  <a:prstClr val="black"/>
                </a:solidFill>
                <a:latin typeface="Times New Roman" pitchFamily="18" charset="0"/>
                <a:cs typeface="Times New Roman" pitchFamily="18" charset="0"/>
              </a:rPr>
              <a:t>Increased </a:t>
            </a:r>
            <a:r>
              <a:rPr lang="en-US" sz="2400" dirty="0">
                <a:solidFill>
                  <a:srgbClr val="0070C0"/>
                </a:solidFill>
                <a:latin typeface="Times New Roman" pitchFamily="18" charset="0"/>
                <a:cs typeface="Times New Roman" pitchFamily="18" charset="0"/>
              </a:rPr>
              <a:t>job satisfaction </a:t>
            </a:r>
            <a:r>
              <a:rPr lang="en-US" sz="2400" dirty="0">
                <a:solidFill>
                  <a:prstClr val="black"/>
                </a:solidFill>
                <a:latin typeface="Times New Roman" pitchFamily="18" charset="0"/>
                <a:cs typeface="Times New Roman" pitchFamily="18" charset="0"/>
              </a:rPr>
              <a:t>and morale among employees</a:t>
            </a:r>
          </a:p>
          <a:p>
            <a:pPr lvl="0"/>
            <a:r>
              <a:rPr lang="en-US" sz="2400" dirty="0">
                <a:solidFill>
                  <a:prstClr val="black"/>
                </a:solidFill>
                <a:latin typeface="Times New Roman" pitchFamily="18" charset="0"/>
                <a:cs typeface="Times New Roman" pitchFamily="18" charset="0"/>
              </a:rPr>
              <a:t>Increased </a:t>
            </a:r>
            <a:r>
              <a:rPr lang="en-US" sz="2400" dirty="0">
                <a:solidFill>
                  <a:srgbClr val="0070C0"/>
                </a:solidFill>
                <a:latin typeface="Times New Roman" pitchFamily="18" charset="0"/>
                <a:cs typeface="Times New Roman" pitchFamily="18" charset="0"/>
              </a:rPr>
              <a:t>employee motivation</a:t>
            </a:r>
          </a:p>
          <a:p>
            <a:pPr lvl="0"/>
            <a:r>
              <a:rPr lang="en-US" sz="2400" dirty="0">
                <a:solidFill>
                  <a:prstClr val="black"/>
                </a:solidFill>
                <a:latin typeface="Times New Roman" pitchFamily="18" charset="0"/>
                <a:cs typeface="Times New Roman" pitchFamily="18" charset="0"/>
              </a:rPr>
              <a:t>Increased </a:t>
            </a:r>
            <a:r>
              <a:rPr lang="en-US" sz="2400" dirty="0">
                <a:solidFill>
                  <a:srgbClr val="0070C0"/>
                </a:solidFill>
                <a:latin typeface="Times New Roman" pitchFamily="18" charset="0"/>
                <a:cs typeface="Times New Roman" pitchFamily="18" charset="0"/>
              </a:rPr>
              <a:t>efficiencies in processes</a:t>
            </a:r>
            <a:r>
              <a:rPr lang="en-US" sz="2400" dirty="0">
                <a:solidFill>
                  <a:prstClr val="black"/>
                </a:solidFill>
                <a:latin typeface="Times New Roman" pitchFamily="18" charset="0"/>
                <a:cs typeface="Times New Roman" pitchFamily="18" charset="0"/>
              </a:rPr>
              <a:t>, resulting in financial gain</a:t>
            </a:r>
          </a:p>
          <a:p>
            <a:pPr lvl="0"/>
            <a:r>
              <a:rPr lang="en-US" sz="2400" dirty="0">
                <a:solidFill>
                  <a:prstClr val="black"/>
                </a:solidFill>
                <a:latin typeface="Times New Roman" pitchFamily="18" charset="0"/>
                <a:cs typeface="Times New Roman" pitchFamily="18" charset="0"/>
              </a:rPr>
              <a:t>Increased capacity to adopt new technologies and methods</a:t>
            </a:r>
          </a:p>
          <a:p>
            <a:pPr lvl="0"/>
            <a:r>
              <a:rPr lang="en-US" sz="2400" dirty="0">
                <a:solidFill>
                  <a:prstClr val="black"/>
                </a:solidFill>
                <a:latin typeface="Times New Roman" pitchFamily="18" charset="0"/>
                <a:cs typeface="Times New Roman" pitchFamily="18" charset="0"/>
              </a:rPr>
              <a:t>Increased </a:t>
            </a:r>
            <a:r>
              <a:rPr lang="en-US" sz="2400" dirty="0">
                <a:solidFill>
                  <a:srgbClr val="0070C0"/>
                </a:solidFill>
                <a:latin typeface="Times New Roman" pitchFamily="18" charset="0"/>
                <a:cs typeface="Times New Roman" pitchFamily="18" charset="0"/>
              </a:rPr>
              <a:t>innovation in strategies </a:t>
            </a:r>
            <a:r>
              <a:rPr lang="en-US" sz="2400" dirty="0">
                <a:solidFill>
                  <a:prstClr val="black"/>
                </a:solidFill>
                <a:latin typeface="Times New Roman" pitchFamily="18" charset="0"/>
                <a:cs typeface="Times New Roman" pitchFamily="18" charset="0"/>
              </a:rPr>
              <a:t>and </a:t>
            </a:r>
            <a:r>
              <a:rPr lang="en-US" sz="2400" dirty="0" smtClean="0">
                <a:solidFill>
                  <a:prstClr val="black"/>
                </a:solidFill>
                <a:latin typeface="Times New Roman" pitchFamily="18" charset="0"/>
                <a:cs typeface="Times New Roman" pitchFamily="18" charset="0"/>
              </a:rPr>
              <a:t>products</a:t>
            </a:r>
            <a:endParaRPr lang="en-US" sz="2400" dirty="0">
              <a:solidFill>
                <a:prstClr val="black"/>
              </a:solidFill>
              <a:latin typeface="Times New Roman" pitchFamily="18" charset="0"/>
              <a:cs typeface="Times New Roman" pitchFamily="18" charset="0"/>
            </a:endParaRPr>
          </a:p>
          <a:p>
            <a:pPr lvl="0"/>
            <a:r>
              <a:rPr lang="en-US" sz="2400" dirty="0">
                <a:solidFill>
                  <a:srgbClr val="0070C0"/>
                </a:solidFill>
                <a:latin typeface="Times New Roman" pitchFamily="18" charset="0"/>
                <a:cs typeface="Times New Roman" pitchFamily="18" charset="0"/>
              </a:rPr>
              <a:t>Enhanced company image</a:t>
            </a:r>
            <a:r>
              <a:rPr lang="en-US" sz="2400" dirty="0">
                <a:solidFill>
                  <a:prstClr val="black"/>
                </a:solidFill>
                <a:latin typeface="Times New Roman" pitchFamily="18" charset="0"/>
                <a:cs typeface="Times New Roman" pitchFamily="18" charset="0"/>
              </a:rPr>
              <a:t>, e.g., conducting ethics training </a:t>
            </a:r>
          </a:p>
          <a:p>
            <a:pPr lvl="0"/>
            <a:r>
              <a:rPr lang="en-US" sz="2400" dirty="0">
                <a:solidFill>
                  <a:srgbClr val="0070C0"/>
                </a:solidFill>
                <a:latin typeface="Times New Roman" pitchFamily="18" charset="0"/>
                <a:cs typeface="Times New Roman" pitchFamily="18" charset="0"/>
              </a:rPr>
              <a:t>Risk management</a:t>
            </a:r>
            <a:r>
              <a:rPr lang="en-US" sz="2400" dirty="0">
                <a:solidFill>
                  <a:prstClr val="black"/>
                </a:solidFill>
                <a:latin typeface="Times New Roman" pitchFamily="18" charset="0"/>
                <a:cs typeface="Times New Roman" pitchFamily="18" charset="0"/>
              </a:rPr>
              <a:t>, e.g., training about sexual harassment, diversity training </a:t>
            </a:r>
            <a:br>
              <a:rPr lang="en-US" sz="2400" dirty="0">
                <a:solidFill>
                  <a:prstClr val="black"/>
                </a:solidFill>
                <a:latin typeface="Times New Roman" pitchFamily="18" charset="0"/>
                <a:cs typeface="Times New Roman" pitchFamily="18" charset="0"/>
              </a:rPr>
            </a:br>
            <a:r>
              <a:rPr lang="en-US" sz="2400" dirty="0">
                <a:solidFill>
                  <a:prstClr val="black"/>
                </a:solidFill>
                <a:latin typeface="Times New Roman" pitchFamily="18" charset="0"/>
                <a:cs typeface="Times New Roman" pitchFamily="18" charset="0"/>
              </a:rPr>
              <a:t>(</a:t>
            </a:r>
            <a:r>
              <a:rPr lang="en-US" sz="2400" i="1" dirty="0">
                <a:solidFill>
                  <a:prstClr val="black"/>
                </a:solidFill>
                <a:latin typeface="Times New Roman" pitchFamily="18" charset="0"/>
                <a:cs typeface="Times New Roman" pitchFamily="18" charset="0"/>
              </a:rPr>
              <a:t>Source : McNamara, 2008</a:t>
            </a:r>
            <a:r>
              <a:rPr lang="en-US" sz="2400" dirty="0">
                <a:solidFill>
                  <a:prstClr val="black"/>
                </a:solidFill>
                <a:latin typeface="Times New Roman" pitchFamily="18" charset="0"/>
                <a:cs typeface="Times New Roman" pitchFamily="18" charset="0"/>
              </a:rPr>
              <a:t>)</a:t>
            </a:r>
            <a:br>
              <a:rPr lang="en-US" sz="2400" dirty="0">
                <a:solidFill>
                  <a:prstClr val="black"/>
                </a:solidFill>
                <a:latin typeface="Times New Roman" pitchFamily="18" charset="0"/>
                <a:cs typeface="Times New Roman" pitchFamily="18" charset="0"/>
              </a:rPr>
            </a:br>
            <a:endParaRPr lang="en-US" sz="2400" dirty="0">
              <a:solidFill>
                <a:prstClr val="black"/>
              </a:solidFill>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23640710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 for </a:t>
            </a:r>
            <a:r>
              <a:rPr lang="en-US" dirty="0" smtClean="0"/>
              <a:t>participating </a:t>
            </a:r>
            <a:r>
              <a:rPr lang="en-US" dirty="0"/>
              <a:t>in T &amp;D </a:t>
            </a:r>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sz="2200" dirty="0">
                <a:solidFill>
                  <a:prstClr val="black"/>
                </a:solidFill>
                <a:latin typeface="Times New Roman" pitchFamily="18" charset="0"/>
                <a:cs typeface="Times New Roman" pitchFamily="18" charset="0"/>
              </a:rPr>
              <a:t>Increase employee </a:t>
            </a:r>
            <a:r>
              <a:rPr lang="en-US" sz="2200" dirty="0">
                <a:solidFill>
                  <a:srgbClr val="0070C0"/>
                </a:solidFill>
                <a:latin typeface="Times New Roman" pitchFamily="18" charset="0"/>
                <a:cs typeface="Times New Roman" pitchFamily="18" charset="0"/>
              </a:rPr>
              <a:t>knowledge</a:t>
            </a:r>
            <a:r>
              <a:rPr lang="en-US" sz="2200" dirty="0">
                <a:solidFill>
                  <a:prstClr val="black"/>
                </a:solidFill>
                <a:latin typeface="Times New Roman" pitchFamily="18" charset="0"/>
                <a:cs typeface="Times New Roman" pitchFamily="18" charset="0"/>
              </a:rPr>
              <a:t>. </a:t>
            </a:r>
          </a:p>
          <a:p>
            <a:pPr marL="514350" lvl="0" indent="-514350">
              <a:buFont typeface="+mj-lt"/>
              <a:buAutoNum type="arabicPeriod"/>
            </a:pPr>
            <a:r>
              <a:rPr lang="en-US" sz="2200" dirty="0">
                <a:solidFill>
                  <a:prstClr val="black"/>
                </a:solidFill>
                <a:latin typeface="Times New Roman" pitchFamily="18" charset="0"/>
                <a:cs typeface="Times New Roman" pitchFamily="18" charset="0"/>
              </a:rPr>
              <a:t>Help ensure that employees have the </a:t>
            </a:r>
            <a:r>
              <a:rPr lang="en-US" sz="2200" dirty="0">
                <a:solidFill>
                  <a:srgbClr val="0070C0"/>
                </a:solidFill>
                <a:latin typeface="Times New Roman" pitchFamily="18" charset="0"/>
                <a:cs typeface="Times New Roman" pitchFamily="18" charset="0"/>
              </a:rPr>
              <a:t>basic skills </a:t>
            </a:r>
            <a:r>
              <a:rPr lang="en-US" sz="2200" dirty="0">
                <a:solidFill>
                  <a:prstClr val="black"/>
                </a:solidFill>
                <a:latin typeface="Times New Roman" pitchFamily="18" charset="0"/>
                <a:cs typeface="Times New Roman" pitchFamily="18" charset="0"/>
              </a:rPr>
              <a:t>to work </a:t>
            </a:r>
            <a:r>
              <a:rPr lang="en-US" sz="2200" dirty="0">
                <a:solidFill>
                  <a:srgbClr val="0070C0"/>
                </a:solidFill>
                <a:latin typeface="Times New Roman" pitchFamily="18" charset="0"/>
                <a:cs typeface="Times New Roman" pitchFamily="18" charset="0"/>
              </a:rPr>
              <a:t>with new technology. </a:t>
            </a:r>
          </a:p>
          <a:p>
            <a:pPr marL="514350" lvl="0" indent="-514350">
              <a:buFont typeface="+mj-lt"/>
              <a:buAutoNum type="arabicPeriod"/>
            </a:pPr>
            <a:r>
              <a:rPr lang="en-US" sz="2200" dirty="0">
                <a:solidFill>
                  <a:prstClr val="black"/>
                </a:solidFill>
                <a:latin typeface="Times New Roman" pitchFamily="18" charset="0"/>
                <a:cs typeface="Times New Roman" pitchFamily="18" charset="0"/>
              </a:rPr>
              <a:t> Help employees understand how to </a:t>
            </a:r>
            <a:r>
              <a:rPr lang="en-US" sz="2200" dirty="0">
                <a:solidFill>
                  <a:srgbClr val="0070C0"/>
                </a:solidFill>
                <a:latin typeface="Times New Roman" pitchFamily="18" charset="0"/>
                <a:cs typeface="Times New Roman" pitchFamily="18" charset="0"/>
              </a:rPr>
              <a:t>work effectively </a:t>
            </a:r>
            <a:r>
              <a:rPr lang="en-US" sz="2200" dirty="0">
                <a:solidFill>
                  <a:prstClr val="black"/>
                </a:solidFill>
                <a:latin typeface="Times New Roman" pitchFamily="18" charset="0"/>
                <a:cs typeface="Times New Roman" pitchFamily="18" charset="0"/>
              </a:rPr>
              <a:t>in teams to contribute to service quality. </a:t>
            </a:r>
          </a:p>
          <a:p>
            <a:pPr marL="514350" lvl="0" indent="-514350">
              <a:buFont typeface="+mj-lt"/>
              <a:buAutoNum type="arabicPeriod"/>
            </a:pPr>
            <a:r>
              <a:rPr lang="en-US" sz="2200" dirty="0">
                <a:solidFill>
                  <a:prstClr val="black"/>
                </a:solidFill>
                <a:latin typeface="Times New Roman" pitchFamily="18" charset="0"/>
                <a:cs typeface="Times New Roman" pitchFamily="18" charset="0"/>
              </a:rPr>
              <a:t> Ensure that the company’s culture emphasizes innovations, creativity and learning. </a:t>
            </a:r>
          </a:p>
          <a:p>
            <a:pPr marL="514350" lvl="0" indent="-514350">
              <a:buFont typeface="+mj-lt"/>
              <a:buAutoNum type="arabicPeriod"/>
            </a:pPr>
            <a:r>
              <a:rPr lang="en-US" sz="2200" dirty="0">
                <a:solidFill>
                  <a:prstClr val="black"/>
                </a:solidFill>
                <a:latin typeface="Times New Roman" pitchFamily="18" charset="0"/>
                <a:cs typeface="Times New Roman" pitchFamily="18" charset="0"/>
              </a:rPr>
              <a:t> Ensure employment security by providing new ways for employees to contribute to the company </a:t>
            </a:r>
            <a:r>
              <a:rPr lang="en-US" sz="2200" dirty="0">
                <a:solidFill>
                  <a:srgbClr val="0070C0"/>
                </a:solidFill>
                <a:latin typeface="Times New Roman" pitchFamily="18" charset="0"/>
                <a:cs typeface="Times New Roman" pitchFamily="18" charset="0"/>
              </a:rPr>
              <a:t>when their jobs change, their interests change, or their skills become obsolete. </a:t>
            </a:r>
          </a:p>
        </p:txBody>
      </p:sp>
    </p:spTree>
    <p:extLst>
      <p:ext uri="{BB962C8B-B14F-4D97-AF65-F5344CB8AC3E}">
        <p14:creationId xmlns:p14="http://schemas.microsoft.com/office/powerpoint/2010/main" val="4073151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No:3 HR Utilization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0430502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0" y="2353803"/>
            <a:ext cx="7886700" cy="1325563"/>
          </a:xfrm>
        </p:spPr>
        <p:txBody>
          <a:bodyPr/>
          <a:lstStyle/>
          <a:p>
            <a:r>
              <a:rPr lang="en-US" dirty="0" smtClean="0"/>
              <a:t>Health Manpower Distribution in Nepal</a:t>
            </a:r>
            <a:endParaRPr lang="en-US" dirty="0"/>
          </a:p>
        </p:txBody>
      </p:sp>
    </p:spTree>
    <p:extLst>
      <p:ext uri="{BB962C8B-B14F-4D97-AF65-F5344CB8AC3E}">
        <p14:creationId xmlns:p14="http://schemas.microsoft.com/office/powerpoint/2010/main" val="1127330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of HRD</a:t>
            </a:r>
          </a:p>
        </p:txBody>
      </p:sp>
      <p:sp>
        <p:nvSpPr>
          <p:cNvPr id="3" name="Content Placeholder 2"/>
          <p:cNvSpPr>
            <a:spLocks noGrp="1"/>
          </p:cNvSpPr>
          <p:nvPr>
            <p:ph idx="1"/>
          </p:nvPr>
        </p:nvSpPr>
        <p:spPr/>
        <p:txBody>
          <a:bodyPr>
            <a:normAutofit fontScale="92500"/>
          </a:bodyPr>
          <a:lstStyle/>
          <a:p>
            <a:r>
              <a:rPr lang="en-US" dirty="0"/>
              <a:t>According to Leonard Nadler, "Human resource development is a series of </a:t>
            </a:r>
            <a:r>
              <a:rPr lang="en-US" dirty="0" err="1"/>
              <a:t>organised</a:t>
            </a:r>
            <a:r>
              <a:rPr lang="en-US" dirty="0"/>
              <a:t> activities, conducted within a </a:t>
            </a:r>
            <a:r>
              <a:rPr lang="en-US" dirty="0" err="1"/>
              <a:t>specialised</a:t>
            </a:r>
            <a:r>
              <a:rPr lang="en-US" dirty="0"/>
              <a:t> time and designed to produce </a:t>
            </a:r>
            <a:r>
              <a:rPr lang="en-US" dirty="0" err="1"/>
              <a:t>behavioural</a:t>
            </a:r>
            <a:r>
              <a:rPr lang="en-US" dirty="0"/>
              <a:t> changes</a:t>
            </a:r>
            <a:r>
              <a:rPr lang="en-US" dirty="0" smtClean="0"/>
              <a:t>.“</a:t>
            </a:r>
          </a:p>
          <a:p>
            <a:r>
              <a:rPr lang="en-US" dirty="0"/>
              <a:t>According to M.M. Khan, "Human resource development is the across of increasing knowledge, capabilities and positive work attitudes of all people working at all levels in a business undertaking."</a:t>
            </a:r>
            <a:endParaRPr lang="en-US" dirty="0" smtClean="0"/>
          </a:p>
          <a:p>
            <a:endParaRPr lang="en-US" dirty="0"/>
          </a:p>
        </p:txBody>
      </p:sp>
    </p:spTree>
    <p:extLst>
      <p:ext uri="{BB962C8B-B14F-4D97-AF65-F5344CB8AC3E}">
        <p14:creationId xmlns:p14="http://schemas.microsoft.com/office/powerpoint/2010/main" val="3371900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596811" y="811326"/>
            <a:ext cx="7458926" cy="4242138"/>
          </a:xfrm>
          <a:prstGeom prst="rect">
            <a:avLst/>
          </a:prstGeom>
        </p:spPr>
      </p:pic>
      <p:sp>
        <p:nvSpPr>
          <p:cNvPr id="5" name="TextBox 4"/>
          <p:cNvSpPr txBox="1"/>
          <p:nvPr/>
        </p:nvSpPr>
        <p:spPr>
          <a:xfrm>
            <a:off x="637504" y="5743978"/>
            <a:ext cx="1902854" cy="646331"/>
          </a:xfrm>
          <a:prstGeom prst="rect">
            <a:avLst/>
          </a:prstGeom>
          <a:noFill/>
        </p:spPr>
        <p:txBody>
          <a:bodyPr wrap="square" rtlCol="0">
            <a:spAutoFit/>
          </a:bodyPr>
          <a:lstStyle/>
          <a:p>
            <a:r>
              <a:rPr lang="en-US" dirty="0" err="1" smtClean="0">
                <a:solidFill>
                  <a:prstClr val="black"/>
                </a:solidFill>
              </a:rPr>
              <a:t>DoHS</a:t>
            </a:r>
            <a:r>
              <a:rPr lang="en-US" dirty="0" smtClean="0">
                <a:solidFill>
                  <a:prstClr val="black"/>
                </a:solidFill>
              </a:rPr>
              <a:t> Report 2074-75</a:t>
            </a:r>
            <a:endParaRPr lang="en-US" dirty="0">
              <a:solidFill>
                <a:prstClr val="black"/>
              </a:solidFill>
            </a:endParaRPr>
          </a:p>
        </p:txBody>
      </p:sp>
    </p:spTree>
    <p:extLst>
      <p:ext uri="{BB962C8B-B14F-4D97-AF65-F5344CB8AC3E}">
        <p14:creationId xmlns:p14="http://schemas.microsoft.com/office/powerpoint/2010/main" val="7722616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036" y="3"/>
            <a:ext cx="7886700" cy="1325563"/>
          </a:xfrm>
        </p:spPr>
        <p:txBody>
          <a:bodyPr>
            <a:normAutofit/>
          </a:bodyPr>
          <a:lstStyle/>
          <a:p>
            <a:r>
              <a:rPr lang="en-US" sz="3200" b="1" dirty="0" smtClean="0"/>
              <a:t>Health manpower Distribution</a:t>
            </a:r>
            <a:endParaRPr lang="en-US" sz="3200" b="1" dirty="0"/>
          </a:p>
        </p:txBody>
      </p:sp>
      <p:pic>
        <p:nvPicPr>
          <p:cNvPr id="4" name="Content Placeholder 3"/>
          <p:cNvPicPr>
            <a:picLocks noGrp="1" noChangeAspect="1"/>
          </p:cNvPicPr>
          <p:nvPr>
            <p:ph idx="1"/>
          </p:nvPr>
        </p:nvPicPr>
        <p:blipFill>
          <a:blip r:embed="rId2"/>
          <a:stretch>
            <a:fillRect/>
          </a:stretch>
        </p:blipFill>
        <p:spPr>
          <a:xfrm>
            <a:off x="302065" y="1086341"/>
            <a:ext cx="8232605" cy="5018244"/>
          </a:xfrm>
          <a:prstGeom prst="rect">
            <a:avLst/>
          </a:prstGeom>
        </p:spPr>
      </p:pic>
    </p:spTree>
    <p:extLst>
      <p:ext uri="{BB962C8B-B14F-4D97-AF65-F5344CB8AC3E}">
        <p14:creationId xmlns:p14="http://schemas.microsoft.com/office/powerpoint/2010/main" val="2232602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1602" y="1"/>
            <a:ext cx="7910700" cy="3717503"/>
          </a:xfrm>
          <a:prstGeom prst="rect">
            <a:avLst/>
          </a:prstGeom>
        </p:spPr>
      </p:pic>
      <p:pic>
        <p:nvPicPr>
          <p:cNvPr id="5" name="Picture 4"/>
          <p:cNvPicPr>
            <a:picLocks noChangeAspect="1"/>
          </p:cNvPicPr>
          <p:nvPr/>
        </p:nvPicPr>
        <p:blipFill>
          <a:blip r:embed="rId3"/>
          <a:stretch>
            <a:fillRect/>
          </a:stretch>
        </p:blipFill>
        <p:spPr>
          <a:xfrm>
            <a:off x="261603" y="3847433"/>
            <a:ext cx="7910701" cy="2746553"/>
          </a:xfrm>
          <a:prstGeom prst="rect">
            <a:avLst/>
          </a:prstGeom>
        </p:spPr>
      </p:pic>
    </p:spTree>
    <p:extLst>
      <p:ext uri="{BB962C8B-B14F-4D97-AF65-F5344CB8AC3E}">
        <p14:creationId xmlns:p14="http://schemas.microsoft.com/office/powerpoint/2010/main" val="29250457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1126367" y="1087246"/>
            <a:ext cx="6601331" cy="4952949"/>
          </a:xfrm>
          <a:prstGeom prst="rect">
            <a:avLst/>
          </a:prstGeom>
        </p:spPr>
      </p:pic>
      <p:sp>
        <p:nvSpPr>
          <p:cNvPr id="6" name="TextBox 5"/>
          <p:cNvSpPr txBox="1"/>
          <p:nvPr/>
        </p:nvSpPr>
        <p:spPr>
          <a:xfrm>
            <a:off x="511935" y="386366"/>
            <a:ext cx="3361386" cy="369332"/>
          </a:xfrm>
          <a:prstGeom prst="rect">
            <a:avLst/>
          </a:prstGeom>
          <a:noFill/>
        </p:spPr>
        <p:txBody>
          <a:bodyPr wrap="square" rtlCol="0">
            <a:spAutoFit/>
          </a:bodyPr>
          <a:lstStyle/>
          <a:p>
            <a:r>
              <a:rPr lang="en-US" b="1" dirty="0" err="1" smtClean="0">
                <a:solidFill>
                  <a:prstClr val="black"/>
                </a:solidFill>
              </a:rPr>
              <a:t>Ayurvedic</a:t>
            </a:r>
            <a:r>
              <a:rPr lang="en-US" b="1" dirty="0" smtClean="0">
                <a:solidFill>
                  <a:prstClr val="black"/>
                </a:solidFill>
              </a:rPr>
              <a:t> Personnel</a:t>
            </a:r>
            <a:endParaRPr lang="en-US" b="1" dirty="0">
              <a:solidFill>
                <a:prstClr val="black"/>
              </a:solidFill>
            </a:endParaRPr>
          </a:p>
        </p:txBody>
      </p:sp>
    </p:spTree>
    <p:extLst>
      <p:ext uri="{BB962C8B-B14F-4D97-AF65-F5344CB8AC3E}">
        <p14:creationId xmlns:p14="http://schemas.microsoft.com/office/powerpoint/2010/main" val="40501442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stretch>
            <a:fillRect/>
          </a:stretch>
        </p:blipFill>
        <p:spPr>
          <a:xfrm>
            <a:off x="598067" y="3"/>
            <a:ext cx="7051983" cy="6579587"/>
          </a:xfrm>
          <a:prstGeom prst="rect">
            <a:avLst/>
          </a:prstGeom>
        </p:spPr>
      </p:pic>
    </p:spTree>
    <p:extLst>
      <p:ext uri="{BB962C8B-B14F-4D97-AF65-F5344CB8AC3E}">
        <p14:creationId xmlns:p14="http://schemas.microsoft.com/office/powerpoint/2010/main" val="4531490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594024" y="372004"/>
            <a:ext cx="7458214" cy="6485999"/>
          </a:xfrm>
          <a:prstGeom prst="rect">
            <a:avLst/>
          </a:prstGeom>
        </p:spPr>
      </p:pic>
    </p:spTree>
    <p:extLst>
      <p:ext uri="{BB962C8B-B14F-4D97-AF65-F5344CB8AC3E}">
        <p14:creationId xmlns:p14="http://schemas.microsoft.com/office/powerpoint/2010/main" val="22079080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 of HRD components in </a:t>
            </a:r>
            <a:r>
              <a:rPr lang="en-US" dirty="0"/>
              <a:t>N</a:t>
            </a:r>
            <a:r>
              <a:rPr lang="en-US" dirty="0" smtClean="0"/>
              <a:t>epal </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Planning </a:t>
            </a:r>
            <a:r>
              <a:rPr lang="en-US" dirty="0" smtClean="0"/>
              <a:t>is done by </a:t>
            </a:r>
            <a:r>
              <a:rPr lang="en-US" dirty="0" smtClean="0">
                <a:solidFill>
                  <a:srgbClr val="00B0F0"/>
                </a:solidFill>
              </a:rPr>
              <a:t>HR planning division of </a:t>
            </a:r>
            <a:r>
              <a:rPr lang="en-US" dirty="0" err="1" smtClean="0">
                <a:solidFill>
                  <a:srgbClr val="00B0F0"/>
                </a:solidFill>
              </a:rPr>
              <a:t>MoHP</a:t>
            </a:r>
            <a:endParaRPr lang="en-US" dirty="0" smtClean="0">
              <a:solidFill>
                <a:srgbClr val="00B0F0"/>
              </a:solidFill>
            </a:endParaRPr>
          </a:p>
          <a:p>
            <a:r>
              <a:rPr lang="en-US" dirty="0" smtClean="0">
                <a:solidFill>
                  <a:srgbClr val="FF0000"/>
                </a:solidFill>
              </a:rPr>
              <a:t>Production</a:t>
            </a:r>
            <a:r>
              <a:rPr lang="en-US" dirty="0" smtClean="0"/>
              <a:t> can be done by the </a:t>
            </a:r>
            <a:r>
              <a:rPr lang="en-US" dirty="0" smtClean="0">
                <a:solidFill>
                  <a:srgbClr val="00B0F0"/>
                </a:solidFill>
              </a:rPr>
              <a:t>health training center </a:t>
            </a:r>
            <a:r>
              <a:rPr lang="en-US" dirty="0" smtClean="0"/>
              <a:t>and academic health related institution </a:t>
            </a:r>
          </a:p>
          <a:p>
            <a:r>
              <a:rPr lang="en-US" dirty="0" smtClean="0">
                <a:solidFill>
                  <a:srgbClr val="FF0000"/>
                </a:solidFill>
              </a:rPr>
              <a:t>Utilization </a:t>
            </a:r>
            <a:r>
              <a:rPr lang="en-US" dirty="0" smtClean="0"/>
              <a:t>is done by the </a:t>
            </a:r>
          </a:p>
          <a:p>
            <a:pPr marL="571500" indent="-571500">
              <a:buFont typeface="+mj-lt"/>
              <a:buAutoNum type="romanUcPeriod"/>
            </a:pPr>
            <a:r>
              <a:rPr lang="en-US" dirty="0" err="1" smtClean="0"/>
              <a:t>MoHP</a:t>
            </a:r>
            <a:r>
              <a:rPr lang="en-US" dirty="0" smtClean="0"/>
              <a:t> with </a:t>
            </a:r>
            <a:r>
              <a:rPr lang="en-US" dirty="0" smtClean="0">
                <a:solidFill>
                  <a:srgbClr val="0070C0"/>
                </a:solidFill>
              </a:rPr>
              <a:t>recommendation</a:t>
            </a:r>
            <a:r>
              <a:rPr lang="en-US" dirty="0" smtClean="0"/>
              <a:t> of the </a:t>
            </a:r>
            <a:r>
              <a:rPr lang="en-US" dirty="0" smtClean="0">
                <a:solidFill>
                  <a:srgbClr val="0070C0"/>
                </a:solidFill>
              </a:rPr>
              <a:t>public service commission </a:t>
            </a:r>
            <a:r>
              <a:rPr lang="en-US" dirty="0" smtClean="0"/>
              <a:t>in government sectors </a:t>
            </a:r>
          </a:p>
          <a:p>
            <a:pPr marL="571500" indent="-571500">
              <a:buFont typeface="+mj-lt"/>
              <a:buAutoNum type="romanUcPeriod"/>
            </a:pPr>
            <a:r>
              <a:rPr lang="en-US" dirty="0" smtClean="0">
                <a:solidFill>
                  <a:srgbClr val="0070C0"/>
                </a:solidFill>
              </a:rPr>
              <a:t>NGO/INGO </a:t>
            </a:r>
            <a:r>
              <a:rPr lang="en-US" dirty="0" smtClean="0"/>
              <a:t>&amp; other </a:t>
            </a:r>
            <a:r>
              <a:rPr lang="en-US" dirty="0" smtClean="0">
                <a:solidFill>
                  <a:srgbClr val="0070C0"/>
                </a:solidFill>
              </a:rPr>
              <a:t>private sectors </a:t>
            </a:r>
            <a:r>
              <a:rPr lang="en-US" dirty="0" smtClean="0"/>
              <a:t>within their own HR policy </a:t>
            </a:r>
            <a:endParaRPr lang="en-US" dirty="0"/>
          </a:p>
        </p:txBody>
      </p:sp>
    </p:spTree>
    <p:extLst>
      <p:ext uri="{BB962C8B-B14F-4D97-AF65-F5344CB8AC3E}">
        <p14:creationId xmlns:p14="http://schemas.microsoft.com/office/powerpoint/2010/main" val="469982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6477000"/>
          </a:xfrm>
        </p:spPr>
        <p:txBody>
          <a:bodyPr>
            <a:normAutofit fontScale="92500" lnSpcReduction="10000"/>
          </a:bodyPr>
          <a:lstStyle/>
          <a:p>
            <a:r>
              <a:rPr lang="en-US" dirty="0"/>
              <a:t>In the words of Prof. T.V. </a:t>
            </a:r>
            <a:r>
              <a:rPr lang="en-US" dirty="0" err="1"/>
              <a:t>Rao</a:t>
            </a:r>
            <a:r>
              <a:rPr lang="en-US" dirty="0"/>
              <a:t>, "HRD is a process by which the employees of an </a:t>
            </a:r>
            <a:r>
              <a:rPr lang="en-US" dirty="0" err="1"/>
              <a:t>organisation</a:t>
            </a:r>
            <a:r>
              <a:rPr lang="en-US" dirty="0"/>
              <a:t> are helped in a continuous and planned way to </a:t>
            </a:r>
            <a:endParaRPr lang="en-US" dirty="0" smtClean="0"/>
          </a:p>
          <a:p>
            <a:r>
              <a:rPr lang="en-US" dirty="0" smtClean="0"/>
              <a:t>(</a:t>
            </a:r>
            <a:r>
              <a:rPr lang="en-US" dirty="0" err="1"/>
              <a:t>i</a:t>
            </a:r>
            <a:r>
              <a:rPr lang="en-US" dirty="0"/>
              <a:t>) acquire or sharpen capabilities required to perform various functions associated with their present or expected future roles; </a:t>
            </a:r>
            <a:endParaRPr lang="en-US" dirty="0" smtClean="0"/>
          </a:p>
          <a:p>
            <a:r>
              <a:rPr lang="en-US" dirty="0" smtClean="0"/>
              <a:t>(</a:t>
            </a:r>
            <a:r>
              <a:rPr lang="en-US" dirty="0"/>
              <a:t>ii) develop their journal capabilities as individual and discover and exploit their own inner potential for their own and /or </a:t>
            </a:r>
            <a:r>
              <a:rPr lang="en-US" dirty="0" err="1"/>
              <a:t>organisational</a:t>
            </a:r>
            <a:r>
              <a:rPr lang="en-US" dirty="0"/>
              <a:t> development purposes</a:t>
            </a:r>
            <a:r>
              <a:rPr lang="en-US" dirty="0" smtClean="0"/>
              <a:t>;</a:t>
            </a:r>
          </a:p>
          <a:p>
            <a:r>
              <a:rPr lang="en-US" dirty="0" smtClean="0"/>
              <a:t> </a:t>
            </a:r>
            <a:r>
              <a:rPr lang="en-US" dirty="0"/>
              <a:t>(iii) develop an </a:t>
            </a:r>
            <a:r>
              <a:rPr lang="en-US" dirty="0" err="1"/>
              <a:t>organisational</a:t>
            </a:r>
            <a:r>
              <a:rPr lang="en-US" dirty="0"/>
              <a:t> culture in which superior-subordinate relationship, team work and collaboration among sub-units are strong and contribute to the professional well being, motivation and pride of employees."</a:t>
            </a:r>
          </a:p>
        </p:txBody>
      </p:sp>
    </p:spTree>
    <p:extLst>
      <p:ext uri="{BB962C8B-B14F-4D97-AF65-F5344CB8AC3E}">
        <p14:creationId xmlns:p14="http://schemas.microsoft.com/office/powerpoint/2010/main" val="3650125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Human Resource Development – Objectives</a:t>
            </a:r>
          </a:p>
        </p:txBody>
      </p:sp>
      <p:sp>
        <p:nvSpPr>
          <p:cNvPr id="3" name="Content Placeholder 2"/>
          <p:cNvSpPr>
            <a:spLocks noGrp="1"/>
          </p:cNvSpPr>
          <p:nvPr>
            <p:ph idx="1"/>
          </p:nvPr>
        </p:nvSpPr>
        <p:spPr/>
        <p:txBody>
          <a:bodyPr>
            <a:normAutofit fontScale="55000" lnSpcReduction="20000"/>
          </a:bodyPr>
          <a:lstStyle/>
          <a:p>
            <a:pPr marL="0" indent="0">
              <a:buNone/>
            </a:pPr>
            <a:r>
              <a:rPr lang="en-US" dirty="0"/>
              <a:t>1. To maximize the utilization of human resources for the achievement of individual and </a:t>
            </a:r>
            <a:r>
              <a:rPr lang="en-US" dirty="0" err="1"/>
              <a:t>organisational</a:t>
            </a:r>
            <a:r>
              <a:rPr lang="en-US" dirty="0"/>
              <a:t> goals;</a:t>
            </a:r>
          </a:p>
          <a:p>
            <a:endParaRPr lang="en-US" dirty="0"/>
          </a:p>
          <a:p>
            <a:pPr marL="0" indent="0">
              <a:buNone/>
            </a:pPr>
            <a:r>
              <a:rPr lang="en-US" dirty="0"/>
              <a:t>2. To provide an opportunity and comprehensive framework for the development of human resources in an </a:t>
            </a:r>
            <a:r>
              <a:rPr lang="en-US" dirty="0" err="1"/>
              <a:t>organisation</a:t>
            </a:r>
            <a:r>
              <a:rPr lang="en-US" dirty="0"/>
              <a:t> for full expression of their talent and manifest potentials;</a:t>
            </a:r>
          </a:p>
          <a:p>
            <a:endParaRPr lang="en-US" dirty="0"/>
          </a:p>
          <a:p>
            <a:pPr marL="0" indent="0">
              <a:buNone/>
            </a:pPr>
            <a:r>
              <a:rPr lang="en-US" dirty="0"/>
              <a:t>3. To develop the constructive mind and an overall personality of the employee;</a:t>
            </a:r>
          </a:p>
          <a:p>
            <a:endParaRPr lang="en-US" dirty="0"/>
          </a:p>
          <a:p>
            <a:pPr marL="0" indent="0">
              <a:buNone/>
            </a:pPr>
            <a:r>
              <a:rPr lang="en-US" dirty="0"/>
              <a:t>4. To develop the sense of team spirit, team work and inter-team collaborations;</a:t>
            </a:r>
          </a:p>
          <a:p>
            <a:endParaRPr lang="en-US" dirty="0"/>
          </a:p>
          <a:p>
            <a:pPr marL="0" indent="0">
              <a:buNone/>
            </a:pPr>
            <a:r>
              <a:rPr lang="en-US" dirty="0"/>
              <a:t>5. To develop the </a:t>
            </a:r>
            <a:r>
              <a:rPr lang="en-US" dirty="0" err="1"/>
              <a:t>organisational</a:t>
            </a:r>
            <a:r>
              <a:rPr lang="en-US" dirty="0"/>
              <a:t> health, culture and effectiveness; and</a:t>
            </a:r>
          </a:p>
          <a:p>
            <a:endParaRPr lang="en-US" dirty="0"/>
          </a:p>
          <a:p>
            <a:pPr marL="0" indent="0">
              <a:buNone/>
            </a:pPr>
            <a:r>
              <a:rPr lang="en-US" dirty="0"/>
              <a:t>6. To generate systematic information about human resources.</a:t>
            </a:r>
          </a:p>
        </p:txBody>
      </p:sp>
    </p:spTree>
    <p:extLst>
      <p:ext uri="{BB962C8B-B14F-4D97-AF65-F5344CB8AC3E}">
        <p14:creationId xmlns:p14="http://schemas.microsoft.com/office/powerpoint/2010/main" val="91952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Human Resource Development – Mechanism</a:t>
            </a:r>
          </a:p>
        </p:txBody>
      </p:sp>
      <p:sp>
        <p:nvSpPr>
          <p:cNvPr id="3" name="Content Placeholder 2"/>
          <p:cNvSpPr>
            <a:spLocks noGrp="1"/>
          </p:cNvSpPr>
          <p:nvPr>
            <p:ph idx="1"/>
          </p:nvPr>
        </p:nvSpPr>
        <p:spPr>
          <a:xfrm>
            <a:off x="76200" y="1600200"/>
            <a:ext cx="8839200" cy="4953000"/>
          </a:xfrm>
        </p:spPr>
        <p:txBody>
          <a:bodyPr>
            <a:normAutofit/>
          </a:bodyPr>
          <a:lstStyle/>
          <a:p>
            <a:pPr marL="0" indent="0" fontAlgn="base">
              <a:buNone/>
            </a:pPr>
            <a:r>
              <a:rPr lang="en-US" dirty="0" err="1">
                <a:solidFill>
                  <a:srgbClr val="000000"/>
                </a:solidFill>
                <a:latin typeface="Georgia"/>
              </a:rPr>
              <a:t>i</a:t>
            </a:r>
            <a:r>
              <a:rPr lang="en-US" dirty="0">
                <a:solidFill>
                  <a:srgbClr val="000000"/>
                </a:solidFill>
                <a:latin typeface="Georgia"/>
              </a:rPr>
              <a:t>. Performance appraisal</a:t>
            </a:r>
            <a:endParaRPr lang="en-US" dirty="0">
              <a:solidFill>
                <a:srgbClr val="424142"/>
              </a:solidFill>
              <a:latin typeface="Georgia"/>
            </a:endParaRPr>
          </a:p>
          <a:p>
            <a:pPr marL="0" indent="0" fontAlgn="base">
              <a:buNone/>
            </a:pPr>
            <a:r>
              <a:rPr lang="en-US" dirty="0">
                <a:solidFill>
                  <a:srgbClr val="000000"/>
                </a:solidFill>
                <a:latin typeface="Georgia"/>
              </a:rPr>
              <a:t>ii. Potential appraisal</a:t>
            </a:r>
            <a:endParaRPr lang="en-US" dirty="0">
              <a:solidFill>
                <a:srgbClr val="424142"/>
              </a:solidFill>
              <a:latin typeface="Georgia"/>
            </a:endParaRPr>
          </a:p>
          <a:p>
            <a:pPr marL="0" indent="0" fontAlgn="base">
              <a:buNone/>
            </a:pPr>
            <a:r>
              <a:rPr lang="en-US" dirty="0">
                <a:solidFill>
                  <a:srgbClr val="000000"/>
                </a:solidFill>
                <a:latin typeface="Georgia"/>
              </a:rPr>
              <a:t>iii. Career planning</a:t>
            </a:r>
            <a:endParaRPr lang="en-US" dirty="0">
              <a:solidFill>
                <a:srgbClr val="424142"/>
              </a:solidFill>
              <a:latin typeface="Georgia"/>
            </a:endParaRPr>
          </a:p>
          <a:p>
            <a:pPr marL="0" indent="0" fontAlgn="base">
              <a:buNone/>
            </a:pPr>
            <a:r>
              <a:rPr lang="en-US" dirty="0">
                <a:solidFill>
                  <a:srgbClr val="000000"/>
                </a:solidFill>
                <a:latin typeface="Georgia"/>
              </a:rPr>
              <a:t>iv. Succession planning</a:t>
            </a:r>
            <a:endParaRPr lang="en-US" dirty="0">
              <a:solidFill>
                <a:srgbClr val="424142"/>
              </a:solidFill>
              <a:latin typeface="Georgia"/>
            </a:endParaRPr>
          </a:p>
          <a:p>
            <a:pPr marL="0" indent="0" fontAlgn="base">
              <a:buNone/>
            </a:pPr>
            <a:r>
              <a:rPr lang="en-US" dirty="0">
                <a:solidFill>
                  <a:srgbClr val="000000"/>
                </a:solidFill>
                <a:latin typeface="Georgia"/>
              </a:rPr>
              <a:t>v. Job rotation</a:t>
            </a:r>
            <a:endParaRPr lang="en-US" dirty="0">
              <a:solidFill>
                <a:srgbClr val="424142"/>
              </a:solidFill>
              <a:latin typeface="Georgia"/>
            </a:endParaRPr>
          </a:p>
          <a:p>
            <a:pPr marL="0" indent="0" fontAlgn="base">
              <a:buNone/>
            </a:pPr>
            <a:r>
              <a:rPr lang="en-US" dirty="0">
                <a:solidFill>
                  <a:srgbClr val="000000"/>
                </a:solidFill>
                <a:latin typeface="Georgia"/>
              </a:rPr>
              <a:t>vi. Job enrichment</a:t>
            </a:r>
            <a:endParaRPr lang="en-US" dirty="0">
              <a:solidFill>
                <a:srgbClr val="424142"/>
              </a:solidFill>
              <a:latin typeface="Georgia"/>
            </a:endParaRPr>
          </a:p>
          <a:p>
            <a:pPr marL="0" indent="0" fontAlgn="base">
              <a:buNone/>
            </a:pPr>
            <a:r>
              <a:rPr lang="en-US" dirty="0">
                <a:solidFill>
                  <a:srgbClr val="000000"/>
                </a:solidFill>
                <a:latin typeface="Georgia"/>
              </a:rPr>
              <a:t>vii. Rewards</a:t>
            </a:r>
            <a:endParaRPr lang="en-US" dirty="0">
              <a:solidFill>
                <a:srgbClr val="424142"/>
              </a:solidFill>
              <a:latin typeface="Georgia"/>
            </a:endParaRPr>
          </a:p>
          <a:p>
            <a:pPr marL="0" indent="0" fontAlgn="base">
              <a:buNone/>
            </a:pPr>
            <a:r>
              <a:rPr lang="en-US" dirty="0">
                <a:solidFill>
                  <a:srgbClr val="000000"/>
                </a:solidFill>
                <a:latin typeface="Georgia"/>
              </a:rPr>
              <a:t>viii. Organizational development.</a:t>
            </a:r>
            <a:endParaRPr lang="en-US" dirty="0">
              <a:solidFill>
                <a:srgbClr val="424142"/>
              </a:solidFill>
              <a:latin typeface="Georgia"/>
            </a:endParaRPr>
          </a:p>
          <a:p>
            <a:endParaRPr lang="en-US" dirty="0"/>
          </a:p>
        </p:txBody>
      </p:sp>
    </p:spTree>
    <p:extLst>
      <p:ext uri="{BB962C8B-B14F-4D97-AF65-F5344CB8AC3E}">
        <p14:creationId xmlns:p14="http://schemas.microsoft.com/office/powerpoint/2010/main" val="3200179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Features of Human Resource </a:t>
            </a:r>
            <a:r>
              <a:rPr lang="en-US" dirty="0" smtClean="0"/>
              <a:t>Development</a:t>
            </a:r>
            <a:endParaRPr lang="en-US" dirty="0"/>
          </a:p>
        </p:txBody>
      </p:sp>
      <p:sp>
        <p:nvSpPr>
          <p:cNvPr id="3" name="Content Placeholder 2"/>
          <p:cNvSpPr>
            <a:spLocks noGrp="1"/>
          </p:cNvSpPr>
          <p:nvPr>
            <p:ph idx="1"/>
          </p:nvPr>
        </p:nvSpPr>
        <p:spPr/>
        <p:txBody>
          <a:bodyPr>
            <a:normAutofit fontScale="62500" lnSpcReduction="20000"/>
          </a:bodyPr>
          <a:lstStyle/>
          <a:p>
            <a:r>
              <a:rPr lang="en-US" dirty="0"/>
              <a:t>Human resource development is a process in which employees of the </a:t>
            </a:r>
            <a:r>
              <a:rPr lang="en-US" dirty="0" err="1"/>
              <a:t>organisations</a:t>
            </a:r>
            <a:r>
              <a:rPr lang="en-US" dirty="0"/>
              <a:t> are recognized as its human resource. It believes that human resource is most valuable asset of the </a:t>
            </a:r>
            <a:r>
              <a:rPr lang="en-US" dirty="0" err="1"/>
              <a:t>organisation</a:t>
            </a:r>
            <a:r>
              <a:rPr lang="en-US" dirty="0"/>
              <a:t>.</a:t>
            </a:r>
          </a:p>
          <a:p>
            <a:r>
              <a:rPr lang="en-US" dirty="0"/>
              <a:t>It stresses on development of human resources of the </a:t>
            </a:r>
            <a:r>
              <a:rPr lang="en-US" dirty="0" err="1"/>
              <a:t>organisation</a:t>
            </a:r>
            <a:r>
              <a:rPr lang="en-US" dirty="0"/>
              <a:t>. It helps the employees of the </a:t>
            </a:r>
            <a:r>
              <a:rPr lang="en-US" dirty="0" err="1"/>
              <a:t>organisation</a:t>
            </a:r>
            <a:r>
              <a:rPr lang="en-US" dirty="0"/>
              <a:t> to develop their general capabilities in relation to their present jobs and expected future role.</a:t>
            </a:r>
          </a:p>
          <a:p>
            <a:r>
              <a:rPr lang="en-US" dirty="0"/>
              <a:t>It </a:t>
            </a:r>
            <a:r>
              <a:rPr lang="en-US" dirty="0" err="1"/>
              <a:t>emphasise</a:t>
            </a:r>
            <a:r>
              <a:rPr lang="en-US" dirty="0"/>
              <a:t> on the development and best utilization of the capabilities of individuals in the interest of the employees and </a:t>
            </a:r>
            <a:r>
              <a:rPr lang="en-US" dirty="0" err="1"/>
              <a:t>organisation</a:t>
            </a:r>
            <a:r>
              <a:rPr lang="en-US" dirty="0"/>
              <a:t>.</a:t>
            </a:r>
          </a:p>
          <a:p>
            <a:r>
              <a:rPr lang="en-US" dirty="0"/>
              <a:t>It helps is establishing/developing better inter-personal relations. It stresses on developing relationship based on help, trust and confidence.</a:t>
            </a:r>
          </a:p>
          <a:p>
            <a:r>
              <a:rPr lang="en-US" dirty="0"/>
              <a:t>It promotes team spirit among employees.</a:t>
            </a:r>
          </a:p>
          <a:p>
            <a:r>
              <a:rPr lang="en-US" dirty="0"/>
              <a:t>It tries to develop competencies at the </a:t>
            </a:r>
            <a:r>
              <a:rPr lang="en-US" dirty="0" err="1"/>
              <a:t>organisation</a:t>
            </a:r>
            <a:r>
              <a:rPr lang="en-US" dirty="0"/>
              <a:t> level. It stresses on providing healthy climate for development in the </a:t>
            </a:r>
            <a:r>
              <a:rPr lang="en-US" dirty="0" err="1"/>
              <a:t>organisation</a:t>
            </a:r>
            <a:r>
              <a:rPr lang="en-US" dirty="0"/>
              <a:t>.</a:t>
            </a:r>
          </a:p>
          <a:p>
            <a:r>
              <a:rPr lang="en-US" dirty="0"/>
              <a:t>HRD is a system. It has several sub-systems. All these sub-systems are inter-related and interwoven. It stresses on collaboration among all the sub-systems.</a:t>
            </a:r>
            <a:endParaRPr lang="en-US" dirty="0"/>
          </a:p>
        </p:txBody>
      </p:sp>
    </p:spTree>
    <p:extLst>
      <p:ext uri="{BB962C8B-B14F-4D97-AF65-F5344CB8AC3E}">
        <p14:creationId xmlns:p14="http://schemas.microsoft.com/office/powerpoint/2010/main" val="1372368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It aims to develop an </a:t>
            </a:r>
            <a:r>
              <a:rPr lang="en-US" dirty="0" err="1"/>
              <a:t>organisational</a:t>
            </a:r>
            <a:r>
              <a:rPr lang="en-US" dirty="0"/>
              <a:t> culture in which there is good senior-subordinate relations, motivation, quality and sense of belonging.</a:t>
            </a:r>
          </a:p>
          <a:p>
            <a:r>
              <a:rPr lang="en-US" dirty="0"/>
              <a:t>It tries to develop competence at individual, inter-personal, group and </a:t>
            </a:r>
            <a:r>
              <a:rPr lang="en-US" dirty="0" err="1"/>
              <a:t>organisational</a:t>
            </a:r>
            <a:r>
              <a:rPr lang="en-US" dirty="0"/>
              <a:t> level to meet </a:t>
            </a:r>
            <a:r>
              <a:rPr lang="en-US" dirty="0" err="1"/>
              <a:t>organisational</a:t>
            </a:r>
            <a:r>
              <a:rPr lang="en-US" dirty="0"/>
              <a:t> goal.</a:t>
            </a:r>
          </a:p>
          <a:p>
            <a:r>
              <a:rPr lang="en-US" dirty="0"/>
              <a:t>It is an inter-disciplinary concept. It is based on the concepts, ideas and principles of sociology, psychology, economics etc.</a:t>
            </a:r>
          </a:p>
          <a:p>
            <a:r>
              <a:rPr lang="en-US" dirty="0"/>
              <a:t>It form on employee welfare and quality of work life. It tries to examine/identify employee needs and meeting them to the best possible extent.</a:t>
            </a:r>
          </a:p>
          <a:p>
            <a:r>
              <a:rPr lang="en-US" dirty="0"/>
              <a:t>It is a continuous and systematic learning process. Development is a life long process, which never ends.</a:t>
            </a:r>
          </a:p>
        </p:txBody>
      </p:sp>
    </p:spTree>
    <p:extLst>
      <p:ext uri="{BB962C8B-B14F-4D97-AF65-F5344CB8AC3E}">
        <p14:creationId xmlns:p14="http://schemas.microsoft.com/office/powerpoint/2010/main" val="1103022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2366</Words>
  <Application>Microsoft Office PowerPoint</Application>
  <PresentationFormat>On-screen Show (4:3)</PresentationFormat>
  <Paragraphs>237</Paragraphs>
  <Slides>46</Slides>
  <Notes>0</Notes>
  <HiddenSlides>0</HiddenSlides>
  <MMClips>0</MMClips>
  <ScaleCrop>false</ScaleCrop>
  <HeadingPairs>
    <vt:vector size="4" baseType="variant">
      <vt:variant>
        <vt:lpstr>Theme</vt:lpstr>
      </vt:variant>
      <vt:variant>
        <vt:i4>5</vt:i4>
      </vt:variant>
      <vt:variant>
        <vt:lpstr>Slide Titles</vt:lpstr>
      </vt:variant>
      <vt:variant>
        <vt:i4>46</vt:i4>
      </vt:variant>
    </vt:vector>
  </HeadingPairs>
  <TitlesOfParts>
    <vt:vector size="51" baseType="lpstr">
      <vt:lpstr>Office Theme</vt:lpstr>
      <vt:lpstr>1_Office Theme</vt:lpstr>
      <vt:lpstr>2_Office Theme</vt:lpstr>
      <vt:lpstr>3_Office Theme</vt:lpstr>
      <vt:lpstr>5_Office Theme</vt:lpstr>
      <vt:lpstr>Unit II: Introduction to HRD </vt:lpstr>
      <vt:lpstr>Contents </vt:lpstr>
      <vt:lpstr>PowerPoint Presentation</vt:lpstr>
      <vt:lpstr>Definitions of HRD</vt:lpstr>
      <vt:lpstr>PowerPoint Presentation</vt:lpstr>
      <vt:lpstr>Human Resource Development – Objectives</vt:lpstr>
      <vt:lpstr>Human Resource Development – Mechanism</vt:lpstr>
      <vt:lpstr>Features of Human Resource Development</vt:lpstr>
      <vt:lpstr>PowerPoint Presentation</vt:lpstr>
      <vt:lpstr>PowerPoint Presentation</vt:lpstr>
      <vt:lpstr>Determinants of HRD </vt:lpstr>
      <vt:lpstr>PowerPoint Presentation</vt:lpstr>
      <vt:lpstr>Benefits of Human Resource Development</vt:lpstr>
      <vt:lpstr>Difference between HRD and HRM </vt:lpstr>
      <vt:lpstr>Influences of HRD</vt:lpstr>
      <vt:lpstr>Key components of HRD due to defined </vt:lpstr>
      <vt:lpstr>Components of HRD</vt:lpstr>
      <vt:lpstr>Component No 1: HR Planning </vt:lpstr>
      <vt:lpstr>PowerPoint Presentation</vt:lpstr>
      <vt:lpstr>PowerPoint Presentation</vt:lpstr>
      <vt:lpstr>PowerPoint Presentation</vt:lpstr>
      <vt:lpstr>PowerPoint Presentation</vt:lpstr>
      <vt:lpstr>On the basic of essential steps HR Planning Process </vt:lpstr>
      <vt:lpstr>HRP in Health </vt:lpstr>
      <vt:lpstr>PowerPoint Presentation</vt:lpstr>
      <vt:lpstr>Approaches to HR planning </vt:lpstr>
      <vt:lpstr>PowerPoint Presentation</vt:lpstr>
      <vt:lpstr>PowerPoint Presentation</vt:lpstr>
      <vt:lpstr>PowerPoint Presentation</vt:lpstr>
      <vt:lpstr>PowerPoint Presentation</vt:lpstr>
      <vt:lpstr>PowerPoint Presentation</vt:lpstr>
      <vt:lpstr>Component No:2 Training and development </vt:lpstr>
      <vt:lpstr>PowerPoint Presentation</vt:lpstr>
      <vt:lpstr>Development </vt:lpstr>
      <vt:lpstr>Purpose of Training and Development </vt:lpstr>
      <vt:lpstr>Benefit of T&amp; D </vt:lpstr>
      <vt:lpstr>Reason for participating in T &amp;D </vt:lpstr>
      <vt:lpstr>Component No:3 HR Utilization </vt:lpstr>
      <vt:lpstr>Health Manpower Distribution in Nepal</vt:lpstr>
      <vt:lpstr>PowerPoint Presentation</vt:lpstr>
      <vt:lpstr>Health manpower Distribution</vt:lpstr>
      <vt:lpstr>PowerPoint Presentation</vt:lpstr>
      <vt:lpstr>PowerPoint Presentation</vt:lpstr>
      <vt:lpstr>PowerPoint Presentation</vt:lpstr>
      <vt:lpstr>PowerPoint Presentation</vt:lpstr>
      <vt:lpstr>Application of HRD components in Nepal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 Introduction to HRD </dc:title>
  <dc:creator>HP</dc:creator>
  <cp:lastModifiedBy>HP</cp:lastModifiedBy>
  <cp:revision>14</cp:revision>
  <dcterms:created xsi:type="dcterms:W3CDTF">2006-08-16T00:00:00Z</dcterms:created>
  <dcterms:modified xsi:type="dcterms:W3CDTF">2019-12-16T07:12:28Z</dcterms:modified>
</cp:coreProperties>
</file>