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3" r:id="rId17"/>
    <p:sldId id="274" r:id="rId18"/>
    <p:sldId id="271" r:id="rId19"/>
    <p:sldId id="275" r:id="rId20"/>
    <p:sldId id="272" r:id="rId2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21" d="100"/>
          <a:sy n="21" d="100"/>
        </p:scale>
        <p:origin x="-105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Proposal Writing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Tribhuwan Pokharel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Literature Review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1920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Related  research work is studied under it.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The review of the literature is defined as a broad, comprehensive, in-depth, systematic, and critical review of scholarly publications, unpublished scholarly print materials, audiovisual materials, and personal communications</a:t>
            </a:r>
          </a:p>
          <a:p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the researchers review books, thesis/ dissertations,  newspaper, magazines, advertisements, cartoons, journals and other publications, internet and online.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Assumptions/ Hypotheses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19200"/>
            <a:ext cx="91440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the researchers aims at testing certain assumptions or hypotheses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A general assumptions are made and they are tested with the output.</a:t>
            </a:r>
          </a:p>
          <a:p>
            <a:r>
              <a:rPr lang="en-US" sz="2800" dirty="0" smtClean="0"/>
              <a:t>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37160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 Objectives of the research work what he /she is intended to find out.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 short, clear and simple language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 should be measurable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Significant of the study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1920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Why his/her research is important.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why the information is useful  for other purposes and references.</a:t>
            </a:r>
          </a:p>
          <a:p>
            <a:endParaRPr lang="en-US" sz="2800" dirty="0" smtClean="0"/>
          </a:p>
          <a:p>
            <a:r>
              <a:rPr lang="en-US" sz="2800" dirty="0" err="1" smtClean="0"/>
              <a:t>Eg</a:t>
            </a:r>
            <a:r>
              <a:rPr lang="en-US" sz="2800" dirty="0" smtClean="0"/>
              <a:t>: ‘The study will be helpful to the students, teachers, textbook writers, syllabus designer, methodologists and to those who are directly or indirectly involved in teaching and learning English as a second language especially in the context of Nepal.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76400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It  covers the process and procedures while carrying out the research.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It covers source of data, sample population and sampling procedures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Tools for data collection.(interview, questionnaire, observation etc)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Process of data collection.(how he/she collects the data.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Limitation of the study. (boundary of the study, place, reference, procedures etc.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Analyses, Interpretation and Presentation of Data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76200" y="160020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Organize, analyses and interpret data</a:t>
            </a:r>
            <a:endParaRPr lang="en-US" sz="2800" dirty="0"/>
          </a:p>
        </p:txBody>
      </p:sp>
      <p:sp>
        <p:nvSpPr>
          <p:cNvPr id="4" name="TextBox 3"/>
          <p:cNvSpPr txBox="1"/>
          <p:nvPr/>
        </p:nvSpPr>
        <p:spPr>
          <a:xfrm>
            <a:off x="0" y="2743200"/>
            <a:ext cx="91440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Findings and Recommendations/ Pedagogical Implications</a:t>
            </a:r>
            <a:endParaRPr lang="en-US" sz="4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495800"/>
            <a:ext cx="91440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  researcher mention the style of the presentation of the findings and  recommendation or pedagogical implication of the study.	</a:t>
            </a:r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Finally, you prepare work plan/schedule and time frame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Difference between report a proposal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0" y="1397000"/>
          <a:ext cx="9144000" cy="546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72000"/>
                <a:gridCol w="4572000"/>
              </a:tblGrid>
              <a:tr h="749549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Report 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Proposal</a:t>
                      </a:r>
                      <a:endParaRPr lang="en-US" sz="3600" dirty="0"/>
                    </a:p>
                  </a:txBody>
                  <a:tcPr/>
                </a:tc>
              </a:tr>
              <a:tr h="2034490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1. Report is the product or outcome of</a:t>
                      </a:r>
                      <a:r>
                        <a:rPr lang="en-US" sz="3600" baseline="0" dirty="0" smtClean="0"/>
                        <a:t> research.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1. Proposal</a:t>
                      </a:r>
                      <a:r>
                        <a:rPr lang="en-US" sz="3600" baseline="0" dirty="0" smtClean="0"/>
                        <a:t> is a framework of research.</a:t>
                      </a:r>
                      <a:endParaRPr lang="en-US" sz="3600" dirty="0"/>
                    </a:p>
                  </a:txBody>
                  <a:tcPr/>
                </a:tc>
              </a:tr>
              <a:tr h="2676961"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2.</a:t>
                      </a:r>
                      <a:r>
                        <a:rPr lang="en-US" sz="3600" baseline="0" dirty="0" smtClean="0"/>
                        <a:t> It is prepared after conducting the research so it is written in past forms of tense.</a:t>
                      </a:r>
                      <a:endParaRPr lang="en-US" sz="3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/>
                        <a:t>2. It is prepared before conducting research so it is written in future tense.</a:t>
                      </a:r>
                      <a:endParaRPr lang="en-US" sz="3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0" y="-2"/>
          <a:ext cx="9144000" cy="6858001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4572000"/>
                <a:gridCol w="4572000"/>
              </a:tblGrid>
              <a:tr h="2831911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3. The main purpose of  writing</a:t>
                      </a:r>
                      <a:r>
                        <a:rPr lang="en-US" sz="3200" baseline="0" dirty="0" smtClean="0"/>
                        <a:t> a report is to provide information to the reader about what had happened in the past.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3. The main purpose</a:t>
                      </a:r>
                      <a:r>
                        <a:rPr lang="en-US" sz="3200" baseline="0" dirty="0" smtClean="0"/>
                        <a:t> of writing a  proposal is to persuade the reader and examine what will happen in the future.</a:t>
                      </a:r>
                      <a:endParaRPr lang="en-US" sz="3200" dirty="0"/>
                    </a:p>
                  </a:txBody>
                  <a:tcPr/>
                </a:tc>
              </a:tr>
              <a:tr h="174009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4. It records objective facts.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4.  It expresses opinions supported by objective facts.</a:t>
                      </a:r>
                      <a:endParaRPr lang="en-US" sz="3200" dirty="0"/>
                    </a:p>
                  </a:txBody>
                  <a:tcPr/>
                </a:tc>
              </a:tr>
              <a:tr h="2286000"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5.Along with the other components, it includes findings, conclusion</a:t>
                      </a:r>
                      <a:r>
                        <a:rPr lang="en-US" sz="3200" baseline="0" dirty="0" smtClean="0"/>
                        <a:t> and recommendation.</a:t>
                      </a:r>
                      <a:endParaRPr lang="en-US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/>
                        <a:t>5. Proposal  does not include findings, conclusions, and recommendations.</a:t>
                      </a:r>
                      <a:endParaRPr lang="en-US" sz="32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6000" dirty="0" smtClean="0"/>
              <a:t>Any Queries</a:t>
            </a:r>
            <a:endParaRPr lang="en-US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81000" y="1905000"/>
            <a:ext cx="876300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What is primary and secondary source of data? How do you </a:t>
            </a:r>
            <a:r>
              <a:rPr lang="en-US" sz="6600" smtClean="0"/>
              <a:t>collect data? </a:t>
            </a:r>
            <a:r>
              <a:rPr lang="en-US" sz="6600" dirty="0" smtClean="0"/>
              <a:t>Write in brief.</a:t>
            </a:r>
            <a:endParaRPr lang="en-US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Proposal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0" y="1295400"/>
            <a:ext cx="91440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smtClean="0"/>
              <a:t>It is an overall plan which tells a reader about your research problem and how you are planning to investigate.</a:t>
            </a:r>
          </a:p>
          <a:p>
            <a:pPr>
              <a:buFont typeface="Wingdings" pitchFamily="2" charset="2"/>
              <a:buChar char="v"/>
            </a:pPr>
            <a:endParaRPr lang="en-US" sz="3200" dirty="0" smtClean="0"/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It is a detail operational plan for obtaining answers to your research question.</a:t>
            </a:r>
          </a:p>
          <a:p>
            <a:pPr>
              <a:buFont typeface="Wingdings" pitchFamily="2" charset="2"/>
              <a:buChar char="v"/>
            </a:pPr>
            <a:endParaRPr lang="en-US" sz="3200" dirty="0" smtClean="0"/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A proposal is a plan that you have chosen to follow in order to achieve your intended outcomes…</a:t>
            </a:r>
          </a:p>
          <a:p>
            <a:r>
              <a:rPr lang="en-US" sz="3200" dirty="0" smtClean="0"/>
              <a:t>					(Hart. 2005)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38200" y="2133600"/>
            <a:ext cx="77724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dirty="0" smtClean="0"/>
              <a:t>Thank you</a:t>
            </a:r>
            <a:endParaRPr lang="en-US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447800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/>
              <a:t> Proposal is the finalized document that incorporates the overall plan of research activities.</a:t>
            </a:r>
          </a:p>
          <a:p>
            <a:r>
              <a:rPr lang="en-US" sz="2800" dirty="0" smtClean="0"/>
              <a:t>					Luitel, B. (2009)</a:t>
            </a:r>
          </a:p>
          <a:p>
            <a:endParaRPr lang="en-US" sz="2800" dirty="0" smtClean="0"/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It should be carried out before the research activities is done.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/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A proposal is like a map that will help you navigate your journey along the research process.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/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It is a directory for the researcher’s activities.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600200"/>
            <a:ext cx="914400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2800" dirty="0" smtClean="0"/>
              <a:t> It is a systematic plan which brings to focus the preliminary planning that will be needed to accomplish the purpose of the proposed study.</a:t>
            </a:r>
          </a:p>
          <a:p>
            <a:pPr>
              <a:buFont typeface="Wingdings" pitchFamily="2" charset="2"/>
              <a:buChar char="v"/>
            </a:pPr>
            <a:endParaRPr lang="en-US" sz="2800" dirty="0" smtClean="0"/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It is a blue print and it must tell the researcher, his supervisor and reviewer the following things:</a:t>
            </a:r>
          </a:p>
          <a:p>
            <a:pPr lvl="4">
              <a:buFont typeface="Wingdings" pitchFamily="2" charset="2"/>
              <a:buChar char="v"/>
            </a:pPr>
            <a:r>
              <a:rPr lang="en-US" sz="2800" dirty="0" smtClean="0"/>
              <a:t> what s/he is proposing to do.</a:t>
            </a:r>
          </a:p>
          <a:p>
            <a:pPr lvl="4">
              <a:buFont typeface="Wingdings" pitchFamily="2" charset="2"/>
              <a:buChar char="v"/>
            </a:pPr>
            <a:r>
              <a:rPr lang="en-US" sz="2800" dirty="0" smtClean="0"/>
              <a:t> how s/he plans to proceed.</a:t>
            </a:r>
          </a:p>
          <a:p>
            <a:pPr lvl="4">
              <a:buFont typeface="Wingdings" pitchFamily="2" charset="2"/>
              <a:buChar char="v"/>
            </a:pPr>
            <a:r>
              <a:rPr lang="en-US" sz="2800" dirty="0" smtClean="0"/>
              <a:t> why he selected the proposed strategy.</a:t>
            </a:r>
          </a:p>
          <a:p>
            <a:pPr>
              <a:buFont typeface="Wingdings" pitchFamily="2" charset="2"/>
              <a:buChar char="v"/>
            </a:pPr>
            <a:r>
              <a:rPr lang="en-US" sz="2800" dirty="0" smtClean="0"/>
              <a:t> It sets up the detailed plan of research prior to acting it out, though the real acting out of the plan starts later.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Functions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066800"/>
            <a:ext cx="91440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smtClean="0"/>
              <a:t> give direction to the researcher what needs to be done, what should be done, how to do and in what order.</a:t>
            </a:r>
          </a:p>
          <a:p>
            <a:pPr>
              <a:buFont typeface="Wingdings" pitchFamily="2" charset="2"/>
              <a:buChar char="v"/>
            </a:pPr>
            <a:endParaRPr lang="en-US" sz="3200" dirty="0" smtClean="0"/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showing the destination and guiding the researcher towards the target by means of suggestion the methodology and data collection.</a:t>
            </a:r>
          </a:p>
          <a:p>
            <a:pPr>
              <a:buFont typeface="Wingdings" pitchFamily="2" charset="2"/>
              <a:buChar char="v"/>
            </a:pPr>
            <a:endParaRPr lang="en-US" sz="3200" dirty="0" smtClean="0"/>
          </a:p>
          <a:p>
            <a:pPr>
              <a:buFont typeface="Wingdings" pitchFamily="2" charset="2"/>
              <a:buChar char="v"/>
            </a:pPr>
            <a:r>
              <a:rPr lang="en-US" sz="3200" dirty="0" smtClean="0"/>
              <a:t> provides milestones for measuring how far the researcher has gone with the research and how much work is remaining during the research period.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Components of Proposal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447800"/>
            <a:ext cx="9144000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Title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General Background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Literature Review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 Assumption/Hypothesis(optional)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 Objectives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Significant of the study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 smtClean="0"/>
              <a:t>Methodology </a:t>
            </a:r>
          </a:p>
          <a:p>
            <a:pPr marL="514350" indent="-514350"/>
            <a:r>
              <a:rPr lang="en-US" sz="2800" dirty="0" smtClean="0"/>
              <a:t>			</a:t>
            </a:r>
            <a:r>
              <a:rPr lang="en-US" sz="2400" dirty="0" smtClean="0"/>
              <a:t>Source of data</a:t>
            </a:r>
          </a:p>
          <a:p>
            <a:pPr marL="514350" indent="-514350"/>
            <a:r>
              <a:rPr lang="en-US" sz="2400" dirty="0" smtClean="0"/>
              <a:t>			Primary Source of data</a:t>
            </a:r>
          </a:p>
          <a:p>
            <a:pPr marL="514350" indent="-514350"/>
            <a:r>
              <a:rPr lang="en-US" sz="2400" dirty="0" smtClean="0"/>
              <a:t>			Secondary Source of data</a:t>
            </a:r>
          </a:p>
          <a:p>
            <a:pPr marL="514350" indent="-514350"/>
            <a:r>
              <a:rPr lang="en-US" sz="2400" dirty="0" smtClean="0"/>
              <a:t>			Sampling procedures</a:t>
            </a:r>
          </a:p>
          <a:p>
            <a:pPr marL="514350" indent="-514350"/>
            <a:r>
              <a:rPr lang="en-US" sz="2400" dirty="0" smtClean="0"/>
              <a:t>			Tools of data collection</a:t>
            </a:r>
          </a:p>
          <a:p>
            <a:pPr marL="514350" indent="-514350"/>
            <a:r>
              <a:rPr lang="en-US" sz="2400" dirty="0" smtClean="0"/>
              <a:t>			processes of data collection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Cont’d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0" y="1371600"/>
            <a:ext cx="9144000" cy="5142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2800" dirty="0" smtClean="0"/>
              <a:t>9.Limitation Of the study</a:t>
            </a:r>
          </a:p>
          <a:p>
            <a:pPr>
              <a:lnSpc>
                <a:spcPct val="200000"/>
              </a:lnSpc>
            </a:pPr>
            <a:r>
              <a:rPr lang="en-US" sz="2800" dirty="0" smtClean="0"/>
              <a:t>10. Analysis, interpretation and preparation of data</a:t>
            </a:r>
          </a:p>
          <a:p>
            <a:pPr>
              <a:lnSpc>
                <a:spcPct val="200000"/>
              </a:lnSpc>
            </a:pPr>
            <a:r>
              <a:rPr lang="en-US" sz="2800" dirty="0" smtClean="0"/>
              <a:t>11. Findings and Recommendation for Pedagogical Implications </a:t>
            </a:r>
          </a:p>
          <a:p>
            <a:pPr>
              <a:lnSpc>
                <a:spcPct val="200000"/>
              </a:lnSpc>
            </a:pPr>
            <a:r>
              <a:rPr lang="en-US" sz="2800" dirty="0" smtClean="0"/>
              <a:t>12. Work Plan</a:t>
            </a:r>
          </a:p>
          <a:p>
            <a:pPr>
              <a:lnSpc>
                <a:spcPct val="200000"/>
              </a:lnSpc>
            </a:pPr>
            <a:r>
              <a:rPr lang="en-US" sz="2800" dirty="0" smtClean="0"/>
              <a:t>13. References. 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219200"/>
            <a:ext cx="914400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  First and significant part.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 written in simple language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 Should be clear/no ambiguity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sz="2800" dirty="0" smtClean="0"/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800" dirty="0" smtClean="0"/>
              <a:t> Once researcher has selected the problem for his/her study, he/she should frame it very carefully on his research proposal, which is called the Title.</a:t>
            </a:r>
          </a:p>
          <a:p>
            <a:pPr>
              <a:lnSpc>
                <a:spcPct val="150000"/>
              </a:lnSpc>
            </a:pP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General Background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0" y="1371600"/>
            <a:ext cx="9144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800" dirty="0" smtClean="0"/>
              <a:t>It is what the researchers includes an introductory part of the related study.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The researchers provides the broad information to the area studied.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Broad information to the specific information related to the study.</a:t>
            </a:r>
          </a:p>
          <a:p>
            <a:pPr>
              <a:buFont typeface="Wingdings" pitchFamily="2" charset="2"/>
              <a:buChar char="Ø"/>
            </a:pPr>
            <a:endParaRPr lang="en-US" sz="2800" dirty="0" smtClean="0"/>
          </a:p>
          <a:p>
            <a:pPr>
              <a:buFont typeface="Wingdings" pitchFamily="2" charset="2"/>
              <a:buChar char="Ø"/>
            </a:pPr>
            <a:r>
              <a:rPr lang="en-US" sz="2800" dirty="0" smtClean="0"/>
              <a:t> gives the theoretical information of the study.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</TotalTime>
  <Words>865</Words>
  <Application>Microsoft Office PowerPoint</Application>
  <PresentationFormat>On-screen Show (4:3)</PresentationFormat>
  <Paragraphs>123</Paragraphs>
  <Slides>20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Proposal Writing</vt:lpstr>
      <vt:lpstr>Proposal</vt:lpstr>
      <vt:lpstr>Cont’d</vt:lpstr>
      <vt:lpstr>Cont’d</vt:lpstr>
      <vt:lpstr>Functions </vt:lpstr>
      <vt:lpstr>Components of Proposal</vt:lpstr>
      <vt:lpstr>Cont’d</vt:lpstr>
      <vt:lpstr>Title</vt:lpstr>
      <vt:lpstr>General Background</vt:lpstr>
      <vt:lpstr>Literature Review</vt:lpstr>
      <vt:lpstr>Assumptions/ Hypotheses</vt:lpstr>
      <vt:lpstr>Objectives</vt:lpstr>
      <vt:lpstr>Significant of the study</vt:lpstr>
      <vt:lpstr>Methodology</vt:lpstr>
      <vt:lpstr>Analyses, Interpretation and Presentation of Data</vt:lpstr>
      <vt:lpstr>Difference between report a proposal</vt:lpstr>
      <vt:lpstr>Slide 17</vt:lpstr>
      <vt:lpstr>       Any Queries</vt:lpstr>
      <vt:lpstr>Slide 19</vt:lpstr>
      <vt:lpstr>Slide 20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Proposal Writing</dc:title>
  <dc:creator>tribhuvan</dc:creator>
  <cp:lastModifiedBy>user</cp:lastModifiedBy>
  <cp:revision>31</cp:revision>
  <dcterms:created xsi:type="dcterms:W3CDTF">2006-08-16T00:00:00Z</dcterms:created>
  <dcterms:modified xsi:type="dcterms:W3CDTF">2016-02-23T02:58:14Z</dcterms:modified>
</cp:coreProperties>
</file>