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932" autoAdjust="0"/>
    <p:restoredTop sz="93772" autoAdjust="0"/>
  </p:normalViewPr>
  <p:slideViewPr>
    <p:cSldViewPr>
      <p:cViewPr varScale="1">
        <p:scale>
          <a:sx n="65" d="100"/>
          <a:sy n="65" d="100"/>
        </p:scale>
        <p:origin x="-1794" y="-102"/>
      </p:cViewPr>
      <p:guideLst>
        <p:guide orient="horz" pos="2160"/>
        <p:guide pos="2880"/>
      </p:guideLst>
    </p:cSldViewPr>
  </p:slideViewPr>
  <p:outlineViewPr>
    <p:cViewPr>
      <p:scale>
        <a:sx n="33" d="100"/>
        <a:sy n="33" d="100"/>
      </p:scale>
      <p:origin x="0" y="61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6/23/2019</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6/23/2019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6/23/2019</a:t>
            </a:fld>
            <a:endParaRPr lang="en-US"/>
          </a:p>
        </p:txBody>
      </p:sp>
      <p:sp>
        <p:nvSpPr>
          <p:cNvPr id="8" name="Slide Number Placeholder 7"/>
          <p:cNvSpPr>
            <a:spLocks noGrp="1"/>
          </p:cNvSpPr>
          <p:nvPr>
            <p:ph type="sldNum" sz="quarter" idx="11"/>
          </p:nvPr>
        </p:nvSpPr>
        <p:spPr/>
        <p:txBody>
          <a:bodyPr/>
          <a:lstStyle/>
          <a:p>
            <a:fld id="{B6F15528-21DE-4FAA-801E-634DDDAF4B2B}"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6/23/2019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6/23/2019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B6F15528-21DE-4FAA-801E-634DDDAF4B2B}" type="slidenum">
              <a:rPr lang="en-US" smtClean="0"/>
              <a:pPr/>
              <a:t>‹#›</a:t>
            </a:fld>
            <a:endParaRPr lang="en-US"/>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en-US" smtClean="0"/>
              <a:t>Click to edit Master title style</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1D8BD707-D9CF-40AE-B4C6-C98DA3205C09}" type="datetimeFigureOut">
              <a:rPr lang="en-US" smtClean="0"/>
              <a:pPr/>
              <a:t>6/23/2019</a:t>
            </a:fld>
            <a:endParaRPr lang="en-US"/>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B6F15528-21DE-4FAA-801E-634DDDAF4B2B}" type="slidenum">
              <a:rPr lang="en-US" smtClean="0"/>
              <a:pPr/>
              <a:t>‹#›</a:t>
            </a:fld>
            <a:endParaRPr lang="en-US"/>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omafra.gov.on.ca/english/engineer/facts/12-053.htm" TargetMode="External"/><Relationship Id="rId7" Type="http://schemas.openxmlformats.org/officeDocument/2006/relationships/hyperlink" Target="https://www.wikihow.com/Prevent-Soil-Erosion" TargetMode="External"/><Relationship Id="rId2" Type="http://schemas.openxmlformats.org/officeDocument/2006/relationships/hyperlink" Target="https://en.wikipedia.org/wiki/Soil_erosion" TargetMode="External"/><Relationship Id="rId1" Type="http://schemas.openxmlformats.org/officeDocument/2006/relationships/slideLayout" Target="../slideLayouts/slideLayout2.xml"/><Relationship Id="rId6" Type="http://schemas.openxmlformats.org/officeDocument/2006/relationships/hyperlink" Target="https://thehimalayantimes.com/opinion/losing-the-land-soil-erosion-and-degradation/" TargetMode="External"/><Relationship Id="rId5" Type="http://schemas.openxmlformats.org/officeDocument/2006/relationships/hyperlink" Target="http://www.yourarticlelibrary.com/soil/soil-erosion-6-main-causes-of-soil-erosion/12326" TargetMode="External"/><Relationship Id="rId4" Type="http://schemas.openxmlformats.org/officeDocument/2006/relationships/hyperlink" Target="https://courses.lumenlearning.com/geo/chapter/reading-causes-of-soil-erosion/"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609600"/>
            <a:ext cx="7772400" cy="1470025"/>
          </a:xfrm>
        </p:spPr>
        <p:txBody>
          <a:bodyPr>
            <a:normAutofit/>
          </a:bodyPr>
          <a:lstStyle/>
          <a:p>
            <a:r>
              <a:rPr lang="en-US" sz="8000" dirty="0" smtClean="0">
                <a:effectLst>
                  <a:outerShdw blurRad="38100" dist="38100" dir="2700000" algn="tl">
                    <a:srgbClr val="000000">
                      <a:alpha val="43137"/>
                    </a:srgbClr>
                  </a:outerShdw>
                </a:effectLst>
                <a:latin typeface="Consolas" pitchFamily="49" charset="0"/>
                <a:cs typeface="Consolas" pitchFamily="49" charset="0"/>
              </a:rPr>
              <a:t>Soil Erosion</a:t>
            </a:r>
            <a:endParaRPr lang="en-US" sz="8000" dirty="0">
              <a:effectLst>
                <a:outerShdw blurRad="38100" dist="38100" dir="2700000" algn="tl">
                  <a:srgbClr val="000000">
                    <a:alpha val="43137"/>
                  </a:srgbClr>
                </a:outerShdw>
              </a:effectLst>
              <a:latin typeface="Consolas" pitchFamily="49" charset="0"/>
              <a:cs typeface="Consolas" pitchFamily="49" charset="0"/>
            </a:endParaRPr>
          </a:p>
        </p:txBody>
      </p:sp>
      <p:sp>
        <p:nvSpPr>
          <p:cNvPr id="3" name="Subtitle 2"/>
          <p:cNvSpPr>
            <a:spLocks noGrp="1"/>
          </p:cNvSpPr>
          <p:nvPr>
            <p:ph type="subTitle" idx="1"/>
          </p:nvPr>
        </p:nvSpPr>
        <p:spPr>
          <a:xfrm>
            <a:off x="762000" y="3962400"/>
            <a:ext cx="4495800" cy="1752600"/>
          </a:xfrm>
        </p:spPr>
        <p:txBody>
          <a:bodyPr>
            <a:normAutofit fontScale="92500" lnSpcReduction="20000"/>
          </a:bodyPr>
          <a:lstStyle/>
          <a:p>
            <a:pPr algn="l"/>
            <a:r>
              <a:rPr lang="en-US" sz="2400" dirty="0" smtClean="0">
                <a:solidFill>
                  <a:schemeClr val="tx1"/>
                </a:solidFill>
              </a:rPr>
              <a:t>Name: </a:t>
            </a:r>
            <a:r>
              <a:rPr lang="en-US" sz="2400" dirty="0" err="1" smtClean="0">
                <a:solidFill>
                  <a:schemeClr val="tx1"/>
                </a:solidFill>
              </a:rPr>
              <a:t>Aman</a:t>
            </a:r>
            <a:r>
              <a:rPr lang="en-US" sz="2400" dirty="0" smtClean="0">
                <a:solidFill>
                  <a:schemeClr val="tx1"/>
                </a:solidFill>
              </a:rPr>
              <a:t> K.C.</a:t>
            </a:r>
          </a:p>
          <a:p>
            <a:pPr algn="l"/>
            <a:r>
              <a:rPr lang="en-US" sz="2400" dirty="0" smtClean="0">
                <a:solidFill>
                  <a:schemeClr val="tx1"/>
                </a:solidFill>
              </a:rPr>
              <a:t>Roll Number: 3</a:t>
            </a:r>
          </a:p>
          <a:p>
            <a:pPr algn="l"/>
            <a:r>
              <a:rPr lang="en-US" sz="2400" dirty="0" smtClean="0">
                <a:solidFill>
                  <a:schemeClr val="tx1"/>
                </a:solidFill>
              </a:rPr>
              <a:t>2</a:t>
            </a:r>
            <a:r>
              <a:rPr lang="en-US" sz="2400" baseline="30000" dirty="0" smtClean="0">
                <a:solidFill>
                  <a:schemeClr val="tx1"/>
                </a:solidFill>
              </a:rPr>
              <a:t>nd</a:t>
            </a:r>
            <a:r>
              <a:rPr lang="en-US" sz="2400" dirty="0" smtClean="0">
                <a:solidFill>
                  <a:schemeClr val="tx1"/>
                </a:solidFill>
              </a:rPr>
              <a:t> Semester, BPH</a:t>
            </a:r>
          </a:p>
          <a:p>
            <a:pPr algn="l"/>
            <a:r>
              <a:rPr lang="en-US" sz="2400" dirty="0" err="1" smtClean="0">
                <a:solidFill>
                  <a:schemeClr val="tx1"/>
                </a:solidFill>
              </a:rPr>
              <a:t>Pokhara</a:t>
            </a:r>
            <a:r>
              <a:rPr lang="en-US" sz="2400" dirty="0" smtClean="0">
                <a:solidFill>
                  <a:schemeClr val="tx1"/>
                </a:solidFill>
              </a:rPr>
              <a:t> University</a:t>
            </a:r>
          </a:p>
          <a:p>
            <a:endParaRPr lang="en-US" sz="2200" dirty="0">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2209800"/>
            <a:ext cx="3809999" cy="4457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2389913"/>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382000" cy="1218882"/>
          </a:xfrm>
        </p:spPr>
        <p:txBody>
          <a:bodyPr>
            <a:normAutofit/>
          </a:bodyPr>
          <a:lstStyle/>
          <a:p>
            <a:r>
              <a:rPr lang="en-US" sz="3200" b="1" u="sng" dirty="0" smtClean="0">
                <a:solidFill>
                  <a:schemeClr val="tx1"/>
                </a:solidFill>
              </a:rPr>
              <a:t>Problems caused by soil erosion in Nepal</a:t>
            </a:r>
            <a:endParaRPr lang="en-US" sz="3200" b="1" u="sng" dirty="0">
              <a:solidFill>
                <a:schemeClr val="tx1"/>
              </a:solidFill>
            </a:endParaRPr>
          </a:p>
        </p:txBody>
      </p:sp>
      <p:sp>
        <p:nvSpPr>
          <p:cNvPr id="3" name="Content Placeholder 2"/>
          <p:cNvSpPr>
            <a:spLocks noGrp="1"/>
          </p:cNvSpPr>
          <p:nvPr>
            <p:ph idx="1"/>
          </p:nvPr>
        </p:nvSpPr>
        <p:spPr>
          <a:xfrm>
            <a:off x="457200" y="1752600"/>
            <a:ext cx="8077200" cy="4648200"/>
          </a:xfrm>
        </p:spPr>
        <p:txBody>
          <a:bodyPr>
            <a:normAutofit fontScale="85000" lnSpcReduction="20000"/>
          </a:bodyPr>
          <a:lstStyle/>
          <a:p>
            <a:pPr marL="457200" indent="-457200">
              <a:buFont typeface="Wingdings" pitchFamily="2" charset="2"/>
              <a:buChar char="Ø"/>
            </a:pPr>
            <a:r>
              <a:rPr lang="en-US" sz="2800" b="0" dirty="0" smtClean="0"/>
              <a:t>In </a:t>
            </a:r>
            <a:r>
              <a:rPr lang="en-US" sz="2800" b="0" dirty="0"/>
              <a:t>Nepal, the situation is </a:t>
            </a:r>
            <a:r>
              <a:rPr lang="en-US" sz="2800" b="0" dirty="0" smtClean="0"/>
              <a:t>worse </a:t>
            </a:r>
            <a:r>
              <a:rPr lang="en-US" sz="2800" b="0" dirty="0"/>
              <a:t>because two-thirds of the country’s total area is geologically fragile where soil erosion is exceedingly high. Topsoil loss has been reported as high as 87 </a:t>
            </a:r>
            <a:r>
              <a:rPr lang="en-US" sz="2800" b="0" dirty="0" smtClean="0"/>
              <a:t>tones </a:t>
            </a:r>
            <a:r>
              <a:rPr lang="en-US" sz="2800" b="0" dirty="0"/>
              <a:t>per hectare per year on sloping terraces. When the top soil is lost, the land is degraded.</a:t>
            </a:r>
          </a:p>
          <a:p>
            <a:endParaRPr lang="en-US" sz="2800" b="0" dirty="0"/>
          </a:p>
          <a:p>
            <a:pPr marL="457200" indent="-457200">
              <a:buFont typeface="Wingdings" pitchFamily="2" charset="2"/>
              <a:buChar char="Ø"/>
            </a:pPr>
            <a:r>
              <a:rPr lang="en-US" sz="2800" b="0" dirty="0"/>
              <a:t>Poor land management in Nepal has caused soil erosion each year with impacts not just on food production but also on biodiversity loss, carbon loss and </a:t>
            </a:r>
            <a:r>
              <a:rPr lang="en-US" sz="2800" b="0" dirty="0" smtClean="0"/>
              <a:t>disaster. </a:t>
            </a:r>
            <a:r>
              <a:rPr lang="en-US" sz="2800" b="0" dirty="0"/>
              <a:t>Forecasts on land in South Asia indicate that countries like Nepal will have to face the greatest challenges if better land regulation and improved farming technologies are not put in place.</a:t>
            </a:r>
          </a:p>
        </p:txBody>
      </p:sp>
    </p:spTree>
    <p:extLst>
      <p:ext uri="{BB962C8B-B14F-4D97-AF65-F5344CB8AC3E}">
        <p14:creationId xmlns:p14="http://schemas.microsoft.com/office/powerpoint/2010/main" val="18695153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11506200" y="533400"/>
            <a:ext cx="457200" cy="228600"/>
          </a:xfrm>
        </p:spPr>
        <p:txBody>
          <a:bodyPr>
            <a:normAutofit fontScale="90000"/>
          </a:bodyPr>
          <a:lstStyle/>
          <a:p>
            <a:endParaRPr lang="en-US" dirty="0"/>
          </a:p>
        </p:txBody>
      </p:sp>
      <p:sp>
        <p:nvSpPr>
          <p:cNvPr id="3" name="Content Placeholder 2"/>
          <p:cNvSpPr>
            <a:spLocks noGrp="1"/>
          </p:cNvSpPr>
          <p:nvPr>
            <p:ph idx="1"/>
          </p:nvPr>
        </p:nvSpPr>
        <p:spPr>
          <a:xfrm>
            <a:off x="457200" y="304800"/>
            <a:ext cx="7620000" cy="5821363"/>
          </a:xfrm>
        </p:spPr>
        <p:txBody>
          <a:bodyPr>
            <a:normAutofit/>
          </a:bodyPr>
          <a:lstStyle/>
          <a:p>
            <a:pPr marL="342900" indent="-342900">
              <a:buFont typeface="Wingdings" pitchFamily="2" charset="2"/>
              <a:buChar char="Ø"/>
            </a:pPr>
            <a:r>
              <a:rPr lang="en-US" sz="2400" b="0" dirty="0"/>
              <a:t>Unscientific farming in the hills (steep slope) is one of the causes of soil erosion in Nepal. Shifting cultivation and unnecessary tillage practices also lead to land degradation and damage the ground vegetation and natural ecosystems. Cultivation on the steep slope without taking improved farming practices such as terracing, selection of appropriate crops and use of organic manures into consideration have contributed to increased soil erosion. Furthermore, agricultural intensification produces certain by-products and side effects that are unfriendly to the environment. </a:t>
            </a:r>
          </a:p>
        </p:txBody>
      </p:sp>
    </p:spTree>
    <p:extLst>
      <p:ext uri="{BB962C8B-B14F-4D97-AF65-F5344CB8AC3E}">
        <p14:creationId xmlns:p14="http://schemas.microsoft.com/office/powerpoint/2010/main" val="36251196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382000" cy="1371600"/>
          </a:xfrm>
        </p:spPr>
        <p:txBody>
          <a:bodyPr>
            <a:normAutofit/>
          </a:bodyPr>
          <a:lstStyle/>
          <a:p>
            <a:r>
              <a:rPr lang="en-US" sz="3200" b="1" u="sng" dirty="0" smtClean="0">
                <a:solidFill>
                  <a:schemeClr val="tx1"/>
                </a:solidFill>
              </a:rPr>
              <a:t>Control methods of Soil erosion</a:t>
            </a:r>
            <a:endParaRPr lang="en-US" sz="3200" b="1" u="sng" dirty="0">
              <a:solidFill>
                <a:schemeClr val="tx1"/>
              </a:solidFill>
            </a:endParaRPr>
          </a:p>
        </p:txBody>
      </p:sp>
      <p:sp>
        <p:nvSpPr>
          <p:cNvPr id="3" name="Content Placeholder 2"/>
          <p:cNvSpPr>
            <a:spLocks noGrp="1"/>
          </p:cNvSpPr>
          <p:nvPr>
            <p:ph idx="1"/>
          </p:nvPr>
        </p:nvSpPr>
        <p:spPr>
          <a:xfrm>
            <a:off x="457200" y="1752600"/>
            <a:ext cx="7924800" cy="4572000"/>
          </a:xfrm>
        </p:spPr>
        <p:txBody>
          <a:bodyPr>
            <a:normAutofit/>
          </a:bodyPr>
          <a:lstStyle/>
          <a:p>
            <a:pPr marL="342900" indent="-342900">
              <a:buFont typeface="Wingdings" pitchFamily="2" charset="2"/>
              <a:buChar char="Ø"/>
            </a:pPr>
            <a:r>
              <a:rPr lang="en-US" sz="2400" b="0" dirty="0" smtClean="0"/>
              <a:t>Planting herbs and shrubs</a:t>
            </a:r>
          </a:p>
          <a:p>
            <a:pPr marL="342900" indent="-342900">
              <a:buFont typeface="Wingdings" pitchFamily="2" charset="2"/>
              <a:buChar char="Ø"/>
            </a:pPr>
            <a:r>
              <a:rPr lang="en-US" sz="2400" b="0" dirty="0" smtClean="0"/>
              <a:t>Adding rocks on the sloppy areas</a:t>
            </a:r>
          </a:p>
          <a:p>
            <a:pPr marL="342900" indent="-342900">
              <a:buFont typeface="Wingdings" pitchFamily="2" charset="2"/>
              <a:buChar char="Ø"/>
            </a:pPr>
            <a:r>
              <a:rPr lang="en-US" sz="2400" b="0" dirty="0" smtClean="0"/>
              <a:t>Building retaining walls on the sloppy areas</a:t>
            </a:r>
          </a:p>
          <a:p>
            <a:pPr marL="342900" indent="-342900">
              <a:buFont typeface="Wingdings" pitchFamily="2" charset="2"/>
              <a:buChar char="Ø"/>
            </a:pPr>
            <a:r>
              <a:rPr lang="en-US" sz="2400" b="0" dirty="0" smtClean="0"/>
              <a:t>By improving the drainage </a:t>
            </a:r>
          </a:p>
          <a:p>
            <a:pPr marL="342900" indent="-342900">
              <a:buFont typeface="Wingdings" pitchFamily="2" charset="2"/>
              <a:buChar char="Ø"/>
            </a:pPr>
            <a:r>
              <a:rPr lang="en-US" sz="2400" b="0" dirty="0" smtClean="0"/>
              <a:t>Reducing the water if possible</a:t>
            </a:r>
          </a:p>
          <a:p>
            <a:pPr marL="342900" indent="-342900">
              <a:buFont typeface="Wingdings" pitchFamily="2" charset="2"/>
              <a:buChar char="Ø"/>
            </a:pPr>
            <a:r>
              <a:rPr lang="en-US" sz="2400" b="0" dirty="0" smtClean="0"/>
              <a:t>Avoiding people, animals and machines to travel through the fertile soil</a:t>
            </a:r>
          </a:p>
          <a:p>
            <a:pPr marL="342900" indent="-342900">
              <a:buFont typeface="Wingdings" pitchFamily="2" charset="2"/>
              <a:buChar char="Ø"/>
            </a:pPr>
            <a:r>
              <a:rPr lang="en-US" sz="2400" b="0" dirty="0" smtClean="0"/>
              <a:t>Planting trees to prevent the landslide</a:t>
            </a:r>
          </a:p>
          <a:p>
            <a:pPr marL="342900" indent="-342900">
              <a:buFont typeface="Wingdings" pitchFamily="2" charset="2"/>
              <a:buChar char="Ø"/>
            </a:pPr>
            <a:r>
              <a:rPr lang="en-US" sz="2400" b="0" dirty="0" smtClean="0"/>
              <a:t>Reducing tillage </a:t>
            </a:r>
          </a:p>
        </p:txBody>
      </p:sp>
    </p:spTree>
    <p:extLst>
      <p:ext uri="{BB962C8B-B14F-4D97-AF65-F5344CB8AC3E}">
        <p14:creationId xmlns:p14="http://schemas.microsoft.com/office/powerpoint/2010/main" val="13991050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10800" y="762000"/>
            <a:ext cx="2743200" cy="304482"/>
          </a:xfrm>
        </p:spPr>
        <p:txBody>
          <a:bodyPr>
            <a:normAutofit fontScale="90000"/>
          </a:bodyPr>
          <a:lstStyle/>
          <a:p>
            <a:endParaRPr lang="en-US" dirty="0"/>
          </a:p>
        </p:txBody>
      </p:sp>
      <p:sp>
        <p:nvSpPr>
          <p:cNvPr id="3" name="Content Placeholder 2"/>
          <p:cNvSpPr>
            <a:spLocks noGrp="1"/>
          </p:cNvSpPr>
          <p:nvPr>
            <p:ph idx="1"/>
          </p:nvPr>
        </p:nvSpPr>
        <p:spPr>
          <a:xfrm>
            <a:off x="457200" y="304800"/>
            <a:ext cx="7620000" cy="5821363"/>
          </a:xfrm>
        </p:spPr>
        <p:txBody>
          <a:bodyPr>
            <a:normAutofit/>
          </a:bodyPr>
          <a:lstStyle/>
          <a:p>
            <a:pPr marL="342900" indent="-342900">
              <a:buFont typeface="Wingdings" pitchFamily="2" charset="2"/>
              <a:buChar char="Ø"/>
            </a:pPr>
            <a:r>
              <a:rPr lang="en-US" sz="2400" b="0" dirty="0" smtClean="0"/>
              <a:t>By covering the soil through out the year by vegetation</a:t>
            </a:r>
          </a:p>
          <a:p>
            <a:pPr marL="342900" indent="-342900">
              <a:buFont typeface="Wingdings" pitchFamily="2" charset="2"/>
              <a:buChar char="Ø"/>
            </a:pPr>
            <a:r>
              <a:rPr lang="en-US" sz="2400" b="0" dirty="0" smtClean="0"/>
              <a:t>By turning the hill into terraces</a:t>
            </a:r>
          </a:p>
          <a:p>
            <a:pPr marL="342900" indent="-342900">
              <a:buFont typeface="Wingdings" pitchFamily="2" charset="2"/>
              <a:buChar char="Ø"/>
            </a:pPr>
            <a:r>
              <a:rPr lang="en-US" sz="2400" b="0" dirty="0" smtClean="0"/>
              <a:t>By stopping the animals to graze in fertile land</a:t>
            </a:r>
          </a:p>
          <a:p>
            <a:pPr marL="342900" indent="-342900">
              <a:buFont typeface="Wingdings" pitchFamily="2" charset="2"/>
              <a:buChar char="Ø"/>
            </a:pPr>
            <a:r>
              <a:rPr lang="en-US" sz="2400" b="0" dirty="0" smtClean="0"/>
              <a:t>By stopping the construction work and recreational activities in the fertile soil.</a:t>
            </a:r>
            <a:endParaRPr lang="en-US" sz="2400" b="0" dirty="0"/>
          </a:p>
        </p:txBody>
      </p:sp>
    </p:spTree>
    <p:extLst>
      <p:ext uri="{BB962C8B-B14F-4D97-AF65-F5344CB8AC3E}">
        <p14:creationId xmlns:p14="http://schemas.microsoft.com/office/powerpoint/2010/main" val="23027705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871"/>
            <a:ext cx="5791200" cy="990918"/>
          </a:xfrm>
        </p:spPr>
        <p:txBody>
          <a:bodyPr/>
          <a:lstStyle/>
          <a:p>
            <a:r>
              <a:rPr lang="en-US" b="1" u="sng" dirty="0" smtClean="0">
                <a:solidFill>
                  <a:schemeClr val="tx1"/>
                </a:solidFill>
              </a:rPr>
              <a:t>References </a:t>
            </a:r>
            <a:endParaRPr lang="en-US" b="1" u="sng" dirty="0">
              <a:solidFill>
                <a:schemeClr val="tx1"/>
              </a:solidFill>
            </a:endParaRPr>
          </a:p>
        </p:txBody>
      </p:sp>
      <p:sp>
        <p:nvSpPr>
          <p:cNvPr id="3" name="Content Placeholder 2"/>
          <p:cNvSpPr>
            <a:spLocks noGrp="1"/>
          </p:cNvSpPr>
          <p:nvPr>
            <p:ph idx="1"/>
          </p:nvPr>
        </p:nvSpPr>
        <p:spPr>
          <a:xfrm>
            <a:off x="457200" y="1143000"/>
            <a:ext cx="8458200" cy="5715000"/>
          </a:xfrm>
        </p:spPr>
        <p:txBody>
          <a:bodyPr>
            <a:normAutofit/>
          </a:bodyPr>
          <a:lstStyle/>
          <a:p>
            <a:pPr marL="342900" indent="-342900">
              <a:buFont typeface="Wingdings" pitchFamily="2" charset="2"/>
              <a:buChar char="Ø"/>
            </a:pPr>
            <a:r>
              <a:rPr lang="en-US" sz="2400" b="0" dirty="0">
                <a:hlinkClick r:id="rId2"/>
              </a:rPr>
              <a:t>https://</a:t>
            </a:r>
            <a:r>
              <a:rPr lang="en-US" sz="2400" b="0" dirty="0" smtClean="0">
                <a:hlinkClick r:id="rId2"/>
              </a:rPr>
              <a:t>en.wikipedia.org/wiki/Soil_erosion</a:t>
            </a:r>
            <a:endParaRPr lang="en-US" sz="2400" b="0" dirty="0" smtClean="0"/>
          </a:p>
          <a:p>
            <a:pPr marL="342900" indent="-342900">
              <a:buFont typeface="Wingdings" pitchFamily="2" charset="2"/>
              <a:buChar char="Ø"/>
            </a:pPr>
            <a:r>
              <a:rPr lang="en-US" sz="2400" b="0" dirty="0">
                <a:hlinkClick r:id="rId3"/>
              </a:rPr>
              <a:t>http://</a:t>
            </a:r>
            <a:r>
              <a:rPr lang="en-US" sz="2400" b="0" dirty="0" smtClean="0">
                <a:hlinkClick r:id="rId3"/>
              </a:rPr>
              <a:t>www.omafra.gov.on.ca/english/engineer/facts/12-053.htm</a:t>
            </a:r>
            <a:endParaRPr lang="en-US" sz="2400" b="0" dirty="0" smtClean="0"/>
          </a:p>
          <a:p>
            <a:pPr marL="342900" indent="-342900">
              <a:buFont typeface="Wingdings" pitchFamily="2" charset="2"/>
              <a:buChar char="Ø"/>
            </a:pPr>
            <a:r>
              <a:rPr lang="en-US" sz="2400" b="0" dirty="0">
                <a:hlinkClick r:id="rId4"/>
              </a:rPr>
              <a:t>https://courses.lumenlearning.com/geo/chapter/reading-causes-of-soil-erosion</a:t>
            </a:r>
            <a:r>
              <a:rPr lang="en-US" sz="2400" b="0" dirty="0" smtClean="0">
                <a:hlinkClick r:id="rId4"/>
              </a:rPr>
              <a:t>/</a:t>
            </a:r>
            <a:endParaRPr lang="en-US" sz="2400" b="0" dirty="0" smtClean="0"/>
          </a:p>
          <a:p>
            <a:pPr marL="342900" indent="-342900">
              <a:buFont typeface="Wingdings" pitchFamily="2" charset="2"/>
              <a:buChar char="Ø"/>
            </a:pPr>
            <a:r>
              <a:rPr lang="en-US" sz="2400" b="0" dirty="0">
                <a:hlinkClick r:id="rId5"/>
              </a:rPr>
              <a:t>http://</a:t>
            </a:r>
            <a:r>
              <a:rPr lang="en-US" sz="2400" b="0" dirty="0" smtClean="0">
                <a:hlinkClick r:id="rId5"/>
              </a:rPr>
              <a:t>www.yourarticlelibrary.com/soil/soil-erosion-6-main-causes-of-soil-erosion/12326</a:t>
            </a:r>
            <a:endParaRPr lang="en-US" sz="2400" b="0" dirty="0" smtClean="0"/>
          </a:p>
          <a:p>
            <a:pPr marL="342900" indent="-342900">
              <a:buFont typeface="Wingdings" pitchFamily="2" charset="2"/>
              <a:buChar char="Ø"/>
            </a:pPr>
            <a:r>
              <a:rPr lang="en-US" sz="2400" b="0" dirty="0">
                <a:hlinkClick r:id="rId5"/>
              </a:rPr>
              <a:t>http://</a:t>
            </a:r>
            <a:r>
              <a:rPr lang="en-US" sz="2400" b="0" dirty="0" smtClean="0">
                <a:hlinkClick r:id="rId5"/>
              </a:rPr>
              <a:t>www.yourarticlelibrary.com/soil/soil-erosion-6-main-causes-of-soil-erosion/12326</a:t>
            </a:r>
            <a:endParaRPr lang="en-US" sz="2400" b="0" dirty="0" smtClean="0"/>
          </a:p>
          <a:p>
            <a:pPr marL="342900" indent="-342900">
              <a:buFont typeface="Wingdings" pitchFamily="2" charset="2"/>
              <a:buChar char="Ø"/>
            </a:pPr>
            <a:r>
              <a:rPr lang="en-US" sz="2400" b="0" dirty="0">
                <a:hlinkClick r:id="rId6"/>
              </a:rPr>
              <a:t>https://thehimalayantimes.com/opinion/losing-the-land-soil-erosion-and-degradation</a:t>
            </a:r>
            <a:r>
              <a:rPr lang="en-US" sz="2400" b="0" dirty="0" smtClean="0">
                <a:hlinkClick r:id="rId6"/>
              </a:rPr>
              <a:t>/</a:t>
            </a:r>
            <a:endParaRPr lang="en-US" sz="2400" b="0" dirty="0" smtClean="0"/>
          </a:p>
          <a:p>
            <a:pPr marL="342900" indent="-342900">
              <a:buFont typeface="Wingdings" pitchFamily="2" charset="2"/>
              <a:buChar char="Ø"/>
            </a:pPr>
            <a:r>
              <a:rPr lang="en-US" sz="2400" b="0" dirty="0">
                <a:hlinkClick r:id="rId7"/>
              </a:rPr>
              <a:t>https://</a:t>
            </a:r>
            <a:r>
              <a:rPr lang="en-US" sz="2400" b="0" dirty="0" smtClean="0">
                <a:hlinkClick r:id="rId7"/>
              </a:rPr>
              <a:t>www.wikihow.com/Prevent-Soil-Erosion</a:t>
            </a:r>
            <a:endParaRPr lang="en-US" sz="2400" b="0" dirty="0" smtClean="0"/>
          </a:p>
          <a:p>
            <a:pPr marL="342900" indent="-342900">
              <a:buFont typeface="Wingdings" pitchFamily="2" charset="2"/>
              <a:buChar char="Ø"/>
            </a:pPr>
            <a:endParaRPr lang="en-US" sz="2400" b="0" dirty="0"/>
          </a:p>
        </p:txBody>
      </p:sp>
    </p:spTree>
    <p:extLst>
      <p:ext uri="{BB962C8B-B14F-4D97-AF65-F5344CB8AC3E}">
        <p14:creationId xmlns:p14="http://schemas.microsoft.com/office/powerpoint/2010/main" val="8074896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0" y="533400"/>
            <a:ext cx="1600200" cy="380682"/>
          </a:xfrm>
        </p:spPr>
        <p:txBody>
          <a:bodyPr>
            <a:normAutofit fontScale="90000"/>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457200"/>
            <a:ext cx="7543800" cy="5257800"/>
          </a:xfrm>
        </p:spPr>
      </p:pic>
    </p:spTree>
    <p:extLst>
      <p:ext uri="{BB962C8B-B14F-4D97-AF65-F5344CB8AC3E}">
        <p14:creationId xmlns:p14="http://schemas.microsoft.com/office/powerpoint/2010/main" val="21458528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5791200" cy="990600"/>
          </a:xfrm>
        </p:spPr>
        <p:txBody>
          <a:bodyPr>
            <a:noAutofit/>
          </a:bodyPr>
          <a:lstStyle/>
          <a:p>
            <a:r>
              <a:rPr lang="en-US" sz="3200" dirty="0" smtClean="0">
                <a:solidFill>
                  <a:schemeClr val="tx1"/>
                </a:solidFill>
              </a:rPr>
              <a:t>Description of Content</a:t>
            </a:r>
            <a:endParaRPr lang="en-US" sz="3200" dirty="0">
              <a:solidFill>
                <a:schemeClr val="tx1"/>
              </a:solidFill>
            </a:endParaRPr>
          </a:p>
        </p:txBody>
      </p:sp>
      <p:sp>
        <p:nvSpPr>
          <p:cNvPr id="3" name="Content Placeholder 2"/>
          <p:cNvSpPr>
            <a:spLocks noGrp="1"/>
          </p:cNvSpPr>
          <p:nvPr>
            <p:ph idx="1"/>
          </p:nvPr>
        </p:nvSpPr>
        <p:spPr>
          <a:xfrm>
            <a:off x="457200" y="1752600"/>
            <a:ext cx="8077200" cy="4724400"/>
          </a:xfrm>
        </p:spPr>
        <p:txBody>
          <a:bodyPr>
            <a:normAutofit/>
          </a:bodyPr>
          <a:lstStyle/>
          <a:p>
            <a:pPr marL="342900" indent="-342900">
              <a:buFont typeface="Arial" pitchFamily="34" charset="0"/>
              <a:buChar char="•"/>
            </a:pPr>
            <a:r>
              <a:rPr lang="en-US" sz="2400" b="0" dirty="0" smtClean="0"/>
              <a:t>Definition of Soil Erosion</a:t>
            </a:r>
          </a:p>
          <a:p>
            <a:pPr marL="342900" indent="-342900">
              <a:buFont typeface="Arial" pitchFamily="34" charset="0"/>
              <a:buChar char="•"/>
            </a:pPr>
            <a:r>
              <a:rPr lang="en-US" sz="2400" b="0" dirty="0" smtClean="0"/>
              <a:t>Causes of Soil Erosion</a:t>
            </a:r>
          </a:p>
          <a:p>
            <a:pPr marL="342900" indent="-342900">
              <a:buFont typeface="Arial" pitchFamily="34" charset="0"/>
              <a:buChar char="•"/>
            </a:pPr>
            <a:r>
              <a:rPr lang="en-US" sz="2400" b="0" dirty="0" smtClean="0"/>
              <a:t>Effects of Soil Erosion</a:t>
            </a:r>
          </a:p>
          <a:p>
            <a:pPr marL="342900" indent="-342900">
              <a:buFont typeface="Arial" pitchFamily="34" charset="0"/>
              <a:buChar char="•"/>
            </a:pPr>
            <a:r>
              <a:rPr lang="en-US" sz="2400" b="0" dirty="0" smtClean="0"/>
              <a:t>Problems caused by soil erosion in Nepal</a:t>
            </a:r>
          </a:p>
          <a:p>
            <a:pPr marL="342900" indent="-342900">
              <a:buFont typeface="Arial" pitchFamily="34" charset="0"/>
              <a:buChar char="•"/>
            </a:pPr>
            <a:r>
              <a:rPr lang="en-US" sz="2400" b="0" dirty="0" smtClean="0"/>
              <a:t>Control Method of Soil Erosion</a:t>
            </a:r>
          </a:p>
          <a:p>
            <a:pPr marL="342900" indent="-342900">
              <a:buFont typeface="Arial" pitchFamily="34" charset="0"/>
              <a:buChar char="•"/>
            </a:pPr>
            <a:r>
              <a:rPr lang="en-US" sz="2400" b="0" dirty="0" smtClean="0"/>
              <a:t>Reference</a:t>
            </a:r>
            <a:endParaRPr lang="en-US" sz="2400" b="0" dirty="0"/>
          </a:p>
        </p:txBody>
      </p:sp>
    </p:spTree>
    <p:extLst>
      <p:ext uri="{BB962C8B-B14F-4D97-AF65-F5344CB8AC3E}">
        <p14:creationId xmlns:p14="http://schemas.microsoft.com/office/powerpoint/2010/main" val="3677403871"/>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7924800" cy="990282"/>
          </a:xfrm>
        </p:spPr>
        <p:txBody>
          <a:bodyPr>
            <a:normAutofit/>
          </a:bodyPr>
          <a:lstStyle/>
          <a:p>
            <a:r>
              <a:rPr lang="en-US" sz="3200" dirty="0" smtClean="0">
                <a:solidFill>
                  <a:schemeClr val="tx1"/>
                </a:solidFill>
              </a:rPr>
              <a:t>Definition of Soil Erosion</a:t>
            </a:r>
            <a:endParaRPr lang="en-US" sz="3200" dirty="0">
              <a:solidFill>
                <a:schemeClr val="tx1"/>
              </a:solidFill>
            </a:endParaRPr>
          </a:p>
        </p:txBody>
      </p:sp>
      <p:sp>
        <p:nvSpPr>
          <p:cNvPr id="3" name="Content Placeholder 2"/>
          <p:cNvSpPr>
            <a:spLocks noGrp="1"/>
          </p:cNvSpPr>
          <p:nvPr>
            <p:ph idx="1"/>
          </p:nvPr>
        </p:nvSpPr>
        <p:spPr/>
        <p:txBody>
          <a:bodyPr>
            <a:normAutofit/>
          </a:bodyPr>
          <a:lstStyle/>
          <a:p>
            <a:pPr marL="342900" indent="-342900">
              <a:buFont typeface="Wingdings" pitchFamily="2" charset="2"/>
              <a:buChar char="Ø"/>
            </a:pPr>
            <a:r>
              <a:rPr lang="en-US" sz="2400" b="0" dirty="0" smtClean="0"/>
              <a:t>Soil erosion is the displacement of the upper layer of soil.</a:t>
            </a:r>
          </a:p>
          <a:p>
            <a:pPr marL="342900" indent="-342900">
              <a:buFont typeface="Wingdings" pitchFamily="2" charset="2"/>
              <a:buChar char="Ø"/>
            </a:pPr>
            <a:r>
              <a:rPr lang="en-US" sz="2400" b="0" dirty="0" smtClean="0"/>
              <a:t>Soil erosion is a naturally occurring process that affects all landforms.</a:t>
            </a:r>
          </a:p>
          <a:p>
            <a:pPr marL="342900" indent="-342900">
              <a:buFont typeface="Wingdings" pitchFamily="2" charset="2"/>
              <a:buChar char="Ø"/>
            </a:pPr>
            <a:r>
              <a:rPr lang="en-US" sz="2400" b="0" dirty="0" smtClean="0"/>
              <a:t>In agriculture, soil erosion refers to the wearing away of a field’s topsoil by the natural physical forces of water and wind or through forces associated with farming activities such as tillage.</a:t>
            </a:r>
            <a:endParaRPr lang="en-US" sz="2400" b="0" dirty="0"/>
          </a:p>
        </p:txBody>
      </p:sp>
    </p:spTree>
    <p:extLst>
      <p:ext uri="{BB962C8B-B14F-4D97-AF65-F5344CB8AC3E}">
        <p14:creationId xmlns:p14="http://schemas.microsoft.com/office/powerpoint/2010/main" val="1441087556"/>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039"/>
            <a:ext cx="8229600" cy="1371600"/>
          </a:xfrm>
        </p:spPr>
        <p:txBody>
          <a:bodyPr>
            <a:normAutofit/>
          </a:bodyPr>
          <a:lstStyle/>
          <a:p>
            <a:r>
              <a:rPr lang="en-US" sz="3200" dirty="0" smtClean="0">
                <a:solidFill>
                  <a:schemeClr val="tx1"/>
                </a:solidFill>
              </a:rPr>
              <a:t>CAUSES OF SOIL </a:t>
            </a:r>
            <a:r>
              <a:rPr lang="en-US" sz="3200" dirty="0" err="1" smtClean="0">
                <a:solidFill>
                  <a:schemeClr val="tx1"/>
                </a:solidFill>
              </a:rPr>
              <a:t>eROSION</a:t>
            </a:r>
            <a:endParaRPr lang="en-US" sz="3200" dirty="0">
              <a:solidFill>
                <a:schemeClr val="tx1"/>
              </a:solidFill>
            </a:endParaRPr>
          </a:p>
        </p:txBody>
      </p:sp>
      <p:sp>
        <p:nvSpPr>
          <p:cNvPr id="3" name="Content Placeholder 2"/>
          <p:cNvSpPr>
            <a:spLocks noGrp="1"/>
          </p:cNvSpPr>
          <p:nvPr>
            <p:ph idx="1"/>
          </p:nvPr>
        </p:nvSpPr>
        <p:spPr>
          <a:xfrm>
            <a:off x="381000" y="1828800"/>
            <a:ext cx="8153400" cy="4373563"/>
          </a:xfrm>
        </p:spPr>
        <p:txBody>
          <a:bodyPr>
            <a:normAutofit fontScale="92500"/>
          </a:bodyPr>
          <a:lstStyle/>
          <a:p>
            <a:pPr marL="342900" indent="-342900">
              <a:buFont typeface="Wingdings" pitchFamily="2" charset="2"/>
              <a:buChar char="Ø"/>
            </a:pPr>
            <a:r>
              <a:rPr lang="en-US" sz="2600" dirty="0" smtClean="0"/>
              <a:t> </a:t>
            </a:r>
            <a:r>
              <a:rPr lang="en-US" sz="2600" u="sng" dirty="0"/>
              <a:t>Farming</a:t>
            </a:r>
            <a:r>
              <a:rPr lang="en-US" sz="2600" b="0" dirty="0"/>
              <a:t> : Agriculture is </a:t>
            </a:r>
            <a:r>
              <a:rPr lang="en-US" sz="2600" b="0" dirty="0" smtClean="0"/>
              <a:t> </a:t>
            </a:r>
            <a:r>
              <a:rPr lang="en-US" sz="2600" b="0" dirty="0"/>
              <a:t>the most significant activity that accelerates soil erosion because of the amount of land that is farmed and how much farming practices disturb the </a:t>
            </a:r>
            <a:r>
              <a:rPr lang="en-US" sz="2600" b="0" dirty="0" smtClean="0"/>
              <a:t>ground.(Farmers </a:t>
            </a:r>
            <a:r>
              <a:rPr lang="en-US" sz="2600" b="0" dirty="0"/>
              <a:t>remove native vegetation and then plow the land to plant new seeds. Because most crops grow only in spring and summer, the land lies fallow during the winter. Of course, winter is also the stormy season in many locations, so wind and rain are available to wash soil away. Tractor tires make deep grooves, which are natural pathways for water. Fine soil is blown away by </a:t>
            </a:r>
            <a:r>
              <a:rPr lang="en-US" sz="2600" b="0" dirty="0" smtClean="0"/>
              <a:t>wind.</a:t>
            </a:r>
          </a:p>
          <a:p>
            <a:pPr lvl="2" indent="0">
              <a:buNone/>
            </a:pPr>
            <a:endParaRPr lang="en-US" sz="3800" b="0" dirty="0" smtClean="0"/>
          </a:p>
          <a:p>
            <a:pPr marL="342900" indent="-342900">
              <a:buFont typeface="Wingdings" pitchFamily="2" charset="2"/>
              <a:buChar char="Ø"/>
            </a:pPr>
            <a:endParaRPr lang="en-US" sz="3800" b="0" dirty="0"/>
          </a:p>
          <a:p>
            <a:pPr marL="342900" indent="-342900">
              <a:buFont typeface="Wingdings" pitchFamily="2" charset="2"/>
              <a:buChar char="Ø"/>
            </a:pPr>
            <a:endParaRPr lang="en-US" sz="3800" b="0" dirty="0" smtClean="0"/>
          </a:p>
          <a:p>
            <a:pPr marL="342900" indent="-342900">
              <a:buFont typeface="Wingdings" pitchFamily="2" charset="2"/>
              <a:buChar char="Ø"/>
            </a:pPr>
            <a:endParaRPr lang="en-US" sz="3800" b="0" dirty="0"/>
          </a:p>
          <a:p>
            <a:pPr marL="342900" indent="-342900">
              <a:buFont typeface="Wingdings" pitchFamily="2" charset="2"/>
              <a:buChar char="Ø"/>
            </a:pPr>
            <a:endParaRPr lang="en-US" sz="3800" b="0" dirty="0" smtClean="0"/>
          </a:p>
          <a:p>
            <a:endParaRPr lang="en-US" sz="3800" b="0" dirty="0" smtClean="0"/>
          </a:p>
          <a:p>
            <a:endParaRPr lang="en-US" dirty="0"/>
          </a:p>
        </p:txBody>
      </p:sp>
    </p:spTree>
    <p:extLst>
      <p:ext uri="{BB962C8B-B14F-4D97-AF65-F5344CB8AC3E}">
        <p14:creationId xmlns:p14="http://schemas.microsoft.com/office/powerpoint/2010/main" val="800524081"/>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9372600" y="-152400"/>
            <a:ext cx="2057400" cy="45719"/>
          </a:xfrm>
        </p:spPr>
        <p:txBody>
          <a:bodyPr>
            <a:normAutofit fontScale="90000"/>
          </a:bodyPr>
          <a:lstStyle/>
          <a:p>
            <a:endParaRPr lang="en-US" dirty="0"/>
          </a:p>
        </p:txBody>
      </p:sp>
      <p:sp>
        <p:nvSpPr>
          <p:cNvPr id="3" name="Content Placeholder 2"/>
          <p:cNvSpPr>
            <a:spLocks noGrp="1"/>
          </p:cNvSpPr>
          <p:nvPr>
            <p:ph idx="1"/>
          </p:nvPr>
        </p:nvSpPr>
        <p:spPr>
          <a:xfrm>
            <a:off x="381000" y="381000"/>
            <a:ext cx="7620000" cy="5821363"/>
          </a:xfrm>
        </p:spPr>
        <p:txBody>
          <a:bodyPr>
            <a:normAutofit/>
          </a:bodyPr>
          <a:lstStyle/>
          <a:p>
            <a:pPr marL="342900" indent="-342900">
              <a:buFont typeface="Wingdings" pitchFamily="2" charset="2"/>
              <a:buChar char="Ø"/>
            </a:pPr>
            <a:r>
              <a:rPr lang="en-US" sz="2400" u="sng" dirty="0"/>
              <a:t>Grazing</a:t>
            </a:r>
            <a:r>
              <a:rPr lang="en-US" sz="2400" u="sng" dirty="0" smtClean="0"/>
              <a:t>:</a:t>
            </a:r>
            <a:r>
              <a:rPr lang="en-US" sz="2400" b="0" dirty="0" smtClean="0"/>
              <a:t> Grazing </a:t>
            </a:r>
            <a:r>
              <a:rPr lang="en-US" sz="2400" b="0" dirty="0"/>
              <a:t>animals </a:t>
            </a:r>
            <a:r>
              <a:rPr lang="en-US" sz="2400" b="0" dirty="0" smtClean="0"/>
              <a:t>wander </a:t>
            </a:r>
            <a:r>
              <a:rPr lang="en-US" sz="2400" b="0" dirty="0"/>
              <a:t>over large areas of pasture or natural grasslands eating grasses and shrubs. Grazers expose soil by removing the plant </a:t>
            </a:r>
            <a:r>
              <a:rPr lang="en-US" sz="2400" b="0" dirty="0" smtClean="0"/>
              <a:t>covering an </a:t>
            </a:r>
            <a:r>
              <a:rPr lang="en-US" sz="2400" b="0" dirty="0"/>
              <a:t>area. </a:t>
            </a:r>
            <a:r>
              <a:rPr lang="en-US" sz="2400" b="0" dirty="0" smtClean="0"/>
              <a:t> </a:t>
            </a:r>
            <a:r>
              <a:rPr lang="en-US" sz="2400" b="0" dirty="0"/>
              <a:t>If too many animals graze the same land area, the animals’ hooves pull plants out by their roots. A land is overgrazed if too many animals are living </a:t>
            </a:r>
            <a:r>
              <a:rPr lang="en-US" sz="2400" b="0" dirty="0" smtClean="0"/>
              <a:t>there.</a:t>
            </a:r>
          </a:p>
          <a:p>
            <a:pPr marL="342900" indent="-342900">
              <a:buFont typeface="Wingdings" pitchFamily="2" charset="2"/>
              <a:buChar char="Ø"/>
            </a:pPr>
            <a:endParaRPr lang="en-US" sz="2400" b="0" dirty="0"/>
          </a:p>
          <a:p>
            <a:pPr marL="342900" indent="-342900">
              <a:buFont typeface="Wingdings" pitchFamily="2" charset="2"/>
              <a:buChar char="Ø"/>
            </a:pPr>
            <a:r>
              <a:rPr lang="en-US" sz="2400" u="sng" dirty="0" smtClean="0"/>
              <a:t>Deforestation</a:t>
            </a:r>
            <a:r>
              <a:rPr lang="en-US" sz="2400" b="0" dirty="0"/>
              <a:t>: It is one of the major factors responsible for Soil erosion. Removal of forest cover which function as a binder of the top layer of the soil with increasing land demand have resulted in enhancing extent of soil erosion.</a:t>
            </a:r>
            <a:endParaRPr lang="en-US" sz="2400" b="0" dirty="0" smtClean="0"/>
          </a:p>
          <a:p>
            <a:endParaRPr lang="en-US" sz="2400" b="0" dirty="0"/>
          </a:p>
        </p:txBody>
      </p:sp>
    </p:spTree>
    <p:extLst>
      <p:ext uri="{BB962C8B-B14F-4D97-AF65-F5344CB8AC3E}">
        <p14:creationId xmlns:p14="http://schemas.microsoft.com/office/powerpoint/2010/main" val="7957055"/>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9448800" y="381000"/>
            <a:ext cx="3733800" cy="76200"/>
          </a:xfrm>
        </p:spPr>
        <p:txBody>
          <a:bodyPr>
            <a:normAutofit fontScale="90000"/>
          </a:bodyPr>
          <a:lstStyle/>
          <a:p>
            <a:endParaRPr lang="en-US" dirty="0"/>
          </a:p>
        </p:txBody>
      </p:sp>
      <p:sp>
        <p:nvSpPr>
          <p:cNvPr id="3" name="Content Placeholder 2"/>
          <p:cNvSpPr>
            <a:spLocks noGrp="1"/>
          </p:cNvSpPr>
          <p:nvPr>
            <p:ph idx="1"/>
          </p:nvPr>
        </p:nvSpPr>
        <p:spPr>
          <a:xfrm>
            <a:off x="304800" y="228600"/>
            <a:ext cx="7620000" cy="6248400"/>
          </a:xfrm>
        </p:spPr>
        <p:txBody>
          <a:bodyPr>
            <a:normAutofit/>
          </a:bodyPr>
          <a:lstStyle/>
          <a:p>
            <a:pPr marL="342900" indent="-342900">
              <a:buFont typeface="Wingdings" pitchFamily="2" charset="2"/>
              <a:buChar char="Ø"/>
            </a:pPr>
            <a:r>
              <a:rPr lang="en-US" sz="2400" u="sng" dirty="0" smtClean="0"/>
              <a:t>Amount of rainfall : </a:t>
            </a:r>
            <a:r>
              <a:rPr lang="en-US" sz="2400" b="0" dirty="0" smtClean="0"/>
              <a:t>Soil erosion depends on the amount of rainfall. If there is heavy rainfall, there will be more soil erosion. </a:t>
            </a:r>
          </a:p>
          <a:p>
            <a:pPr marL="342900" indent="-342900">
              <a:buFont typeface="Wingdings" pitchFamily="2" charset="2"/>
              <a:buChar char="Ø"/>
            </a:pPr>
            <a:endParaRPr lang="en-US" sz="2400" b="0" dirty="0"/>
          </a:p>
          <a:p>
            <a:pPr marL="342900" indent="-342900">
              <a:buFont typeface="Wingdings" pitchFamily="2" charset="2"/>
              <a:buChar char="Ø"/>
            </a:pPr>
            <a:r>
              <a:rPr lang="en-US" sz="2400" u="sng" dirty="0" smtClean="0"/>
              <a:t>Ground slopes: </a:t>
            </a:r>
            <a:r>
              <a:rPr lang="en-US" sz="2400" b="0" dirty="0" smtClean="0"/>
              <a:t>Stepper slope ground erodes more than the grounds having mild slope due to increased speed of run off than infiltration. </a:t>
            </a:r>
          </a:p>
          <a:p>
            <a:pPr marL="342900" indent="-342900">
              <a:buFont typeface="Wingdings" pitchFamily="2" charset="2"/>
              <a:buChar char="Ø"/>
            </a:pPr>
            <a:endParaRPr lang="en-US" sz="2400" b="0" dirty="0"/>
          </a:p>
          <a:p>
            <a:pPr marL="342900" indent="-342900">
              <a:buFont typeface="Wingdings" pitchFamily="2" charset="2"/>
              <a:buChar char="Ø"/>
            </a:pPr>
            <a:r>
              <a:rPr lang="en-US" sz="2400" u="sng" dirty="0" smtClean="0"/>
              <a:t>Climate change: </a:t>
            </a:r>
            <a:r>
              <a:rPr lang="en-US" sz="2400" b="0" dirty="0" smtClean="0"/>
              <a:t>Climate change causes more heavy rainfall due to which soil erosion takes place. Soil erosion rates are expected to be increased in response to the change in climate.</a:t>
            </a:r>
          </a:p>
          <a:p>
            <a:endParaRPr lang="en-US" sz="2400" u="sng" dirty="0" smtClean="0"/>
          </a:p>
          <a:p>
            <a:pPr marL="342900" indent="-342900">
              <a:buFont typeface="Wingdings" pitchFamily="2" charset="2"/>
              <a:buChar char="Ø"/>
            </a:pPr>
            <a:endParaRPr lang="en-US" sz="2400" u="sng" dirty="0" smtClean="0"/>
          </a:p>
          <a:p>
            <a:endParaRPr lang="en-US" sz="2400" u="sng" dirty="0"/>
          </a:p>
        </p:txBody>
      </p:sp>
    </p:spTree>
    <p:extLst>
      <p:ext uri="{BB962C8B-B14F-4D97-AF65-F5344CB8AC3E}">
        <p14:creationId xmlns:p14="http://schemas.microsoft.com/office/powerpoint/2010/main" val="840495978"/>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467600" cy="990282"/>
          </a:xfrm>
        </p:spPr>
        <p:txBody>
          <a:bodyPr>
            <a:noAutofit/>
          </a:bodyPr>
          <a:lstStyle/>
          <a:p>
            <a:r>
              <a:rPr lang="en-US" sz="3200" b="1" u="sng" dirty="0" smtClean="0">
                <a:solidFill>
                  <a:schemeClr val="tx1"/>
                </a:solidFill>
              </a:rPr>
              <a:t>Effects of soil erosion</a:t>
            </a:r>
            <a:br>
              <a:rPr lang="en-US" sz="3200" b="1" u="sng" dirty="0" smtClean="0">
                <a:solidFill>
                  <a:schemeClr val="tx1"/>
                </a:solidFill>
              </a:rPr>
            </a:br>
            <a:endParaRPr lang="en-US" sz="3200" b="1" u="sng" dirty="0">
              <a:solidFill>
                <a:schemeClr val="tx1"/>
              </a:solidFill>
            </a:endParaRPr>
          </a:p>
        </p:txBody>
      </p:sp>
      <p:sp>
        <p:nvSpPr>
          <p:cNvPr id="3" name="Content Placeholder 2"/>
          <p:cNvSpPr>
            <a:spLocks noGrp="1"/>
          </p:cNvSpPr>
          <p:nvPr>
            <p:ph idx="1"/>
          </p:nvPr>
        </p:nvSpPr>
        <p:spPr>
          <a:xfrm>
            <a:off x="457200" y="1219200"/>
            <a:ext cx="8001000" cy="4343400"/>
          </a:xfrm>
        </p:spPr>
        <p:txBody>
          <a:bodyPr>
            <a:normAutofit/>
          </a:bodyPr>
          <a:lstStyle/>
          <a:p>
            <a:pPr marL="342900" indent="-342900" algn="just">
              <a:buFont typeface="Wingdings" pitchFamily="2" charset="2"/>
              <a:buChar char="Ø"/>
            </a:pPr>
            <a:r>
              <a:rPr lang="en-US" sz="2400" dirty="0"/>
              <a:t> </a:t>
            </a:r>
            <a:r>
              <a:rPr lang="en-US" sz="2400" u="sng" dirty="0"/>
              <a:t>Loss of topsoil</a:t>
            </a:r>
            <a:r>
              <a:rPr lang="en-US" sz="2400" b="0" dirty="0" smtClean="0"/>
              <a:t>:.  Topsoil </a:t>
            </a:r>
            <a:r>
              <a:rPr lang="en-US" sz="2400" b="0" dirty="0"/>
              <a:t>is so fertile, if it is removed, this can cause serious harm to farmer’s crops or the ability to effectively work their land</a:t>
            </a:r>
            <a:r>
              <a:rPr lang="en-US" sz="2400" b="0" dirty="0" smtClean="0"/>
              <a:t>.</a:t>
            </a:r>
          </a:p>
          <a:p>
            <a:pPr algn="just"/>
            <a:endParaRPr lang="en-US" sz="2400" b="0" dirty="0"/>
          </a:p>
          <a:p>
            <a:pPr marL="457200" indent="-457200" algn="just">
              <a:buFont typeface="Wingdings" pitchFamily="2" charset="2"/>
              <a:buChar char="Ø"/>
            </a:pPr>
            <a:r>
              <a:rPr lang="en-US" sz="2400" u="sng" dirty="0" smtClean="0"/>
              <a:t>Soil </a:t>
            </a:r>
            <a:r>
              <a:rPr lang="en-US" sz="2400" u="sng" dirty="0"/>
              <a:t>compaction</a:t>
            </a:r>
            <a:r>
              <a:rPr lang="en-US" sz="2400" b="0" dirty="0"/>
              <a:t>: When soil under the topsoil becomes compacted and stiff, it reduces the ability for water to infiltrate these deeper levels, keeping runoff at greater levels, which increases the risk of more serious erosion</a:t>
            </a:r>
            <a:r>
              <a:rPr lang="en-US" sz="2400" b="0" dirty="0" smtClean="0"/>
              <a:t>.</a:t>
            </a:r>
          </a:p>
          <a:p>
            <a:pPr marL="457200" indent="-457200" algn="just">
              <a:buFont typeface="Wingdings" pitchFamily="2" charset="2"/>
              <a:buChar char="Ø"/>
            </a:pPr>
            <a:endParaRPr lang="en-US" sz="2400" b="0" dirty="0"/>
          </a:p>
          <a:p>
            <a:pPr marL="457200" indent="-457200" algn="just">
              <a:buFont typeface="Wingdings" pitchFamily="2" charset="2"/>
              <a:buChar char="Ø"/>
            </a:pPr>
            <a:endParaRPr lang="en-US" sz="4400" b="0" dirty="0" smtClean="0"/>
          </a:p>
          <a:p>
            <a:pPr marL="457200" indent="-457200">
              <a:buFont typeface="Wingdings" pitchFamily="2" charset="2"/>
              <a:buChar char="Ø"/>
            </a:pPr>
            <a:endParaRPr lang="en-US" sz="4400" b="0" dirty="0" smtClean="0"/>
          </a:p>
          <a:p>
            <a:endParaRPr lang="en-US" sz="6000" b="0" dirty="0" smtClean="0"/>
          </a:p>
          <a:p>
            <a:pPr marL="342900" indent="-342900">
              <a:buFont typeface="Wingdings" pitchFamily="2" charset="2"/>
              <a:buChar char="Ø"/>
            </a:pPr>
            <a:endParaRPr lang="en-US" sz="3400" dirty="0"/>
          </a:p>
          <a:p>
            <a:endParaRPr lang="en-US" b="0" dirty="0"/>
          </a:p>
        </p:txBody>
      </p:sp>
    </p:spTree>
    <p:extLst>
      <p:ext uri="{BB962C8B-B14F-4D97-AF65-F5344CB8AC3E}">
        <p14:creationId xmlns:p14="http://schemas.microsoft.com/office/powerpoint/2010/main" val="900166561"/>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9400" y="1066800"/>
            <a:ext cx="1828800" cy="75882"/>
          </a:xfrm>
        </p:spPr>
        <p:txBody>
          <a:bodyPr>
            <a:normAutofit fontScale="90000"/>
          </a:bodyPr>
          <a:lstStyle/>
          <a:p>
            <a:endParaRPr lang="en-US" dirty="0"/>
          </a:p>
        </p:txBody>
      </p:sp>
      <p:sp>
        <p:nvSpPr>
          <p:cNvPr id="3" name="Content Placeholder 2"/>
          <p:cNvSpPr>
            <a:spLocks noGrp="1"/>
          </p:cNvSpPr>
          <p:nvPr>
            <p:ph idx="1"/>
          </p:nvPr>
        </p:nvSpPr>
        <p:spPr>
          <a:xfrm>
            <a:off x="457200" y="228600"/>
            <a:ext cx="7620000" cy="5897563"/>
          </a:xfrm>
        </p:spPr>
        <p:txBody>
          <a:bodyPr>
            <a:normAutofit/>
          </a:bodyPr>
          <a:lstStyle/>
          <a:p>
            <a:endParaRPr lang="en-US" sz="2300" b="0" dirty="0"/>
          </a:p>
          <a:p>
            <a:pPr marL="342900" indent="-342900" algn="just">
              <a:buFont typeface="Wingdings" pitchFamily="2" charset="2"/>
              <a:buChar char="Ø"/>
            </a:pPr>
            <a:r>
              <a:rPr lang="en-US" sz="2400" b="0" dirty="0"/>
              <a:t> </a:t>
            </a:r>
            <a:r>
              <a:rPr lang="en-US" sz="2400" u="sng" dirty="0" smtClean="0"/>
              <a:t>Soil </a:t>
            </a:r>
            <a:r>
              <a:rPr lang="en-US" sz="2400" u="sng" dirty="0"/>
              <a:t>acidity levels</a:t>
            </a:r>
            <a:r>
              <a:rPr lang="en-US" sz="2400" b="0" dirty="0"/>
              <a:t>: When the structure of the soil becomes compromised, and organic matter is greatly reduced, there is a higher chance of increased soil acidity, which will significantly impact the ability for plants and crops to grow.</a:t>
            </a:r>
          </a:p>
          <a:p>
            <a:pPr marL="342900" indent="-342900" algn="just">
              <a:buFont typeface="Wingdings" pitchFamily="2" charset="2"/>
              <a:buChar char="Ø"/>
            </a:pPr>
            <a:endParaRPr lang="en-US" sz="2400" b="0" dirty="0"/>
          </a:p>
          <a:p>
            <a:pPr marL="342900" indent="-342900" algn="just">
              <a:buFont typeface="Wingdings" pitchFamily="2" charset="2"/>
              <a:buChar char="Ø"/>
            </a:pPr>
            <a:r>
              <a:rPr lang="en-US" sz="2400" b="0" dirty="0" smtClean="0"/>
              <a:t> </a:t>
            </a:r>
            <a:r>
              <a:rPr lang="en-US" sz="2400" u="sng" dirty="0"/>
              <a:t>Long term </a:t>
            </a:r>
            <a:r>
              <a:rPr lang="en-US" sz="2400" u="sng" dirty="0" smtClean="0"/>
              <a:t>erosion</a:t>
            </a:r>
            <a:r>
              <a:rPr lang="en-US" sz="2400" b="0" dirty="0" smtClean="0"/>
              <a:t>: If </a:t>
            </a:r>
            <a:r>
              <a:rPr lang="en-US" sz="2400" b="0" dirty="0"/>
              <a:t>an area is prone to erosion or has a history of it, it becomes even harder to protect it in the future. The process has already reduced the soil structure and organic matter of the area, meaning that it will be harder to recover in the long run.</a:t>
            </a:r>
          </a:p>
          <a:p>
            <a:pPr marL="342900" indent="-342900" algn="just">
              <a:buFont typeface="Wingdings" pitchFamily="2" charset="2"/>
              <a:buChar char="Ø"/>
            </a:pPr>
            <a:endParaRPr lang="en-US" sz="2200" b="0" dirty="0"/>
          </a:p>
          <a:p>
            <a:endParaRPr lang="en-US" sz="2400" dirty="0"/>
          </a:p>
        </p:txBody>
      </p:sp>
    </p:spTree>
    <p:extLst>
      <p:ext uri="{BB962C8B-B14F-4D97-AF65-F5344CB8AC3E}">
        <p14:creationId xmlns:p14="http://schemas.microsoft.com/office/powerpoint/2010/main" val="1183650786"/>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0" y="533400"/>
            <a:ext cx="3505200" cy="152082"/>
          </a:xfrm>
        </p:spPr>
        <p:txBody>
          <a:bodyPr>
            <a:normAutofit fontScale="90000"/>
          </a:bodyPr>
          <a:lstStyle/>
          <a:p>
            <a:endParaRPr lang="en-US" dirty="0"/>
          </a:p>
        </p:txBody>
      </p:sp>
      <p:sp>
        <p:nvSpPr>
          <p:cNvPr id="3" name="Content Placeholder 2"/>
          <p:cNvSpPr>
            <a:spLocks noGrp="1"/>
          </p:cNvSpPr>
          <p:nvPr>
            <p:ph idx="1"/>
          </p:nvPr>
        </p:nvSpPr>
        <p:spPr>
          <a:xfrm>
            <a:off x="457200" y="152400"/>
            <a:ext cx="7620000" cy="5973763"/>
          </a:xfrm>
        </p:spPr>
        <p:txBody>
          <a:bodyPr>
            <a:normAutofit/>
          </a:bodyPr>
          <a:lstStyle/>
          <a:p>
            <a:endParaRPr lang="en-US" sz="2400" b="0" dirty="0"/>
          </a:p>
          <a:p>
            <a:pPr marL="342900" indent="-342900" algn="just">
              <a:buFont typeface="Wingdings" pitchFamily="2" charset="2"/>
              <a:buChar char="Ø"/>
            </a:pPr>
            <a:r>
              <a:rPr lang="en-US" sz="2400" u="sng" dirty="0"/>
              <a:t>Reduced organic and fertile matter</a:t>
            </a:r>
            <a:r>
              <a:rPr lang="en-US" sz="2400" b="0" dirty="0"/>
              <a:t>: Removing topsoil that is heavy with organic matter will reduce the ability for the land to regenerate new crops. When new crops or plants can’t be placed successfully in the area, this continues a cycle of reduced levels of organic nutrients</a:t>
            </a:r>
            <a:r>
              <a:rPr lang="en-US" sz="2400" b="0" dirty="0" smtClean="0"/>
              <a:t>.</a:t>
            </a:r>
          </a:p>
          <a:p>
            <a:pPr marL="342900" indent="-342900" algn="just">
              <a:buFont typeface="Wingdings" pitchFamily="2" charset="2"/>
              <a:buChar char="Ø"/>
            </a:pPr>
            <a:endParaRPr lang="en-US" sz="2400" b="0" dirty="0"/>
          </a:p>
          <a:p>
            <a:pPr marL="342900" indent="-342900" algn="just">
              <a:buFont typeface="Wingdings" pitchFamily="2" charset="2"/>
              <a:buChar char="Ø"/>
            </a:pPr>
            <a:r>
              <a:rPr lang="en-US" sz="2400" u="sng" dirty="0"/>
              <a:t> Water pollution</a:t>
            </a:r>
            <a:r>
              <a:rPr lang="en-US" sz="2400" b="0" dirty="0"/>
              <a:t>: A major problem with runoff from soils particularly those used for agricultural processes is that </a:t>
            </a:r>
            <a:r>
              <a:rPr lang="en-US" sz="2400" b="0" dirty="0" smtClean="0"/>
              <a:t>sediment </a:t>
            </a:r>
            <a:r>
              <a:rPr lang="en-US" sz="2400" b="0" dirty="0"/>
              <a:t>and contamination like the use of fertilizer or pesticide. This can have significant damage on fish and water quality.</a:t>
            </a:r>
          </a:p>
          <a:p>
            <a:pPr marL="342900" indent="-342900">
              <a:buFont typeface="Wingdings" pitchFamily="2" charset="2"/>
              <a:buChar char="Ø"/>
            </a:pPr>
            <a:endParaRPr lang="en-US" sz="2400" b="0" dirty="0"/>
          </a:p>
        </p:txBody>
      </p:sp>
    </p:spTree>
    <p:extLst>
      <p:ext uri="{BB962C8B-B14F-4D97-AF65-F5344CB8AC3E}">
        <p14:creationId xmlns:p14="http://schemas.microsoft.com/office/powerpoint/2010/main" val="2103110698"/>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1010</TotalTime>
  <Words>1000</Words>
  <Application>Microsoft Office PowerPoint</Application>
  <PresentationFormat>On-screen Show (4:3)</PresentationFormat>
  <Paragraphs>74</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Essential</vt:lpstr>
      <vt:lpstr>Soil Erosion</vt:lpstr>
      <vt:lpstr>Description of Content</vt:lpstr>
      <vt:lpstr>Definition of Soil Erosion</vt:lpstr>
      <vt:lpstr>CAUSES OF SOIL eROSION</vt:lpstr>
      <vt:lpstr>PowerPoint Presentation</vt:lpstr>
      <vt:lpstr>PowerPoint Presentation</vt:lpstr>
      <vt:lpstr>Effects of soil erosion </vt:lpstr>
      <vt:lpstr>PowerPoint Presentation</vt:lpstr>
      <vt:lpstr>PowerPoint Presentation</vt:lpstr>
      <vt:lpstr>Problems caused by soil erosion in Nepal</vt:lpstr>
      <vt:lpstr>PowerPoint Presentation</vt:lpstr>
      <vt:lpstr>Control methods of Soil erosion</vt:lpstr>
      <vt:lpstr>PowerPoint Presentation</vt:lpstr>
      <vt:lpstr>References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Soil Erosion</dc:title>
  <dc:creator>Admin</dc:creator>
  <cp:lastModifiedBy>Windows User</cp:lastModifiedBy>
  <cp:revision>24</cp:revision>
  <dcterms:created xsi:type="dcterms:W3CDTF">2006-08-16T00:00:00Z</dcterms:created>
  <dcterms:modified xsi:type="dcterms:W3CDTF">2019-06-24T06:27:26Z</dcterms:modified>
</cp:coreProperties>
</file>