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61" r:id="rId4"/>
    <p:sldId id="263" r:id="rId5"/>
    <p:sldId id="264" r:id="rId6"/>
    <p:sldId id="277" r:id="rId7"/>
    <p:sldId id="278" r:id="rId8"/>
    <p:sldId id="266" r:id="rId9"/>
    <p:sldId id="267" r:id="rId10"/>
    <p:sldId id="268" r:id="rId11"/>
    <p:sldId id="269" r:id="rId12"/>
    <p:sldId id="270" r:id="rId13"/>
    <p:sldId id="271" r:id="rId14"/>
    <p:sldId id="272" r:id="rId15"/>
    <p:sldId id="273" r:id="rId16"/>
    <p:sldId id="274" r:id="rId17"/>
    <p:sldId id="275"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7" r:id="rId35"/>
    <p:sldId id="296" r:id="rId36"/>
    <p:sldId id="27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X9MbUfyM+3tdm7VfQpLozA==" hashData="YtTs/jlfdtH4iKVchsbDRMnHUdKm1iISuGeIobI90bM0S/Wv/AXuHLkfZgT2+S9xi2XBcpK+2zaBNT2vgwZHJg=="/>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1E3E07-4A9D-4523-920B-6C693F9E496A}" type="datetimeFigureOut">
              <a:rPr lang="en-US" smtClean="0"/>
              <a:t>1/10/2024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A2BD68-23BC-458E-81E2-9C198085A89C}" type="slidenum">
              <a:rPr lang="en-US" smtClean="0"/>
              <a:t>‹#›</a:t>
            </a:fld>
            <a:endParaRPr lang="en-US"/>
          </a:p>
        </p:txBody>
      </p:sp>
    </p:spTree>
    <p:extLst>
      <p:ext uri="{BB962C8B-B14F-4D97-AF65-F5344CB8AC3E}">
        <p14:creationId xmlns:p14="http://schemas.microsoft.com/office/powerpoint/2010/main" val="1469845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https://www.hindawi.com/journals/idog/2018/4980396/ (2018) </a:t>
            </a:r>
            <a:r>
              <a:rPr lang="en-US" sz="1200" b="0" i="0" u="sng" kern="1200" dirty="0" smtClean="0">
                <a:solidFill>
                  <a:schemeClr val="tx1"/>
                </a:solidFill>
                <a:effectLst/>
                <a:latin typeface="+mn-lt"/>
                <a:ea typeface="+mn-ea"/>
                <a:cs typeface="+mn-cs"/>
              </a:rPr>
              <a:t>Global estimates of the prevalence and incidence of four curable sexually transmitted infections in 2012 based on systematic review and global reporting,” </a:t>
            </a:r>
            <a:r>
              <a:rPr lang="en-US" sz="1200" b="0" i="1" u="sng" kern="1200" dirty="0" err="1" smtClean="0">
                <a:solidFill>
                  <a:schemeClr val="tx1"/>
                </a:solidFill>
                <a:effectLst/>
                <a:latin typeface="+mn-lt"/>
                <a:ea typeface="+mn-ea"/>
                <a:cs typeface="+mn-cs"/>
              </a:rPr>
              <a:t>PLoS</a:t>
            </a:r>
            <a:r>
              <a:rPr lang="en-US" sz="1200" b="0" i="1" u="sng" kern="1200" dirty="0" smtClean="0">
                <a:solidFill>
                  <a:schemeClr val="tx1"/>
                </a:solidFill>
                <a:effectLst/>
                <a:latin typeface="+mn-lt"/>
                <a:ea typeface="+mn-ea"/>
                <a:cs typeface="+mn-cs"/>
              </a:rPr>
              <a:t> ONE</a:t>
            </a:r>
            <a:r>
              <a:rPr lang="en-US" sz="1200" b="0" i="0" u="sng" kern="1200" dirty="0" smtClean="0">
                <a:solidFill>
                  <a:schemeClr val="tx1"/>
                </a:solidFill>
                <a:effectLst/>
                <a:latin typeface="+mn-lt"/>
                <a:ea typeface="+mn-ea"/>
                <a:cs typeface="+mn-cs"/>
              </a:rPr>
              <a:t>, vol. 10, no. 12, Article ID e0143304, 2015.</a:t>
            </a:r>
          </a:p>
          <a:p>
            <a:endParaRPr lang="en-US" dirty="0"/>
          </a:p>
        </p:txBody>
      </p:sp>
      <p:sp>
        <p:nvSpPr>
          <p:cNvPr id="4" name="Slide Number Placeholder 3"/>
          <p:cNvSpPr>
            <a:spLocks noGrp="1"/>
          </p:cNvSpPr>
          <p:nvPr>
            <p:ph type="sldNum" sz="quarter" idx="10"/>
          </p:nvPr>
        </p:nvSpPr>
        <p:spPr/>
        <p:txBody>
          <a:bodyPr/>
          <a:lstStyle/>
          <a:p>
            <a:fld id="{DAA2BD68-23BC-458E-81E2-9C198085A89C}" type="slidenum">
              <a:rPr lang="en-US" smtClean="0"/>
              <a:t>4</a:t>
            </a:fld>
            <a:endParaRPr lang="en-US"/>
          </a:p>
        </p:txBody>
      </p:sp>
    </p:spTree>
    <p:extLst>
      <p:ext uri="{BB962C8B-B14F-4D97-AF65-F5344CB8AC3E}">
        <p14:creationId xmlns:p14="http://schemas.microsoft.com/office/powerpoint/2010/main" val="3964355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D704A0A-0A90-4CAF-8CF8-A2DE149BD113}" type="slidenum">
              <a:rPr lang="en-US" smtClean="0"/>
              <a:pPr/>
              <a:t>5</a:t>
            </a:fld>
            <a:endParaRPr lang="en-US"/>
          </a:p>
        </p:txBody>
      </p:sp>
    </p:spTree>
    <p:extLst>
      <p:ext uri="{BB962C8B-B14F-4D97-AF65-F5344CB8AC3E}">
        <p14:creationId xmlns:p14="http://schemas.microsoft.com/office/powerpoint/2010/main" val="2250504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smtClean="0">
                <a:solidFill>
                  <a:schemeClr val="tx1"/>
                </a:solidFill>
                <a:effectLst/>
                <a:latin typeface="+mn-lt"/>
                <a:ea typeface="+mn-ea"/>
                <a:cs typeface="+mn-cs"/>
              </a:rPr>
              <a:t>Primary</a:t>
            </a:r>
            <a:r>
              <a:rPr lang="en-US" sz="1200" b="0" i="0" kern="1200" dirty="0" smtClean="0">
                <a:solidFill>
                  <a:schemeClr val="tx1"/>
                </a:solidFill>
                <a:effectLst/>
                <a:latin typeface="+mn-lt"/>
                <a:ea typeface="+mn-ea"/>
                <a:cs typeface="+mn-cs"/>
              </a:rPr>
              <a:t> </a:t>
            </a:r>
            <a:r>
              <a:rPr lang="en-US" sz="1200" b="1" i="0" kern="1200" dirty="0" smtClean="0">
                <a:solidFill>
                  <a:schemeClr val="tx1"/>
                </a:solidFill>
                <a:effectLst/>
                <a:latin typeface="+mn-lt"/>
                <a:ea typeface="+mn-ea"/>
                <a:cs typeface="+mn-cs"/>
              </a:rPr>
              <a:t>stage : After </a:t>
            </a:r>
            <a:r>
              <a:rPr lang="en-US" sz="1200" b="1" i="1" kern="1200" dirty="0" err="1" smtClean="0">
                <a:solidFill>
                  <a:schemeClr val="tx1"/>
                </a:solidFill>
                <a:effectLst/>
                <a:latin typeface="+mn-lt"/>
                <a:ea typeface="+mn-ea"/>
                <a:cs typeface="+mn-cs"/>
              </a:rPr>
              <a:t>Treponema</a:t>
            </a:r>
            <a:r>
              <a:rPr lang="en-US" sz="1200" b="1" i="1" kern="1200" dirty="0" smtClean="0">
                <a:solidFill>
                  <a:schemeClr val="tx1"/>
                </a:solidFill>
                <a:effectLst/>
                <a:latin typeface="+mn-lt"/>
                <a:ea typeface="+mn-ea"/>
                <a:cs typeface="+mn-cs"/>
              </a:rPr>
              <a:t> pallidum </a:t>
            </a:r>
            <a:r>
              <a:rPr lang="en-US" sz="1200" b="1" i="0" kern="1200" dirty="0" smtClean="0">
                <a:solidFill>
                  <a:schemeClr val="tx1"/>
                </a:solidFill>
                <a:effectLst/>
                <a:latin typeface="+mn-lt"/>
                <a:ea typeface="+mn-ea"/>
                <a:cs typeface="+mn-cs"/>
              </a:rPr>
              <a:t> infection, the primary symptom will manifest with a chancre, usually within 21 days. They look like small circular sores which are painless, called chancre. Such chancres maybe seen inside lips too.</a:t>
            </a:r>
            <a:r>
              <a:rPr lang="en-US" sz="1200" b="0" i="0" kern="1200" dirty="0" smtClean="0">
                <a:solidFill>
                  <a:schemeClr val="tx1"/>
                </a:solidFill>
                <a:effectLst/>
                <a:latin typeface="+mn-lt"/>
                <a:ea typeface="+mn-ea"/>
                <a:cs typeface="+mn-cs"/>
              </a:rPr>
              <a:t> Being these chancres usually painless and internal, they can be easily missed by both patients and doctors. Without treatment, a chancre will heal in anywhere from three to six weeks. The chancre contains the infectious bacteria, this stage is highly contagious. Any contact with the chancre can spread the infection.</a:t>
            </a:r>
          </a:p>
          <a:p>
            <a:endParaRPr lang="en-US" dirty="0"/>
          </a:p>
        </p:txBody>
      </p:sp>
      <p:sp>
        <p:nvSpPr>
          <p:cNvPr id="4" name="Slide Number Placeholder 3"/>
          <p:cNvSpPr>
            <a:spLocks noGrp="1"/>
          </p:cNvSpPr>
          <p:nvPr>
            <p:ph type="sldNum" sz="quarter" idx="10"/>
          </p:nvPr>
        </p:nvSpPr>
        <p:spPr/>
        <p:txBody>
          <a:bodyPr/>
          <a:lstStyle/>
          <a:p>
            <a:fld id="{DAA2BD68-23BC-458E-81E2-9C198085A89C}" type="slidenum">
              <a:rPr lang="en-US" smtClean="0"/>
              <a:t>9</a:t>
            </a:fld>
            <a:endParaRPr lang="en-US"/>
          </a:p>
        </p:txBody>
      </p:sp>
    </p:spTree>
    <p:extLst>
      <p:ext uri="{BB962C8B-B14F-4D97-AF65-F5344CB8AC3E}">
        <p14:creationId xmlns:p14="http://schemas.microsoft.com/office/powerpoint/2010/main" val="3205895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smtClean="0">
                <a:solidFill>
                  <a:schemeClr val="tx1"/>
                </a:solidFill>
                <a:effectLst/>
                <a:latin typeface="+mn-lt"/>
                <a:ea typeface="+mn-ea"/>
                <a:cs typeface="+mn-cs"/>
              </a:rPr>
              <a:t>Secondary stage : If primary syphilis is left untreated, secondary stage of syphilis may develop. It occurs within 4 to 10 weeks of a primary infection. This stage is characterized by a skin rash on almost any part of the body, including sores inside the mouth, vagina or anus. The copper colored rashes of secondary syphilis is often found on the palms of the hands and the soles of the feet. Fever, enlarged lymph nodes, fatigue, weight loss, hair loss, headaches, joint aches and muscle aches have been reported in the secondary stage of syphilis. If this secondary stage of the infection is not treated, the infection can progress to tertiary stage of syphilis which is very complicated and severe. But sometimes, syphilis will show no symptoms at all, which is called latent syphilis.</a:t>
            </a:r>
            <a:endParaRPr 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AA2BD68-23BC-458E-81E2-9C198085A89C}" type="slidenum">
              <a:rPr lang="en-US" smtClean="0"/>
              <a:t>11</a:t>
            </a:fld>
            <a:endParaRPr lang="en-US"/>
          </a:p>
        </p:txBody>
      </p:sp>
    </p:spTree>
    <p:extLst>
      <p:ext uri="{BB962C8B-B14F-4D97-AF65-F5344CB8AC3E}">
        <p14:creationId xmlns:p14="http://schemas.microsoft.com/office/powerpoint/2010/main" val="570617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he last stage of infection is known as tertiary syphilis. It </a:t>
            </a:r>
            <a:r>
              <a:rPr lang="en-US" sz="1200" b="0" i="0" kern="1200" dirty="0" smtClean="0">
                <a:solidFill>
                  <a:schemeClr val="tx1"/>
                </a:solidFill>
                <a:effectLst/>
                <a:latin typeface="+mn-lt"/>
                <a:ea typeface="+mn-ea"/>
                <a:cs typeface="+mn-cs"/>
              </a:rPr>
              <a:t>is the most serious stage of infection. It’s characterized by major diseases of the skin, bones, heart, liver, and other organs.</a:t>
            </a:r>
            <a:r>
              <a:rPr lang="en-US" sz="1200" b="1" i="0" kern="1200" dirty="0" smtClean="0">
                <a:solidFill>
                  <a:schemeClr val="tx1"/>
                </a:solidFill>
                <a:effectLst/>
                <a:latin typeface="+mn-lt"/>
                <a:ea typeface="+mn-ea"/>
                <a:cs typeface="+mn-cs"/>
              </a:rPr>
              <a:t> </a:t>
            </a:r>
            <a:r>
              <a:rPr lang="en-US" sz="1200" b="1" i="0" kern="1200" dirty="0" err="1" smtClean="0">
                <a:solidFill>
                  <a:schemeClr val="tx1"/>
                </a:solidFill>
                <a:effectLst/>
                <a:latin typeface="+mn-lt"/>
                <a:ea typeface="+mn-ea"/>
                <a:cs typeface="+mn-cs"/>
              </a:rPr>
              <a:t>Neurosyphilis</a:t>
            </a:r>
            <a:r>
              <a:rPr lang="en-US" sz="1200" b="1"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arguably the most severe complication, affects the brain and is, by far, the most difficult to treat. This stage can be life-threatening. Few symptoms of tertiary syphilis </a:t>
            </a:r>
            <a:r>
              <a:rPr lang="en-US" sz="1200" b="0" i="0" kern="1200" dirty="0" err="1" smtClean="0">
                <a:solidFill>
                  <a:schemeClr val="tx1"/>
                </a:solidFill>
                <a:effectLst/>
                <a:latin typeface="+mn-lt"/>
                <a:ea typeface="+mn-ea"/>
                <a:cs typeface="+mn-cs"/>
              </a:rPr>
              <a:t>are:</a:t>
            </a:r>
            <a:r>
              <a:rPr lang="en-US" sz="1200" b="1" i="0" kern="1200" dirty="0" err="1" smtClean="0">
                <a:solidFill>
                  <a:schemeClr val="tx1"/>
                </a:solidFill>
                <a:effectLst/>
                <a:latin typeface="+mn-lt"/>
                <a:ea typeface="+mn-ea"/>
                <a:cs typeface="+mn-cs"/>
              </a:rPr>
              <a:t>blindness</a:t>
            </a:r>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deafness</a:t>
            </a:r>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mental illness</a:t>
            </a:r>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memory loss</a:t>
            </a:r>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destruction of soft tissue and bone</a:t>
            </a:r>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neurological disorders</a:t>
            </a:r>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meningitis</a:t>
            </a:r>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heart disease</a:t>
            </a:r>
            <a:endParaRPr lang="en-US" sz="1200" b="0" i="0" kern="1200" dirty="0" smtClean="0">
              <a:solidFill>
                <a:schemeClr val="tx1"/>
              </a:solidFill>
              <a:effectLst/>
              <a:latin typeface="+mn-lt"/>
              <a:ea typeface="+mn-ea"/>
              <a:cs typeface="+mn-cs"/>
            </a:endParaRPr>
          </a:p>
          <a:p>
            <a:r>
              <a:rPr lang="en-US" sz="1200" b="1" i="0" kern="1200" dirty="0" err="1" smtClean="0">
                <a:solidFill>
                  <a:schemeClr val="tx1"/>
                </a:solidFill>
                <a:effectLst/>
                <a:latin typeface="+mn-lt"/>
                <a:ea typeface="+mn-ea"/>
                <a:cs typeface="+mn-cs"/>
              </a:rPr>
              <a:t>neurosyphilis</a:t>
            </a:r>
            <a:endParaRPr 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AA2BD68-23BC-458E-81E2-9C198085A89C}" type="slidenum">
              <a:rPr lang="en-US" smtClean="0"/>
              <a:t>13</a:t>
            </a:fld>
            <a:endParaRPr lang="en-US"/>
          </a:p>
        </p:txBody>
      </p:sp>
    </p:spTree>
    <p:extLst>
      <p:ext uri="{BB962C8B-B14F-4D97-AF65-F5344CB8AC3E}">
        <p14:creationId xmlns:p14="http://schemas.microsoft.com/office/powerpoint/2010/main" val="26311816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smtClean="0">
                <a:solidFill>
                  <a:schemeClr val="tx1"/>
                </a:solidFill>
                <a:effectLst/>
                <a:latin typeface="+mn-lt"/>
                <a:ea typeface="+mn-ea"/>
                <a:cs typeface="+mn-cs"/>
              </a:rPr>
              <a:t>yphilis</a:t>
            </a:r>
            <a:r>
              <a:rPr lang="en-US" sz="1200" b="0" i="0" kern="1200" dirty="0" smtClean="0">
                <a:solidFill>
                  <a:schemeClr val="tx1"/>
                </a:solidFill>
                <a:effectLst/>
                <a:latin typeface="+mn-lt"/>
                <a:ea typeface="+mn-ea"/>
                <a:cs typeface="+mn-cs"/>
              </a:rPr>
              <a:t> can be treated with antibiotics. Penicillin IM is considered the drug of choice, but other antibiotics like doxycycline, tetracycline, azithromycin,  should be used for a person who is allergic to penicillin.</a:t>
            </a:r>
          </a:p>
          <a:p>
            <a:r>
              <a:rPr lang="en-US" sz="1200" b="0" i="0" kern="1200" dirty="0" smtClean="0">
                <a:solidFill>
                  <a:schemeClr val="tx1"/>
                </a:solidFill>
                <a:effectLst/>
                <a:latin typeface="+mn-lt"/>
                <a:ea typeface="+mn-ea"/>
                <a:cs typeface="+mn-cs"/>
              </a:rPr>
              <a:t>Actually, penicillin is the treatment of choice for syphilis in all stages. Treatment with penicillin is safe during pregnancy too. Treatment kills the bacteria and prevents further organ damage, but will not reverse damage to the organs that has already occurred.</a:t>
            </a:r>
          </a:p>
          <a:p>
            <a:endParaRPr lang="en-US" dirty="0"/>
          </a:p>
        </p:txBody>
      </p:sp>
      <p:sp>
        <p:nvSpPr>
          <p:cNvPr id="4" name="Slide Number Placeholder 3"/>
          <p:cNvSpPr>
            <a:spLocks noGrp="1"/>
          </p:cNvSpPr>
          <p:nvPr>
            <p:ph type="sldNum" sz="quarter" idx="10"/>
          </p:nvPr>
        </p:nvSpPr>
        <p:spPr/>
        <p:txBody>
          <a:bodyPr/>
          <a:lstStyle/>
          <a:p>
            <a:fld id="{DAA2BD68-23BC-458E-81E2-9C198085A89C}" type="slidenum">
              <a:rPr lang="en-US" smtClean="0"/>
              <a:t>16</a:t>
            </a:fld>
            <a:endParaRPr lang="en-US"/>
          </a:p>
        </p:txBody>
      </p:sp>
    </p:spTree>
    <p:extLst>
      <p:ext uri="{BB962C8B-B14F-4D97-AF65-F5344CB8AC3E}">
        <p14:creationId xmlns:p14="http://schemas.microsoft.com/office/powerpoint/2010/main" val="1667166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There is no vaccine available to prevent syphilis. Safe-sex practices, including condom use, can only prevent syphilis. But if the infectious chancre is located in a body are unprotected by a condom then only condom will not work.  Washing or cleansing after sexual activity cannot prevent the infection. Neonatal syphilis is preventable by treating the mother early in her pregnancy.</a:t>
            </a:r>
            <a:endParaRPr lang="en-US" dirty="0"/>
          </a:p>
        </p:txBody>
      </p:sp>
      <p:sp>
        <p:nvSpPr>
          <p:cNvPr id="4" name="Slide Number Placeholder 3"/>
          <p:cNvSpPr>
            <a:spLocks noGrp="1"/>
          </p:cNvSpPr>
          <p:nvPr>
            <p:ph type="sldNum" sz="quarter" idx="10"/>
          </p:nvPr>
        </p:nvSpPr>
        <p:spPr/>
        <p:txBody>
          <a:bodyPr/>
          <a:lstStyle/>
          <a:p>
            <a:fld id="{DAA2BD68-23BC-458E-81E2-9C198085A89C}" type="slidenum">
              <a:rPr lang="en-US" smtClean="0"/>
              <a:t>17</a:t>
            </a:fld>
            <a:endParaRPr lang="en-US"/>
          </a:p>
        </p:txBody>
      </p:sp>
    </p:spTree>
    <p:extLst>
      <p:ext uri="{BB962C8B-B14F-4D97-AF65-F5344CB8AC3E}">
        <p14:creationId xmlns:p14="http://schemas.microsoft.com/office/powerpoint/2010/main" val="29805897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563299-41C0-434C-989F-49AC5B6C5821}" type="datetimeFigureOut">
              <a:rPr lang="en-US" smtClean="0"/>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958713-7500-42D5-92D4-4C3DCB133189}" type="slidenum">
              <a:rPr lang="en-US" smtClean="0"/>
              <a:t>‹#›</a:t>
            </a:fld>
            <a:endParaRPr lang="en-US"/>
          </a:p>
        </p:txBody>
      </p:sp>
    </p:spTree>
    <p:extLst>
      <p:ext uri="{BB962C8B-B14F-4D97-AF65-F5344CB8AC3E}">
        <p14:creationId xmlns:p14="http://schemas.microsoft.com/office/powerpoint/2010/main" val="1942108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563299-41C0-434C-989F-49AC5B6C5821}" type="datetimeFigureOut">
              <a:rPr lang="en-US" smtClean="0"/>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958713-7500-42D5-92D4-4C3DCB133189}" type="slidenum">
              <a:rPr lang="en-US" smtClean="0"/>
              <a:t>‹#›</a:t>
            </a:fld>
            <a:endParaRPr lang="en-US"/>
          </a:p>
        </p:txBody>
      </p:sp>
    </p:spTree>
    <p:extLst>
      <p:ext uri="{BB962C8B-B14F-4D97-AF65-F5344CB8AC3E}">
        <p14:creationId xmlns:p14="http://schemas.microsoft.com/office/powerpoint/2010/main" val="3914300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563299-41C0-434C-989F-49AC5B6C5821}" type="datetimeFigureOut">
              <a:rPr lang="en-US" smtClean="0"/>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958713-7500-42D5-92D4-4C3DCB133189}" type="slidenum">
              <a:rPr lang="en-US" smtClean="0"/>
              <a:t>‹#›</a:t>
            </a:fld>
            <a:endParaRPr lang="en-US"/>
          </a:p>
        </p:txBody>
      </p:sp>
    </p:spTree>
    <p:extLst>
      <p:ext uri="{BB962C8B-B14F-4D97-AF65-F5344CB8AC3E}">
        <p14:creationId xmlns:p14="http://schemas.microsoft.com/office/powerpoint/2010/main" val="3952744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563299-41C0-434C-989F-49AC5B6C5821}" type="datetimeFigureOut">
              <a:rPr lang="en-US" smtClean="0"/>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958713-7500-42D5-92D4-4C3DCB133189}" type="slidenum">
              <a:rPr lang="en-US" smtClean="0"/>
              <a:t>‹#›</a:t>
            </a:fld>
            <a:endParaRPr lang="en-US"/>
          </a:p>
        </p:txBody>
      </p:sp>
    </p:spTree>
    <p:extLst>
      <p:ext uri="{BB962C8B-B14F-4D97-AF65-F5344CB8AC3E}">
        <p14:creationId xmlns:p14="http://schemas.microsoft.com/office/powerpoint/2010/main" val="2580600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7563299-41C0-434C-989F-49AC5B6C5821}" type="datetimeFigureOut">
              <a:rPr lang="en-US" smtClean="0"/>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958713-7500-42D5-92D4-4C3DCB133189}" type="slidenum">
              <a:rPr lang="en-US" smtClean="0"/>
              <a:t>‹#›</a:t>
            </a:fld>
            <a:endParaRPr lang="en-US"/>
          </a:p>
        </p:txBody>
      </p:sp>
    </p:spTree>
    <p:extLst>
      <p:ext uri="{BB962C8B-B14F-4D97-AF65-F5344CB8AC3E}">
        <p14:creationId xmlns:p14="http://schemas.microsoft.com/office/powerpoint/2010/main" val="2183163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563299-41C0-434C-989F-49AC5B6C5821}" type="datetimeFigureOut">
              <a:rPr lang="en-US" smtClean="0"/>
              <a:t>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958713-7500-42D5-92D4-4C3DCB133189}" type="slidenum">
              <a:rPr lang="en-US" smtClean="0"/>
              <a:t>‹#›</a:t>
            </a:fld>
            <a:endParaRPr lang="en-US"/>
          </a:p>
        </p:txBody>
      </p:sp>
    </p:spTree>
    <p:extLst>
      <p:ext uri="{BB962C8B-B14F-4D97-AF65-F5344CB8AC3E}">
        <p14:creationId xmlns:p14="http://schemas.microsoft.com/office/powerpoint/2010/main" val="3379085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563299-41C0-434C-989F-49AC5B6C5821}" type="datetimeFigureOut">
              <a:rPr lang="en-US" smtClean="0"/>
              <a:t>1/10/2024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958713-7500-42D5-92D4-4C3DCB133189}" type="slidenum">
              <a:rPr lang="en-US" smtClean="0"/>
              <a:t>‹#›</a:t>
            </a:fld>
            <a:endParaRPr lang="en-US"/>
          </a:p>
        </p:txBody>
      </p:sp>
    </p:spTree>
    <p:extLst>
      <p:ext uri="{BB962C8B-B14F-4D97-AF65-F5344CB8AC3E}">
        <p14:creationId xmlns:p14="http://schemas.microsoft.com/office/powerpoint/2010/main" val="4287731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563299-41C0-434C-989F-49AC5B6C5821}" type="datetimeFigureOut">
              <a:rPr lang="en-US" smtClean="0"/>
              <a:t>1/10/2024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958713-7500-42D5-92D4-4C3DCB133189}" type="slidenum">
              <a:rPr lang="en-US" smtClean="0"/>
              <a:t>‹#›</a:t>
            </a:fld>
            <a:endParaRPr lang="en-US"/>
          </a:p>
        </p:txBody>
      </p:sp>
    </p:spTree>
    <p:extLst>
      <p:ext uri="{BB962C8B-B14F-4D97-AF65-F5344CB8AC3E}">
        <p14:creationId xmlns:p14="http://schemas.microsoft.com/office/powerpoint/2010/main" val="847524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563299-41C0-434C-989F-49AC5B6C5821}" type="datetimeFigureOut">
              <a:rPr lang="en-US" smtClean="0"/>
              <a:t>1/10/2024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958713-7500-42D5-92D4-4C3DCB133189}" type="slidenum">
              <a:rPr lang="en-US" smtClean="0"/>
              <a:t>‹#›</a:t>
            </a:fld>
            <a:endParaRPr lang="en-US"/>
          </a:p>
        </p:txBody>
      </p:sp>
    </p:spTree>
    <p:extLst>
      <p:ext uri="{BB962C8B-B14F-4D97-AF65-F5344CB8AC3E}">
        <p14:creationId xmlns:p14="http://schemas.microsoft.com/office/powerpoint/2010/main" val="827751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7563299-41C0-434C-989F-49AC5B6C5821}" type="datetimeFigureOut">
              <a:rPr lang="en-US" smtClean="0"/>
              <a:t>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958713-7500-42D5-92D4-4C3DCB133189}" type="slidenum">
              <a:rPr lang="en-US" smtClean="0"/>
              <a:t>‹#›</a:t>
            </a:fld>
            <a:endParaRPr lang="en-US"/>
          </a:p>
        </p:txBody>
      </p:sp>
    </p:spTree>
    <p:extLst>
      <p:ext uri="{BB962C8B-B14F-4D97-AF65-F5344CB8AC3E}">
        <p14:creationId xmlns:p14="http://schemas.microsoft.com/office/powerpoint/2010/main" val="76039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7563299-41C0-434C-989F-49AC5B6C5821}" type="datetimeFigureOut">
              <a:rPr lang="en-US" smtClean="0"/>
              <a:t>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958713-7500-42D5-92D4-4C3DCB133189}" type="slidenum">
              <a:rPr lang="en-US" smtClean="0"/>
              <a:t>‹#›</a:t>
            </a:fld>
            <a:endParaRPr lang="en-US"/>
          </a:p>
        </p:txBody>
      </p:sp>
    </p:spTree>
    <p:extLst>
      <p:ext uri="{BB962C8B-B14F-4D97-AF65-F5344CB8AC3E}">
        <p14:creationId xmlns:p14="http://schemas.microsoft.com/office/powerpoint/2010/main" val="1961433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563299-41C0-434C-989F-49AC5B6C5821}" type="datetimeFigureOut">
              <a:rPr lang="en-US" smtClean="0"/>
              <a:t>1/10/2024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958713-7500-42D5-92D4-4C3DCB133189}" type="slidenum">
              <a:rPr lang="en-US" smtClean="0"/>
              <a:t>‹#›</a:t>
            </a:fld>
            <a:endParaRPr lang="en-US"/>
          </a:p>
        </p:txBody>
      </p:sp>
    </p:spTree>
    <p:extLst>
      <p:ext uri="{BB962C8B-B14F-4D97-AF65-F5344CB8AC3E}">
        <p14:creationId xmlns:p14="http://schemas.microsoft.com/office/powerpoint/2010/main" val="21598621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nepjol.info/index.php/NJMS/article/view/6603/5392#:~:text=1%2C2%20According%20to%20Family,the%20treatment%20expensive%20and%20prolonged"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8107680" cy="2387600"/>
          </a:xfrm>
        </p:spPr>
        <p:txBody>
          <a:bodyPr/>
          <a:lstStyle/>
          <a:p>
            <a:r>
              <a:rPr lang="en-GB" dirty="0" smtClean="0"/>
              <a:t>Syphilis</a:t>
            </a:r>
            <a:endParaRPr lang="en-US" dirty="0"/>
          </a:p>
        </p:txBody>
      </p:sp>
      <p:sp>
        <p:nvSpPr>
          <p:cNvPr id="3" name="Subtitle 2"/>
          <p:cNvSpPr>
            <a:spLocks noGrp="1"/>
          </p:cNvSpPr>
          <p:nvPr>
            <p:ph type="subTitle" idx="1"/>
          </p:nvPr>
        </p:nvSpPr>
        <p:spPr>
          <a:xfrm>
            <a:off x="5334000" y="6477318"/>
            <a:ext cx="6776720" cy="309562"/>
          </a:xfrm>
        </p:spPr>
        <p:txBody>
          <a:bodyPr>
            <a:normAutofit/>
          </a:bodyPr>
          <a:lstStyle/>
          <a:p>
            <a:pPr algn="l"/>
            <a:r>
              <a:rPr lang="en-US" sz="1400" dirty="0"/>
              <a:t>People who are sexually active can get syphilis, a curable sexually transmitted disease (STD</a:t>
            </a:r>
            <a:r>
              <a:rPr lang="en-US" sz="1400" dirty="0" smtClean="0"/>
              <a:t>)</a:t>
            </a:r>
            <a:endParaRPr lang="en-US" sz="1400"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0827" y="2407920"/>
            <a:ext cx="4046533" cy="3837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Lesions of secondary syphil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5815" y="188280"/>
            <a:ext cx="4805358" cy="3203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13397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701529" y="1481138"/>
            <a:ext cx="6788943" cy="452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p:txBody>
          <a:bodyPr>
            <a:normAutofit/>
          </a:bodyPr>
          <a:lstStyle/>
          <a:p>
            <a:r>
              <a:rPr lang="en-US" dirty="0" smtClean="0"/>
              <a:t>Chancre on the surface of a tongue:</a:t>
            </a:r>
            <a:endParaRPr lang="en-US" dirty="0"/>
          </a:p>
        </p:txBody>
      </p:sp>
    </p:spTree>
    <p:extLst>
      <p:ext uri="{BB962C8B-B14F-4D97-AF65-F5344CB8AC3E}">
        <p14:creationId xmlns:p14="http://schemas.microsoft.com/office/powerpoint/2010/main" val="4756709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76942" y="1268186"/>
            <a:ext cx="11038115" cy="4876800"/>
          </a:xfrm>
        </p:spPr>
        <p:txBody>
          <a:bodyPr>
            <a:noAutofit/>
          </a:bodyPr>
          <a:lstStyle/>
          <a:p>
            <a:r>
              <a:rPr lang="en-US" sz="2400" dirty="0">
                <a:latin typeface="Times New Roman" pitchFamily="18" charset="0"/>
                <a:cs typeface="Times New Roman" pitchFamily="18" charset="0"/>
              </a:rPr>
              <a:t>A few weeks after the sore disappears , rashes are appear in a body, often on the  palms of hands or soles of feet.</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Symptoms like: fever, a sore throat, swollen lymph nodes, patchy hair loss, headaches, un explained weight loss and  fatigue.</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These symptoms may resolve a few weeks after they first appear . They might also return several times over a longer period.</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If  the infection is not treated secondary syphilis can progress to the late stage.</a:t>
            </a:r>
          </a:p>
          <a:p>
            <a:endParaRPr lang="en-US" sz="2400" dirty="0">
              <a:latin typeface="Times New Roman" pitchFamily="18" charset="0"/>
              <a:cs typeface="Times New Roman" pitchFamily="18" charset="0"/>
            </a:endParaRPr>
          </a:p>
        </p:txBody>
      </p:sp>
      <p:sp>
        <p:nvSpPr>
          <p:cNvPr id="3" name="Title 2"/>
          <p:cNvSpPr>
            <a:spLocks noGrp="1"/>
          </p:cNvSpPr>
          <p:nvPr>
            <p:ph type="title"/>
          </p:nvPr>
        </p:nvSpPr>
        <p:spPr>
          <a:xfrm>
            <a:off x="1981200" y="76200"/>
            <a:ext cx="8229600" cy="990600"/>
          </a:xfrm>
        </p:spPr>
        <p:txBody>
          <a:bodyPr>
            <a:normAutofit/>
          </a:bodyPr>
          <a:lstStyle/>
          <a:p>
            <a:r>
              <a:rPr lang="en-US" dirty="0" smtClean="0"/>
              <a:t>Secondary Syphilis (Second stage)</a:t>
            </a:r>
            <a:endParaRPr lang="en-US" dirty="0"/>
          </a:p>
        </p:txBody>
      </p:sp>
    </p:spTree>
    <p:extLst>
      <p:ext uri="{BB962C8B-B14F-4D97-AF65-F5344CB8AC3E}">
        <p14:creationId xmlns:p14="http://schemas.microsoft.com/office/powerpoint/2010/main" val="7007581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1" y="2007611"/>
            <a:ext cx="5181599" cy="4843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p:txBody>
          <a:bodyPr/>
          <a:lstStyle/>
          <a:p>
            <a:endParaRPr lang="en-US"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2057401"/>
            <a:ext cx="3886200" cy="4872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10094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Font typeface="Wingdings" pitchFamily="2" charset="2"/>
              <a:buChar char="Ø"/>
            </a:pPr>
            <a:r>
              <a:rPr lang="en-US" sz="2000" dirty="0">
                <a:latin typeface="Times New Roman" pitchFamily="18" charset="0"/>
                <a:cs typeface="Times New Roman" pitchFamily="18" charset="0"/>
              </a:rPr>
              <a:t>It can occur 10-30 years after the onset of the infection, usually after a period of latency during which there are no symptoms.</a:t>
            </a:r>
          </a:p>
          <a:p>
            <a:pPr>
              <a:buFont typeface="Wingdings" pitchFamily="2" charset="2"/>
              <a:buChar char="Ø"/>
            </a:pPr>
            <a:endParaRPr lang="en-US" sz="2000" dirty="0">
              <a:latin typeface="Times New Roman" pitchFamily="18" charset="0"/>
              <a:cs typeface="Times New Roman" pitchFamily="18" charset="0"/>
            </a:endParaRPr>
          </a:p>
          <a:p>
            <a:pPr>
              <a:buFont typeface="Wingdings" pitchFamily="2" charset="2"/>
              <a:buChar char="Ø"/>
            </a:pPr>
            <a:r>
              <a:rPr lang="en-US" sz="2000" dirty="0">
                <a:latin typeface="Times New Roman" pitchFamily="18" charset="0"/>
                <a:cs typeface="Times New Roman" pitchFamily="18" charset="0"/>
              </a:rPr>
              <a:t>At this stage, syphilis damages the following organs and systems: </a:t>
            </a:r>
          </a:p>
          <a:p>
            <a:pPr>
              <a:buFont typeface="Wingdings" pitchFamily="2" charset="2"/>
              <a:buChar char="v"/>
            </a:pPr>
            <a:r>
              <a:rPr lang="en-US" sz="2000" dirty="0">
                <a:latin typeface="Times New Roman" pitchFamily="18" charset="0"/>
                <a:cs typeface="Times New Roman" pitchFamily="18" charset="0"/>
              </a:rPr>
              <a:t>Heart</a:t>
            </a:r>
          </a:p>
          <a:p>
            <a:pPr>
              <a:buFont typeface="Wingdings" pitchFamily="2" charset="2"/>
              <a:buChar char="v"/>
            </a:pPr>
            <a:r>
              <a:rPr lang="en-US" sz="2000" dirty="0">
                <a:latin typeface="Times New Roman" pitchFamily="18" charset="0"/>
                <a:cs typeface="Times New Roman" pitchFamily="18" charset="0"/>
              </a:rPr>
              <a:t>Blood vessels</a:t>
            </a:r>
          </a:p>
          <a:p>
            <a:pPr>
              <a:buFont typeface="Wingdings" pitchFamily="2" charset="2"/>
              <a:buChar char="v"/>
            </a:pPr>
            <a:r>
              <a:rPr lang="en-US" sz="2000" dirty="0">
                <a:latin typeface="Times New Roman" pitchFamily="18" charset="0"/>
                <a:cs typeface="Times New Roman" pitchFamily="18" charset="0"/>
              </a:rPr>
              <a:t>Liver</a:t>
            </a:r>
          </a:p>
          <a:p>
            <a:pPr>
              <a:buFont typeface="Wingdings" pitchFamily="2" charset="2"/>
              <a:buChar char="v"/>
            </a:pPr>
            <a:r>
              <a:rPr lang="en-US" sz="2000" dirty="0">
                <a:latin typeface="Times New Roman" pitchFamily="18" charset="0"/>
                <a:cs typeface="Times New Roman" pitchFamily="18" charset="0"/>
              </a:rPr>
              <a:t>Bones</a:t>
            </a:r>
          </a:p>
          <a:p>
            <a:pPr>
              <a:buFont typeface="Wingdings" pitchFamily="2" charset="2"/>
              <a:buChar char="v"/>
            </a:pPr>
            <a:r>
              <a:rPr lang="en-US" sz="2000" dirty="0">
                <a:latin typeface="Times New Roman" pitchFamily="18" charset="0"/>
                <a:cs typeface="Times New Roman" pitchFamily="18" charset="0"/>
              </a:rPr>
              <a:t>Joints</a:t>
            </a:r>
          </a:p>
          <a:p>
            <a:pPr>
              <a:buFont typeface="Wingdings" pitchFamily="2" charset="2"/>
              <a:buChar char="v"/>
            </a:pPr>
            <a:endParaRPr lang="en-US" sz="2000" dirty="0">
              <a:latin typeface="Times New Roman" pitchFamily="18" charset="0"/>
              <a:cs typeface="Times New Roman" pitchFamily="18" charset="0"/>
            </a:endParaRPr>
          </a:p>
          <a:p>
            <a:pPr>
              <a:buFont typeface="Wingdings" pitchFamily="2" charset="2"/>
              <a:buChar char="Ø"/>
            </a:pPr>
            <a:r>
              <a:rPr lang="en-US" sz="2000" dirty="0">
                <a:latin typeface="Times New Roman" pitchFamily="18" charset="0"/>
                <a:cs typeface="Times New Roman" pitchFamily="18" charset="0"/>
              </a:rPr>
              <a:t>Organs damage means that it can often lead to death.</a:t>
            </a:r>
          </a:p>
        </p:txBody>
      </p:sp>
      <p:sp>
        <p:nvSpPr>
          <p:cNvPr id="3" name="Title 2"/>
          <p:cNvSpPr>
            <a:spLocks noGrp="1"/>
          </p:cNvSpPr>
          <p:nvPr>
            <p:ph type="title"/>
          </p:nvPr>
        </p:nvSpPr>
        <p:spPr>
          <a:xfrm>
            <a:off x="1905000" y="304800"/>
            <a:ext cx="8229600" cy="1143000"/>
          </a:xfrm>
        </p:spPr>
        <p:txBody>
          <a:bodyPr/>
          <a:lstStyle/>
          <a:p>
            <a:r>
              <a:rPr lang="en-US" dirty="0" smtClean="0"/>
              <a:t>Tertiary Stage (Late syphilis)</a:t>
            </a:r>
            <a:endParaRPr lang="en-US" dirty="0"/>
          </a:p>
        </p:txBody>
      </p:sp>
    </p:spTree>
    <p:extLst>
      <p:ext uri="{BB962C8B-B14F-4D97-AF65-F5344CB8AC3E}">
        <p14:creationId xmlns:p14="http://schemas.microsoft.com/office/powerpoint/2010/main" val="5715249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365125"/>
            <a:ext cx="10515600" cy="5435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p:txBody>
          <a:bodyPr/>
          <a:lstStyle/>
          <a:p>
            <a:endParaRPr lang="en-US" dirty="0"/>
          </a:p>
        </p:txBody>
      </p:sp>
    </p:spTree>
    <p:extLst>
      <p:ext uri="{BB962C8B-B14F-4D97-AF65-F5344CB8AC3E}">
        <p14:creationId xmlns:p14="http://schemas.microsoft.com/office/powerpoint/2010/main" val="33995242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400" dirty="0">
                <a:latin typeface="Times New Roman" pitchFamily="18" charset="0"/>
                <a:cs typeface="Times New Roman" pitchFamily="18" charset="0"/>
              </a:rPr>
              <a:t>Syphilis is transmitted from person to person by direct contact with a syphilitic sore, known as a chancre.</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In most cases, syphilis are transmitted during vaginal, anal or oral sex.</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 It can transmitted through infected blood transfusion.</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In addition, pregnant woman with syphilis can transmit the infection to their unborn child.</a:t>
            </a:r>
          </a:p>
          <a:p>
            <a:endParaRPr lang="en-US" sz="2400" dirty="0">
              <a:latin typeface="Times New Roman" pitchFamily="18" charset="0"/>
              <a:cs typeface="Times New Roman" pitchFamily="18" charset="0"/>
            </a:endParaRPr>
          </a:p>
          <a:p>
            <a:endParaRPr lang="en-US" dirty="0"/>
          </a:p>
          <a:p>
            <a:endParaRPr lang="en-US" dirty="0"/>
          </a:p>
        </p:txBody>
      </p:sp>
      <p:sp>
        <p:nvSpPr>
          <p:cNvPr id="3" name="Title 2"/>
          <p:cNvSpPr>
            <a:spLocks noGrp="1"/>
          </p:cNvSpPr>
          <p:nvPr>
            <p:ph type="title"/>
          </p:nvPr>
        </p:nvSpPr>
        <p:spPr/>
        <p:txBody>
          <a:bodyPr/>
          <a:lstStyle/>
          <a:p>
            <a:r>
              <a:rPr lang="en-US" dirty="0" smtClean="0"/>
              <a:t>Mode of transmission </a:t>
            </a:r>
            <a:endParaRPr lang="en-US" dirty="0"/>
          </a:p>
        </p:txBody>
      </p:sp>
    </p:spTree>
    <p:extLst>
      <p:ext uri="{BB962C8B-B14F-4D97-AF65-F5344CB8AC3E}">
        <p14:creationId xmlns:p14="http://schemas.microsoft.com/office/powerpoint/2010/main" val="25071323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371600"/>
            <a:ext cx="10706100" cy="5225143"/>
          </a:xfrm>
        </p:spPr>
        <p:txBody>
          <a:bodyPr>
            <a:normAutofit/>
          </a:bodyPr>
          <a:lstStyle/>
          <a:p>
            <a:r>
              <a:rPr lang="en-US" sz="2600" dirty="0">
                <a:latin typeface="Times New Roman" pitchFamily="18" charset="0"/>
                <a:cs typeface="Times New Roman" pitchFamily="18" charset="0"/>
              </a:rPr>
              <a:t>Penicillin </a:t>
            </a:r>
            <a:r>
              <a:rPr lang="en-US" sz="2600" dirty="0" smtClean="0">
                <a:latin typeface="Times New Roman" pitchFamily="18" charset="0"/>
                <a:cs typeface="Times New Roman" pitchFamily="18" charset="0"/>
              </a:rPr>
              <a:t> IM is </a:t>
            </a:r>
            <a:r>
              <a:rPr lang="en-US" sz="2600" dirty="0">
                <a:latin typeface="Times New Roman" pitchFamily="18" charset="0"/>
                <a:cs typeface="Times New Roman" pitchFamily="18" charset="0"/>
              </a:rPr>
              <a:t>the drug of choice to treat syphilis</a:t>
            </a:r>
            <a:r>
              <a:rPr lang="en-US" sz="2600" dirty="0" smtClean="0">
                <a:latin typeface="Times New Roman" pitchFamily="18" charset="0"/>
                <a:cs typeface="Times New Roman" pitchFamily="18" charset="0"/>
              </a:rPr>
              <a:t>.</a:t>
            </a:r>
            <a:endParaRPr lang="en-US" sz="2600" dirty="0">
              <a:latin typeface="Times New Roman" pitchFamily="18" charset="0"/>
              <a:cs typeface="Times New Roman" pitchFamily="18" charset="0"/>
            </a:endParaRPr>
          </a:p>
          <a:p>
            <a:r>
              <a:rPr lang="en-US" sz="2600" dirty="0">
                <a:latin typeface="Times New Roman" pitchFamily="18" charset="0"/>
                <a:cs typeface="Times New Roman" pitchFamily="18" charset="0"/>
              </a:rPr>
              <a:t>Doxycycline is the alternative for treating early and late latent syphilis</a:t>
            </a:r>
            <a:r>
              <a:rPr lang="en-US" sz="2600" dirty="0" smtClean="0">
                <a:latin typeface="Times New Roman" pitchFamily="18" charset="0"/>
                <a:cs typeface="Times New Roman" pitchFamily="18" charset="0"/>
              </a:rPr>
              <a:t>.</a:t>
            </a:r>
            <a:endParaRPr lang="en-US" sz="2600" dirty="0">
              <a:latin typeface="Times New Roman" pitchFamily="18" charset="0"/>
              <a:cs typeface="Times New Roman" pitchFamily="18" charset="0"/>
            </a:endParaRPr>
          </a:p>
          <a:p>
            <a:r>
              <a:rPr lang="en-US" sz="2600" dirty="0">
                <a:latin typeface="Times New Roman" pitchFamily="18" charset="0"/>
                <a:cs typeface="Times New Roman" pitchFamily="18" charset="0"/>
              </a:rPr>
              <a:t>Diagnosed for primary, secondary or early latent syphilis , the recommended treatment is a single injection of penicillin</a:t>
            </a:r>
            <a:r>
              <a:rPr lang="en-US" sz="2600" dirty="0" smtClean="0">
                <a:latin typeface="Times New Roman" pitchFamily="18" charset="0"/>
                <a:cs typeface="Times New Roman" pitchFamily="18" charset="0"/>
              </a:rPr>
              <a:t>.</a:t>
            </a:r>
            <a:endParaRPr lang="en-US" sz="2600" dirty="0">
              <a:latin typeface="Times New Roman" pitchFamily="18" charset="0"/>
              <a:cs typeface="Times New Roman" pitchFamily="18" charset="0"/>
            </a:endParaRPr>
          </a:p>
          <a:p>
            <a:r>
              <a:rPr lang="en-US" sz="2600" dirty="0">
                <a:latin typeface="Times New Roman" pitchFamily="18" charset="0"/>
                <a:cs typeface="Times New Roman" pitchFamily="18" charset="0"/>
              </a:rPr>
              <a:t>Syphilis for longer than a year, additional doses is need</a:t>
            </a:r>
            <a:r>
              <a:rPr lang="en-US" sz="2600" dirty="0" smtClean="0">
                <a:latin typeface="Times New Roman" pitchFamily="18" charset="0"/>
                <a:cs typeface="Times New Roman" pitchFamily="18" charset="0"/>
              </a:rPr>
              <a:t>.</a:t>
            </a:r>
            <a:endParaRPr lang="en-US" sz="2600" dirty="0">
              <a:latin typeface="Times New Roman" pitchFamily="18" charset="0"/>
              <a:cs typeface="Times New Roman" pitchFamily="18" charset="0"/>
            </a:endParaRPr>
          </a:p>
          <a:p>
            <a:r>
              <a:rPr lang="en-US" sz="2600" dirty="0">
                <a:latin typeface="Times New Roman" pitchFamily="18" charset="0"/>
                <a:cs typeface="Times New Roman" pitchFamily="18" charset="0"/>
              </a:rPr>
              <a:t>People who are allergic to penicillin will likely be treated with a different antibiotics such as:</a:t>
            </a:r>
          </a:p>
          <a:p>
            <a:pPr>
              <a:buFont typeface="Wingdings" pitchFamily="2" charset="2"/>
              <a:buChar char="v"/>
            </a:pPr>
            <a:r>
              <a:rPr lang="en-US" sz="2600" dirty="0">
                <a:latin typeface="Times New Roman" pitchFamily="18" charset="0"/>
                <a:cs typeface="Times New Roman" pitchFamily="18" charset="0"/>
              </a:rPr>
              <a:t>doxycycline</a:t>
            </a:r>
          </a:p>
          <a:p>
            <a:pPr>
              <a:buFont typeface="Wingdings" pitchFamily="2" charset="2"/>
              <a:buChar char="v"/>
            </a:pPr>
            <a:r>
              <a:rPr lang="en-US" sz="2600" dirty="0">
                <a:latin typeface="Times New Roman" pitchFamily="18" charset="0"/>
                <a:cs typeface="Times New Roman" pitchFamily="18" charset="0"/>
              </a:rPr>
              <a:t>azithromycin</a:t>
            </a:r>
          </a:p>
          <a:p>
            <a:pPr>
              <a:buFont typeface="Wingdings" pitchFamily="2" charset="2"/>
              <a:buChar char="v"/>
            </a:pPr>
            <a:r>
              <a:rPr lang="en-US" sz="2600" dirty="0">
                <a:latin typeface="Times New Roman" pitchFamily="18" charset="0"/>
                <a:cs typeface="Times New Roman" pitchFamily="18" charset="0"/>
              </a:rPr>
              <a:t>ceftriaxone</a:t>
            </a:r>
          </a:p>
          <a:p>
            <a:pPr>
              <a:buFont typeface="Wingdings" pitchFamily="2" charset="2"/>
              <a:buChar char="v"/>
            </a:pPr>
            <a:endParaRPr lang="en-US" dirty="0" smtClean="0"/>
          </a:p>
          <a:p>
            <a:endParaRPr lang="en-US" dirty="0"/>
          </a:p>
        </p:txBody>
      </p:sp>
      <p:sp>
        <p:nvSpPr>
          <p:cNvPr id="3" name="Title 2"/>
          <p:cNvSpPr>
            <a:spLocks noGrp="1"/>
          </p:cNvSpPr>
          <p:nvPr>
            <p:ph type="title"/>
          </p:nvPr>
        </p:nvSpPr>
        <p:spPr>
          <a:xfrm>
            <a:off x="838199" y="365125"/>
            <a:ext cx="10967357" cy="663575"/>
          </a:xfrm>
        </p:spPr>
        <p:txBody>
          <a:bodyPr>
            <a:normAutofit/>
          </a:bodyPr>
          <a:lstStyle/>
          <a:p>
            <a:r>
              <a:rPr lang="en-US" sz="3600" dirty="0" smtClean="0"/>
              <a:t>Medicine used for treatment based on National protocol </a:t>
            </a:r>
            <a:endParaRPr lang="en-US" sz="3600" dirty="0"/>
          </a:p>
        </p:txBody>
      </p:sp>
    </p:spTree>
    <p:extLst>
      <p:ext uri="{BB962C8B-B14F-4D97-AF65-F5344CB8AC3E}">
        <p14:creationId xmlns:p14="http://schemas.microsoft.com/office/powerpoint/2010/main" val="18032922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sz="2400" dirty="0">
                <a:latin typeface="Times New Roman" pitchFamily="18" charset="0"/>
                <a:cs typeface="Times New Roman" pitchFamily="18" charset="0"/>
              </a:rPr>
              <a:t>Use  condoms during any type of sexual contact.</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Avoid sharing sex toys.</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Avoids sharing needles if using injected drugs</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Get screened for STIs and talk to your partners about their results.</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A</a:t>
            </a:r>
            <a:r>
              <a:rPr lang="en-US" sz="2400" dirty="0" smtClean="0">
                <a:latin typeface="Times New Roman" pitchFamily="18" charset="0"/>
                <a:cs typeface="Times New Roman" pitchFamily="18" charset="0"/>
              </a:rPr>
              <a:t>void </a:t>
            </a:r>
            <a:r>
              <a:rPr lang="en-US" sz="2400" dirty="0">
                <a:latin typeface="Times New Roman" pitchFamily="18" charset="0"/>
                <a:cs typeface="Times New Roman" pitchFamily="18" charset="0"/>
              </a:rPr>
              <a:t>sex with someone infected with syphilis or who has symptoms of syphilis until they have finished treatment.</a:t>
            </a:r>
          </a:p>
        </p:txBody>
      </p:sp>
      <p:sp>
        <p:nvSpPr>
          <p:cNvPr id="3" name="Title 2"/>
          <p:cNvSpPr>
            <a:spLocks noGrp="1"/>
          </p:cNvSpPr>
          <p:nvPr>
            <p:ph type="title"/>
          </p:nvPr>
        </p:nvSpPr>
        <p:spPr/>
        <p:txBody>
          <a:bodyPr>
            <a:normAutofit/>
          </a:bodyPr>
          <a:lstStyle/>
          <a:p>
            <a:r>
              <a:rPr lang="en-US" dirty="0" smtClean="0"/>
              <a:t>Prevention and controlling measures </a:t>
            </a:r>
            <a:endParaRPr lang="en-US" dirty="0"/>
          </a:p>
        </p:txBody>
      </p:sp>
    </p:spTree>
    <p:extLst>
      <p:ext uri="{BB962C8B-B14F-4D97-AF65-F5344CB8AC3E}">
        <p14:creationId xmlns:p14="http://schemas.microsoft.com/office/powerpoint/2010/main" val="41731874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Gonorrhoea </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41637663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 </a:t>
            </a:r>
            <a:endParaRPr lang="en-US" dirty="0"/>
          </a:p>
        </p:txBody>
      </p:sp>
      <p:sp>
        <p:nvSpPr>
          <p:cNvPr id="3" name="Content Placeholder 2"/>
          <p:cNvSpPr>
            <a:spLocks noGrp="1"/>
          </p:cNvSpPr>
          <p:nvPr>
            <p:ph idx="1"/>
          </p:nvPr>
        </p:nvSpPr>
        <p:spPr/>
        <p:txBody>
          <a:bodyPr>
            <a:normAutofit/>
          </a:bodyPr>
          <a:lstStyle/>
          <a:p>
            <a:pPr algn="just"/>
            <a:r>
              <a:rPr lang="en-US" dirty="0" err="1" smtClean="0"/>
              <a:t>Gonorrhoea</a:t>
            </a:r>
            <a:r>
              <a:rPr lang="en-US" dirty="0" smtClean="0"/>
              <a:t> is a preventable and curable sexually transmitted infection caused by the bacterium </a:t>
            </a:r>
            <a:r>
              <a:rPr lang="en-US" b="1" dirty="0" smtClean="0"/>
              <a:t>Neisseria </a:t>
            </a:r>
            <a:r>
              <a:rPr lang="en-US" b="1" dirty="0" err="1" smtClean="0"/>
              <a:t>gonorrhoeae</a:t>
            </a:r>
            <a:r>
              <a:rPr lang="en-US" dirty="0" smtClean="0"/>
              <a:t>, which is primarily transmitted through </a:t>
            </a:r>
            <a:r>
              <a:rPr lang="en-US" b="1" dirty="0" smtClean="0"/>
              <a:t>vaginal, oral and anal sex.</a:t>
            </a:r>
          </a:p>
          <a:p>
            <a:pPr algn="just"/>
            <a:r>
              <a:rPr lang="en-US" dirty="0" smtClean="0"/>
              <a:t>In </a:t>
            </a:r>
            <a:r>
              <a:rPr lang="en-US" dirty="0"/>
              <a:t>2020 there were an estimated 82.4 million new infections among adults globally</a:t>
            </a:r>
            <a:r>
              <a:rPr lang="en-US" dirty="0" smtClean="0"/>
              <a:t>.</a:t>
            </a:r>
          </a:p>
          <a:p>
            <a:r>
              <a:rPr lang="en-US" dirty="0"/>
              <a:t>Most women with </a:t>
            </a:r>
            <a:r>
              <a:rPr lang="en-US" dirty="0" err="1"/>
              <a:t>gonorrhoea</a:t>
            </a:r>
            <a:r>
              <a:rPr lang="en-US" dirty="0"/>
              <a:t> do not have symptoms, and when they do, vaginal discharge is common, while most men present with discharge from their </a:t>
            </a:r>
            <a:r>
              <a:rPr lang="en-US" dirty="0" smtClean="0"/>
              <a:t>penis</a:t>
            </a:r>
            <a:r>
              <a:rPr lang="en-US" dirty="0"/>
              <a:t>.</a:t>
            </a:r>
          </a:p>
        </p:txBody>
      </p:sp>
    </p:spTree>
    <p:extLst>
      <p:ext uri="{BB962C8B-B14F-4D97-AF65-F5344CB8AC3E}">
        <p14:creationId xmlns:p14="http://schemas.microsoft.com/office/powerpoint/2010/main" val="2612424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 </a:t>
            </a:r>
            <a:endParaRPr lang="en-US" dirty="0"/>
          </a:p>
        </p:txBody>
      </p:sp>
      <p:sp>
        <p:nvSpPr>
          <p:cNvPr id="3" name="Content Placeholder 2"/>
          <p:cNvSpPr>
            <a:spLocks noGrp="1"/>
          </p:cNvSpPr>
          <p:nvPr>
            <p:ph idx="1"/>
          </p:nvPr>
        </p:nvSpPr>
        <p:spPr/>
        <p:txBody>
          <a:bodyPr>
            <a:normAutofit/>
          </a:bodyPr>
          <a:lstStyle/>
          <a:p>
            <a:pPr>
              <a:lnSpc>
                <a:spcPct val="150000"/>
              </a:lnSpc>
            </a:pPr>
            <a:r>
              <a:rPr lang="en-US" sz="2400" dirty="0">
                <a:latin typeface="Times New Roman" panose="02020603050405020304" pitchFamily="18" charset="0"/>
                <a:cs typeface="Times New Roman" panose="02020603050405020304" pitchFamily="18" charset="0"/>
              </a:rPr>
              <a:t>Syphilis is a preventable and curable bacterial sexually transmitted infection (STI). If untreated, it can cause serious health issues</a:t>
            </a:r>
            <a:r>
              <a:rPr lang="en-US" sz="2400" dirty="0" smtClean="0">
                <a:latin typeface="Times New Roman" panose="02020603050405020304" pitchFamily="18" charset="0"/>
                <a:cs typeface="Times New Roman" panose="02020603050405020304" pitchFamily="18" charset="0"/>
              </a:rPr>
              <a:t>. (WHO)</a:t>
            </a:r>
          </a:p>
          <a:p>
            <a:pPr>
              <a:lnSpc>
                <a:spcPct val="150000"/>
              </a:lnSpc>
            </a:pPr>
            <a:r>
              <a:rPr lang="en-GB"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Many people with syphilis do not have symptoms or do not notice them. </a:t>
            </a:r>
          </a:p>
          <a:p>
            <a:pPr>
              <a:lnSpc>
                <a:spcPct val="150000"/>
              </a:lnSpc>
            </a:pPr>
            <a:r>
              <a:rPr lang="en-US" sz="2400" dirty="0">
                <a:latin typeface="Times New Roman" panose="02020603050405020304" pitchFamily="18" charset="0"/>
                <a:cs typeface="Times New Roman" panose="02020603050405020304" pitchFamily="18" charset="0"/>
              </a:rPr>
              <a:t>Syphilis is transmitted during oral, vaginal and anal sex, in pregnancy and through blood transfusion. Syphilis in pregnancy may lead to stillbirth, newborn death and babies born with syphilis (congenital syphilis).</a:t>
            </a:r>
          </a:p>
        </p:txBody>
      </p:sp>
    </p:spTree>
    <p:extLst>
      <p:ext uri="{BB962C8B-B14F-4D97-AF65-F5344CB8AC3E}">
        <p14:creationId xmlns:p14="http://schemas.microsoft.com/office/powerpoint/2010/main" val="25776816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 </a:t>
            </a:r>
            <a:r>
              <a:rPr lang="en-US" dirty="0"/>
              <a:t>If left untreated, </a:t>
            </a:r>
            <a:r>
              <a:rPr lang="en-US" dirty="0" err="1"/>
              <a:t>gonorrhoea</a:t>
            </a:r>
            <a:r>
              <a:rPr lang="en-US" dirty="0"/>
              <a:t> can lead to infertility in both men and women and other sexual and reproductive health complications. It also increases the risk of HIV infection</a:t>
            </a:r>
            <a:r>
              <a:rPr lang="en-US" dirty="0" smtClean="0"/>
              <a:t>.</a:t>
            </a:r>
          </a:p>
          <a:p>
            <a:endParaRPr lang="en-US" dirty="0" smtClean="0"/>
          </a:p>
          <a:p>
            <a:r>
              <a:rPr lang="en-US" dirty="0" smtClean="0"/>
              <a:t>Gonorrhea </a:t>
            </a:r>
            <a:r>
              <a:rPr lang="en-US" dirty="0"/>
              <a:t>bacteria can infect the urethra, rectum, female reproductive tract, mouth, throat or eyes.</a:t>
            </a:r>
          </a:p>
        </p:txBody>
      </p:sp>
    </p:spTree>
    <p:extLst>
      <p:ext uri="{BB962C8B-B14F-4D97-AF65-F5344CB8AC3E}">
        <p14:creationId xmlns:p14="http://schemas.microsoft.com/office/powerpoint/2010/main" val="141862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Global </a:t>
            </a:r>
            <a:r>
              <a:rPr lang="en-GB" dirty="0" err="1" smtClean="0"/>
              <a:t>Scenerio</a:t>
            </a:r>
            <a:endParaRPr lang="en-US" dirty="0"/>
          </a:p>
        </p:txBody>
      </p:sp>
      <p:sp>
        <p:nvSpPr>
          <p:cNvPr id="3" name="Content Placeholder 2"/>
          <p:cNvSpPr>
            <a:spLocks noGrp="1"/>
          </p:cNvSpPr>
          <p:nvPr>
            <p:ph idx="1"/>
          </p:nvPr>
        </p:nvSpPr>
        <p:spPr/>
        <p:txBody>
          <a:bodyPr/>
          <a:lstStyle/>
          <a:p>
            <a:pPr algn="just"/>
            <a:r>
              <a:rPr lang="en-US" dirty="0"/>
              <a:t>In 2020, WHO estimated 82.4 million new infections with </a:t>
            </a:r>
            <a:r>
              <a:rPr lang="en-US" i="1" dirty="0"/>
              <a:t>N. </a:t>
            </a:r>
            <a:r>
              <a:rPr lang="en-US" i="1" dirty="0" err="1"/>
              <a:t>gonorrhoeae</a:t>
            </a:r>
            <a:r>
              <a:rPr lang="en-US" i="1" dirty="0"/>
              <a:t> </a:t>
            </a:r>
            <a:r>
              <a:rPr lang="en-US" dirty="0"/>
              <a:t>among adults aged 15 to 49 years. Prevalence of </a:t>
            </a:r>
            <a:r>
              <a:rPr lang="en-US" dirty="0" err="1"/>
              <a:t>gonorrhoea</a:t>
            </a:r>
            <a:r>
              <a:rPr lang="en-US" dirty="0"/>
              <a:t> is highest among vulnerable populations such as men who have sex with men, sex workers, transgender women and adolescents and young people in high burden countries.</a:t>
            </a:r>
          </a:p>
          <a:p>
            <a:pPr algn="just"/>
            <a:r>
              <a:rPr lang="en-US" dirty="0"/>
              <a:t>Gonorrhea is treatable and can be cured with some antibiotics.</a:t>
            </a:r>
          </a:p>
          <a:p>
            <a:pPr marL="0" indent="0">
              <a:buNone/>
            </a:pPr>
            <a:endParaRPr lang="en-GB" dirty="0" smtClean="0"/>
          </a:p>
          <a:p>
            <a:pPr marL="0" indent="0">
              <a:buNone/>
            </a:pPr>
            <a:r>
              <a:rPr lang="en-GB" dirty="0"/>
              <a:t> </a:t>
            </a:r>
            <a:r>
              <a:rPr lang="en-GB" dirty="0" smtClean="0"/>
              <a:t>        										</a:t>
            </a:r>
            <a:r>
              <a:rPr lang="en-GB" sz="1200" dirty="0" smtClean="0"/>
              <a:t>WHO, fact sheet </a:t>
            </a:r>
            <a:endParaRPr lang="en-US" sz="1200" dirty="0"/>
          </a:p>
        </p:txBody>
      </p:sp>
    </p:spTree>
    <p:extLst>
      <p:ext uri="{BB962C8B-B14F-4D97-AF65-F5344CB8AC3E}">
        <p14:creationId xmlns:p14="http://schemas.microsoft.com/office/powerpoint/2010/main" val="19575118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National </a:t>
            </a:r>
            <a:r>
              <a:rPr lang="en-GB" dirty="0" err="1" smtClean="0"/>
              <a:t>Scenerio</a:t>
            </a:r>
            <a:r>
              <a:rPr lang="en-GB" dirty="0" smtClean="0"/>
              <a:t> </a:t>
            </a:r>
            <a:endParaRPr lang="en-US" dirty="0"/>
          </a:p>
        </p:txBody>
      </p:sp>
      <p:sp>
        <p:nvSpPr>
          <p:cNvPr id="3" name="Content Placeholder 2"/>
          <p:cNvSpPr>
            <a:spLocks noGrp="1"/>
          </p:cNvSpPr>
          <p:nvPr>
            <p:ph idx="1"/>
          </p:nvPr>
        </p:nvSpPr>
        <p:spPr/>
        <p:txBody>
          <a:bodyPr>
            <a:normAutofit fontScale="92500" lnSpcReduction="20000"/>
          </a:bodyPr>
          <a:lstStyle/>
          <a:p>
            <a:pPr>
              <a:lnSpc>
                <a:spcPct val="170000"/>
              </a:lnSpc>
            </a:pPr>
            <a:r>
              <a:rPr lang="en-US" dirty="0" smtClean="0"/>
              <a:t>In 2010, study conducted in Western Nepal; </a:t>
            </a:r>
            <a:r>
              <a:rPr lang="en-US" dirty="0" err="1" smtClean="0"/>
              <a:t>Manipal</a:t>
            </a:r>
            <a:r>
              <a:rPr lang="en-US" dirty="0" smtClean="0"/>
              <a:t> Hospital ; A </a:t>
            </a:r>
            <a:r>
              <a:rPr lang="en-US" dirty="0"/>
              <a:t>total of 119 patients were tested for gonococcal </a:t>
            </a:r>
            <a:r>
              <a:rPr lang="en-US" dirty="0" smtClean="0"/>
              <a:t>infections. Forty-eight </a:t>
            </a:r>
            <a:r>
              <a:rPr lang="en-US" dirty="0"/>
              <a:t>patients were diagnosed as having gonococcal infections, </a:t>
            </a:r>
            <a:r>
              <a:rPr lang="en-US" dirty="0" smtClean="0"/>
              <a:t>of which </a:t>
            </a:r>
            <a:r>
              <a:rPr lang="en-US" dirty="0"/>
              <a:t>40 cases were culture positive.</a:t>
            </a:r>
            <a:endParaRPr lang="en-US" dirty="0">
              <a:hlinkClick r:id="rId2"/>
            </a:endParaRPr>
          </a:p>
          <a:p>
            <a:endParaRPr lang="en-US" dirty="0" smtClean="0">
              <a:hlinkClick r:id="rId2"/>
            </a:endParaRPr>
          </a:p>
          <a:p>
            <a:pPr marL="0" indent="0">
              <a:buNone/>
            </a:pPr>
            <a:endParaRPr lang="en-US" dirty="0">
              <a:hlinkClick r:id="rId2"/>
            </a:endParaRPr>
          </a:p>
          <a:p>
            <a:r>
              <a:rPr lang="en-US" dirty="0" smtClean="0">
                <a:hlinkClick r:id="rId2"/>
              </a:rPr>
              <a:t>https</a:t>
            </a:r>
            <a:r>
              <a:rPr lang="en-US" dirty="0">
                <a:hlinkClick r:id="rId2"/>
              </a:rPr>
              <a:t>://nepjol.info/index.php/NJMS/article/view/6603/5392#:~:text=1%2C2%20According%20to%20Family,the%20treatment%20expensive%20and%20prolonged</a:t>
            </a:r>
            <a:r>
              <a:rPr lang="en-US" dirty="0" smtClean="0"/>
              <a:t>.</a:t>
            </a:r>
          </a:p>
          <a:p>
            <a:endParaRPr lang="en-US" dirty="0"/>
          </a:p>
        </p:txBody>
      </p:sp>
    </p:spTree>
    <p:extLst>
      <p:ext uri="{BB962C8B-B14F-4D97-AF65-F5344CB8AC3E}">
        <p14:creationId xmlns:p14="http://schemas.microsoft.com/office/powerpoint/2010/main" val="18991466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6" name="Title 1"/>
          <p:cNvSpPr>
            <a:spLocks noGrp="1"/>
          </p:cNvSpPr>
          <p:nvPr>
            <p:ph type="ctrTitle"/>
          </p:nvPr>
        </p:nvSpPr>
        <p:spPr>
          <a:xfrm>
            <a:off x="1028701" y="304800"/>
            <a:ext cx="8753866" cy="1300564"/>
          </a:xfrm>
        </p:spPr>
        <p:txBody>
          <a:bodyPr anchor="t">
            <a:noAutofit/>
          </a:bodyPr>
          <a:lstStyle/>
          <a:p>
            <a:pPr algn="l"/>
            <a:r>
              <a:rPr lang="en-US" sz="3200" dirty="0">
                <a:latin typeface="Times New Roman" pitchFamily="18" charset="0"/>
                <a:cs typeface="Times New Roman" pitchFamily="18" charset="0"/>
              </a:rPr>
              <a:t>Mode of transmission </a:t>
            </a:r>
            <a:r>
              <a:rPr lang="en-US" sz="3200" dirty="0" smtClean="0">
                <a:latin typeface="Times New Roman" pitchFamily="18" charset="0"/>
                <a:cs typeface="Times New Roman" pitchFamily="18" charset="0"/>
              </a:rPr>
              <a:t>of</a:t>
            </a:r>
            <a:r>
              <a:rPr lang="en-US" sz="3200" dirty="0">
                <a:latin typeface="Times New Roman" pitchFamily="18" charset="0"/>
                <a:cs typeface="Times New Roman" pitchFamily="18" charset="0"/>
              </a:rPr>
              <a:t> </a:t>
            </a:r>
            <a:r>
              <a:rPr lang="en-US" sz="3200" dirty="0" smtClean="0">
                <a:latin typeface="Times New Roman" pitchFamily="18" charset="0"/>
                <a:cs typeface="Times New Roman" pitchFamily="18" charset="0"/>
              </a:rPr>
              <a:t>Neisseria </a:t>
            </a:r>
            <a:r>
              <a:rPr lang="en-US" sz="3200" dirty="0">
                <a:latin typeface="Times New Roman" pitchFamily="18" charset="0"/>
                <a:cs typeface="Times New Roman" pitchFamily="18" charset="0"/>
              </a:rPr>
              <a:t>gonorrhoeae</a:t>
            </a:r>
            <a:r>
              <a:rPr lang="en-US" sz="4000" b="1" u="sng" dirty="0">
                <a:solidFill>
                  <a:srgbClr val="0000FF"/>
                </a:solidFill>
                <a:latin typeface="Times New Roman" pitchFamily="18" charset="0"/>
                <a:cs typeface="Times New Roman" pitchFamily="18" charset="0"/>
              </a:rPr>
              <a:t/>
            </a:r>
            <a:br>
              <a:rPr lang="en-US" sz="4000" b="1" u="sng" dirty="0">
                <a:solidFill>
                  <a:srgbClr val="0000FF"/>
                </a:solidFill>
                <a:latin typeface="Times New Roman" pitchFamily="18" charset="0"/>
                <a:cs typeface="Times New Roman" pitchFamily="18" charset="0"/>
              </a:rPr>
            </a:br>
            <a:endParaRPr lang="en-US" sz="4000" b="1" u="sng" dirty="0">
              <a:solidFill>
                <a:srgbClr val="0000FF"/>
              </a:solidFill>
              <a:latin typeface="Times New Roman" pitchFamily="18" charset="0"/>
              <a:cs typeface="Times New Roman" pitchFamily="18" charset="0"/>
            </a:endParaRPr>
          </a:p>
        </p:txBody>
      </p:sp>
      <p:sp>
        <p:nvSpPr>
          <p:cNvPr id="3" name="Rectangle 2"/>
          <p:cNvSpPr/>
          <p:nvPr/>
        </p:nvSpPr>
        <p:spPr>
          <a:xfrm>
            <a:off x="764541" y="1247567"/>
            <a:ext cx="11336019" cy="4154984"/>
          </a:xfrm>
          <a:prstGeom prst="rect">
            <a:avLst/>
          </a:prstGeom>
        </p:spPr>
        <p:txBody>
          <a:bodyPr wrap="square">
            <a:spAutoFit/>
          </a:bodyPr>
          <a:lstStyle/>
          <a:p>
            <a:pPr algn="just"/>
            <a:r>
              <a:rPr lang="en-US" sz="2400" dirty="0">
                <a:solidFill>
                  <a:srgbClr val="374151"/>
                </a:solidFill>
                <a:latin typeface="Times New Roman" panose="02020603050405020304" pitchFamily="18" charset="0"/>
                <a:cs typeface="Times New Roman" panose="02020603050405020304" pitchFamily="18" charset="0"/>
              </a:rPr>
              <a:t>The primary mode of transmission for gonorrhea is through sexual contact with an infected person. The bacterium can be present in the discharge from the penis or vagina of an infected individual.</a:t>
            </a:r>
          </a:p>
          <a:p>
            <a:pPr algn="just"/>
            <a:r>
              <a:rPr lang="en-US" sz="2400" dirty="0">
                <a:solidFill>
                  <a:srgbClr val="374151"/>
                </a:solidFill>
                <a:latin typeface="Times New Roman" panose="02020603050405020304" pitchFamily="18" charset="0"/>
                <a:cs typeface="Times New Roman" panose="02020603050405020304" pitchFamily="18" charset="0"/>
              </a:rPr>
              <a:t>The most common modes of transmission include:</a:t>
            </a:r>
          </a:p>
          <a:p>
            <a:pPr algn="just">
              <a:buFont typeface="+mj-lt"/>
              <a:buAutoNum type="arabicPeriod"/>
            </a:pPr>
            <a:r>
              <a:rPr lang="en-US" sz="2400" b="1" dirty="0">
                <a:solidFill>
                  <a:srgbClr val="374151"/>
                </a:solidFill>
                <a:latin typeface="Times New Roman" panose="02020603050405020304" pitchFamily="18" charset="0"/>
                <a:cs typeface="Times New Roman" panose="02020603050405020304" pitchFamily="18" charset="0"/>
              </a:rPr>
              <a:t>Unprotected Sexual Intercourse:</a:t>
            </a:r>
            <a:r>
              <a:rPr lang="en-US" sz="2400" dirty="0">
                <a:solidFill>
                  <a:srgbClr val="374151"/>
                </a:solidFill>
                <a:latin typeface="Times New Roman" panose="02020603050405020304" pitchFamily="18" charset="0"/>
                <a:cs typeface="Times New Roman" panose="02020603050405020304" pitchFamily="18" charset="0"/>
              </a:rPr>
              <a:t> Gonorrhea is primarily transmitted through vaginal, anal, or oral sex with an infected partner. If one partner is infected, the bacterium can be easily transmitted to the other.</a:t>
            </a:r>
          </a:p>
          <a:p>
            <a:pPr algn="just">
              <a:buFont typeface="+mj-lt"/>
              <a:buAutoNum type="arabicPeriod"/>
            </a:pPr>
            <a:r>
              <a:rPr lang="en-US" sz="2400" b="1" dirty="0">
                <a:solidFill>
                  <a:srgbClr val="374151"/>
                </a:solidFill>
                <a:latin typeface="Times New Roman" panose="02020603050405020304" pitchFamily="18" charset="0"/>
                <a:cs typeface="Times New Roman" panose="02020603050405020304" pitchFamily="18" charset="0"/>
              </a:rPr>
              <a:t>Vertical Transmission:</a:t>
            </a:r>
            <a:r>
              <a:rPr lang="en-US" sz="2400" dirty="0">
                <a:solidFill>
                  <a:srgbClr val="374151"/>
                </a:solidFill>
                <a:latin typeface="Times New Roman" panose="02020603050405020304" pitchFamily="18" charset="0"/>
                <a:cs typeface="Times New Roman" panose="02020603050405020304" pitchFamily="18" charset="0"/>
              </a:rPr>
              <a:t> Infected mothers can pass gonorrhea to their newborns during childbirth. This can lead to eye infections (conjunctivitis) in the newborn.</a:t>
            </a:r>
          </a:p>
          <a:p>
            <a:pPr algn="just"/>
            <a:r>
              <a:rPr lang="en-US" sz="2400" dirty="0">
                <a:solidFill>
                  <a:srgbClr val="374151"/>
                </a:solidFill>
                <a:latin typeface="Times New Roman" panose="02020603050405020304" pitchFamily="18" charset="0"/>
                <a:cs typeface="Times New Roman" panose="02020603050405020304" pitchFamily="18" charset="0"/>
              </a:rPr>
              <a:t>It's important to note that gonorrhea can be present in the genital, rectal, and throat areas, so unprotected sexual contact involving any of these areas can result in transmission</a:t>
            </a:r>
            <a:r>
              <a:rPr lang="en-US" sz="2400" dirty="0" smtClean="0">
                <a:solidFill>
                  <a:srgbClr val="374151"/>
                </a:solidFill>
                <a:latin typeface="Times New Roman" panose="02020603050405020304" pitchFamily="18" charset="0"/>
                <a:cs typeface="Times New Roman" panose="02020603050405020304" pitchFamily="18" charset="0"/>
              </a:rPr>
              <a:t>.</a:t>
            </a:r>
            <a:endParaRPr lang="en-US" sz="2400" dirty="0">
              <a:solidFill>
                <a:srgbClr val="37415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587093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Symptoms </a:t>
            </a:r>
            <a:endParaRPr lang="en-US" dirty="0"/>
          </a:p>
        </p:txBody>
      </p:sp>
      <p:sp>
        <p:nvSpPr>
          <p:cNvPr id="3" name="Content Placeholder 2"/>
          <p:cNvSpPr>
            <a:spLocks noGrp="1"/>
          </p:cNvSpPr>
          <p:nvPr>
            <p:ph idx="1"/>
          </p:nvPr>
        </p:nvSpPr>
        <p:spPr/>
        <p:txBody>
          <a:bodyPr/>
          <a:lstStyle/>
          <a:p>
            <a:pPr marL="0" indent="0">
              <a:buNone/>
            </a:pPr>
            <a:r>
              <a:rPr lang="en-US" dirty="0"/>
              <a:t>Male symptoms of gonorrhea infection include:</a:t>
            </a:r>
          </a:p>
          <a:p>
            <a:r>
              <a:rPr lang="en-US" dirty="0"/>
              <a:t>Painful urination.</a:t>
            </a:r>
          </a:p>
          <a:p>
            <a:r>
              <a:rPr lang="en-US" dirty="0"/>
              <a:t>Pus-like discharge from the tip of the penis.</a:t>
            </a:r>
          </a:p>
          <a:p>
            <a:r>
              <a:rPr lang="en-US" dirty="0"/>
              <a:t>Pain or swelling in one testicle.</a:t>
            </a:r>
          </a:p>
        </p:txBody>
      </p:sp>
    </p:spTree>
    <p:extLst>
      <p:ext uri="{BB962C8B-B14F-4D97-AF65-F5344CB8AC3E}">
        <p14:creationId xmlns:p14="http://schemas.microsoft.com/office/powerpoint/2010/main" val="26933627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smtClean="0"/>
              <a:t>Female </a:t>
            </a:r>
            <a:r>
              <a:rPr lang="en-US" dirty="0"/>
              <a:t>symptoms of gonorrhea infection include:</a:t>
            </a:r>
          </a:p>
          <a:p>
            <a:r>
              <a:rPr lang="en-US" dirty="0"/>
              <a:t>Increased vaginal discharge.</a:t>
            </a:r>
          </a:p>
          <a:p>
            <a:r>
              <a:rPr lang="en-US" dirty="0"/>
              <a:t>Painful urination.</a:t>
            </a:r>
          </a:p>
          <a:p>
            <a:r>
              <a:rPr lang="en-US" dirty="0"/>
              <a:t>Vaginal bleeding between periods, such as after vaginal intercourse.</a:t>
            </a:r>
          </a:p>
          <a:p>
            <a:r>
              <a:rPr lang="en-US" dirty="0"/>
              <a:t>Abdominal or pelvic pain.</a:t>
            </a:r>
          </a:p>
        </p:txBody>
      </p:sp>
    </p:spTree>
    <p:extLst>
      <p:ext uri="{BB962C8B-B14F-4D97-AF65-F5344CB8AC3E}">
        <p14:creationId xmlns:p14="http://schemas.microsoft.com/office/powerpoint/2010/main" val="600204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Gonorrhea at other sites in the body</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Gonorrhea </a:t>
            </a:r>
            <a:r>
              <a:rPr lang="en-US" dirty="0"/>
              <a:t>also can affect these parts of the body:</a:t>
            </a:r>
          </a:p>
          <a:p>
            <a:r>
              <a:rPr lang="en-US" b="1" dirty="0"/>
              <a:t>Rectum.</a:t>
            </a:r>
            <a:r>
              <a:rPr lang="en-US" dirty="0"/>
              <a:t> Symptoms include anal itching, pus-like discharge from the rectum, spots of bright red blood on toilet tissue and having to strain during bowel movements.</a:t>
            </a:r>
          </a:p>
          <a:p>
            <a:r>
              <a:rPr lang="en-US" b="1" dirty="0"/>
              <a:t>Eyes.</a:t>
            </a:r>
            <a:r>
              <a:rPr lang="en-US" dirty="0"/>
              <a:t> Gonorrhea that affects the eyes can cause eye pain, sensitivity to light, and pus-like discharge from one or both eyes.</a:t>
            </a:r>
          </a:p>
          <a:p>
            <a:r>
              <a:rPr lang="en-US" b="1" dirty="0"/>
              <a:t>Throat.</a:t>
            </a:r>
            <a:r>
              <a:rPr lang="en-US" dirty="0"/>
              <a:t> Symptoms of a throat infection might include a sore throat and swollen lymph nodes in the neck.</a:t>
            </a:r>
          </a:p>
          <a:p>
            <a:r>
              <a:rPr lang="en-US" b="1" dirty="0"/>
              <a:t>Joints.</a:t>
            </a:r>
            <a:r>
              <a:rPr lang="en-US" dirty="0"/>
              <a:t> If one or more joints become infected by the affected joints might be warm, red, swollen and extremely painful, especially during movement. This condition is known as septic arthritis.</a:t>
            </a:r>
          </a:p>
        </p:txBody>
      </p:sp>
    </p:spTree>
    <p:extLst>
      <p:ext uri="{BB962C8B-B14F-4D97-AF65-F5344CB8AC3E}">
        <p14:creationId xmlns:p14="http://schemas.microsoft.com/office/powerpoint/2010/main" val="279275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Risk factors</a:t>
            </a:r>
            <a:endParaRPr lang="en-US" dirty="0"/>
          </a:p>
        </p:txBody>
      </p:sp>
      <p:sp>
        <p:nvSpPr>
          <p:cNvPr id="3" name="Content Placeholder 2"/>
          <p:cNvSpPr>
            <a:spLocks noGrp="1"/>
          </p:cNvSpPr>
          <p:nvPr>
            <p:ph idx="1"/>
          </p:nvPr>
        </p:nvSpPr>
        <p:spPr/>
        <p:txBody>
          <a:bodyPr/>
          <a:lstStyle/>
          <a:p>
            <a:pPr algn="just" fontAlgn="base"/>
            <a:r>
              <a:rPr lang="en-US" dirty="0">
                <a:latin typeface="Times New Roman" pitchFamily="18" charset="0"/>
                <a:cs typeface="Times New Roman" pitchFamily="18" charset="0"/>
              </a:rPr>
              <a:t>A younger age (sexually active people under 25 are at greatest risk)</a:t>
            </a:r>
          </a:p>
          <a:p>
            <a:pPr algn="just" fontAlgn="base"/>
            <a:r>
              <a:rPr lang="en-US" dirty="0">
                <a:latin typeface="Times New Roman" pitchFamily="18" charset="0"/>
                <a:cs typeface="Times New Roman" pitchFamily="18" charset="0"/>
              </a:rPr>
              <a:t>Multiple sex partners</a:t>
            </a:r>
          </a:p>
          <a:p>
            <a:pPr algn="just" fontAlgn="base"/>
            <a:r>
              <a:rPr lang="en-US" dirty="0">
                <a:latin typeface="Times New Roman" pitchFamily="18" charset="0"/>
                <a:cs typeface="Times New Roman" pitchFamily="18" charset="0"/>
              </a:rPr>
              <a:t>Inconsistent condom use</a:t>
            </a:r>
          </a:p>
          <a:p>
            <a:pPr algn="just" fontAlgn="base"/>
            <a:r>
              <a:rPr lang="en-US" dirty="0">
                <a:latin typeface="Times New Roman" pitchFamily="18" charset="0"/>
                <a:cs typeface="Times New Roman" pitchFamily="18" charset="0"/>
              </a:rPr>
              <a:t>H</a:t>
            </a:r>
            <a:r>
              <a:rPr lang="en-US" dirty="0" smtClean="0">
                <a:latin typeface="Times New Roman" pitchFamily="18" charset="0"/>
                <a:cs typeface="Times New Roman" pitchFamily="18" charset="0"/>
              </a:rPr>
              <a:t>ad </a:t>
            </a:r>
            <a:r>
              <a:rPr lang="en-US" dirty="0">
                <a:latin typeface="Times New Roman" pitchFamily="18" charset="0"/>
                <a:cs typeface="Times New Roman" pitchFamily="18" charset="0"/>
              </a:rPr>
              <a:t>a past gonorrheal infection</a:t>
            </a:r>
          </a:p>
          <a:p>
            <a:pPr algn="just" fontAlgn="base"/>
            <a:r>
              <a:rPr lang="en-US" dirty="0">
                <a:latin typeface="Times New Roman" pitchFamily="18" charset="0"/>
                <a:cs typeface="Times New Roman" pitchFamily="18" charset="0"/>
              </a:rPr>
              <a:t>H</a:t>
            </a:r>
            <a:r>
              <a:rPr lang="en-US" dirty="0" smtClean="0">
                <a:latin typeface="Times New Roman" pitchFamily="18" charset="0"/>
                <a:cs typeface="Times New Roman" pitchFamily="18" charset="0"/>
              </a:rPr>
              <a:t>ad </a:t>
            </a:r>
            <a:r>
              <a:rPr lang="en-US" dirty="0">
                <a:latin typeface="Times New Roman" pitchFamily="18" charset="0"/>
                <a:cs typeface="Times New Roman" pitchFamily="18" charset="0"/>
              </a:rPr>
              <a:t>other STDs in the past</a:t>
            </a:r>
          </a:p>
        </p:txBody>
      </p:sp>
    </p:spTree>
    <p:extLst>
      <p:ext uri="{BB962C8B-B14F-4D97-AF65-F5344CB8AC3E}">
        <p14:creationId xmlns:p14="http://schemas.microsoft.com/office/powerpoint/2010/main" val="318419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Diagnosis</a:t>
            </a:r>
            <a:endParaRPr lang="en-US" dirty="0"/>
          </a:p>
        </p:txBody>
      </p:sp>
      <p:sp>
        <p:nvSpPr>
          <p:cNvPr id="3" name="Content Placeholder 2"/>
          <p:cNvSpPr>
            <a:spLocks noGrp="1"/>
          </p:cNvSpPr>
          <p:nvPr>
            <p:ph idx="1"/>
          </p:nvPr>
        </p:nvSpPr>
        <p:spPr/>
        <p:txBody>
          <a:bodyPr/>
          <a:lstStyle/>
          <a:p>
            <a:pPr algn="just"/>
            <a:r>
              <a:rPr lang="en-US" dirty="0"/>
              <a:t>Molecular tests are the gold standard for diagnosing </a:t>
            </a:r>
            <a:r>
              <a:rPr lang="en-US" i="1" dirty="0"/>
              <a:t>N. </a:t>
            </a:r>
            <a:r>
              <a:rPr lang="en-US" i="1" dirty="0" err="1"/>
              <a:t>gonorrhoeae</a:t>
            </a:r>
            <a:r>
              <a:rPr lang="en-US" dirty="0"/>
              <a:t> which can be performed in the lab or at the point of care. Rapid diagnostic tests are currently under development</a:t>
            </a:r>
            <a:r>
              <a:rPr lang="en-US" dirty="0" smtClean="0"/>
              <a:t>.</a:t>
            </a:r>
          </a:p>
          <a:p>
            <a:pPr algn="just"/>
            <a:r>
              <a:rPr lang="en-GB" dirty="0"/>
              <a:t> </a:t>
            </a:r>
            <a:r>
              <a:rPr lang="en-GB" dirty="0" smtClean="0"/>
              <a:t>Gram stain microscopy –less sensitive </a:t>
            </a:r>
            <a:r>
              <a:rPr lang="en-US" dirty="0"/>
              <a:t>in women with vaginal/cervical discharge as well as for throat and anal infections</a:t>
            </a:r>
            <a:r>
              <a:rPr lang="en-US" dirty="0" smtClean="0"/>
              <a:t>.</a:t>
            </a:r>
          </a:p>
          <a:p>
            <a:pPr algn="just"/>
            <a:r>
              <a:rPr lang="en-GB" dirty="0" smtClean="0"/>
              <a:t>In primary health care settings, </a:t>
            </a:r>
            <a:r>
              <a:rPr lang="en-US" dirty="0"/>
              <a:t>where diagnostic capacity for detecting </a:t>
            </a:r>
            <a:r>
              <a:rPr lang="en-US" i="1" dirty="0"/>
              <a:t>N. </a:t>
            </a:r>
            <a:r>
              <a:rPr lang="en-US" i="1" dirty="0" err="1"/>
              <a:t>gonorrhoeae</a:t>
            </a:r>
            <a:r>
              <a:rPr lang="en-US" dirty="0"/>
              <a:t> is not available, a syndromic approach for case management is recommended.</a:t>
            </a:r>
          </a:p>
        </p:txBody>
      </p:sp>
    </p:spTree>
    <p:extLst>
      <p:ext uri="{BB962C8B-B14F-4D97-AF65-F5344CB8AC3E}">
        <p14:creationId xmlns:p14="http://schemas.microsoft.com/office/powerpoint/2010/main" val="17081692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Prevention</a:t>
            </a:r>
            <a:endParaRPr lang="en-US" dirty="0"/>
          </a:p>
        </p:txBody>
      </p:sp>
      <p:sp>
        <p:nvSpPr>
          <p:cNvPr id="3" name="Content Placeholder 2"/>
          <p:cNvSpPr>
            <a:spLocks noGrp="1"/>
          </p:cNvSpPr>
          <p:nvPr>
            <p:ph idx="1"/>
          </p:nvPr>
        </p:nvSpPr>
        <p:spPr/>
        <p:txBody>
          <a:bodyPr>
            <a:normAutofit/>
          </a:bodyPr>
          <a:lstStyle/>
          <a:p>
            <a:r>
              <a:rPr lang="en-US" dirty="0" smtClean="0"/>
              <a:t>Consistent </a:t>
            </a:r>
            <a:r>
              <a:rPr lang="en-US" dirty="0"/>
              <a:t>and correct condom use in every sexual </a:t>
            </a:r>
            <a:r>
              <a:rPr lang="en-US" dirty="0" smtClean="0"/>
              <a:t>encounter</a:t>
            </a:r>
            <a:endParaRPr lang="en-US" dirty="0"/>
          </a:p>
          <a:p>
            <a:r>
              <a:rPr lang="en-GB" dirty="0" smtClean="0"/>
              <a:t> </a:t>
            </a:r>
            <a:r>
              <a:rPr lang="en-US" dirty="0"/>
              <a:t>People with </a:t>
            </a:r>
            <a:r>
              <a:rPr lang="en-US" dirty="0" err="1" smtClean="0"/>
              <a:t>gonorrhoea</a:t>
            </a:r>
            <a:r>
              <a:rPr lang="en-US" dirty="0" smtClean="0"/>
              <a:t> </a:t>
            </a:r>
            <a:r>
              <a:rPr lang="en-US" dirty="0"/>
              <a:t>should notify current and recent sexual partners to help prevent the spread of the disease</a:t>
            </a:r>
            <a:r>
              <a:rPr lang="en-US" dirty="0" smtClean="0"/>
              <a:t>.</a:t>
            </a:r>
          </a:p>
          <a:p>
            <a:r>
              <a:rPr lang="en-GB" dirty="0"/>
              <a:t> </a:t>
            </a:r>
            <a:r>
              <a:rPr lang="en-US" dirty="0"/>
              <a:t>Antibiotic eye ointment is recommended for newborns to prevent gonococcal eye infection</a:t>
            </a:r>
            <a:r>
              <a:rPr lang="en-US" dirty="0" smtClean="0"/>
              <a:t>.</a:t>
            </a:r>
          </a:p>
          <a:p>
            <a:r>
              <a:rPr lang="en-GB" dirty="0"/>
              <a:t> </a:t>
            </a:r>
            <a:r>
              <a:rPr lang="en-US" dirty="0"/>
              <a:t>There are no specific vaccines for the prevention of </a:t>
            </a:r>
            <a:r>
              <a:rPr lang="en-US" dirty="0" err="1"/>
              <a:t>gonorrhoea</a:t>
            </a:r>
            <a:r>
              <a:rPr lang="en-US" dirty="0"/>
              <a:t>.</a:t>
            </a:r>
          </a:p>
          <a:p>
            <a:r>
              <a:rPr lang="en-US" dirty="0"/>
              <a:t>However, studies are showing promising results with the use of a meningococcal type B vaccine (4CMenB) that seems to offer cross-protection against gonorrhea. </a:t>
            </a:r>
          </a:p>
          <a:p>
            <a:endParaRPr lang="en-US" dirty="0" smtClean="0"/>
          </a:p>
        </p:txBody>
      </p:sp>
    </p:spTree>
    <p:extLst>
      <p:ext uri="{BB962C8B-B14F-4D97-AF65-F5344CB8AC3E}">
        <p14:creationId xmlns:p14="http://schemas.microsoft.com/office/powerpoint/2010/main" val="2699732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400" dirty="0">
                <a:latin typeface="Times New Roman" pitchFamily="18" charset="0"/>
                <a:cs typeface="Times New Roman" pitchFamily="18" charset="0"/>
              </a:rPr>
              <a:t>Syphilis is a highly contagious disease and bacterial infection that’s mostly spread through sexual activity, including oral and anal sex.</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Syphilis is a sexually transmitted disease (STD) that can have serious complications when left untreated, but it is simple to cure with the right treatment. </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The infected person often doesn’t know that they have the disease and passes it on to their sexual partner</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16915486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88315"/>
          </a:xfrm>
        </p:spPr>
        <p:txBody>
          <a:bodyPr>
            <a:normAutofit fontScale="90000"/>
          </a:bodyPr>
          <a:lstStyle/>
          <a:p>
            <a:endParaRPr lang="en-US" dirty="0"/>
          </a:p>
        </p:txBody>
      </p:sp>
      <p:sp>
        <p:nvSpPr>
          <p:cNvPr id="3" name="Content Placeholder 2"/>
          <p:cNvSpPr>
            <a:spLocks noGrp="1"/>
          </p:cNvSpPr>
          <p:nvPr>
            <p:ph idx="1"/>
          </p:nvPr>
        </p:nvSpPr>
        <p:spPr>
          <a:xfrm>
            <a:off x="838200" y="1016000"/>
            <a:ext cx="10515600" cy="5516880"/>
          </a:xfrm>
        </p:spPr>
        <p:txBody>
          <a:bodyPr>
            <a:normAutofit/>
          </a:bodyPr>
          <a:lstStyle/>
          <a:p>
            <a:pPr algn="just"/>
            <a:r>
              <a:rPr lang="en-US" dirty="0"/>
              <a:t>WHO has recognized </a:t>
            </a:r>
            <a:r>
              <a:rPr lang="en-US" dirty="0" err="1"/>
              <a:t>gonorrhoea</a:t>
            </a:r>
            <a:r>
              <a:rPr lang="en-US" dirty="0"/>
              <a:t> as a significant public health problem and has set ambitious targets to reduce the global burden through </a:t>
            </a:r>
            <a:r>
              <a:rPr lang="en-US" dirty="0"/>
              <a:t>prevention, diagnosis, and treatment strategies. </a:t>
            </a:r>
            <a:r>
              <a:rPr lang="en-US" dirty="0" smtClean="0"/>
              <a:t>The </a:t>
            </a:r>
            <a:r>
              <a:rPr lang="en-US" i="1" dirty="0" smtClean="0"/>
              <a:t>Global </a:t>
            </a:r>
            <a:r>
              <a:rPr lang="en-US" i="1" dirty="0"/>
              <a:t>Health Sector Strategies on HIV, viral hepatitis and STIs </a:t>
            </a:r>
            <a:r>
              <a:rPr lang="en-US" i="1" dirty="0" smtClean="0"/>
              <a:t>2022–2030</a:t>
            </a:r>
            <a:r>
              <a:rPr lang="en-US" i="1" dirty="0"/>
              <a:t> </a:t>
            </a:r>
            <a:r>
              <a:rPr lang="en-US" dirty="0" smtClean="0"/>
              <a:t>aims </a:t>
            </a:r>
            <a:r>
              <a:rPr lang="en-US" dirty="0"/>
              <a:t>to reduce </a:t>
            </a:r>
            <a:r>
              <a:rPr lang="en-US" dirty="0"/>
              <a:t>the incidence of </a:t>
            </a:r>
            <a:r>
              <a:rPr lang="en-US" i="1" dirty="0"/>
              <a:t>N. </a:t>
            </a:r>
            <a:r>
              <a:rPr lang="en-US" i="1" dirty="0" err="1"/>
              <a:t>gonorrhoeae</a:t>
            </a:r>
            <a:r>
              <a:rPr lang="en-US" dirty="0"/>
              <a:t> infection by 90% by 2030, compared to 2020 baseline. </a:t>
            </a:r>
            <a:endParaRPr lang="en-US" dirty="0" smtClean="0"/>
          </a:p>
          <a:p>
            <a:pPr algn="just"/>
            <a:endParaRPr lang="en-US" dirty="0"/>
          </a:p>
          <a:p>
            <a:pPr algn="just"/>
            <a:r>
              <a:rPr lang="en-US" dirty="0" smtClean="0"/>
              <a:t>WHO </a:t>
            </a:r>
            <a:r>
              <a:rPr lang="en-US" dirty="0"/>
              <a:t>is working with countries and partners to improve people-centered case management approaches, ensure appropriate treatment recommendations and effective testing and partner services strategies, support the development of new easy to use and affordable diagnostics and treatment, vaccine development and improve surveillance</a:t>
            </a:r>
            <a:r>
              <a:rPr lang="en-US" dirty="0" smtClean="0"/>
              <a:t>.</a:t>
            </a:r>
          </a:p>
          <a:p>
            <a:endParaRPr lang="en-US" dirty="0"/>
          </a:p>
        </p:txBody>
      </p:sp>
    </p:spTree>
    <p:extLst>
      <p:ext uri="{BB962C8B-B14F-4D97-AF65-F5344CB8AC3E}">
        <p14:creationId xmlns:p14="http://schemas.microsoft.com/office/powerpoint/2010/main" val="9121526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WHO also works with countries and partners to improve antimicrobial resistance stewardship through the Enhanced </a:t>
            </a:r>
            <a:r>
              <a:rPr lang="en-US" dirty="0" err="1"/>
              <a:t>Gonorrhoea</a:t>
            </a:r>
            <a:r>
              <a:rPr lang="en-US" dirty="0"/>
              <a:t> Antimicrobial Surveillance Program (EGASP), which includes the implementation and use of better surveillance systems to detect antimicrobial resistance in N. </a:t>
            </a:r>
            <a:r>
              <a:rPr lang="en-US" dirty="0" err="1"/>
              <a:t>gonorrhoeae</a:t>
            </a:r>
            <a:r>
              <a:rPr lang="en-US" dirty="0"/>
              <a:t> and to inform locally appropriate treatment.</a:t>
            </a:r>
          </a:p>
        </p:txBody>
      </p:sp>
    </p:spTree>
    <p:extLst>
      <p:ext uri="{BB962C8B-B14F-4D97-AF65-F5344CB8AC3E}">
        <p14:creationId xmlns:p14="http://schemas.microsoft.com/office/powerpoint/2010/main" val="18955484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514350" indent="-514350" algn="just">
              <a:buFont typeface="+mj-lt"/>
              <a:buAutoNum type="arabicPeriod"/>
            </a:pPr>
            <a:r>
              <a:rPr lang="en-GB" b="1" dirty="0">
                <a:solidFill>
                  <a:srgbClr val="000000"/>
                </a:solidFill>
                <a:latin typeface="Times New Roman" pitchFamily="18" charset="0"/>
                <a:cs typeface="Times New Roman" pitchFamily="18" charset="0"/>
              </a:rPr>
              <a:t>Primary prevention</a:t>
            </a:r>
            <a:r>
              <a:rPr lang="en-US" altLang="en-GB" b="1" dirty="0">
                <a:solidFill>
                  <a:srgbClr val="000000"/>
                </a:solidFill>
                <a:latin typeface="Times New Roman" pitchFamily="18" charset="0"/>
                <a:cs typeface="Times New Roman" pitchFamily="18" charset="0"/>
              </a:rPr>
              <a:t>:</a:t>
            </a:r>
            <a:endParaRPr lang="en-GB" b="1" dirty="0">
              <a:solidFill>
                <a:srgbClr val="000000"/>
              </a:solidFill>
              <a:latin typeface="Times New Roman" pitchFamily="18" charset="0"/>
              <a:cs typeface="Times New Roman" pitchFamily="18" charset="0"/>
            </a:endParaRPr>
          </a:p>
          <a:p>
            <a:pPr marL="0" indent="0" algn="just">
              <a:buFont typeface="Wingdings" panose="05000000000000000000" pitchFamily="2" charset="2"/>
              <a:buChar char="ü"/>
            </a:pPr>
            <a:r>
              <a:rPr lang="en-GB" b="1" dirty="0">
                <a:solidFill>
                  <a:srgbClr val="000000"/>
                </a:solidFill>
                <a:latin typeface="Times New Roman" pitchFamily="18" charset="0"/>
                <a:cs typeface="Times New Roman" pitchFamily="18" charset="0"/>
              </a:rPr>
              <a:t>  </a:t>
            </a:r>
            <a:r>
              <a:rPr lang="en-GB" dirty="0">
                <a:solidFill>
                  <a:srgbClr val="000000"/>
                </a:solidFill>
                <a:latin typeface="Times New Roman" pitchFamily="18" charset="0"/>
                <a:cs typeface="Times New Roman" pitchFamily="18" charset="0"/>
              </a:rPr>
              <a:t>Abstinence </a:t>
            </a:r>
          </a:p>
          <a:p>
            <a:pPr marL="457200" indent="-457200" algn="just">
              <a:buFont typeface="Wingdings" panose="05000000000000000000" pitchFamily="2" charset="2"/>
              <a:buChar char="ü"/>
            </a:pPr>
            <a:r>
              <a:rPr lang="en-GB" dirty="0">
                <a:solidFill>
                  <a:srgbClr val="000000"/>
                </a:solidFill>
                <a:latin typeface="Times New Roman" pitchFamily="18" charset="0"/>
                <a:cs typeface="Times New Roman" pitchFamily="18" charset="0"/>
              </a:rPr>
              <a:t>Promotion of safer sexual behaviour including consistent and correct use of condoms</a:t>
            </a:r>
            <a:r>
              <a:rPr lang="en-US" altLang="en-GB" dirty="0">
                <a:solidFill>
                  <a:srgbClr val="000000"/>
                </a:solidFill>
                <a:latin typeface="Times New Roman" pitchFamily="18" charset="0"/>
                <a:cs typeface="Times New Roman" pitchFamily="18" charset="0"/>
              </a:rPr>
              <a:t>.</a:t>
            </a:r>
            <a:r>
              <a:rPr lang="en-GB" dirty="0">
                <a:solidFill>
                  <a:srgbClr val="000000"/>
                </a:solidFill>
                <a:latin typeface="Times New Roman" pitchFamily="18" charset="0"/>
                <a:cs typeface="Times New Roman" pitchFamily="18" charset="0"/>
              </a:rPr>
              <a:t> </a:t>
            </a:r>
          </a:p>
          <a:p>
            <a:pPr marL="457200" indent="-457200" algn="just">
              <a:buFont typeface="Wingdings" panose="05000000000000000000" pitchFamily="2" charset="2"/>
              <a:buChar char="ü"/>
            </a:pPr>
            <a:r>
              <a:rPr lang="en-GB" dirty="0">
                <a:solidFill>
                  <a:srgbClr val="000000"/>
                </a:solidFill>
                <a:latin typeface="Times New Roman" pitchFamily="18" charset="0"/>
                <a:cs typeface="Times New Roman" pitchFamily="18" charset="0"/>
              </a:rPr>
              <a:t>Provision of condoms at affordable prices </a:t>
            </a:r>
          </a:p>
          <a:p>
            <a:pPr marL="457200" indent="-457200" algn="just">
              <a:buFont typeface="Wingdings" panose="05000000000000000000" pitchFamily="2" charset="2"/>
              <a:buChar char="ü"/>
            </a:pPr>
            <a:r>
              <a:rPr lang="en-GB" dirty="0">
                <a:solidFill>
                  <a:srgbClr val="000000"/>
                </a:solidFill>
                <a:latin typeface="Times New Roman" pitchFamily="18" charset="0"/>
                <a:cs typeface="Times New Roman" pitchFamily="18" charset="0"/>
              </a:rPr>
              <a:t>Making the condom accessible </a:t>
            </a:r>
          </a:p>
          <a:p>
            <a:pPr marL="457200" indent="-457200" algn="just">
              <a:buFont typeface="Wingdings" panose="05000000000000000000" pitchFamily="2" charset="2"/>
              <a:buChar char="ü"/>
            </a:pPr>
            <a:r>
              <a:rPr lang="en-GB" dirty="0">
                <a:solidFill>
                  <a:srgbClr val="000000"/>
                </a:solidFill>
                <a:latin typeface="Times New Roman" pitchFamily="18" charset="0"/>
                <a:cs typeface="Times New Roman" pitchFamily="18" charset="0"/>
              </a:rPr>
              <a:t>Reducing rates of partner change by being faithful to only one sexual partner.</a:t>
            </a:r>
          </a:p>
          <a:p>
            <a:pPr marL="0" indent="0" algn="just">
              <a:buNone/>
            </a:pPr>
            <a:endParaRPr lang="en-GB" dirty="0" smtClean="0">
              <a:solidFill>
                <a:srgbClr val="000000"/>
              </a:solidFill>
              <a:latin typeface="Times New Roman" pitchFamily="18" charset="0"/>
              <a:cs typeface="Times New Roman" pitchFamily="18" charset="0"/>
            </a:endParaRPr>
          </a:p>
          <a:p>
            <a:endParaRPr lang="en-US" dirty="0"/>
          </a:p>
        </p:txBody>
      </p:sp>
      <p:sp>
        <p:nvSpPr>
          <p:cNvPr id="4" name="Date Placeholder 3"/>
          <p:cNvSpPr>
            <a:spLocks noGrp="1"/>
          </p:cNvSpPr>
          <p:nvPr>
            <p:ph type="dt" sz="half" idx="10"/>
          </p:nvPr>
        </p:nvSpPr>
        <p:spPr/>
        <p:txBody>
          <a:bodyPr/>
          <a:lstStyle/>
          <a:p>
            <a:fld id="{D7A41FCE-C84E-4718-9B7A-37F19F14713B}" type="datetime1">
              <a:rPr lang="en-US" smtClean="0"/>
              <a:pPr/>
              <a:t>1/10/2024</a:t>
            </a:fld>
            <a:endParaRPr lang="en-US"/>
          </a:p>
        </p:txBody>
      </p:sp>
      <p:sp>
        <p:nvSpPr>
          <p:cNvPr id="5" name="Slide Number Placeholder 4"/>
          <p:cNvSpPr>
            <a:spLocks noGrp="1"/>
          </p:cNvSpPr>
          <p:nvPr>
            <p:ph type="sldNum" sz="quarter" idx="12"/>
          </p:nvPr>
        </p:nvSpPr>
        <p:spPr/>
        <p:txBody>
          <a:bodyPr/>
          <a:lstStyle/>
          <a:p>
            <a:fld id="{DA344894-3421-44F9-AB55-44F9C4DDC6B8}" type="slidenum">
              <a:rPr lang="en-US" smtClean="0"/>
              <a:pPr/>
              <a:t>32</a:t>
            </a:fld>
            <a:endParaRPr lang="en-US"/>
          </a:p>
        </p:txBody>
      </p:sp>
      <p:sp>
        <p:nvSpPr>
          <p:cNvPr id="7" name="Footer Placeholder 6"/>
          <p:cNvSpPr>
            <a:spLocks noGrp="1"/>
          </p:cNvSpPr>
          <p:nvPr>
            <p:ph type="ftr" sz="quarter" idx="11"/>
          </p:nvPr>
        </p:nvSpPr>
        <p:spPr/>
        <p:txBody>
          <a:bodyPr/>
          <a:lstStyle/>
          <a:p>
            <a:r>
              <a:rPr lang="en-US" smtClean="0"/>
              <a:t>Communicable Disease</a:t>
            </a:r>
            <a:endParaRPr lang="en-US"/>
          </a:p>
        </p:txBody>
      </p:sp>
      <p:sp>
        <p:nvSpPr>
          <p:cNvPr id="8" name="Title 7"/>
          <p:cNvSpPr>
            <a:spLocks noGrp="1"/>
          </p:cNvSpPr>
          <p:nvPr>
            <p:ph type="title"/>
          </p:nvPr>
        </p:nvSpPr>
        <p:spPr/>
        <p:txBody>
          <a:bodyPr/>
          <a:lstStyle/>
          <a:p>
            <a:endParaRPr lang="en-US"/>
          </a:p>
        </p:txBody>
      </p:sp>
    </p:spTree>
    <p:extLst>
      <p:ext uri="{BB962C8B-B14F-4D97-AF65-F5344CB8AC3E}">
        <p14:creationId xmlns:p14="http://schemas.microsoft.com/office/powerpoint/2010/main" val="29869963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2800" y="533400"/>
            <a:ext cx="6858000" cy="884238"/>
          </a:xfrm>
        </p:spPr>
        <p:txBody>
          <a:bodyPr/>
          <a:lstStyle/>
          <a:p>
            <a:pPr algn="l"/>
            <a:r>
              <a:rPr lang="en-US" altLang="en-GB" b="1" dirty="0" smtClean="0">
                <a:solidFill>
                  <a:srgbClr val="000000"/>
                </a:solidFill>
                <a:latin typeface="Times New Roman" pitchFamily="18" charset="0"/>
                <a:cs typeface="Times New Roman" pitchFamily="18" charset="0"/>
              </a:rPr>
              <a:t>2. </a:t>
            </a:r>
            <a:r>
              <a:rPr lang="en-GB" b="1" dirty="0" smtClean="0">
                <a:solidFill>
                  <a:srgbClr val="000000"/>
                </a:solidFill>
                <a:latin typeface="Times New Roman" pitchFamily="18" charset="0"/>
                <a:cs typeface="Times New Roman" pitchFamily="18" charset="0"/>
              </a:rPr>
              <a:t>Secondary prevention </a:t>
            </a:r>
            <a:endParaRPr lang="en-US" dirty="0"/>
          </a:p>
        </p:txBody>
      </p:sp>
      <p:sp>
        <p:nvSpPr>
          <p:cNvPr id="3" name="Content Placeholder 2"/>
          <p:cNvSpPr>
            <a:spLocks noGrp="1"/>
          </p:cNvSpPr>
          <p:nvPr>
            <p:ph idx="1"/>
          </p:nvPr>
        </p:nvSpPr>
        <p:spPr/>
        <p:txBody>
          <a:bodyPr>
            <a:noAutofit/>
          </a:bodyPr>
          <a:lstStyle/>
          <a:p>
            <a:pPr marL="457200" indent="-457200" algn="just">
              <a:buFont typeface="Wingdings" panose="05000000000000000000" pitchFamily="2" charset="2"/>
              <a:buChar char="ü"/>
            </a:pPr>
            <a:r>
              <a:rPr lang="en-US" altLang="en-GB" dirty="0">
                <a:solidFill>
                  <a:srgbClr val="000000"/>
                </a:solidFill>
                <a:latin typeface="Times New Roman" pitchFamily="18" charset="0"/>
                <a:cs typeface="Times New Roman" pitchFamily="18" charset="0"/>
              </a:rPr>
              <a:t>P</a:t>
            </a:r>
            <a:r>
              <a:rPr lang="en-GB" dirty="0" err="1">
                <a:solidFill>
                  <a:srgbClr val="000000"/>
                </a:solidFill>
                <a:latin typeface="Times New Roman" pitchFamily="18" charset="0"/>
                <a:cs typeface="Times New Roman" pitchFamily="18" charset="0"/>
              </a:rPr>
              <a:t>romotion</a:t>
            </a:r>
            <a:r>
              <a:rPr lang="en-GB" dirty="0">
                <a:solidFill>
                  <a:srgbClr val="000000"/>
                </a:solidFill>
                <a:latin typeface="Times New Roman" pitchFamily="18" charset="0"/>
                <a:cs typeface="Times New Roman" pitchFamily="18" charset="0"/>
              </a:rPr>
              <a:t> of health care seeking behaviour directed particularly towards those at increased risk of acquiring </a:t>
            </a:r>
            <a:r>
              <a:rPr lang="en-GB" dirty="0" err="1">
                <a:solidFill>
                  <a:srgbClr val="000000"/>
                </a:solidFill>
                <a:latin typeface="Times New Roman" pitchFamily="18" charset="0"/>
                <a:cs typeface="Times New Roman" pitchFamily="18" charset="0"/>
              </a:rPr>
              <a:t>STIs</a:t>
            </a:r>
            <a:r>
              <a:rPr lang="en-GB" dirty="0">
                <a:solidFill>
                  <a:srgbClr val="000000"/>
                </a:solidFill>
                <a:latin typeface="Times New Roman" pitchFamily="18" charset="0"/>
                <a:cs typeface="Times New Roman" pitchFamily="18" charset="0"/>
              </a:rPr>
              <a:t> including HIV infection. </a:t>
            </a:r>
          </a:p>
          <a:p>
            <a:pPr marL="457200" indent="-457200" algn="just">
              <a:buFont typeface="Wingdings" panose="05000000000000000000" pitchFamily="2" charset="2"/>
              <a:buChar char="ü"/>
            </a:pPr>
            <a:r>
              <a:rPr lang="en-GB" dirty="0">
                <a:solidFill>
                  <a:srgbClr val="000000"/>
                </a:solidFill>
                <a:latin typeface="Times New Roman" pitchFamily="18" charset="0"/>
                <a:cs typeface="Times New Roman" pitchFamily="18" charset="0"/>
              </a:rPr>
              <a:t>The provision of accessible, effective and acceptable services which offer diagnosis and effective treatment for both symptomatic and asymptomatic patients with </a:t>
            </a:r>
            <a:r>
              <a:rPr lang="en-GB" dirty="0" err="1">
                <a:solidFill>
                  <a:srgbClr val="000000"/>
                </a:solidFill>
                <a:latin typeface="Times New Roman" pitchFamily="18" charset="0"/>
                <a:cs typeface="Times New Roman" pitchFamily="18" charset="0"/>
              </a:rPr>
              <a:t>STIs</a:t>
            </a:r>
            <a:r>
              <a:rPr lang="en-GB" dirty="0">
                <a:solidFill>
                  <a:srgbClr val="000000"/>
                </a:solidFill>
                <a:latin typeface="Times New Roman" pitchFamily="18" charset="0"/>
                <a:cs typeface="Times New Roman" pitchFamily="18" charset="0"/>
              </a:rPr>
              <a:t> and their partners.</a:t>
            </a:r>
          </a:p>
          <a:p>
            <a:pPr marL="0" indent="0" algn="just">
              <a:buNone/>
            </a:pPr>
            <a:r>
              <a:rPr lang="en-GB" dirty="0" smtClean="0">
                <a:solidFill>
                  <a:srgbClr val="000000"/>
                </a:solidFill>
              </a:rPr>
              <a:t> </a:t>
            </a:r>
            <a:endParaRPr lang="en-GB" dirty="0">
              <a:solidFill>
                <a:srgbClr val="000000"/>
              </a:solidFill>
            </a:endParaRPr>
          </a:p>
          <a:p>
            <a:endParaRPr lang="en-US" dirty="0"/>
          </a:p>
        </p:txBody>
      </p:sp>
      <p:sp>
        <p:nvSpPr>
          <p:cNvPr id="4" name="Date Placeholder 3"/>
          <p:cNvSpPr>
            <a:spLocks noGrp="1"/>
          </p:cNvSpPr>
          <p:nvPr>
            <p:ph type="dt" sz="half" idx="10"/>
          </p:nvPr>
        </p:nvSpPr>
        <p:spPr/>
        <p:txBody>
          <a:bodyPr/>
          <a:lstStyle/>
          <a:p>
            <a:fld id="{50CD61DE-7C86-4F93-A379-BD766723F4FB}" type="datetime1">
              <a:rPr lang="en-US" smtClean="0"/>
              <a:pPr/>
              <a:t>1/10/2024</a:t>
            </a:fld>
            <a:endParaRPr lang="en-US"/>
          </a:p>
        </p:txBody>
      </p:sp>
      <p:sp>
        <p:nvSpPr>
          <p:cNvPr id="5" name="Slide Number Placeholder 4"/>
          <p:cNvSpPr>
            <a:spLocks noGrp="1"/>
          </p:cNvSpPr>
          <p:nvPr>
            <p:ph type="sldNum" sz="quarter" idx="12"/>
          </p:nvPr>
        </p:nvSpPr>
        <p:spPr/>
        <p:txBody>
          <a:bodyPr/>
          <a:lstStyle/>
          <a:p>
            <a:fld id="{DA344894-3421-44F9-AB55-44F9C4DDC6B8}" type="slidenum">
              <a:rPr lang="en-US" smtClean="0"/>
              <a:pPr/>
              <a:t>33</a:t>
            </a:fld>
            <a:endParaRPr lang="en-US"/>
          </a:p>
        </p:txBody>
      </p:sp>
      <p:sp>
        <p:nvSpPr>
          <p:cNvPr id="7" name="Footer Placeholder 6"/>
          <p:cNvSpPr>
            <a:spLocks noGrp="1"/>
          </p:cNvSpPr>
          <p:nvPr>
            <p:ph type="ftr" sz="quarter" idx="11"/>
          </p:nvPr>
        </p:nvSpPr>
        <p:spPr/>
        <p:txBody>
          <a:bodyPr/>
          <a:lstStyle/>
          <a:p>
            <a:r>
              <a:rPr lang="en-US" smtClean="0"/>
              <a:t>Communicable Disease</a:t>
            </a:r>
            <a:endParaRPr lang="en-US"/>
          </a:p>
        </p:txBody>
      </p:sp>
    </p:spTree>
    <p:extLst>
      <p:ext uri="{BB962C8B-B14F-4D97-AF65-F5344CB8AC3E}">
        <p14:creationId xmlns:p14="http://schemas.microsoft.com/office/powerpoint/2010/main" val="13915722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Prevention and Control </a:t>
            </a:r>
            <a:endParaRPr lang="en-US" dirty="0"/>
          </a:p>
        </p:txBody>
      </p:sp>
      <p:sp>
        <p:nvSpPr>
          <p:cNvPr id="3" name="Content Placeholder 2"/>
          <p:cNvSpPr>
            <a:spLocks noGrp="1"/>
          </p:cNvSpPr>
          <p:nvPr>
            <p:ph idx="1"/>
          </p:nvPr>
        </p:nvSpPr>
        <p:spPr/>
        <p:txBody>
          <a:bodyPr/>
          <a:lstStyle/>
          <a:p>
            <a:pPr algn="just"/>
            <a:r>
              <a:rPr lang="en-US" dirty="0">
                <a:solidFill>
                  <a:srgbClr val="374151"/>
                </a:solidFill>
                <a:latin typeface="Times New Roman" panose="02020603050405020304" pitchFamily="18" charset="0"/>
                <a:cs typeface="Times New Roman" panose="02020603050405020304" pitchFamily="18" charset="0"/>
              </a:rPr>
              <a:t>Prevention methods include practicing safe sex by using condoms, being in a mutually monogamous relationship with an uninfected partner, and regular testing for STIs, especially if there is a change in sexual partners or if symptoms of infection are present. If you suspect you have gonorrhea or any other STI, it is crucial to seek medical advice promptly for diagnosis and appropriate treatment.</a:t>
            </a:r>
            <a:endParaRPr lang="en-US" dirty="0">
              <a:solidFill>
                <a:srgbClr val="37415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70209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Treatment </a:t>
            </a:r>
            <a:endParaRPr lang="en-US" dirty="0"/>
          </a:p>
        </p:txBody>
      </p:sp>
      <p:sp>
        <p:nvSpPr>
          <p:cNvPr id="3" name="Content Placeholder 2"/>
          <p:cNvSpPr>
            <a:spLocks noGrp="1"/>
          </p:cNvSpPr>
          <p:nvPr>
            <p:ph idx="1"/>
          </p:nvPr>
        </p:nvSpPr>
        <p:spPr/>
        <p:txBody>
          <a:bodyPr/>
          <a:lstStyle/>
          <a:p>
            <a:r>
              <a:rPr lang="en-US" dirty="0"/>
              <a:t>People with </a:t>
            </a:r>
            <a:r>
              <a:rPr lang="en-US" dirty="0" err="1"/>
              <a:t>gonorrhoea</a:t>
            </a:r>
            <a:r>
              <a:rPr lang="en-US" dirty="0"/>
              <a:t> should be treated as soon as possible.</a:t>
            </a:r>
          </a:p>
          <a:p>
            <a:r>
              <a:rPr lang="en-US" dirty="0" err="1"/>
              <a:t>Gonorrhoea</a:t>
            </a:r>
            <a:r>
              <a:rPr lang="en-US" dirty="0"/>
              <a:t> is treated with antibiotics called </a:t>
            </a:r>
            <a:r>
              <a:rPr lang="en-US" dirty="0" err="1"/>
              <a:t>cephalosporins</a:t>
            </a:r>
            <a:r>
              <a:rPr lang="en-US" dirty="0"/>
              <a:t>. These include:</a:t>
            </a:r>
          </a:p>
          <a:p>
            <a:r>
              <a:rPr lang="en-US" dirty="0"/>
              <a:t>ceftriaxone, usually given by injection and is the preferred treatment</a:t>
            </a:r>
          </a:p>
          <a:p>
            <a:r>
              <a:rPr lang="en-US" dirty="0" err="1"/>
              <a:t>cefixime</a:t>
            </a:r>
            <a:r>
              <a:rPr lang="en-US" dirty="0"/>
              <a:t>, usually given orally with another antibiotic, azithromycin, but only when ceftriaxone is not feasible.</a:t>
            </a:r>
          </a:p>
          <a:p>
            <a:r>
              <a:rPr lang="en-US" dirty="0"/>
              <a:t>People should wait 7 days after taking the medicine before having sex. They should notify their sexual partner(s) to get tested or treated. </a:t>
            </a:r>
          </a:p>
        </p:txBody>
      </p:sp>
    </p:spTree>
    <p:extLst>
      <p:ext uri="{BB962C8B-B14F-4D97-AF65-F5344CB8AC3E}">
        <p14:creationId xmlns:p14="http://schemas.microsoft.com/office/powerpoint/2010/main" val="35413931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838200" y="294006"/>
            <a:ext cx="10195559" cy="6350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60833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00201"/>
            <a:ext cx="10744200" cy="4602163"/>
          </a:xfrm>
        </p:spPr>
        <p:txBody>
          <a:bodyPr>
            <a:noAutofit/>
          </a:bodyPr>
          <a:lstStyle/>
          <a:p>
            <a:r>
              <a:rPr lang="en-US" sz="2400" dirty="0">
                <a:latin typeface="Times New Roman" pitchFamily="18" charset="0"/>
                <a:cs typeface="Times New Roman" pitchFamily="18" charset="0"/>
              </a:rPr>
              <a:t>The prevalence of syphilis in the general population in Nepal has not been investigated before.</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 As expected the prevalence of syphilis among the rural women in this study (0.2%) was much lower than in a previous study of high-risk populations in Kathmandu and nearby cities, where 0.7% of female sex workers had active syphilis, and 2.5% a previous infection .</a:t>
            </a:r>
          </a:p>
          <a:p>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 The estimated prevalence for women in Southeast Asia is 0.37% .</a:t>
            </a:r>
          </a:p>
          <a:p>
            <a:endParaRPr lang="en-US" sz="2400" dirty="0">
              <a:latin typeface="Times New Roman" pitchFamily="18" charset="0"/>
              <a:cs typeface="Times New Roman" pitchFamily="18" charset="0"/>
            </a:endParaRPr>
          </a:p>
        </p:txBody>
      </p:sp>
      <p:sp>
        <p:nvSpPr>
          <p:cNvPr id="2" name="Title 1"/>
          <p:cNvSpPr>
            <a:spLocks noGrp="1"/>
          </p:cNvSpPr>
          <p:nvPr>
            <p:ph type="title"/>
          </p:nvPr>
        </p:nvSpPr>
        <p:spPr/>
        <p:txBody>
          <a:bodyPr>
            <a:normAutofit/>
          </a:bodyPr>
          <a:lstStyle/>
          <a:p>
            <a:r>
              <a:rPr lang="en-US" sz="3200" dirty="0" smtClean="0"/>
              <a:t>Prevalence of the syphilis in the </a:t>
            </a:r>
            <a:r>
              <a:rPr lang="en-US" sz="3200" dirty="0"/>
              <a:t>N</a:t>
            </a:r>
            <a:r>
              <a:rPr lang="en-US" sz="3200" dirty="0" smtClean="0"/>
              <a:t>epalese context </a:t>
            </a:r>
            <a:endParaRPr lang="en-US" sz="3200" dirty="0"/>
          </a:p>
        </p:txBody>
      </p:sp>
    </p:spTree>
    <p:extLst>
      <p:ext uri="{BB962C8B-B14F-4D97-AF65-F5344CB8AC3E}">
        <p14:creationId xmlns:p14="http://schemas.microsoft.com/office/powerpoint/2010/main" val="25554417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6920" y="965200"/>
            <a:ext cx="10967720" cy="5151120"/>
          </a:xfrm>
        </p:spPr>
        <p:txBody>
          <a:bodyPr>
            <a:normAutofit fontScale="25000" lnSpcReduction="20000"/>
          </a:bodyPr>
          <a:lstStyle/>
          <a:p>
            <a:pPr algn="just">
              <a:lnSpc>
                <a:spcPct val="170000"/>
              </a:lnSpc>
              <a:buFont typeface="Wingdings" pitchFamily="2" charset="2"/>
              <a:buChar char="Ø"/>
            </a:pPr>
            <a:r>
              <a:rPr lang="en-US" sz="9600" dirty="0" smtClean="0">
                <a:latin typeface="Times New Roman" pitchFamily="18" charset="0"/>
                <a:cs typeface="Times New Roman" pitchFamily="18" charset="0"/>
              </a:rPr>
              <a:t>Syphilis </a:t>
            </a:r>
            <a:r>
              <a:rPr lang="en-US" sz="9600" dirty="0">
                <a:latin typeface="Times New Roman" pitchFamily="18" charset="0"/>
                <a:cs typeface="Times New Roman" pitchFamily="18" charset="0"/>
              </a:rPr>
              <a:t>is caused by spiral shaped bacterium called </a:t>
            </a:r>
            <a:r>
              <a:rPr lang="en-US" sz="9600" i="1" dirty="0" err="1">
                <a:latin typeface="Times New Roman" pitchFamily="18" charset="0"/>
                <a:cs typeface="Times New Roman" pitchFamily="18" charset="0"/>
              </a:rPr>
              <a:t>Treponema</a:t>
            </a:r>
            <a:r>
              <a:rPr lang="en-US" sz="9600" i="1" dirty="0">
                <a:latin typeface="Times New Roman" pitchFamily="18" charset="0"/>
                <a:cs typeface="Times New Roman" pitchFamily="18" charset="0"/>
              </a:rPr>
              <a:t> pallidum</a:t>
            </a:r>
            <a:r>
              <a:rPr lang="en-US" sz="9600" i="1" dirty="0" smtClean="0">
                <a:latin typeface="Times New Roman" pitchFamily="18" charset="0"/>
                <a:cs typeface="Times New Roman" pitchFamily="18" charset="0"/>
              </a:rPr>
              <a:t>.</a:t>
            </a:r>
            <a:endParaRPr lang="en-US" sz="9600" dirty="0">
              <a:latin typeface="Times New Roman" pitchFamily="18" charset="0"/>
              <a:cs typeface="Times New Roman" pitchFamily="18" charset="0"/>
            </a:endParaRPr>
          </a:p>
          <a:p>
            <a:pPr algn="just">
              <a:lnSpc>
                <a:spcPct val="170000"/>
              </a:lnSpc>
              <a:buFont typeface="Wingdings" pitchFamily="2" charset="2"/>
              <a:buChar char="Ø"/>
            </a:pPr>
            <a:r>
              <a:rPr lang="en-US" sz="9600" dirty="0">
                <a:latin typeface="Times New Roman" pitchFamily="18" charset="0"/>
                <a:cs typeface="Times New Roman" pitchFamily="18" charset="0"/>
              </a:rPr>
              <a:t>The most common route of transmission is through contact with an infected person’s sore  during sexual activity</a:t>
            </a:r>
            <a:r>
              <a:rPr lang="en-US" sz="9600" dirty="0" smtClean="0">
                <a:latin typeface="Times New Roman" pitchFamily="18" charset="0"/>
                <a:cs typeface="Times New Roman" pitchFamily="18" charset="0"/>
              </a:rPr>
              <a:t>.</a:t>
            </a:r>
            <a:endParaRPr lang="en-US" sz="9600" dirty="0">
              <a:latin typeface="Times New Roman" pitchFamily="18" charset="0"/>
              <a:cs typeface="Times New Roman" pitchFamily="18" charset="0"/>
            </a:endParaRPr>
          </a:p>
          <a:p>
            <a:pPr algn="just">
              <a:lnSpc>
                <a:spcPct val="170000"/>
              </a:lnSpc>
              <a:buFont typeface="Wingdings" pitchFamily="2" charset="2"/>
              <a:buChar char="Ø"/>
            </a:pPr>
            <a:r>
              <a:rPr lang="en-US" sz="9600" dirty="0">
                <a:latin typeface="Times New Roman" pitchFamily="18" charset="0"/>
                <a:cs typeface="Times New Roman" pitchFamily="18" charset="0"/>
              </a:rPr>
              <a:t>Syphilis is contagious during its primary and secondary stages, and sometimes in the early latent period</a:t>
            </a:r>
            <a:r>
              <a:rPr lang="en-US" sz="9600" dirty="0" smtClean="0">
                <a:latin typeface="Times New Roman" pitchFamily="18" charset="0"/>
                <a:cs typeface="Times New Roman" pitchFamily="18" charset="0"/>
              </a:rPr>
              <a:t>.</a:t>
            </a:r>
            <a:endParaRPr lang="en-US" sz="9600" dirty="0">
              <a:latin typeface="Times New Roman" pitchFamily="18" charset="0"/>
              <a:cs typeface="Times New Roman" pitchFamily="18" charset="0"/>
            </a:endParaRPr>
          </a:p>
          <a:p>
            <a:pPr algn="just">
              <a:lnSpc>
                <a:spcPct val="170000"/>
              </a:lnSpc>
              <a:buFont typeface="Wingdings" pitchFamily="2" charset="2"/>
              <a:buChar char="Ø"/>
            </a:pPr>
            <a:r>
              <a:rPr lang="en-US" sz="9600" dirty="0">
                <a:latin typeface="Times New Roman" pitchFamily="18" charset="0"/>
                <a:cs typeface="Times New Roman" pitchFamily="18" charset="0"/>
              </a:rPr>
              <a:t>Syphilis may spread through direct unprotected close contact with an lesion(such as during kissing) or through infected mothers to their babies during pregnancy or childbirth (congenital syphilis).</a:t>
            </a:r>
          </a:p>
          <a:p>
            <a:pPr>
              <a:buFont typeface="Wingdings" pitchFamily="2" charset="2"/>
              <a:buChar char="Ø"/>
            </a:pPr>
            <a:endParaRPr lang="en-US" sz="6000" dirty="0">
              <a:latin typeface="Times New Roman" pitchFamily="18" charset="0"/>
              <a:cs typeface="Times New Roman" pitchFamily="18" charset="0"/>
            </a:endParaRPr>
          </a:p>
          <a:p>
            <a:pPr marL="0" indent="0">
              <a:buNone/>
            </a:pPr>
            <a:r>
              <a:rPr lang="en-US" sz="6000" i="1" dirty="0"/>
              <a:t> </a:t>
            </a:r>
          </a:p>
          <a:p>
            <a:pPr>
              <a:buFont typeface="Wingdings" pitchFamily="2" charset="2"/>
              <a:buChar char="Ø"/>
            </a:pPr>
            <a:endParaRPr lang="en-US" dirty="0" smtClean="0"/>
          </a:p>
        </p:txBody>
      </p:sp>
      <p:sp>
        <p:nvSpPr>
          <p:cNvPr id="2" name="Title 1"/>
          <p:cNvSpPr>
            <a:spLocks noGrp="1"/>
          </p:cNvSpPr>
          <p:nvPr>
            <p:ph type="title"/>
          </p:nvPr>
        </p:nvSpPr>
        <p:spPr>
          <a:xfrm>
            <a:off x="838200" y="365125"/>
            <a:ext cx="10515600" cy="600075"/>
          </a:xfrm>
        </p:spPr>
        <p:txBody>
          <a:bodyPr>
            <a:normAutofit fontScale="90000"/>
          </a:bodyPr>
          <a:lstStyle/>
          <a:p>
            <a:r>
              <a:rPr lang="en-US" dirty="0" smtClean="0"/>
              <a:t>Cause and factors </a:t>
            </a:r>
            <a:endParaRPr lang="en-US" dirty="0"/>
          </a:p>
        </p:txBody>
      </p:sp>
    </p:spTree>
    <p:extLst>
      <p:ext uri="{BB962C8B-B14F-4D97-AF65-F5344CB8AC3E}">
        <p14:creationId xmlns:p14="http://schemas.microsoft.com/office/powerpoint/2010/main" val="3697791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98261"/>
          </a:xfrm>
        </p:spPr>
        <p:txBody>
          <a:bodyPr>
            <a:normAutofit fontScale="90000"/>
          </a:bodyPr>
          <a:lstStyle/>
          <a:p>
            <a:r>
              <a:rPr lang="en-GB" dirty="0" smtClean="0"/>
              <a:t>Causes</a:t>
            </a:r>
            <a:endParaRPr lang="en-US" dirty="0"/>
          </a:p>
        </p:txBody>
      </p:sp>
      <p:sp>
        <p:nvSpPr>
          <p:cNvPr id="3" name="Content Placeholder 2"/>
          <p:cNvSpPr>
            <a:spLocks noGrp="1"/>
          </p:cNvSpPr>
          <p:nvPr>
            <p:ph idx="1"/>
          </p:nvPr>
        </p:nvSpPr>
        <p:spPr>
          <a:xfrm>
            <a:off x="838199" y="1126671"/>
            <a:ext cx="11032671" cy="5050292"/>
          </a:xfrm>
        </p:spPr>
        <p:txBody>
          <a:bodyPr>
            <a:normAutofit/>
          </a:bodyPr>
          <a:lstStyle/>
          <a:p>
            <a:pPr>
              <a:lnSpc>
                <a:spcPct val="150000"/>
              </a:lnSpc>
            </a:pPr>
            <a:r>
              <a:rPr lang="en-US" sz="2400" dirty="0">
                <a:latin typeface="Times New Roman" panose="02020603050405020304" pitchFamily="18" charset="0"/>
                <a:cs typeface="Times New Roman" panose="02020603050405020304" pitchFamily="18" charset="0"/>
              </a:rPr>
              <a:t>Syphilis is transmitted from syphilis infected persons to healthy ones through genital, oral or anal sex or from infected mother to fetus during pregnancy or to new-born baby while giving birth. </a:t>
            </a:r>
            <a:endParaRPr lang="en-US" sz="2400" dirty="0" smtClean="0">
              <a:latin typeface="Times New Roman" panose="02020603050405020304" pitchFamily="18" charset="0"/>
              <a:cs typeface="Times New Roman" panose="02020603050405020304" pitchFamily="18" charset="0"/>
            </a:endParaRPr>
          </a:p>
          <a:p>
            <a:pPr>
              <a:lnSpc>
                <a:spcPct val="150000"/>
              </a:lnSpc>
            </a:pPr>
            <a:r>
              <a:rPr lang="en-US" sz="2400" dirty="0" smtClean="0">
                <a:latin typeface="Times New Roman" panose="02020603050405020304" pitchFamily="18" charset="0"/>
                <a:cs typeface="Times New Roman" panose="02020603050405020304" pitchFamily="18" charset="0"/>
              </a:rPr>
              <a:t>Syphilis </a:t>
            </a:r>
            <a:r>
              <a:rPr lang="en-US" sz="2400" dirty="0">
                <a:latin typeface="Times New Roman" panose="02020603050405020304" pitchFamily="18" charset="0"/>
                <a:cs typeface="Times New Roman" panose="02020603050405020304" pitchFamily="18" charset="0"/>
              </a:rPr>
              <a:t>is caused by spiral shaped bacterium </a:t>
            </a:r>
            <a:r>
              <a:rPr lang="en-US" sz="2400" i="1" dirty="0" err="1">
                <a:latin typeface="Times New Roman" panose="02020603050405020304" pitchFamily="18" charset="0"/>
                <a:cs typeface="Times New Roman" panose="02020603050405020304" pitchFamily="18" charset="0"/>
              </a:rPr>
              <a:t>Treponema</a:t>
            </a:r>
            <a:r>
              <a:rPr lang="en-US" sz="2400" i="1" dirty="0">
                <a:latin typeface="Times New Roman" panose="02020603050405020304" pitchFamily="18" charset="0"/>
                <a:cs typeface="Times New Roman" panose="02020603050405020304" pitchFamily="18" charset="0"/>
              </a:rPr>
              <a:t> pallidum </a:t>
            </a:r>
            <a:r>
              <a:rPr lang="en-US" sz="2400" dirty="0">
                <a:latin typeface="Times New Roman" panose="02020603050405020304" pitchFamily="18" charset="0"/>
                <a:cs typeface="Times New Roman" panose="02020603050405020304" pitchFamily="18" charset="0"/>
              </a:rPr>
              <a:t>where the spiral shape allows it to burrow into mucous membranes or enter through minute breaks in the skin</a:t>
            </a:r>
            <a:r>
              <a:rPr lang="en-US" sz="2400" dirty="0" smtClean="0">
                <a:latin typeface="Times New Roman" panose="02020603050405020304" pitchFamily="18" charset="0"/>
                <a:cs typeface="Times New Roman" panose="02020603050405020304" pitchFamily="18" charset="0"/>
              </a:rPr>
              <a:t>.</a:t>
            </a:r>
          </a:p>
          <a:p>
            <a:pPr>
              <a:lnSpc>
                <a:spcPct val="150000"/>
              </a:lnSpc>
            </a:pP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Syphilis doesn’t pass through toilet seats, shared utensils or casual contact. Less commonly, syphilis can be passed through </a:t>
            </a:r>
            <a:r>
              <a:rPr lang="en-US" sz="2400" dirty="0" err="1">
                <a:latin typeface="Times New Roman" panose="02020603050405020304" pitchFamily="18" charset="0"/>
                <a:cs typeface="Times New Roman" panose="02020603050405020304" pitchFamily="18" charset="0"/>
              </a:rPr>
              <a:t>kisssing</a:t>
            </a:r>
            <a:r>
              <a:rPr lang="en-US" sz="2400" dirty="0">
                <a:latin typeface="Times New Roman" panose="02020603050405020304" pitchFamily="18" charset="0"/>
                <a:cs typeface="Times New Roman" panose="02020603050405020304" pitchFamily="18" charset="0"/>
              </a:rPr>
              <a:t> if broken skin comes into contact. </a:t>
            </a:r>
          </a:p>
        </p:txBody>
      </p:sp>
    </p:spTree>
    <p:extLst>
      <p:ext uri="{BB962C8B-B14F-4D97-AF65-F5344CB8AC3E}">
        <p14:creationId xmlns:p14="http://schemas.microsoft.com/office/powerpoint/2010/main" val="34829717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Risk factors </a:t>
            </a:r>
            <a:endParaRPr lang="en-US" dirty="0"/>
          </a:p>
        </p:txBody>
      </p:sp>
      <p:sp>
        <p:nvSpPr>
          <p:cNvPr id="3" name="Content Placeholder 2"/>
          <p:cNvSpPr>
            <a:spLocks noGrp="1"/>
          </p:cNvSpPr>
          <p:nvPr>
            <p:ph idx="1"/>
          </p:nvPr>
        </p:nvSpPr>
        <p:spPr/>
        <p:txBody>
          <a:bodyPr/>
          <a:lstStyle/>
          <a:p>
            <a:r>
              <a:rPr lang="en-US" dirty="0"/>
              <a:t>The factors that can increase a person’s risk of infection can be listed as below :</a:t>
            </a:r>
          </a:p>
          <a:p>
            <a:pPr lvl="1"/>
            <a:r>
              <a:rPr lang="en-US" dirty="0"/>
              <a:t>Unprotected sex</a:t>
            </a:r>
          </a:p>
          <a:p>
            <a:pPr lvl="1"/>
            <a:r>
              <a:rPr lang="en-US" dirty="0"/>
              <a:t>Multiple sex partners</a:t>
            </a:r>
          </a:p>
          <a:p>
            <a:pPr lvl="1"/>
            <a:r>
              <a:rPr lang="en-US" dirty="0"/>
              <a:t>HIV infection</a:t>
            </a:r>
          </a:p>
          <a:p>
            <a:pPr lvl="1"/>
            <a:r>
              <a:rPr lang="en-US" dirty="0"/>
              <a:t>Man who makes sexual relationship with men.</a:t>
            </a:r>
          </a:p>
        </p:txBody>
      </p:sp>
    </p:spTree>
    <p:extLst>
      <p:ext uri="{BB962C8B-B14F-4D97-AF65-F5344CB8AC3E}">
        <p14:creationId xmlns:p14="http://schemas.microsoft.com/office/powerpoint/2010/main" val="22390976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447801"/>
            <a:ext cx="9931400" cy="4525963"/>
          </a:xfrm>
        </p:spPr>
        <p:txBody>
          <a:bodyPr>
            <a:normAutofit/>
          </a:bodyPr>
          <a:lstStyle/>
          <a:p>
            <a:pPr>
              <a:lnSpc>
                <a:spcPct val="150000"/>
              </a:lnSpc>
            </a:pPr>
            <a:r>
              <a:rPr lang="en-US" sz="2400" dirty="0">
                <a:latin typeface="Times New Roman" pitchFamily="18" charset="0"/>
                <a:cs typeface="Times New Roman" pitchFamily="18" charset="0"/>
              </a:rPr>
              <a:t>Syphilis symptoms can be hard to notice. The best way to know if you have syphilis is to tested</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nSpc>
                <a:spcPct val="150000"/>
              </a:lnSpc>
            </a:pPr>
            <a:r>
              <a:rPr lang="en-US" sz="2400" dirty="0">
                <a:latin typeface="Times New Roman" pitchFamily="18" charset="0"/>
                <a:cs typeface="Times New Roman" pitchFamily="18" charset="0"/>
              </a:rPr>
              <a:t>Syphilis  can be kind of confusing because there are a few different stages and they can overlap or happen around the same time</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nSpc>
                <a:spcPct val="150000"/>
              </a:lnSpc>
            </a:pPr>
            <a:r>
              <a:rPr lang="en-US" sz="2400" dirty="0">
                <a:latin typeface="Times New Roman" pitchFamily="18" charset="0"/>
                <a:cs typeface="Times New Roman" pitchFamily="18" charset="0"/>
              </a:rPr>
              <a:t>Symptoms can vary with each stage, and they might not always happen in the same order for every one</a:t>
            </a:r>
            <a:r>
              <a:rPr lang="en-US"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a:p>
            <a:pPr>
              <a:lnSpc>
                <a:spcPct val="150000"/>
              </a:lnSpc>
            </a:pPr>
            <a:r>
              <a:rPr lang="en-US" sz="2400" dirty="0">
                <a:latin typeface="Times New Roman" pitchFamily="18" charset="0"/>
                <a:cs typeface="Times New Roman" pitchFamily="18" charset="0"/>
              </a:rPr>
              <a:t>Stages are primary stage, secondary stage and late stage .</a:t>
            </a:r>
          </a:p>
          <a:p>
            <a:endParaRPr lang="en-US" dirty="0" smtClean="0"/>
          </a:p>
          <a:p>
            <a:endParaRPr lang="en-US" dirty="0" smtClean="0"/>
          </a:p>
        </p:txBody>
      </p:sp>
      <p:sp>
        <p:nvSpPr>
          <p:cNvPr id="3" name="Title 2"/>
          <p:cNvSpPr>
            <a:spLocks noGrp="1"/>
          </p:cNvSpPr>
          <p:nvPr>
            <p:ph type="title"/>
          </p:nvPr>
        </p:nvSpPr>
        <p:spPr/>
        <p:txBody>
          <a:bodyPr>
            <a:normAutofit/>
          </a:bodyPr>
          <a:lstStyle/>
          <a:p>
            <a:r>
              <a:rPr lang="en-US" dirty="0"/>
              <a:t>S</a:t>
            </a:r>
            <a:r>
              <a:rPr lang="en-US" dirty="0" smtClean="0"/>
              <a:t>ymptoms</a:t>
            </a:r>
            <a:endParaRPr lang="en-US" dirty="0"/>
          </a:p>
        </p:txBody>
      </p:sp>
    </p:spTree>
    <p:extLst>
      <p:ext uri="{BB962C8B-B14F-4D97-AF65-F5344CB8AC3E}">
        <p14:creationId xmlns:p14="http://schemas.microsoft.com/office/powerpoint/2010/main" val="13068989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256665"/>
            <a:ext cx="10515600" cy="4351338"/>
          </a:xfrm>
        </p:spPr>
        <p:txBody>
          <a:bodyPr>
            <a:normAutofit fontScale="92500"/>
          </a:bodyPr>
          <a:lstStyle/>
          <a:p>
            <a:r>
              <a:rPr lang="en-US" sz="2600" dirty="0">
                <a:latin typeface="Times New Roman" pitchFamily="18" charset="0"/>
                <a:cs typeface="Times New Roman" pitchFamily="18" charset="0"/>
              </a:rPr>
              <a:t>About 10 days to 3 months after infection we  may find a painless sore (chancre).</a:t>
            </a:r>
          </a:p>
          <a:p>
            <a:endParaRPr lang="en-US" sz="2600" dirty="0">
              <a:latin typeface="Times New Roman" pitchFamily="18" charset="0"/>
              <a:cs typeface="Times New Roman" pitchFamily="18" charset="0"/>
            </a:endParaRPr>
          </a:p>
          <a:p>
            <a:r>
              <a:rPr lang="en-US" sz="2600" dirty="0">
                <a:latin typeface="Times New Roman" pitchFamily="18" charset="0"/>
                <a:cs typeface="Times New Roman" pitchFamily="18" charset="0"/>
              </a:rPr>
              <a:t>Chancres are usually firm, round, and </a:t>
            </a:r>
            <a:r>
              <a:rPr lang="en-US" sz="2600" dirty="0" smtClean="0">
                <a:latin typeface="Times New Roman" pitchFamily="18" charset="0"/>
                <a:cs typeface="Times New Roman" pitchFamily="18" charset="0"/>
              </a:rPr>
              <a:t>painless, or  </a:t>
            </a:r>
            <a:r>
              <a:rPr lang="en-US" sz="2600" dirty="0">
                <a:latin typeface="Times New Roman" pitchFamily="18" charset="0"/>
                <a:cs typeface="Times New Roman" pitchFamily="18" charset="0"/>
              </a:rPr>
              <a:t>sometimes open and wet.</a:t>
            </a:r>
          </a:p>
          <a:p>
            <a:pPr marL="0" indent="0">
              <a:buNone/>
            </a:pPr>
            <a:endParaRPr lang="en-US" sz="2600" dirty="0">
              <a:latin typeface="Times New Roman" pitchFamily="18" charset="0"/>
              <a:cs typeface="Times New Roman" pitchFamily="18" charset="0"/>
            </a:endParaRPr>
          </a:p>
          <a:p>
            <a:r>
              <a:rPr lang="en-US" sz="2600" dirty="0">
                <a:latin typeface="Times New Roman" pitchFamily="18" charset="0"/>
                <a:cs typeface="Times New Roman" pitchFamily="18" charset="0"/>
              </a:rPr>
              <a:t>It is  usually occurs on the penis or vagina, in the mouth or around the bottom.</a:t>
            </a:r>
          </a:p>
          <a:p>
            <a:endParaRPr lang="en-US" sz="2600" dirty="0">
              <a:latin typeface="Times New Roman" pitchFamily="18" charset="0"/>
              <a:cs typeface="Times New Roman" pitchFamily="18" charset="0"/>
            </a:endParaRPr>
          </a:p>
          <a:p>
            <a:r>
              <a:rPr lang="en-US" sz="2600" dirty="0">
                <a:latin typeface="Times New Roman" pitchFamily="18" charset="0"/>
                <a:cs typeface="Times New Roman" pitchFamily="18" charset="0"/>
              </a:rPr>
              <a:t>Chancre usually heals within two to six weeks. </a:t>
            </a:r>
          </a:p>
          <a:p>
            <a:endParaRPr lang="en-US" sz="2600" dirty="0">
              <a:latin typeface="Times New Roman" pitchFamily="18" charset="0"/>
              <a:cs typeface="Times New Roman" pitchFamily="18" charset="0"/>
            </a:endParaRPr>
          </a:p>
          <a:p>
            <a:r>
              <a:rPr lang="en-US" sz="2600" dirty="0">
                <a:latin typeface="Times New Roman" pitchFamily="18" charset="0"/>
                <a:cs typeface="Times New Roman" pitchFamily="18" charset="0"/>
              </a:rPr>
              <a:t>If the infection is not treated, it will move to the second stage.</a:t>
            </a:r>
          </a:p>
          <a:p>
            <a:endParaRPr lang="en-US" dirty="0"/>
          </a:p>
        </p:txBody>
      </p:sp>
      <p:sp>
        <p:nvSpPr>
          <p:cNvPr id="3" name="Title 2"/>
          <p:cNvSpPr>
            <a:spLocks noGrp="1"/>
          </p:cNvSpPr>
          <p:nvPr>
            <p:ph type="title"/>
          </p:nvPr>
        </p:nvSpPr>
        <p:spPr>
          <a:xfrm>
            <a:off x="838200" y="365125"/>
            <a:ext cx="10515600" cy="630555"/>
          </a:xfrm>
        </p:spPr>
        <p:txBody>
          <a:bodyPr>
            <a:normAutofit fontScale="90000"/>
          </a:bodyPr>
          <a:lstStyle/>
          <a:p>
            <a:r>
              <a:rPr lang="en-US" dirty="0" smtClean="0"/>
              <a:t>Primary syphilis (first stage)</a:t>
            </a:r>
            <a:endParaRPr lang="en-US" dirty="0"/>
          </a:p>
        </p:txBody>
      </p:sp>
    </p:spTree>
    <p:extLst>
      <p:ext uri="{BB962C8B-B14F-4D97-AF65-F5344CB8AC3E}">
        <p14:creationId xmlns:p14="http://schemas.microsoft.com/office/powerpoint/2010/main" val="17961196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437</TotalTime>
  <Words>2034</Words>
  <Application>Microsoft Office PowerPoint</Application>
  <PresentationFormat>Widescreen</PresentationFormat>
  <Paragraphs>203</Paragraphs>
  <Slides>36</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Arial</vt:lpstr>
      <vt:lpstr>Calibri</vt:lpstr>
      <vt:lpstr>Calibri Light</vt:lpstr>
      <vt:lpstr>Times New Roman</vt:lpstr>
      <vt:lpstr>Wingdings</vt:lpstr>
      <vt:lpstr>Office Theme</vt:lpstr>
      <vt:lpstr>Syphilis</vt:lpstr>
      <vt:lpstr>Introduction </vt:lpstr>
      <vt:lpstr>PowerPoint Presentation</vt:lpstr>
      <vt:lpstr>Prevalence of the syphilis in the Nepalese context </vt:lpstr>
      <vt:lpstr>Cause and factors </vt:lpstr>
      <vt:lpstr>Causes</vt:lpstr>
      <vt:lpstr>Risk factors </vt:lpstr>
      <vt:lpstr>Symptoms</vt:lpstr>
      <vt:lpstr>Primary syphilis (first stage)</vt:lpstr>
      <vt:lpstr>Chancre on the surface of a tongue:</vt:lpstr>
      <vt:lpstr>Secondary Syphilis (Second stage)</vt:lpstr>
      <vt:lpstr>PowerPoint Presentation</vt:lpstr>
      <vt:lpstr>Tertiary Stage (Late syphilis)</vt:lpstr>
      <vt:lpstr>PowerPoint Presentation</vt:lpstr>
      <vt:lpstr>Mode of transmission </vt:lpstr>
      <vt:lpstr>Medicine used for treatment based on National protocol </vt:lpstr>
      <vt:lpstr>Prevention and controlling measures </vt:lpstr>
      <vt:lpstr>Gonorrhoea </vt:lpstr>
      <vt:lpstr>Introduction </vt:lpstr>
      <vt:lpstr>PowerPoint Presentation</vt:lpstr>
      <vt:lpstr>Global Scenerio</vt:lpstr>
      <vt:lpstr>National Scenerio </vt:lpstr>
      <vt:lpstr>Mode of transmission of Neisseria gonorrhoeae </vt:lpstr>
      <vt:lpstr>Symptoms </vt:lpstr>
      <vt:lpstr>PowerPoint Presentation</vt:lpstr>
      <vt:lpstr>Gonorrhea at other sites in the body</vt:lpstr>
      <vt:lpstr>Risk factors</vt:lpstr>
      <vt:lpstr>Diagnosis</vt:lpstr>
      <vt:lpstr>Prevention</vt:lpstr>
      <vt:lpstr>PowerPoint Presentation</vt:lpstr>
      <vt:lpstr>PowerPoint Presentation</vt:lpstr>
      <vt:lpstr>PowerPoint Presentation</vt:lpstr>
      <vt:lpstr>2. Secondary prevention </vt:lpstr>
      <vt:lpstr>Prevention and Control </vt:lpstr>
      <vt:lpstr>Treatment </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Syphilis</dc:title>
  <dc:creator>Hp</dc:creator>
  <cp:lastModifiedBy>Hp</cp:lastModifiedBy>
  <cp:revision>37</cp:revision>
  <dcterms:created xsi:type="dcterms:W3CDTF">2023-12-14T09:39:13Z</dcterms:created>
  <dcterms:modified xsi:type="dcterms:W3CDTF">2024-01-10T05:55:23Z</dcterms:modified>
</cp:coreProperties>
</file>