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301" r:id="rId3"/>
    <p:sldId id="261" r:id="rId4"/>
    <p:sldId id="291" r:id="rId5"/>
    <p:sldId id="262" r:id="rId6"/>
    <p:sldId id="263" r:id="rId7"/>
    <p:sldId id="293" r:id="rId8"/>
    <p:sldId id="294" r:id="rId9"/>
    <p:sldId id="267" r:id="rId10"/>
    <p:sldId id="268" r:id="rId11"/>
    <p:sldId id="287" r:id="rId12"/>
    <p:sldId id="288" r:id="rId13"/>
    <p:sldId id="270" r:id="rId14"/>
    <p:sldId id="295" r:id="rId15"/>
    <p:sldId id="296" r:id="rId16"/>
    <p:sldId id="297" r:id="rId17"/>
    <p:sldId id="298" r:id="rId18"/>
    <p:sldId id="273" r:id="rId19"/>
    <p:sldId id="274" r:id="rId20"/>
    <p:sldId id="299" r:id="rId21"/>
    <p:sldId id="300" r:id="rId22"/>
    <p:sldId id="283" r:id="rId23"/>
    <p:sldId id="285" r:id="rId24"/>
    <p:sldId id="275" r:id="rId25"/>
    <p:sldId id="27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0D351-6D4B-411F-9E69-3CD3A5C763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3228A-1910-4463-900D-9B81231647D2}">
      <dgm:prSet phldrT="[Text]"/>
      <dgm:spPr/>
      <dgm:t>
        <a:bodyPr/>
        <a:lstStyle/>
        <a:p>
          <a:r>
            <a:rPr lang="en-US" dirty="0" smtClean="0"/>
            <a:t>Enteric cycle or sexual cycle</a:t>
          </a:r>
          <a:endParaRPr lang="en-US" dirty="0"/>
        </a:p>
      </dgm:t>
    </dgm:pt>
    <dgm:pt modelId="{E5070BC5-68FF-4292-9D69-45B9DBE4BA87}" type="parTrans" cxnId="{E69B4ED0-400B-452C-9870-81A712350EBC}">
      <dgm:prSet/>
      <dgm:spPr/>
      <dgm:t>
        <a:bodyPr/>
        <a:lstStyle/>
        <a:p>
          <a:endParaRPr lang="en-US"/>
        </a:p>
      </dgm:t>
    </dgm:pt>
    <dgm:pt modelId="{A60FC636-2783-41AB-80E8-919DA2EA9CEF}" type="sibTrans" cxnId="{E69B4ED0-400B-452C-9870-81A712350EBC}">
      <dgm:prSet/>
      <dgm:spPr/>
      <dgm:t>
        <a:bodyPr/>
        <a:lstStyle/>
        <a:p>
          <a:endParaRPr lang="en-US"/>
        </a:p>
      </dgm:t>
    </dgm:pt>
    <dgm:pt modelId="{22A72D3E-21E9-457B-B78E-6C962DFAB1C6}">
      <dgm:prSet phldrT="[Text]"/>
      <dgm:spPr/>
      <dgm:t>
        <a:bodyPr/>
        <a:lstStyle/>
        <a:p>
          <a:r>
            <a:rPr lang="en-US" dirty="0" err="1" smtClean="0"/>
            <a:t>Exo</a:t>
          </a:r>
          <a:r>
            <a:rPr lang="en-US" dirty="0" smtClean="0"/>
            <a:t> enteric cycle or asexual cycle</a:t>
          </a:r>
          <a:endParaRPr lang="en-US" dirty="0"/>
        </a:p>
      </dgm:t>
    </dgm:pt>
    <dgm:pt modelId="{78EC97EA-1626-46DF-8BCE-0A325422E121}" type="parTrans" cxnId="{EED7865E-B424-4DA3-894D-C8DD8A30B350}">
      <dgm:prSet/>
      <dgm:spPr/>
      <dgm:t>
        <a:bodyPr/>
        <a:lstStyle/>
        <a:p>
          <a:endParaRPr lang="en-US"/>
        </a:p>
      </dgm:t>
    </dgm:pt>
    <dgm:pt modelId="{4E3CD02A-1BDD-4B97-AD9E-937E86A778DA}" type="sibTrans" cxnId="{EED7865E-B424-4DA3-894D-C8DD8A30B350}">
      <dgm:prSet/>
      <dgm:spPr/>
      <dgm:t>
        <a:bodyPr/>
        <a:lstStyle/>
        <a:p>
          <a:endParaRPr lang="en-US"/>
        </a:p>
      </dgm:t>
    </dgm:pt>
    <dgm:pt modelId="{58D8BD2B-0626-41D8-A9F8-D84BE06ADE0E}" type="pres">
      <dgm:prSet presAssocID="{5E80D351-6D4B-411F-9E69-3CD3A5C763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97499B-098B-49C5-9168-BE3FC5872564}" type="pres">
      <dgm:prSet presAssocID="{AC23228A-1910-4463-900D-9B81231647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DFC3C-BAFA-492B-A434-059336B89F14}" type="pres">
      <dgm:prSet presAssocID="{A60FC636-2783-41AB-80E8-919DA2EA9CEF}" presName="spacer" presStyleCnt="0"/>
      <dgm:spPr/>
    </dgm:pt>
    <dgm:pt modelId="{A2D477F0-3AA4-46CB-84E0-7036777D4733}" type="pres">
      <dgm:prSet presAssocID="{22A72D3E-21E9-457B-B78E-6C962DFAB1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01D37-B45C-4608-9663-5EBE51A9C491}" type="presOf" srcId="{AC23228A-1910-4463-900D-9B81231647D2}" destId="{1197499B-098B-49C5-9168-BE3FC5872564}" srcOrd="0" destOrd="0" presId="urn:microsoft.com/office/officeart/2005/8/layout/vList2"/>
    <dgm:cxn modelId="{EED7865E-B424-4DA3-894D-C8DD8A30B350}" srcId="{5E80D351-6D4B-411F-9E69-3CD3A5C76340}" destId="{22A72D3E-21E9-457B-B78E-6C962DFAB1C6}" srcOrd="1" destOrd="0" parTransId="{78EC97EA-1626-46DF-8BCE-0A325422E121}" sibTransId="{4E3CD02A-1BDD-4B97-AD9E-937E86A778DA}"/>
    <dgm:cxn modelId="{E69B4ED0-400B-452C-9870-81A712350EBC}" srcId="{5E80D351-6D4B-411F-9E69-3CD3A5C76340}" destId="{AC23228A-1910-4463-900D-9B81231647D2}" srcOrd="0" destOrd="0" parTransId="{E5070BC5-68FF-4292-9D69-45B9DBE4BA87}" sibTransId="{A60FC636-2783-41AB-80E8-919DA2EA9CEF}"/>
    <dgm:cxn modelId="{F3255BDB-2A47-4874-8F14-34782AB36ED4}" type="presOf" srcId="{5E80D351-6D4B-411F-9E69-3CD3A5C76340}" destId="{58D8BD2B-0626-41D8-A9F8-D84BE06ADE0E}" srcOrd="0" destOrd="0" presId="urn:microsoft.com/office/officeart/2005/8/layout/vList2"/>
    <dgm:cxn modelId="{160CDB15-2353-43EB-AC0E-E2302B536201}" type="presOf" srcId="{22A72D3E-21E9-457B-B78E-6C962DFAB1C6}" destId="{A2D477F0-3AA4-46CB-84E0-7036777D4733}" srcOrd="0" destOrd="0" presId="urn:microsoft.com/office/officeart/2005/8/layout/vList2"/>
    <dgm:cxn modelId="{11DE2930-B964-4E5A-A953-C8740ADDC8B9}" type="presParOf" srcId="{58D8BD2B-0626-41D8-A9F8-D84BE06ADE0E}" destId="{1197499B-098B-49C5-9168-BE3FC5872564}" srcOrd="0" destOrd="0" presId="urn:microsoft.com/office/officeart/2005/8/layout/vList2"/>
    <dgm:cxn modelId="{1B910AD5-DEF3-4691-8A87-5E0E93D3E4B6}" type="presParOf" srcId="{58D8BD2B-0626-41D8-A9F8-D84BE06ADE0E}" destId="{2E3DFC3C-BAFA-492B-A434-059336B89F14}" srcOrd="1" destOrd="0" presId="urn:microsoft.com/office/officeart/2005/8/layout/vList2"/>
    <dgm:cxn modelId="{18AE09F3-C0B8-4A87-B5F9-AFA54DFEA16B}" type="presParOf" srcId="{58D8BD2B-0626-41D8-A9F8-D84BE06ADE0E}" destId="{A2D477F0-3AA4-46CB-84E0-7036777D47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7499B-098B-49C5-9168-BE3FC5872564}">
      <dsp:nvSpPr>
        <dsp:cNvPr id="0" name=""/>
        <dsp:cNvSpPr/>
      </dsp:nvSpPr>
      <dsp:spPr>
        <a:xfrm>
          <a:off x="0" y="39530"/>
          <a:ext cx="8229600" cy="215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Enteric cycle or sexual cycle</a:t>
          </a:r>
          <a:endParaRPr lang="en-US" sz="4500" kern="1200" dirty="0"/>
        </a:p>
      </dsp:txBody>
      <dsp:txXfrm>
        <a:off x="0" y="39530"/>
        <a:ext cx="8229600" cy="2158650"/>
      </dsp:txXfrm>
    </dsp:sp>
    <dsp:sp modelId="{A2D477F0-3AA4-46CB-84E0-7036777D4733}">
      <dsp:nvSpPr>
        <dsp:cNvPr id="0" name=""/>
        <dsp:cNvSpPr/>
      </dsp:nvSpPr>
      <dsp:spPr>
        <a:xfrm>
          <a:off x="0" y="2327781"/>
          <a:ext cx="8229600" cy="215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Exo</a:t>
          </a:r>
          <a:r>
            <a:rPr lang="en-US" sz="4500" kern="1200" dirty="0" smtClean="0"/>
            <a:t> enteric cycle or asexual cycle</a:t>
          </a:r>
          <a:endParaRPr lang="en-US" sz="4500" kern="1200" dirty="0"/>
        </a:p>
      </dsp:txBody>
      <dsp:txXfrm>
        <a:off x="0" y="2327781"/>
        <a:ext cx="8229600" cy="2158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0E8B0-B08A-4C19-B153-A8E1D208E98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10DF5-3616-47EC-BBCB-F98695E3D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6FA09E-F5D0-46DA-9863-B64C9B5ECB9E}" type="slidenum">
              <a:rPr lang="ar-SA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7A7709-4387-45BC-974B-5917D97BF758}" type="slidenum">
              <a:rPr lang="ar-SA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BB5055-BEF1-4D93-8F4F-0E95FB50C39E}" type="slidenum">
              <a:rPr lang="ar-SA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CCBDDB-5A2F-4EE6-9B51-3C2D6FF934DD}" type="slidenum">
              <a:rPr lang="ar-SA"/>
              <a:pPr/>
              <a:t>16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F22212-CA14-467C-8EC3-B43EA9816ABA}" type="slidenum">
              <a:rPr lang="ar-SA"/>
              <a:pPr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248F1-3EBB-415A-9BB3-BEDFDA1D42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CCCA05-574A-4935-A676-71F82B1E29B4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CA4501-8FBB-4F46-86E7-591EC9982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533400"/>
            <a:ext cx="6172200" cy="1894362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Toxoplasma</a:t>
            </a:r>
            <a:r>
              <a:rPr lang="en-US" sz="4400" dirty="0" smtClean="0"/>
              <a:t> </a:t>
            </a:r>
            <a:r>
              <a:rPr lang="en-US" sz="4400" dirty="0" err="1" smtClean="0"/>
              <a:t>gondii</a:t>
            </a:r>
            <a:endParaRPr lang="en-US" sz="4400" dirty="0"/>
          </a:p>
        </p:txBody>
      </p:sp>
      <p:pic>
        <p:nvPicPr>
          <p:cNvPr id="4" name="Picture 3" descr="despicable-me-Min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21526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Intermediate host: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an_person_mens_r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7086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– two phases: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0716_120921_1437028823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Ingestion of </a:t>
            </a:r>
            <a:r>
              <a:rPr lang="en-US" dirty="0" err="1" smtClean="0">
                <a:solidFill>
                  <a:srgbClr val="FF0000"/>
                </a:solidFill>
              </a:rPr>
              <a:t>sporulated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oocysts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contaminated soil, food or water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Ingestion of tissue cyst containing </a:t>
            </a:r>
            <a:r>
              <a:rPr lang="en-US" dirty="0" err="1" smtClean="0">
                <a:solidFill>
                  <a:srgbClr val="FF0000"/>
                </a:solidFill>
              </a:rPr>
              <a:t>bradyzoites</a:t>
            </a:r>
            <a:r>
              <a:rPr lang="en-US" dirty="0" smtClean="0"/>
              <a:t> from undercooked meat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By blood transfusion, needle stick injuries, organ transplantation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Transplacentral</a:t>
            </a:r>
            <a:r>
              <a:rPr lang="en-US" dirty="0" smtClean="0"/>
              <a:t> transmission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Laboratory accidents </a:t>
            </a:r>
          </a:p>
          <a:p>
            <a:pPr marL="624078" indent="-514350">
              <a:buNone/>
            </a:pPr>
            <a:r>
              <a:rPr lang="en-US" dirty="0" smtClean="0"/>
              <a:t> ( </a:t>
            </a:r>
            <a:r>
              <a:rPr lang="en-US" dirty="0" err="1" smtClean="0">
                <a:solidFill>
                  <a:srgbClr val="FF0000"/>
                </a:solidFill>
              </a:rPr>
              <a:t>Tachyzoites</a:t>
            </a:r>
            <a:r>
              <a:rPr lang="en-US" dirty="0" smtClean="0"/>
              <a:t> are the infective form in blood)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to man: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Disease: Toxoplasmosis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en-US" smtClean="0"/>
              <a:t>Acquired toxoplasmosis</a:t>
            </a:r>
          </a:p>
          <a:p>
            <a:pPr lvl="1"/>
            <a:r>
              <a:rPr lang="en-US" smtClean="0"/>
              <a:t>Mild lymphatic inflammation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smtClean="0"/>
              <a:t>Congenital toxoplasmosis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0000"/>
                </a:solidFill>
                <a:latin typeface="Antique Olive Compact" pitchFamily="34" charset="0"/>
              </a:rPr>
              <a:t>Congenital Toxoplasmosis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1143000"/>
            <a:ext cx="746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 dirty="0" err="1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Intracerebral</a:t>
            </a:r>
            <a:r>
              <a:rPr lang="en-US" sz="28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 calcification.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 dirty="0" err="1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Chorioretinitis</a:t>
            </a:r>
            <a:r>
              <a:rPr lang="en-US" sz="28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 . </a:t>
            </a:r>
            <a:r>
              <a:rPr lang="en-US" b="1" u="sng" dirty="0">
                <a:solidFill>
                  <a:schemeClr val="accent2"/>
                </a:solidFill>
              </a:rPr>
              <a:t>Ocular toxoplasmosis</a:t>
            </a:r>
            <a:endParaRPr lang="en-US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Hydrocephaly.</a:t>
            </a:r>
            <a:r>
              <a:rPr lang="en-US" sz="20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     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 dirty="0" err="1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Microcephaly</a:t>
            </a:r>
            <a:r>
              <a:rPr lang="en-US" sz="28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 . </a:t>
            </a:r>
            <a:endParaRPr lang="en-US" b="1" dirty="0">
              <a:solidFill>
                <a:srgbClr val="9933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Convulsions.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Mental retardation 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 dirty="0" err="1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Cardiomegaly</a:t>
            </a:r>
            <a:r>
              <a:rPr lang="en-US" sz="28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 .</a:t>
            </a: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 flipH="1">
            <a:off x="3581400" y="22860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67400" y="123348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>
                <a:solidFill>
                  <a:schemeClr val="accent2"/>
                </a:solidFill>
              </a:rPr>
              <a:t>toxoplasmic encephalitis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62400" y="24384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chemeClr val="accent2"/>
                </a:solidFill>
              </a:rPr>
              <a:t>Congenital disease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16391" name="Picture 7" descr="toxoplasma hydroceph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343400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143000"/>
          </a:xfrm>
        </p:spPr>
        <p:txBody>
          <a:bodyPr/>
          <a:lstStyle/>
          <a:p>
            <a:r>
              <a:rPr lang="en-US" sz="2000" b="1" smtClean="0">
                <a:latin typeface="Arial Rounded MT Bold" pitchFamily="34" charset="0"/>
              </a:rPr>
              <a:t>Congenital toxoplasmosis is a problem in 1-5/1000 pregnancies</a:t>
            </a:r>
            <a:endParaRPr lang="en-US" sz="2800" b="1" smtClean="0">
              <a:latin typeface="Arial Rounded MT Bold" pitchFamily="34" charset="0"/>
            </a:endParaRP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828800"/>
            <a:ext cx="4876800" cy="48006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If a woman is infected for the </a:t>
            </a:r>
            <a:r>
              <a:rPr lang="en-US" sz="2400" b="1" dirty="0" smtClean="0"/>
              <a:t>first</a:t>
            </a:r>
            <a:r>
              <a:rPr lang="en-US" sz="2400" dirty="0" smtClean="0"/>
              <a:t> time during pregnancy the parasite can cross the placenta and cause fetal disease.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Both the* </a:t>
            </a:r>
            <a:r>
              <a:rPr lang="en-US" sz="2400" b="1" dirty="0" smtClean="0"/>
              <a:t>probability</a:t>
            </a:r>
            <a:r>
              <a:rPr lang="en-US" sz="2400" dirty="0" smtClean="0"/>
              <a:t> and </a:t>
            </a:r>
            <a:r>
              <a:rPr lang="en-US" sz="2400" b="1" dirty="0" smtClean="0"/>
              <a:t>severity</a:t>
            </a:r>
            <a:r>
              <a:rPr lang="en-US" sz="2400" dirty="0" smtClean="0"/>
              <a:t> of the disease depend on when the infection takes place during pregnancy.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/>
              <a:t>Early</a:t>
            </a:r>
            <a:r>
              <a:rPr lang="en-US" sz="2400" b="1" dirty="0" smtClean="0"/>
              <a:t>:</a:t>
            </a:r>
            <a:r>
              <a:rPr lang="en-US" sz="2400" dirty="0" smtClean="0"/>
              <a:t> low transmission, but severe disease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/>
              <a:t>Late</a:t>
            </a:r>
            <a:r>
              <a:rPr lang="en-US" sz="2400" b="1" dirty="0" smtClean="0"/>
              <a:t>:</a:t>
            </a:r>
            <a:r>
              <a:rPr lang="en-US" sz="2400" dirty="0" smtClean="0"/>
              <a:t> high transmission, more benign symptoms.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dirty="0" smtClean="0"/>
              <a:t>Hydrocephaly.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 smtClean="0"/>
          </a:p>
        </p:txBody>
      </p:sp>
      <p:pic>
        <p:nvPicPr>
          <p:cNvPr id="17412" name="Picture 4" descr="calcif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009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Bulging fore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29559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779838" y="1346200"/>
            <a:ext cx="3487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latin typeface="Antique Olive" pitchFamily="34" charset="0"/>
              </a:rPr>
              <a:t>* </a:t>
            </a:r>
            <a:r>
              <a:rPr lang="en-US" sz="2000" b="1" u="sng">
                <a:latin typeface="Antique Olive" pitchFamily="34" charset="0"/>
              </a:rPr>
              <a:t>Intracerebral calcification</a:t>
            </a:r>
            <a:r>
              <a:rPr lang="en-US" b="1">
                <a:latin typeface="Antique Olive" pitchFamily="34" charset="0"/>
              </a:rPr>
              <a:t>.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1981200" y="1752600"/>
            <a:ext cx="19050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H="1" flipV="1">
            <a:off x="1447800" y="4876800"/>
            <a:ext cx="27432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 flipH="1">
            <a:off x="1981200" y="1722438"/>
            <a:ext cx="1905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 flipV="1">
            <a:off x="1463675" y="4860925"/>
            <a:ext cx="2743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Lab Diagnosis of Toxoplasmosis: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 rtlCol="0">
            <a:normAutofit fontScale="70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/>
              <a:t>The demonstration of the Toxoplasma </a:t>
            </a:r>
            <a:r>
              <a:rPr lang="en-US" dirty="0" err="1" smtClean="0"/>
              <a:t>gondii</a:t>
            </a:r>
            <a:r>
              <a:rPr lang="en-US" dirty="0" smtClean="0"/>
              <a:t> organism in blood, body fluids, or tissue.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/>
              <a:t>Detection</a:t>
            </a:r>
            <a:r>
              <a:rPr lang="en-US" dirty="0" smtClean="0"/>
              <a:t> of </a:t>
            </a:r>
            <a:r>
              <a:rPr lang="en-US" b="1" dirty="0" smtClean="0"/>
              <a:t>Toxoplasma</a:t>
            </a:r>
            <a:r>
              <a:rPr lang="en-US" dirty="0" smtClean="0"/>
              <a:t> </a:t>
            </a:r>
            <a:r>
              <a:rPr lang="en-US" b="1" dirty="0" err="1" smtClean="0"/>
              <a:t>gondii</a:t>
            </a:r>
            <a:r>
              <a:rPr lang="en-US" dirty="0" smtClean="0"/>
              <a:t> </a:t>
            </a:r>
            <a:r>
              <a:rPr lang="en-US" b="1" dirty="0" smtClean="0"/>
              <a:t>antigen</a:t>
            </a:r>
            <a:r>
              <a:rPr lang="en-US" dirty="0" smtClean="0"/>
              <a:t> in blood or body fluids by enzyme-linked </a:t>
            </a:r>
            <a:r>
              <a:rPr lang="en-US" dirty="0" err="1" smtClean="0"/>
              <a:t>immunosorbent</a:t>
            </a:r>
            <a:r>
              <a:rPr lang="en-US" dirty="0" smtClean="0"/>
              <a:t> assay (</a:t>
            </a:r>
            <a:r>
              <a:rPr lang="en-US" b="1" dirty="0" smtClean="0"/>
              <a:t>ELISA</a:t>
            </a:r>
            <a:r>
              <a:rPr lang="en-US" dirty="0" smtClean="0"/>
              <a:t>) technique.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/>
              <a:t>The Sabin-Feldman dye test: </a:t>
            </a:r>
            <a:r>
              <a:rPr lang="en-US" dirty="0" smtClean="0"/>
              <a:t>is a sensitive and specific neutralization test. It measures </a:t>
            </a:r>
            <a:r>
              <a:rPr lang="en-US" dirty="0" err="1" smtClean="0"/>
              <a:t>IgG</a:t>
            </a:r>
            <a:r>
              <a:rPr lang="en-US" dirty="0" smtClean="0"/>
              <a:t> antibody and is the standard reference test for toxoplasmosis. High titers suggest acute disease.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/>
              <a:t>Serologically</a:t>
            </a:r>
            <a:r>
              <a:rPr lang="en-US" dirty="0" smtClean="0"/>
              <a:t>: </a:t>
            </a:r>
            <a:r>
              <a:rPr lang="en-US" dirty="0" err="1" smtClean="0"/>
              <a:t>IgM</a:t>
            </a:r>
            <a:r>
              <a:rPr lang="en-US" dirty="0" smtClean="0"/>
              <a:t> fluorescent antibody test detects </a:t>
            </a:r>
            <a:r>
              <a:rPr lang="en-US" dirty="0" err="1" smtClean="0"/>
              <a:t>IgM</a:t>
            </a:r>
            <a:r>
              <a:rPr lang="en-US" dirty="0" smtClean="0"/>
              <a:t> antibodies within the first week of infection, but titers fall within a few months.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/>
              <a:t>P</a:t>
            </a:r>
            <a:r>
              <a:rPr lang="en-US" dirty="0" smtClean="0"/>
              <a:t>olymerase </a:t>
            </a:r>
            <a:r>
              <a:rPr lang="en-US" b="1" dirty="0" smtClean="0"/>
              <a:t>C</a:t>
            </a:r>
            <a:r>
              <a:rPr lang="en-US" dirty="0" smtClean="0"/>
              <a:t>hain </a:t>
            </a:r>
            <a:r>
              <a:rPr lang="en-US" b="1" dirty="0" smtClean="0"/>
              <a:t>R</a:t>
            </a:r>
            <a:r>
              <a:rPr lang="en-US" dirty="0" smtClean="0"/>
              <a:t>eaction on body fluids, including CSF, amniotic fluid, and blood.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/>
              <a:t>Skin test </a:t>
            </a:r>
            <a:r>
              <a:rPr lang="en-US" dirty="0" smtClean="0"/>
              <a:t>results showing delayed skin hypersensitivity to Toxoplasma </a:t>
            </a:r>
            <a:r>
              <a:rPr lang="en-US" dirty="0" err="1" smtClean="0"/>
              <a:t>gondii</a:t>
            </a:r>
            <a:r>
              <a:rPr lang="en-US" dirty="0" smtClean="0"/>
              <a:t> antigens.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/>
              <a:t>Antibody</a:t>
            </a:r>
            <a:r>
              <a:rPr lang="en-US" dirty="0" smtClean="0"/>
              <a:t> </a:t>
            </a:r>
            <a:r>
              <a:rPr lang="en-US" b="1" dirty="0" smtClean="0"/>
              <a:t>levels</a:t>
            </a:r>
            <a:r>
              <a:rPr lang="en-US" dirty="0" smtClean="0"/>
              <a:t> in aqueous humor or CSF may reflect local antibody production and infection.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/>
              <a:t>Animal inoculation</a:t>
            </a:r>
            <a:r>
              <a:rPr lang="en-US" dirty="0" smtClean="0"/>
              <a:t>: inoculation of suspected infected tissues into experimental animals.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/>
              <a:t>Culture</a:t>
            </a:r>
            <a:r>
              <a:rPr lang="en-US" dirty="0" smtClean="0"/>
              <a:t>: inoculation of suspected infected tissues into tissue culture.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standard antibody detection test</a:t>
            </a:r>
          </a:p>
          <a:p>
            <a:r>
              <a:rPr lang="en-US" dirty="0" smtClean="0"/>
              <a:t>Done only in reference laboratories</a:t>
            </a:r>
          </a:p>
          <a:p>
            <a:endParaRPr lang="en-US" dirty="0" smtClean="0"/>
          </a:p>
          <a:p>
            <a:r>
              <a:rPr lang="en-US" dirty="0" smtClean="0"/>
              <a:t>Complement mediated neutralization test that requires live </a:t>
            </a:r>
            <a:r>
              <a:rPr lang="en-US" dirty="0" err="1" smtClean="0"/>
              <a:t>tachyzoites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Live </a:t>
            </a:r>
            <a:r>
              <a:rPr lang="en-US" dirty="0" err="1" smtClean="0"/>
              <a:t>tachyzoites</a:t>
            </a:r>
            <a:r>
              <a:rPr lang="en-US" dirty="0" smtClean="0"/>
              <a:t> are incubated with complement and test serum</a:t>
            </a:r>
          </a:p>
          <a:p>
            <a:r>
              <a:rPr lang="en-US" dirty="0" smtClean="0"/>
              <a:t>Alkaline </a:t>
            </a:r>
            <a:r>
              <a:rPr lang="en-US" dirty="0" err="1" smtClean="0"/>
              <a:t>methylene</a:t>
            </a:r>
            <a:r>
              <a:rPr lang="en-US" dirty="0" smtClean="0"/>
              <a:t> blue dye is added and </a:t>
            </a:r>
            <a:r>
              <a:rPr lang="en-US" dirty="0" err="1" smtClean="0"/>
              <a:t>reincubated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Sabin Feldman dye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dirty="0" err="1" smtClean="0"/>
              <a:t>Toxoplasma</a:t>
            </a:r>
            <a:r>
              <a:rPr lang="en-US" dirty="0" smtClean="0"/>
              <a:t> antibodies in the serum bind to the antigens in the live </a:t>
            </a:r>
            <a:r>
              <a:rPr lang="en-US" dirty="0" err="1" smtClean="0"/>
              <a:t>tachyzoites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killed due to complement mediated </a:t>
            </a:r>
            <a:r>
              <a:rPr lang="en-US" dirty="0" err="1" smtClean="0">
                <a:sym typeface="Wingdings" pitchFamily="2" charset="2"/>
              </a:rPr>
              <a:t>lysis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Killed </a:t>
            </a:r>
            <a:r>
              <a:rPr lang="en-US" dirty="0" err="1" smtClean="0">
                <a:sym typeface="Wingdings" pitchFamily="2" charset="2"/>
              </a:rPr>
              <a:t>tachyzoites</a:t>
            </a:r>
            <a:r>
              <a:rPr lang="en-US" dirty="0" smtClean="0">
                <a:sym typeface="Wingdings" pitchFamily="2" charset="2"/>
              </a:rPr>
              <a:t>  thin, distorted and </a:t>
            </a:r>
            <a:r>
              <a:rPr lang="en-US" dirty="0" err="1" smtClean="0">
                <a:sym typeface="Wingdings" pitchFamily="2" charset="2"/>
              </a:rPr>
              <a:t>colourless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dilution of the test serum at which 50% of the </a:t>
            </a:r>
            <a:r>
              <a:rPr lang="en-US" dirty="0" err="1" smtClean="0">
                <a:sym typeface="Wingdings" pitchFamily="2" charset="2"/>
              </a:rPr>
              <a:t>tachyzoites</a:t>
            </a:r>
            <a:r>
              <a:rPr lang="en-US" dirty="0" smtClean="0">
                <a:sym typeface="Wingdings" pitchFamily="2" charset="2"/>
              </a:rPr>
              <a:t> are killed 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antibody titer </a:t>
            </a:r>
            <a:r>
              <a:rPr lang="en-US" dirty="0" smtClean="0">
                <a:sym typeface="Wingdings" pitchFamily="2" charset="2"/>
              </a:rPr>
              <a:t>of the test serum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5029200" cy="731838"/>
          </a:xfrm>
        </p:spPr>
        <p:txBody>
          <a:bodyPr/>
          <a:lstStyle/>
          <a:p>
            <a:r>
              <a:rPr lang="en-US" altLang="zh-CN" sz="4000" b="1" i="1" smtClean="0">
                <a:solidFill>
                  <a:srgbClr val="000066"/>
                </a:solidFill>
                <a:latin typeface="Book Antiqua" pitchFamily="18" charset="0"/>
              </a:rPr>
              <a:t>Toxoplasma gondii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xfrm>
            <a:off x="127000" y="990600"/>
            <a:ext cx="8915400" cy="5867400"/>
          </a:xfrm>
        </p:spPr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Worldwide</a:t>
            </a:r>
            <a:endParaRPr lang="en-US" altLang="zh-CN" sz="2000" dirty="0" smtClean="0">
              <a:latin typeface="+mj-lt"/>
              <a:cs typeface="Miriam Fixed" pitchFamily="49" charset="-79"/>
            </a:endParaRP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+mj-lt"/>
                <a:cs typeface="Miriam Fixed" pitchFamily="49" charset="-79"/>
              </a:rPr>
              <a:t>Zoonotic parasite; </a:t>
            </a:r>
            <a:r>
              <a:rPr lang="en-US" sz="2000" dirty="0" smtClean="0">
                <a:latin typeface="+mj-lt"/>
                <a:ea typeface="SimSun" pitchFamily="2" charset="-122"/>
                <a:cs typeface="Miriam Fixed" pitchFamily="49" charset="-79"/>
              </a:rPr>
              <a:t>Toxoplasma is an </a:t>
            </a:r>
            <a:r>
              <a:rPr lang="en-US" sz="2000" b="1" dirty="0" smtClean="0">
                <a:latin typeface="+mj-lt"/>
                <a:ea typeface="SimSun" pitchFamily="2" charset="-122"/>
                <a:cs typeface="Miriam Fixed" pitchFamily="49" charset="-79"/>
              </a:rPr>
              <a:t>opportunistic</a:t>
            </a:r>
            <a:r>
              <a:rPr lang="en-US" sz="2000" dirty="0" smtClean="0">
                <a:latin typeface="+mj-lt"/>
                <a:ea typeface="SimSun" pitchFamily="2" charset="-122"/>
                <a:cs typeface="Miriam Fixed" pitchFamily="49" charset="-79"/>
              </a:rPr>
              <a:t>  pathogen</a:t>
            </a:r>
            <a:r>
              <a:rPr lang="en-US" altLang="zh-CN" sz="2000" dirty="0" smtClean="0">
                <a:latin typeface="+mj-lt"/>
                <a:cs typeface="Miriam Fixed" pitchFamily="49" charset="-79"/>
              </a:rPr>
              <a:t>.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+mj-lt"/>
                <a:cs typeface="Miriam Fixed" pitchFamily="49" charset="-79"/>
              </a:rPr>
              <a:t>Infects animals</a:t>
            </a:r>
            <a:r>
              <a:rPr lang="en-US" sz="2000" dirty="0" smtClean="0">
                <a:latin typeface="+mj-lt"/>
              </a:rPr>
              <a:t>, cattle, birds,   rodents, pigs, and sheep.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+mj-lt"/>
              </a:rPr>
              <a:t>and humans.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+mj-lt"/>
              </a:rPr>
              <a:t>Causes the disease </a:t>
            </a:r>
            <a:r>
              <a:rPr lang="en-US" altLang="zh-CN" sz="2000" b="1" dirty="0" smtClean="0">
                <a:latin typeface="+mj-lt"/>
              </a:rPr>
              <a:t>Toxoplasmosis</a:t>
            </a:r>
            <a:r>
              <a:rPr lang="en-US" altLang="zh-CN" sz="2000" dirty="0" smtClean="0">
                <a:latin typeface="+mj-lt"/>
              </a:rPr>
              <a:t>.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Toxoplasmosis is leading cause of abortion in sheep and goats.</a:t>
            </a:r>
            <a:endParaRPr lang="en-US" altLang="zh-CN" sz="2000" dirty="0" smtClean="0">
              <a:latin typeface="+mj-lt"/>
            </a:endParaRP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+mj-lt"/>
              </a:rPr>
              <a:t>Intracellular parasite.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+mj-lt"/>
              </a:rPr>
              <a:t>Final host (</a:t>
            </a:r>
            <a:r>
              <a:rPr lang="en-US" altLang="zh-CN" sz="2000" dirty="0" err="1" smtClean="0">
                <a:latin typeface="+mj-lt"/>
              </a:rPr>
              <a:t>Felidae</a:t>
            </a:r>
            <a:r>
              <a:rPr lang="en-US" altLang="zh-CN" sz="2000" dirty="0" smtClean="0">
                <a:latin typeface="+mj-lt"/>
              </a:rPr>
              <a:t> family, cat)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000" dirty="0" smtClean="0">
                <a:latin typeface="+mj-lt"/>
              </a:rPr>
              <a:t>Intermediate host (mammals )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rgbClr val="000066"/>
                </a:solidFill>
                <a:latin typeface="Book Antiqua" pitchFamily="18" charset="0"/>
                <a:ea typeface="SimSun" pitchFamily="2" charset="-122"/>
              </a:rPr>
              <a:t>     </a:t>
            </a:r>
            <a:r>
              <a:rPr lang="en-US" sz="2800" b="1" u="sng" dirty="0" smtClean="0">
                <a:solidFill>
                  <a:srgbClr val="000066"/>
                </a:solidFill>
                <a:latin typeface="Book Antiqua" pitchFamily="18" charset="0"/>
                <a:ea typeface="SimSun" pitchFamily="2" charset="-122"/>
              </a:rPr>
              <a:t>Toxoplasmosis</a:t>
            </a:r>
          </a:p>
          <a:p>
            <a:pPr marL="609600" indent="-609600" fontAlgn="auto">
              <a:spcAft>
                <a:spcPts val="0"/>
              </a:spcAft>
              <a:buClr>
                <a:srgbClr val="000066"/>
              </a:buClr>
              <a:buFontTx/>
              <a:buAutoNum type="arabicPeriod"/>
              <a:defRPr/>
            </a:pPr>
            <a:r>
              <a:rPr lang="en-US" sz="2000" b="1" dirty="0" smtClean="0">
                <a:latin typeface="Book Antiqua" pitchFamily="18" charset="0"/>
                <a:ea typeface="SimSun" pitchFamily="2" charset="-122"/>
              </a:rPr>
              <a:t>All parasite stages are infectious.</a:t>
            </a:r>
          </a:p>
          <a:p>
            <a:pPr marL="609600" indent="-609600" fontAlgn="auto">
              <a:spcAft>
                <a:spcPts val="0"/>
              </a:spcAft>
              <a:buClr>
                <a:srgbClr val="000066"/>
              </a:buClr>
              <a:buFontTx/>
              <a:buAutoNum type="arabicPeriod"/>
              <a:defRPr/>
            </a:pPr>
            <a:r>
              <a:rPr lang="en-US" sz="2000" b="1" dirty="0" smtClean="0">
                <a:latin typeface="Book Antiqua" pitchFamily="18" charset="0"/>
                <a:ea typeface="SimSun" pitchFamily="2" charset="-122"/>
              </a:rPr>
              <a:t>Risking group: </a:t>
            </a:r>
            <a:r>
              <a:rPr lang="en-US" sz="2000" dirty="0" smtClean="0">
                <a:latin typeface="Book Antiqua" pitchFamily="18" charset="0"/>
                <a:ea typeface="SimSun" pitchFamily="2" charset="-122"/>
              </a:rPr>
              <a:t>Pregnant women, meat handlers (food preparation) or anyone who eats the raw meat</a:t>
            </a:r>
            <a:endParaRPr lang="en-US" altLang="zh-CN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smtClean="0"/>
              <a:t>Amniocentesis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smtClean="0"/>
              <a:t>Done around 16</a:t>
            </a:r>
            <a:r>
              <a:rPr lang="en-US" sz="2800" baseline="30000" smtClean="0"/>
              <a:t>th</a:t>
            </a:r>
            <a:r>
              <a:rPr lang="en-US" sz="2800" smtClean="0"/>
              <a:t> week of pregnancy</a:t>
            </a:r>
          </a:p>
          <a:p>
            <a:r>
              <a:rPr lang="en-US" sz="2800" smtClean="0"/>
              <a:t>A long needle is inserted into the Amniotic sac and  amniotic fluid is drawn.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95575"/>
            <a:ext cx="4086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spect="1" noChangeArrowheads="1"/>
          </p:cNvSpPr>
          <p:nvPr/>
        </p:nvSpPr>
        <p:spPr bwMode="auto">
          <a:xfrm>
            <a:off x="4504096" y="2678369"/>
            <a:ext cx="4095750" cy="39763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-2576" r="-10" b="-5714"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5800" y="2392363"/>
            <a:ext cx="3124200" cy="1828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2362200"/>
            <a:ext cx="3124200" cy="1828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Indication for Amniocentesis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Book Antiqua" pitchFamily="18" charset="0"/>
              </a:rPr>
              <a:t>Fetal cells are pulled from the Amniotic sac / fluid and are grown in a laboratory culture for </a:t>
            </a:r>
            <a:r>
              <a:rPr lang="en-US" sz="2800" b="1" dirty="0" smtClean="0">
                <a:latin typeface="Book Antiqua" pitchFamily="18" charset="0"/>
              </a:rPr>
              <a:t>chromosomal analysis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Book Antiqua" pitchFamily="18" charset="0"/>
              </a:rPr>
              <a:t>The age and sex of the unborn child can be determined as well as any </a:t>
            </a:r>
            <a:r>
              <a:rPr lang="en-US" sz="2800" b="1" dirty="0" smtClean="0">
                <a:latin typeface="Book Antiqua" pitchFamily="18" charset="0"/>
              </a:rPr>
              <a:t>genetic or metabolic problems</a:t>
            </a:r>
            <a:r>
              <a:rPr lang="en-US" sz="2800" dirty="0" smtClean="0">
                <a:latin typeface="Book Antiqua" pitchFamily="18" charset="0"/>
              </a:rPr>
              <a:t>.  Other kinds of birth defects can be discovered.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Book Antiqua" pitchFamily="18" charset="0"/>
              </a:rPr>
              <a:t>Parasitological diagnosis: e</a:t>
            </a:r>
            <a:r>
              <a:rPr lang="en-US" sz="2800" dirty="0" smtClean="0">
                <a:latin typeface="Book Antiqua" pitchFamily="18" charset="0"/>
              </a:rPr>
              <a:t>xamination of amniotic fluid e.g., for presence of </a:t>
            </a:r>
            <a:r>
              <a:rPr lang="en-US" sz="2800" i="1" dirty="0" smtClean="0">
                <a:latin typeface="Book Antiqua" pitchFamily="18" charset="0"/>
              </a:rPr>
              <a:t>Toxoplasma </a:t>
            </a:r>
            <a:r>
              <a:rPr lang="en-US" sz="2800" i="1" dirty="0" err="1" smtClean="0">
                <a:latin typeface="Book Antiqua" pitchFamily="18" charset="0"/>
              </a:rPr>
              <a:t>gondii</a:t>
            </a:r>
            <a:r>
              <a:rPr lang="en-US" sz="2800" i="1" dirty="0" smtClean="0">
                <a:latin typeface="Book Antiqua" pitchFamily="18" charset="0"/>
              </a:rPr>
              <a:t> .</a:t>
            </a:r>
            <a:endParaRPr lang="en-US" sz="2800" dirty="0" smtClean="0"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7818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toxoplasmosis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ndu tox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67818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toxoplasmosis: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toxoplasmosis: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oral </a:t>
            </a:r>
            <a:r>
              <a:rPr lang="en-US" dirty="0" err="1" smtClean="0"/>
              <a:t>pyrimethamine</a:t>
            </a:r>
            <a:r>
              <a:rPr lang="en-US" dirty="0" smtClean="0"/>
              <a:t> (1mg/kg) and sulfadiazine ( 100mg/kg) with </a:t>
            </a:r>
            <a:r>
              <a:rPr lang="en-US" dirty="0" err="1" smtClean="0"/>
              <a:t>folinic</a:t>
            </a:r>
            <a:r>
              <a:rPr lang="en-US" dirty="0" smtClean="0"/>
              <a:t> acid daily for one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Consumption of cooked meat</a:t>
            </a:r>
          </a:p>
          <a:p>
            <a:r>
              <a:rPr lang="en-US" dirty="0" smtClean="0"/>
              <a:t>Hand hygiene</a:t>
            </a:r>
          </a:p>
          <a:p>
            <a:r>
              <a:rPr lang="en-US" dirty="0" smtClean="0"/>
              <a:t>Prenatal and antenatal screening to detect </a:t>
            </a:r>
            <a:r>
              <a:rPr lang="en-US" dirty="0" err="1" smtClean="0"/>
              <a:t>Toxoplasma</a:t>
            </a:r>
            <a:r>
              <a:rPr lang="en-US" dirty="0" smtClean="0"/>
              <a:t> infection in women of child bearing age</a:t>
            </a:r>
          </a:p>
          <a:p>
            <a:r>
              <a:rPr lang="en-US" dirty="0" smtClean="0"/>
              <a:t>Proper handling of pet cats</a:t>
            </a:r>
          </a:p>
          <a:p>
            <a:r>
              <a:rPr lang="en-US" dirty="0" smtClean="0"/>
              <a:t>Screening of blood donors and organ donors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sN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42672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Three morphological forms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199" y="2362200"/>
          <a:ext cx="6096000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3124200"/>
              </a:tblGrid>
              <a:tr h="1066800">
                <a:tc rowSpan="2"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Asexual forms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</a:t>
                      </a:r>
                    </a:p>
                    <a:p>
                      <a:r>
                        <a:rPr lang="en-US" sz="2400" b="1" dirty="0" err="1" smtClean="0"/>
                        <a:t>Tachyzoite</a:t>
                      </a:r>
                      <a:endParaRPr lang="en-US" sz="2400" b="1" dirty="0"/>
                    </a:p>
                  </a:txBody>
                  <a:tcPr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err="1" smtClean="0"/>
                        <a:t>Bradyzoite</a:t>
                      </a:r>
                      <a:r>
                        <a:rPr lang="en-US" sz="2400" b="1" dirty="0" smtClean="0"/>
                        <a:t> (Tissue cyst)</a:t>
                      </a:r>
                      <a:endParaRPr lang="en-US" sz="2400" b="1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Sexual form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en-US" sz="2400" b="1" dirty="0" err="1" smtClean="0"/>
                        <a:t>oocyst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200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Toxoplasma gondii</a:t>
            </a:r>
            <a:r>
              <a:rPr lang="en-US" b="1" smtClean="0">
                <a:solidFill>
                  <a:srgbClr val="66FF33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exists in three</a:t>
            </a:r>
            <a:r>
              <a:rPr lang="en-US" sz="40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CC0000"/>
                </a:solidFill>
              </a:rPr>
              <a:t>forms</a:t>
            </a:r>
            <a:r>
              <a:rPr lang="en-US" sz="2800" b="1" smtClean="0">
                <a:solidFill>
                  <a:srgbClr val="CC0000"/>
                </a:solidFill>
              </a:rPr>
              <a:t> </a:t>
            </a:r>
            <a:br>
              <a:rPr lang="en-US" sz="2800" b="1" smtClean="0">
                <a:solidFill>
                  <a:srgbClr val="CC0000"/>
                </a:solidFill>
              </a:rPr>
            </a:br>
            <a:r>
              <a:rPr lang="en-US" sz="1400" b="1" smtClean="0">
                <a:solidFill>
                  <a:srgbClr val="CC0000"/>
                </a:solidFill>
              </a:rPr>
              <a:t> </a:t>
            </a:r>
            <a:r>
              <a:rPr lang="en-US" sz="2400" b="1" smtClean="0">
                <a:solidFill>
                  <a:srgbClr val="993300"/>
                </a:solidFill>
                <a:latin typeface="Book Antiqua" pitchFamily="18" charset="0"/>
                <a:ea typeface="SimSun" pitchFamily="2" charset="-122"/>
              </a:rPr>
              <a:t>All parasite stages are infectious.</a:t>
            </a:r>
          </a:p>
        </p:txBody>
      </p:sp>
      <p:graphicFrame>
        <p:nvGraphicFramePr>
          <p:cNvPr id="6147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7172325" y="1085850"/>
          <a:ext cx="1819275" cy="2190750"/>
        </p:xfrm>
        <a:graphic>
          <a:graphicData uri="http://schemas.openxmlformats.org/presentationml/2006/ole">
            <p:oleObj spid="_x0000_s1026" name="Presto! ImageFolio" r:id="rId4" imgW="1819660" imgH="2190669" progId="">
              <p:embed/>
            </p:oleObj>
          </a:graphicData>
        </a:graphic>
      </p:graphicFrame>
      <p:graphicFrame>
        <p:nvGraphicFramePr>
          <p:cNvPr id="6148" name="Object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6219825" y="3505200"/>
          <a:ext cx="2390775" cy="2752725"/>
        </p:xfrm>
        <a:graphic>
          <a:graphicData uri="http://schemas.openxmlformats.org/presentationml/2006/ole">
            <p:oleObj spid="_x0000_s1027" name="Presto! ImageFolio" r:id="rId5" imgW="2390840" imgH="2752350" progId="">
              <p:embed/>
            </p:oleObj>
          </a:graphicData>
        </a:graphic>
      </p:graphicFrame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61950" y="1885950"/>
            <a:ext cx="23590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TACHYZOITES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TISSUE CYSTS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2000" b="1">
                <a:solidFill>
                  <a:srgbClr val="8E0069"/>
                </a:solidFill>
                <a:latin typeface="Tahoma" pitchFamily="34" charset="0"/>
                <a:cs typeface="Tahoma" pitchFamily="34" charset="0"/>
              </a:rPr>
              <a:t>BRADYZOIT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sz="2000" b="1">
                <a:solidFill>
                  <a:srgbClr val="8700E2"/>
                </a:solidFill>
                <a:latin typeface="Tahoma" pitchFamily="34" charset="0"/>
                <a:cs typeface="Tahoma" pitchFamily="34" charset="0"/>
              </a:rPr>
              <a:t>OOCYSTS</a:t>
            </a:r>
          </a:p>
        </p:txBody>
      </p:sp>
      <p:pic>
        <p:nvPicPr>
          <p:cNvPr id="6150" name="Picture 8" descr="oocyst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b="18182"/>
          <a:stretch>
            <a:fillRect/>
          </a:stretch>
        </p:blipFill>
        <p:spPr bwMode="auto">
          <a:xfrm>
            <a:off x="682625" y="4267200"/>
            <a:ext cx="190817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984250" y="3838575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i="1">
                <a:solidFill>
                  <a:srgbClr val="8700E2"/>
                </a:solidFill>
                <a:latin typeface="Book Antiqua" pitchFamily="18" charset="0"/>
                <a:cs typeface="Tahoma" pitchFamily="34" charset="0"/>
              </a:rPr>
              <a:t>Oocysts</a:t>
            </a:r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 flipH="1">
            <a:off x="1524000" y="3200400"/>
            <a:ext cx="0" cy="7620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Line 16"/>
          <p:cNvSpPr>
            <a:spLocks noChangeShapeType="1"/>
          </p:cNvSpPr>
          <p:nvPr/>
        </p:nvSpPr>
        <p:spPr bwMode="auto">
          <a:xfrm flipV="1">
            <a:off x="2446338" y="1905000"/>
            <a:ext cx="4716462" cy="169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Rectangle 19"/>
          <p:cNvSpPr>
            <a:spLocks noChangeArrowheads="1"/>
          </p:cNvSpPr>
          <p:nvPr/>
        </p:nvSpPr>
        <p:spPr bwMode="auto">
          <a:xfrm rot="-198463">
            <a:off x="4724400" y="1524000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Book Antiqua" pitchFamily="18" charset="0"/>
              </a:rPr>
              <a:t>Tachyzoites</a:t>
            </a:r>
          </a:p>
        </p:txBody>
      </p:sp>
      <p:pic>
        <p:nvPicPr>
          <p:cNvPr id="6155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252913"/>
            <a:ext cx="2590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21"/>
          <p:cNvSpPr>
            <a:spLocks noChangeArrowheads="1"/>
          </p:cNvSpPr>
          <p:nvPr/>
        </p:nvSpPr>
        <p:spPr bwMode="auto">
          <a:xfrm rot="2757228">
            <a:off x="2536825" y="3132138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solidFill>
                  <a:srgbClr val="8E0069"/>
                </a:solidFill>
                <a:latin typeface="Book Antiqua" pitchFamily="18" charset="0"/>
              </a:rPr>
              <a:t>Bradyzoites</a:t>
            </a:r>
          </a:p>
        </p:txBody>
      </p:sp>
      <p:sp>
        <p:nvSpPr>
          <p:cNvPr id="6157" name="Line 22"/>
          <p:cNvSpPr>
            <a:spLocks noChangeShapeType="1"/>
          </p:cNvSpPr>
          <p:nvPr/>
        </p:nvSpPr>
        <p:spPr bwMode="auto">
          <a:xfrm>
            <a:off x="2362200" y="2743200"/>
            <a:ext cx="1447800" cy="13716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8" name="Line 25"/>
          <p:cNvSpPr>
            <a:spLocks noChangeShapeType="1"/>
          </p:cNvSpPr>
          <p:nvPr/>
        </p:nvSpPr>
        <p:spPr bwMode="auto">
          <a:xfrm>
            <a:off x="2743200" y="2362200"/>
            <a:ext cx="38100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9" name="Rectangle 26"/>
          <p:cNvSpPr>
            <a:spLocks noChangeArrowheads="1"/>
          </p:cNvSpPr>
          <p:nvPr/>
        </p:nvSpPr>
        <p:spPr bwMode="auto">
          <a:xfrm rot="1486692">
            <a:off x="4572000" y="30622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TISSUE CYSTS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Actively multiplying form</a:t>
            </a:r>
          </a:p>
          <a:p>
            <a:r>
              <a:rPr lang="en-US" dirty="0" smtClean="0"/>
              <a:t>Crescent shaped</a:t>
            </a:r>
          </a:p>
          <a:p>
            <a:r>
              <a:rPr lang="en-US" dirty="0" smtClean="0"/>
              <a:t>Seen in </a:t>
            </a:r>
            <a:r>
              <a:rPr lang="en-US" smtClean="0"/>
              <a:t>acute infection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Infect all the </a:t>
            </a:r>
            <a:r>
              <a:rPr lang="en-US" dirty="0" smtClean="0">
                <a:solidFill>
                  <a:srgbClr val="FF0000"/>
                </a:solidFill>
              </a:rPr>
              <a:t>nucleated mammalian cells</a:t>
            </a:r>
          </a:p>
          <a:p>
            <a:r>
              <a:rPr lang="en-US" dirty="0" smtClean="0"/>
              <a:t>Inside the host cell, the </a:t>
            </a:r>
            <a:r>
              <a:rPr lang="en-US" dirty="0" err="1" smtClean="0"/>
              <a:t>tachyzoites</a:t>
            </a:r>
            <a:r>
              <a:rPr lang="en-US" dirty="0" smtClean="0"/>
              <a:t> are surrounded by a vacuole </a:t>
            </a:r>
            <a:r>
              <a:rPr lang="en-US" dirty="0" smtClean="0">
                <a:sym typeface="Wingdings" pitchFamily="2" charset="2"/>
              </a:rPr>
              <a:t> asexual multiplication occurs  rosettes</a:t>
            </a:r>
          </a:p>
          <a:p>
            <a:r>
              <a:rPr lang="en-US" dirty="0" smtClean="0">
                <a:sym typeface="Wingdings" pitchFamily="2" charset="2"/>
              </a:rPr>
              <a:t>Host cell  distends  </a:t>
            </a:r>
            <a:r>
              <a:rPr lang="en-US" dirty="0" err="1" smtClean="0">
                <a:sym typeface="Wingdings" pitchFamily="2" charset="2"/>
              </a:rPr>
              <a:t>pseudocyst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TACHYZOITE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xoplasma_gondii_tachyzo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81138"/>
            <a:ext cx="64008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of a </a:t>
            </a:r>
            <a:r>
              <a:rPr lang="en-US" dirty="0" err="1" smtClean="0"/>
              <a:t>tachyzoite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Bradyzoites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Are </a:t>
            </a:r>
            <a:r>
              <a:rPr lang="en-US" sz="2400" b="1" smtClean="0"/>
              <a:t>slow-growing</a:t>
            </a:r>
            <a:r>
              <a:rPr lang="en-US" sz="2400" smtClean="0"/>
              <a:t> stage inside the tissue cysts.</a:t>
            </a:r>
          </a:p>
          <a:p>
            <a:r>
              <a:rPr lang="en-US" sz="2400" smtClean="0"/>
              <a:t>Bradyzoites mark the </a:t>
            </a:r>
            <a:r>
              <a:rPr lang="en-US" sz="2400" b="1" smtClean="0"/>
              <a:t>chronic</a:t>
            </a:r>
            <a:r>
              <a:rPr lang="en-US" sz="2400" smtClean="0"/>
              <a:t> phase of infection.</a:t>
            </a:r>
          </a:p>
          <a:p>
            <a:r>
              <a:rPr lang="en-US" sz="2400" smtClean="0"/>
              <a:t>Bradyzoites are </a:t>
            </a:r>
            <a:r>
              <a:rPr lang="en-US" sz="2400" b="1" smtClean="0"/>
              <a:t>resistant</a:t>
            </a:r>
            <a:r>
              <a:rPr lang="en-US" sz="2400" smtClean="0"/>
              <a:t> to </a:t>
            </a:r>
            <a:r>
              <a:rPr lang="en-US" sz="2400" b="1" smtClean="0"/>
              <a:t>low</a:t>
            </a:r>
            <a:r>
              <a:rPr lang="en-US" sz="2400" smtClean="0"/>
              <a:t> </a:t>
            </a:r>
            <a:r>
              <a:rPr lang="en-US" sz="2400" b="1" smtClean="0"/>
              <a:t>pH</a:t>
            </a:r>
            <a:r>
              <a:rPr lang="en-US" sz="2400" smtClean="0"/>
              <a:t> and </a:t>
            </a:r>
            <a:r>
              <a:rPr lang="en-US" sz="2400" b="1" smtClean="0"/>
              <a:t>digestive</a:t>
            </a:r>
            <a:r>
              <a:rPr lang="en-US" sz="2400" smtClean="0"/>
              <a:t> </a:t>
            </a:r>
            <a:r>
              <a:rPr lang="en-US" sz="2400" b="1" smtClean="0"/>
              <a:t>enzymes</a:t>
            </a:r>
            <a:r>
              <a:rPr lang="en-US" sz="2400" smtClean="0"/>
              <a:t> during stomach passage.</a:t>
            </a:r>
          </a:p>
          <a:p>
            <a:r>
              <a:rPr lang="en-US" sz="2400" smtClean="0"/>
              <a:t>Protective cyst wall is finally dissolved and bradyzoites infect tissue and transform into tachyzoites.</a:t>
            </a:r>
          </a:p>
          <a:p>
            <a:r>
              <a:rPr lang="en-US" sz="2400" smtClean="0"/>
              <a:t>Bradyzoites are released in the intestine and are highly infective if ingested.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30725"/>
            <a:ext cx="26574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Oocysts in the feces of cat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Cat ingests tissue cysts containing bradyzoites. </a:t>
            </a:r>
          </a:p>
          <a:p>
            <a:r>
              <a:rPr lang="en-US" sz="2400" smtClean="0"/>
              <a:t>Gametocytes develop in the small intestine. </a:t>
            </a:r>
          </a:p>
          <a:p>
            <a:r>
              <a:rPr lang="en-US" sz="2400" smtClean="0"/>
              <a:t>Sexual cycle produces the oocyst which is excreted in the feces.</a:t>
            </a:r>
          </a:p>
          <a:p>
            <a:r>
              <a:rPr lang="en-US" sz="2400" smtClean="0"/>
              <a:t>Oocysts appear in the cat’s feces 3-5 days after infection by cysts.</a:t>
            </a:r>
          </a:p>
          <a:p>
            <a:r>
              <a:rPr lang="en-US" sz="2400" smtClean="0"/>
              <a:t>Oocysts require oxygen and they sporulate in 1- 5 days.</a:t>
            </a:r>
          </a:p>
        </p:txBody>
      </p:sp>
      <p:pic>
        <p:nvPicPr>
          <p:cNvPr id="9220" name="Picture 2" descr="16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 l="31963" t="30820" r="36075" b="27888"/>
          <a:stretch>
            <a:fillRect/>
          </a:stretch>
        </p:blipFill>
        <p:spPr bwMode="auto">
          <a:xfrm>
            <a:off x="6781800" y="4648200"/>
            <a:ext cx="21320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Definitive host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4" name="Picture 3" descr="2666087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514600"/>
            <a:ext cx="487680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</TotalTime>
  <Words>851</Words>
  <Application>Microsoft Office PowerPoint</Application>
  <PresentationFormat>On-screen Show (4:3)</PresentationFormat>
  <Paragraphs>141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Concourse</vt:lpstr>
      <vt:lpstr>Presto! ImageFolio</vt:lpstr>
      <vt:lpstr>Toxoplasma gondii</vt:lpstr>
      <vt:lpstr>Toxoplasma gondii</vt:lpstr>
      <vt:lpstr>Morphology:</vt:lpstr>
      <vt:lpstr>Toxoplasma gondii exists in three forms   All parasite stages are infectious.</vt:lpstr>
      <vt:lpstr>TACHYZOITE</vt:lpstr>
      <vt:lpstr>Image of a tachyzoite</vt:lpstr>
      <vt:lpstr>Bradyzoites</vt:lpstr>
      <vt:lpstr>Oocysts in the feces of cat</vt:lpstr>
      <vt:lpstr>Life cycle</vt:lpstr>
      <vt:lpstr>Slide 10</vt:lpstr>
      <vt:lpstr>Life cycle – two phases:</vt:lpstr>
      <vt:lpstr>Slide 12</vt:lpstr>
      <vt:lpstr>Transmission to man:</vt:lpstr>
      <vt:lpstr>Disease: Toxoplasmosis</vt:lpstr>
      <vt:lpstr>Congenital Toxoplasmosis</vt:lpstr>
      <vt:lpstr>Congenital toxoplasmosis is a problem in 1-5/1000 pregnancies</vt:lpstr>
      <vt:lpstr>Lab Diagnosis of Toxoplasmosis:</vt:lpstr>
      <vt:lpstr>Sabin Feldman dye test</vt:lpstr>
      <vt:lpstr>Slide 19</vt:lpstr>
      <vt:lpstr>Amniocentesis</vt:lpstr>
      <vt:lpstr>Indication for Amniocentesis</vt:lpstr>
      <vt:lpstr>Congenital toxoplasmosis</vt:lpstr>
      <vt:lpstr>Ocular toxoplasmosis:</vt:lpstr>
      <vt:lpstr>Treatment:</vt:lpstr>
      <vt:lpstr>Prevention </vt:lpstr>
      <vt:lpstr>THANK YOU……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Toxoplasma gondii</dc:title>
  <dc:creator>LENOVO</dc:creator>
  <cp:lastModifiedBy>dell</cp:lastModifiedBy>
  <cp:revision>74</cp:revision>
  <dcterms:created xsi:type="dcterms:W3CDTF">2015-07-15T12:50:54Z</dcterms:created>
  <dcterms:modified xsi:type="dcterms:W3CDTF">2017-08-23T05:43:21Z</dcterms:modified>
</cp:coreProperties>
</file>