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54"/>
  </p:notesMasterIdLst>
  <p:sldIdLst>
    <p:sldId id="256" r:id="rId4"/>
    <p:sldId id="257" r:id="rId5"/>
    <p:sldId id="258" r:id="rId6"/>
    <p:sldId id="274" r:id="rId7"/>
    <p:sldId id="272" r:id="rId8"/>
    <p:sldId id="273" r:id="rId9"/>
    <p:sldId id="259" r:id="rId10"/>
    <p:sldId id="260" r:id="rId11"/>
    <p:sldId id="261" r:id="rId12"/>
    <p:sldId id="310" r:id="rId13"/>
    <p:sldId id="294" r:id="rId14"/>
    <p:sldId id="302" r:id="rId15"/>
    <p:sldId id="303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4" r:id="rId24"/>
    <p:sldId id="314" r:id="rId25"/>
    <p:sldId id="311" r:id="rId26"/>
    <p:sldId id="275" r:id="rId27"/>
    <p:sldId id="316" r:id="rId28"/>
    <p:sldId id="312" r:id="rId29"/>
    <p:sldId id="318" r:id="rId30"/>
    <p:sldId id="320" r:id="rId31"/>
    <p:sldId id="313" r:id="rId32"/>
    <p:sldId id="317" r:id="rId33"/>
    <p:sldId id="321" r:id="rId34"/>
    <p:sldId id="277" r:id="rId35"/>
    <p:sldId id="278" r:id="rId36"/>
    <p:sldId id="279" r:id="rId37"/>
    <p:sldId id="281" r:id="rId38"/>
    <p:sldId id="305" r:id="rId39"/>
    <p:sldId id="315" r:id="rId40"/>
    <p:sldId id="306" r:id="rId41"/>
    <p:sldId id="307" r:id="rId42"/>
    <p:sldId id="308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91" r:id="rId51"/>
    <p:sldId id="263" r:id="rId52"/>
    <p:sldId id="26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F3AAC-D14A-42E9-9E0D-E380EA94B1C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A6D36-335C-4738-867B-D1D9D766F068}">
      <dgm:prSet phldrT="[Text]"/>
      <dgm:spPr/>
      <dgm:t>
        <a:bodyPr/>
        <a:lstStyle/>
        <a:p>
          <a:r>
            <a:rPr lang="en-US" dirty="0" smtClean="0"/>
            <a:t>HRM Function and Scope</a:t>
          </a:r>
          <a:endParaRPr lang="en-US" dirty="0"/>
        </a:p>
      </dgm:t>
    </dgm:pt>
    <dgm:pt modelId="{AD94915E-60E5-42F2-B0D1-1F1926C20CE9}" type="parTrans" cxnId="{C63A372E-0CA6-4138-A195-E7E50F397705}">
      <dgm:prSet/>
      <dgm:spPr/>
      <dgm:t>
        <a:bodyPr/>
        <a:lstStyle/>
        <a:p>
          <a:endParaRPr lang="en-US"/>
        </a:p>
      </dgm:t>
    </dgm:pt>
    <dgm:pt modelId="{4AD3CED2-C8B9-4FDD-AAB8-E3088FD85DEC}" type="sibTrans" cxnId="{C63A372E-0CA6-4138-A195-E7E50F397705}">
      <dgm:prSet/>
      <dgm:spPr/>
      <dgm:t>
        <a:bodyPr/>
        <a:lstStyle/>
        <a:p>
          <a:endParaRPr lang="en-US"/>
        </a:p>
      </dgm:t>
    </dgm:pt>
    <dgm:pt modelId="{3CCA260C-485E-4C52-8A9A-F3D3EF0CF409}">
      <dgm:prSet phldrT="[Text]" custT="1"/>
      <dgm:spPr/>
      <dgm:t>
        <a:bodyPr/>
        <a:lstStyle/>
        <a:p>
          <a:r>
            <a:rPr lang="en-US" sz="2800" dirty="0" smtClean="0"/>
            <a:t>HRP</a:t>
          </a:r>
          <a:endParaRPr lang="en-US" sz="2800" dirty="0"/>
        </a:p>
      </dgm:t>
    </dgm:pt>
    <dgm:pt modelId="{9F4749E8-71E5-4225-AABB-76707EE45DDB}" type="parTrans" cxnId="{6CC5F2CA-8F67-427E-90C3-C4F0781D686D}">
      <dgm:prSet/>
      <dgm:spPr/>
      <dgm:t>
        <a:bodyPr/>
        <a:lstStyle/>
        <a:p>
          <a:endParaRPr lang="en-US"/>
        </a:p>
      </dgm:t>
    </dgm:pt>
    <dgm:pt modelId="{376EA79D-A31A-4B4D-84B0-F1C2DB5FF4D8}" type="sibTrans" cxnId="{6CC5F2CA-8F67-427E-90C3-C4F0781D686D}">
      <dgm:prSet/>
      <dgm:spPr/>
      <dgm:t>
        <a:bodyPr/>
        <a:lstStyle/>
        <a:p>
          <a:endParaRPr lang="en-US"/>
        </a:p>
      </dgm:t>
    </dgm:pt>
    <dgm:pt modelId="{6B5F7F1E-C512-4308-9356-144FDE400A69}">
      <dgm:prSet phldrT="[Text]" custT="1"/>
      <dgm:spPr/>
      <dgm:t>
        <a:bodyPr/>
        <a:lstStyle/>
        <a:p>
          <a:r>
            <a:rPr lang="en-US" sz="2000" dirty="0" smtClean="0"/>
            <a:t>Staffing process</a:t>
          </a:r>
          <a:endParaRPr lang="en-US" sz="2000" dirty="0"/>
        </a:p>
      </dgm:t>
    </dgm:pt>
    <dgm:pt modelId="{9E9064BB-4839-4043-BFE9-A30425C9A181}" type="parTrans" cxnId="{C1CCA1FC-B7B9-4F0A-BBC2-94C9071A1CC2}">
      <dgm:prSet/>
      <dgm:spPr/>
      <dgm:t>
        <a:bodyPr/>
        <a:lstStyle/>
        <a:p>
          <a:endParaRPr lang="en-US"/>
        </a:p>
      </dgm:t>
    </dgm:pt>
    <dgm:pt modelId="{504068EF-7900-4B62-B59A-0EFBD20C8CA8}" type="sibTrans" cxnId="{C1CCA1FC-B7B9-4F0A-BBC2-94C9071A1CC2}">
      <dgm:prSet/>
      <dgm:spPr/>
      <dgm:t>
        <a:bodyPr/>
        <a:lstStyle/>
        <a:p>
          <a:endParaRPr lang="en-US"/>
        </a:p>
      </dgm:t>
    </dgm:pt>
    <dgm:pt modelId="{476F0E9A-39CA-4061-9F8C-5B7FB5E8D8B1}">
      <dgm:prSet phldrT="[Text]" custT="1"/>
      <dgm:spPr/>
      <dgm:t>
        <a:bodyPr/>
        <a:lstStyle/>
        <a:p>
          <a:r>
            <a:rPr lang="en-US" sz="2000" dirty="0" smtClean="0"/>
            <a:t>Health &amp; Safety </a:t>
          </a:r>
          <a:endParaRPr lang="en-US" sz="2000" dirty="0"/>
        </a:p>
      </dgm:t>
    </dgm:pt>
    <dgm:pt modelId="{1FBB31E2-0892-40D4-BDD7-29C9822C5A86}" type="parTrans" cxnId="{FFF46D55-507E-4DBB-8439-861B9F3C1549}">
      <dgm:prSet/>
      <dgm:spPr/>
      <dgm:t>
        <a:bodyPr/>
        <a:lstStyle/>
        <a:p>
          <a:endParaRPr lang="en-US"/>
        </a:p>
      </dgm:t>
    </dgm:pt>
    <dgm:pt modelId="{5165A427-ED16-4C9E-B10F-EA1330F93CCD}" type="sibTrans" cxnId="{FFF46D55-507E-4DBB-8439-861B9F3C1549}">
      <dgm:prSet/>
      <dgm:spPr/>
      <dgm:t>
        <a:bodyPr/>
        <a:lstStyle/>
        <a:p>
          <a:endParaRPr lang="en-US"/>
        </a:p>
      </dgm:t>
    </dgm:pt>
    <dgm:pt modelId="{8E1A5294-F74B-4F02-8BF6-8A43258DEC6E}">
      <dgm:prSet phldrT="[Text]" custT="1"/>
      <dgm:spPr/>
      <dgm:t>
        <a:bodyPr/>
        <a:lstStyle/>
        <a:p>
          <a:r>
            <a:rPr lang="en-US" sz="1400" dirty="0" smtClean="0"/>
            <a:t>Training &amp; Development </a:t>
          </a:r>
          <a:endParaRPr lang="en-US" sz="1400" dirty="0"/>
        </a:p>
      </dgm:t>
    </dgm:pt>
    <dgm:pt modelId="{83162BC6-1699-45FB-9A40-A8CAF01C8E22}" type="parTrans" cxnId="{8EE392ED-AF2C-4F50-A157-BA3AE73EB2C4}">
      <dgm:prSet/>
      <dgm:spPr/>
      <dgm:t>
        <a:bodyPr/>
        <a:lstStyle/>
        <a:p>
          <a:endParaRPr lang="en-US"/>
        </a:p>
      </dgm:t>
    </dgm:pt>
    <dgm:pt modelId="{63A8FC8A-D46F-468D-B536-6093EFC32E58}" type="sibTrans" cxnId="{8EE392ED-AF2C-4F50-A157-BA3AE73EB2C4}">
      <dgm:prSet/>
      <dgm:spPr/>
      <dgm:t>
        <a:bodyPr/>
        <a:lstStyle/>
        <a:p>
          <a:endParaRPr lang="en-US"/>
        </a:p>
      </dgm:t>
    </dgm:pt>
    <dgm:pt modelId="{B688A446-4596-4C5B-BA2A-FBFC8AD06363}">
      <dgm:prSet/>
      <dgm:spPr/>
      <dgm:t>
        <a:bodyPr/>
        <a:lstStyle/>
        <a:p>
          <a:endParaRPr lang="en-US"/>
        </a:p>
      </dgm:t>
    </dgm:pt>
    <dgm:pt modelId="{A85CAE5A-C616-4F5A-A324-9D7243EF97E9}" type="parTrans" cxnId="{20B1E5A0-A4B0-4EE6-8067-3B8255530D92}">
      <dgm:prSet/>
      <dgm:spPr/>
      <dgm:t>
        <a:bodyPr/>
        <a:lstStyle/>
        <a:p>
          <a:endParaRPr lang="en-US"/>
        </a:p>
      </dgm:t>
    </dgm:pt>
    <dgm:pt modelId="{4E19132F-88C6-49CD-9331-9973D2D98B10}" type="sibTrans" cxnId="{20B1E5A0-A4B0-4EE6-8067-3B8255530D92}">
      <dgm:prSet/>
      <dgm:spPr/>
      <dgm:t>
        <a:bodyPr/>
        <a:lstStyle/>
        <a:p>
          <a:endParaRPr lang="en-US"/>
        </a:p>
      </dgm:t>
    </dgm:pt>
    <dgm:pt modelId="{B7B2012D-7CD4-4FF5-A83A-4117727AE7EC}">
      <dgm:prSet/>
      <dgm:spPr/>
      <dgm:t>
        <a:bodyPr/>
        <a:lstStyle/>
        <a:p>
          <a:endParaRPr lang="en-US"/>
        </a:p>
      </dgm:t>
    </dgm:pt>
    <dgm:pt modelId="{7927EA28-502C-4525-87A9-84476D20AE17}" type="parTrans" cxnId="{9C582DEB-1582-40AD-8F81-AB736F54FFE0}">
      <dgm:prSet/>
      <dgm:spPr/>
      <dgm:t>
        <a:bodyPr/>
        <a:lstStyle/>
        <a:p>
          <a:endParaRPr lang="en-US"/>
        </a:p>
      </dgm:t>
    </dgm:pt>
    <dgm:pt modelId="{8446A904-8F8C-491E-A1DA-7CAE708B564C}" type="sibTrans" cxnId="{9C582DEB-1582-40AD-8F81-AB736F54FFE0}">
      <dgm:prSet/>
      <dgm:spPr/>
      <dgm:t>
        <a:bodyPr/>
        <a:lstStyle/>
        <a:p>
          <a:endParaRPr lang="en-US"/>
        </a:p>
      </dgm:t>
    </dgm:pt>
    <dgm:pt modelId="{16613087-18E2-4ADF-84C8-5F75F89115B3}">
      <dgm:prSet phldrT="[Text]"/>
      <dgm:spPr/>
      <dgm:t>
        <a:bodyPr/>
        <a:lstStyle/>
        <a:p>
          <a:endParaRPr lang="en-US"/>
        </a:p>
      </dgm:t>
    </dgm:pt>
    <dgm:pt modelId="{F8A3BE6A-E11C-469C-B922-6C7144024029}" type="parTrans" cxnId="{471B5D21-D3C4-411D-8DC6-A7BEC877F74A}">
      <dgm:prSet/>
      <dgm:spPr/>
      <dgm:t>
        <a:bodyPr/>
        <a:lstStyle/>
        <a:p>
          <a:endParaRPr lang="en-US"/>
        </a:p>
      </dgm:t>
    </dgm:pt>
    <dgm:pt modelId="{33A05F9A-71F8-417C-8635-9003AEC132A7}" type="sibTrans" cxnId="{471B5D21-D3C4-411D-8DC6-A7BEC877F74A}">
      <dgm:prSet/>
      <dgm:spPr/>
      <dgm:t>
        <a:bodyPr/>
        <a:lstStyle/>
        <a:p>
          <a:endParaRPr lang="en-US"/>
        </a:p>
      </dgm:t>
    </dgm:pt>
    <dgm:pt modelId="{FE64B184-35C9-490A-A67D-A56EDA6BCEEC}">
      <dgm:prSet phldrT="[Text]"/>
      <dgm:spPr/>
      <dgm:t>
        <a:bodyPr/>
        <a:lstStyle/>
        <a:p>
          <a:endParaRPr lang="en-US"/>
        </a:p>
      </dgm:t>
    </dgm:pt>
    <dgm:pt modelId="{4E8EA3AD-A572-4643-A4BB-18EFB5ADD208}" type="parTrans" cxnId="{9DDDDBF4-B3D8-4DF3-B460-D375CBAFA10D}">
      <dgm:prSet/>
      <dgm:spPr/>
      <dgm:t>
        <a:bodyPr/>
        <a:lstStyle/>
        <a:p>
          <a:endParaRPr lang="en-US"/>
        </a:p>
      </dgm:t>
    </dgm:pt>
    <dgm:pt modelId="{6890BC66-BDD2-4B04-B284-8BCC20F20EFF}" type="sibTrans" cxnId="{9DDDDBF4-B3D8-4DF3-B460-D375CBAFA10D}">
      <dgm:prSet/>
      <dgm:spPr/>
      <dgm:t>
        <a:bodyPr/>
        <a:lstStyle/>
        <a:p>
          <a:endParaRPr lang="en-US"/>
        </a:p>
      </dgm:t>
    </dgm:pt>
    <dgm:pt modelId="{68FE22B1-C96A-41B5-A1A3-DFD80F6953AF}">
      <dgm:prSet phldrT="[Text]" custRadScaleRad="131925" custRadScaleInc="-67501"/>
      <dgm:spPr/>
      <dgm:t>
        <a:bodyPr/>
        <a:lstStyle/>
        <a:p>
          <a:endParaRPr lang="en-US"/>
        </a:p>
      </dgm:t>
    </dgm:pt>
    <dgm:pt modelId="{A60656F4-E956-4BFF-8243-FE779AC16385}" type="parTrans" cxnId="{8D3FBE9B-3C62-4AB7-8016-FE543EC7E2F0}">
      <dgm:prSet/>
      <dgm:spPr/>
      <dgm:t>
        <a:bodyPr/>
        <a:lstStyle/>
        <a:p>
          <a:endParaRPr lang="en-US"/>
        </a:p>
      </dgm:t>
    </dgm:pt>
    <dgm:pt modelId="{54262041-8167-4D50-AD85-DFDCD4B28AC5}" type="sibTrans" cxnId="{8D3FBE9B-3C62-4AB7-8016-FE543EC7E2F0}">
      <dgm:prSet/>
      <dgm:spPr/>
      <dgm:t>
        <a:bodyPr/>
        <a:lstStyle/>
        <a:p>
          <a:endParaRPr lang="en-US"/>
        </a:p>
      </dgm:t>
    </dgm:pt>
    <dgm:pt modelId="{8F7A4FAE-8DFF-4C47-94C3-9410A80452F6}">
      <dgm:prSet phldrT="[Text]" custRadScaleRad="131925" custRadScaleInc="-67501"/>
      <dgm:spPr/>
      <dgm:t>
        <a:bodyPr/>
        <a:lstStyle/>
        <a:p>
          <a:endParaRPr lang="en-US"/>
        </a:p>
      </dgm:t>
    </dgm:pt>
    <dgm:pt modelId="{7475C88D-1267-404D-9E48-66B11C3A2CDE}" type="parTrans" cxnId="{4E4187CA-CF87-419A-A91F-BD7CB2720703}">
      <dgm:prSet/>
      <dgm:spPr/>
      <dgm:t>
        <a:bodyPr/>
        <a:lstStyle/>
        <a:p>
          <a:endParaRPr lang="en-US"/>
        </a:p>
      </dgm:t>
    </dgm:pt>
    <dgm:pt modelId="{C584CE2D-A6A9-45CD-90C7-DCC957B40847}" type="sibTrans" cxnId="{4E4187CA-CF87-419A-A91F-BD7CB2720703}">
      <dgm:prSet/>
      <dgm:spPr/>
      <dgm:t>
        <a:bodyPr/>
        <a:lstStyle/>
        <a:p>
          <a:endParaRPr lang="en-US"/>
        </a:p>
      </dgm:t>
    </dgm:pt>
    <dgm:pt modelId="{41305CBE-F4FC-4980-A579-122B978DA21E}" type="pres">
      <dgm:prSet presAssocID="{893F3AAC-D14A-42E9-9E0D-E380EA94B1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4BA8BC-7508-4742-A368-B2C33952A0CE}" type="pres">
      <dgm:prSet presAssocID="{1F0A6D36-335C-4738-867B-D1D9D766F068}" presName="centerShape" presStyleLbl="node0" presStyleIdx="0" presStyleCnt="1" custLinFactNeighborX="10847" custLinFactNeighborY="2137"/>
      <dgm:spPr/>
      <dgm:t>
        <a:bodyPr/>
        <a:lstStyle/>
        <a:p>
          <a:endParaRPr lang="en-US"/>
        </a:p>
      </dgm:t>
    </dgm:pt>
    <dgm:pt modelId="{1FBE75A0-E3EA-409C-860B-2FDA6E89C38A}" type="pres">
      <dgm:prSet presAssocID="{9F4749E8-71E5-4225-AABB-76707EE45DDB}" presName="parTrans" presStyleLbl="sibTrans2D1" presStyleIdx="0" presStyleCnt="4" custLinFactNeighborX="6918" custLinFactNeighborY="13325"/>
      <dgm:spPr/>
      <dgm:t>
        <a:bodyPr/>
        <a:lstStyle/>
        <a:p>
          <a:endParaRPr lang="en-US"/>
        </a:p>
      </dgm:t>
    </dgm:pt>
    <dgm:pt modelId="{8D8DAB90-8F1D-4B84-B532-88A51F55DA4C}" type="pres">
      <dgm:prSet presAssocID="{9F4749E8-71E5-4225-AABB-76707EE45DD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F8E9CBC-CF0A-4672-9655-7BC4F35991FD}" type="pres">
      <dgm:prSet presAssocID="{3CCA260C-485E-4C52-8A9A-F3D3EF0CF409}" presName="node" presStyleLbl="node1" presStyleIdx="0" presStyleCnt="4" custScaleX="95677" custScaleY="87267" custRadScaleRad="107862" custRadScaleInc="-45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DAC0D-C0D6-44E1-9024-CB3803F98C0E}" type="pres">
      <dgm:prSet presAssocID="{9E9064BB-4839-4043-BFE9-A30425C9A181}" presName="parTrans" presStyleLbl="sibTrans2D1" presStyleIdx="1" presStyleCnt="4" custScaleX="135741"/>
      <dgm:spPr/>
      <dgm:t>
        <a:bodyPr/>
        <a:lstStyle/>
        <a:p>
          <a:endParaRPr lang="en-US"/>
        </a:p>
      </dgm:t>
    </dgm:pt>
    <dgm:pt modelId="{6DB83B96-AA85-41EE-9C66-8AC1BBABAB28}" type="pres">
      <dgm:prSet presAssocID="{9E9064BB-4839-4043-BFE9-A30425C9A18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C13A364-A64E-4947-B274-8DBBEC4B5B56}" type="pres">
      <dgm:prSet presAssocID="{6B5F7F1E-C512-4308-9356-144FDE400A69}" presName="node" presStyleLbl="node1" presStyleIdx="1" presStyleCnt="4" custScaleY="87732" custRadScaleRad="109822" custRadScaleInc="-138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CF71D-E072-48D2-9B41-085F9E3245F7}" type="pres">
      <dgm:prSet presAssocID="{1FBB31E2-0892-40D4-BDD7-29C9822C5A8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89306F2-A749-44BD-A869-0C08A0650B4B}" type="pres">
      <dgm:prSet presAssocID="{1FBB31E2-0892-40D4-BDD7-29C9822C5A8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263CCE0-851E-4029-ACF6-06EC6DE3EA65}" type="pres">
      <dgm:prSet presAssocID="{476F0E9A-39CA-4061-9F8C-5B7FB5E8D8B1}" presName="node" presStyleLbl="node1" presStyleIdx="2" presStyleCnt="4" custRadScaleRad="107674" custRadScaleInc="1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11BE0-3266-4B7E-B165-44003A51040B}" type="pres">
      <dgm:prSet presAssocID="{83162BC6-1699-45FB-9A40-A8CAF01C8E22}" presName="parTrans" presStyleLbl="sibTrans2D1" presStyleIdx="3" presStyleCnt="4" custAng="19306367" custScaleX="71901" custLinFactY="7900" custLinFactNeighborX="42036" custLinFactNeighborY="100000"/>
      <dgm:spPr/>
      <dgm:t>
        <a:bodyPr/>
        <a:lstStyle/>
        <a:p>
          <a:endParaRPr lang="en-US"/>
        </a:p>
      </dgm:t>
    </dgm:pt>
    <dgm:pt modelId="{A9E5DA4B-D39C-4FA9-B05E-95ADF5C3A292}" type="pres">
      <dgm:prSet presAssocID="{83162BC6-1699-45FB-9A40-A8CAF01C8E2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568585F-0DC6-4DE4-A793-9A8340D047CA}" type="pres">
      <dgm:prSet presAssocID="{8E1A5294-F74B-4F02-8BF6-8A43258DEC6E}" presName="node" presStyleLbl="node1" presStyleIdx="3" presStyleCnt="4" custRadScaleRad="119684" custRadScaleInc="-5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3A372E-0CA6-4138-A195-E7E50F397705}" srcId="{893F3AAC-D14A-42E9-9E0D-E380EA94B1C1}" destId="{1F0A6D36-335C-4738-867B-D1D9D766F068}" srcOrd="0" destOrd="0" parTransId="{AD94915E-60E5-42F2-B0D1-1F1926C20CE9}" sibTransId="{4AD3CED2-C8B9-4FDD-AAB8-E3088FD85DEC}"/>
    <dgm:cxn modelId="{CEA50FF9-7DC0-4B8C-8D75-34C50354473A}" type="presOf" srcId="{1FBB31E2-0892-40D4-BDD7-29C9822C5A86}" destId="{889306F2-A749-44BD-A869-0C08A0650B4B}" srcOrd="1" destOrd="0" presId="urn:microsoft.com/office/officeart/2005/8/layout/radial5"/>
    <dgm:cxn modelId="{FFF46D55-507E-4DBB-8439-861B9F3C1549}" srcId="{1F0A6D36-335C-4738-867B-D1D9D766F068}" destId="{476F0E9A-39CA-4061-9F8C-5B7FB5E8D8B1}" srcOrd="2" destOrd="0" parTransId="{1FBB31E2-0892-40D4-BDD7-29C9822C5A86}" sibTransId="{5165A427-ED16-4C9E-B10F-EA1330F93CCD}"/>
    <dgm:cxn modelId="{1E7C828E-708F-4448-9299-F5EE39044529}" type="presOf" srcId="{83162BC6-1699-45FB-9A40-A8CAF01C8E22}" destId="{A9E5DA4B-D39C-4FA9-B05E-95ADF5C3A292}" srcOrd="1" destOrd="0" presId="urn:microsoft.com/office/officeart/2005/8/layout/radial5"/>
    <dgm:cxn modelId="{CC56C7E9-A075-4780-B516-6104B916AB5E}" type="presOf" srcId="{8E1A5294-F74B-4F02-8BF6-8A43258DEC6E}" destId="{5568585F-0DC6-4DE4-A793-9A8340D047CA}" srcOrd="0" destOrd="0" presId="urn:microsoft.com/office/officeart/2005/8/layout/radial5"/>
    <dgm:cxn modelId="{9C58F7F2-C23C-4E76-B971-4B207A95911D}" type="presOf" srcId="{476F0E9A-39CA-4061-9F8C-5B7FB5E8D8B1}" destId="{7263CCE0-851E-4029-ACF6-06EC6DE3EA65}" srcOrd="0" destOrd="0" presId="urn:microsoft.com/office/officeart/2005/8/layout/radial5"/>
    <dgm:cxn modelId="{F56A947E-30FD-4CE3-A795-855300502444}" type="presOf" srcId="{3CCA260C-485E-4C52-8A9A-F3D3EF0CF409}" destId="{5F8E9CBC-CF0A-4672-9655-7BC4F35991FD}" srcOrd="0" destOrd="0" presId="urn:microsoft.com/office/officeart/2005/8/layout/radial5"/>
    <dgm:cxn modelId="{A6E3692C-98C5-489E-AB25-DB4DD2C49E26}" type="presOf" srcId="{1FBB31E2-0892-40D4-BDD7-29C9822C5A86}" destId="{96ECF71D-E072-48D2-9B41-085F9E3245F7}" srcOrd="0" destOrd="0" presId="urn:microsoft.com/office/officeart/2005/8/layout/radial5"/>
    <dgm:cxn modelId="{8D3FBE9B-3C62-4AB7-8016-FE543EC7E2F0}" srcId="{893F3AAC-D14A-42E9-9E0D-E380EA94B1C1}" destId="{68FE22B1-C96A-41B5-A1A3-DFD80F6953AF}" srcOrd="5" destOrd="0" parTransId="{A60656F4-E956-4BFF-8243-FE779AC16385}" sibTransId="{54262041-8167-4D50-AD85-DFDCD4B28AC5}"/>
    <dgm:cxn modelId="{18718441-E979-46B4-AF0B-1AAD950E9F79}" type="presOf" srcId="{9E9064BB-4839-4043-BFE9-A30425C9A181}" destId="{6DB83B96-AA85-41EE-9C66-8AC1BBABAB28}" srcOrd="1" destOrd="0" presId="urn:microsoft.com/office/officeart/2005/8/layout/radial5"/>
    <dgm:cxn modelId="{8EE392ED-AF2C-4F50-A157-BA3AE73EB2C4}" srcId="{1F0A6D36-335C-4738-867B-D1D9D766F068}" destId="{8E1A5294-F74B-4F02-8BF6-8A43258DEC6E}" srcOrd="3" destOrd="0" parTransId="{83162BC6-1699-45FB-9A40-A8CAF01C8E22}" sibTransId="{63A8FC8A-D46F-468D-B536-6093EFC32E58}"/>
    <dgm:cxn modelId="{C1CCA1FC-B7B9-4F0A-BBC2-94C9071A1CC2}" srcId="{1F0A6D36-335C-4738-867B-D1D9D766F068}" destId="{6B5F7F1E-C512-4308-9356-144FDE400A69}" srcOrd="1" destOrd="0" parTransId="{9E9064BB-4839-4043-BFE9-A30425C9A181}" sibTransId="{504068EF-7900-4B62-B59A-0EFBD20C8CA8}"/>
    <dgm:cxn modelId="{9C582DEB-1582-40AD-8F81-AB736F54FFE0}" srcId="{893F3AAC-D14A-42E9-9E0D-E380EA94B1C1}" destId="{B7B2012D-7CD4-4FF5-A83A-4117727AE7EC}" srcOrd="2" destOrd="0" parTransId="{7927EA28-502C-4525-87A9-84476D20AE17}" sibTransId="{8446A904-8F8C-491E-A1DA-7CAE708B564C}"/>
    <dgm:cxn modelId="{20B1E5A0-A4B0-4EE6-8067-3B8255530D92}" srcId="{893F3AAC-D14A-42E9-9E0D-E380EA94B1C1}" destId="{B688A446-4596-4C5B-BA2A-FBFC8AD06363}" srcOrd="1" destOrd="0" parTransId="{A85CAE5A-C616-4F5A-A324-9D7243EF97E9}" sibTransId="{4E19132F-88C6-49CD-9331-9973D2D98B10}"/>
    <dgm:cxn modelId="{320185D7-7753-4E1D-8EB4-CCC71B3DA395}" type="presOf" srcId="{6B5F7F1E-C512-4308-9356-144FDE400A69}" destId="{8C13A364-A64E-4947-B274-8DBBEC4B5B56}" srcOrd="0" destOrd="0" presId="urn:microsoft.com/office/officeart/2005/8/layout/radial5"/>
    <dgm:cxn modelId="{6CC5F2CA-8F67-427E-90C3-C4F0781D686D}" srcId="{1F0A6D36-335C-4738-867B-D1D9D766F068}" destId="{3CCA260C-485E-4C52-8A9A-F3D3EF0CF409}" srcOrd="0" destOrd="0" parTransId="{9F4749E8-71E5-4225-AABB-76707EE45DDB}" sibTransId="{376EA79D-A31A-4B4D-84B0-F1C2DB5FF4D8}"/>
    <dgm:cxn modelId="{26D53513-92FE-48DD-8136-297667F6EDCF}" type="presOf" srcId="{9E9064BB-4839-4043-BFE9-A30425C9A181}" destId="{C55DAC0D-C0D6-44E1-9024-CB3803F98C0E}" srcOrd="0" destOrd="0" presId="urn:microsoft.com/office/officeart/2005/8/layout/radial5"/>
    <dgm:cxn modelId="{471B5D21-D3C4-411D-8DC6-A7BEC877F74A}" srcId="{893F3AAC-D14A-42E9-9E0D-E380EA94B1C1}" destId="{16613087-18E2-4ADF-84C8-5F75F89115B3}" srcOrd="3" destOrd="0" parTransId="{F8A3BE6A-E11C-469C-B922-6C7144024029}" sibTransId="{33A05F9A-71F8-417C-8635-9003AEC132A7}"/>
    <dgm:cxn modelId="{F574CB2A-D6D2-4973-8915-404C957089FB}" type="presOf" srcId="{9F4749E8-71E5-4225-AABB-76707EE45DDB}" destId="{1FBE75A0-E3EA-409C-860B-2FDA6E89C38A}" srcOrd="0" destOrd="0" presId="urn:microsoft.com/office/officeart/2005/8/layout/radial5"/>
    <dgm:cxn modelId="{D2C86A5D-3129-4356-B101-C3A4B65FFF6D}" type="presOf" srcId="{893F3AAC-D14A-42E9-9E0D-E380EA94B1C1}" destId="{41305CBE-F4FC-4980-A579-122B978DA21E}" srcOrd="0" destOrd="0" presId="urn:microsoft.com/office/officeart/2005/8/layout/radial5"/>
    <dgm:cxn modelId="{9DDDDBF4-B3D8-4DF3-B460-D375CBAFA10D}" srcId="{893F3AAC-D14A-42E9-9E0D-E380EA94B1C1}" destId="{FE64B184-35C9-490A-A67D-A56EDA6BCEEC}" srcOrd="4" destOrd="0" parTransId="{4E8EA3AD-A572-4643-A4BB-18EFB5ADD208}" sibTransId="{6890BC66-BDD2-4B04-B284-8BCC20F20EFF}"/>
    <dgm:cxn modelId="{5814711B-13D3-4123-BEB2-EBD972463421}" type="presOf" srcId="{83162BC6-1699-45FB-9A40-A8CAF01C8E22}" destId="{65E11BE0-3266-4B7E-B165-44003A51040B}" srcOrd="0" destOrd="0" presId="urn:microsoft.com/office/officeart/2005/8/layout/radial5"/>
    <dgm:cxn modelId="{CAA037B2-40CA-4FC7-923B-83385DDD02AC}" type="presOf" srcId="{9F4749E8-71E5-4225-AABB-76707EE45DDB}" destId="{8D8DAB90-8F1D-4B84-B532-88A51F55DA4C}" srcOrd="1" destOrd="0" presId="urn:microsoft.com/office/officeart/2005/8/layout/radial5"/>
    <dgm:cxn modelId="{4E4187CA-CF87-419A-A91F-BD7CB2720703}" srcId="{893F3AAC-D14A-42E9-9E0D-E380EA94B1C1}" destId="{8F7A4FAE-8DFF-4C47-94C3-9410A80452F6}" srcOrd="6" destOrd="0" parTransId="{7475C88D-1267-404D-9E48-66B11C3A2CDE}" sibTransId="{C584CE2D-A6A9-45CD-90C7-DCC957B40847}"/>
    <dgm:cxn modelId="{6AED1296-5436-4035-843F-63961215E5CB}" type="presOf" srcId="{1F0A6D36-335C-4738-867B-D1D9D766F068}" destId="{014BA8BC-7508-4742-A368-B2C33952A0CE}" srcOrd="0" destOrd="0" presId="urn:microsoft.com/office/officeart/2005/8/layout/radial5"/>
    <dgm:cxn modelId="{A39E0DED-44D3-4231-9C38-86E08BCD7B05}" type="presParOf" srcId="{41305CBE-F4FC-4980-A579-122B978DA21E}" destId="{014BA8BC-7508-4742-A368-B2C33952A0CE}" srcOrd="0" destOrd="0" presId="urn:microsoft.com/office/officeart/2005/8/layout/radial5"/>
    <dgm:cxn modelId="{70B127A7-F91C-4520-A727-E0569FCF7ED2}" type="presParOf" srcId="{41305CBE-F4FC-4980-A579-122B978DA21E}" destId="{1FBE75A0-E3EA-409C-860B-2FDA6E89C38A}" srcOrd="1" destOrd="0" presId="urn:microsoft.com/office/officeart/2005/8/layout/radial5"/>
    <dgm:cxn modelId="{41A5D30F-FC7B-4CCC-BB6E-A76B4E39DF3B}" type="presParOf" srcId="{1FBE75A0-E3EA-409C-860B-2FDA6E89C38A}" destId="{8D8DAB90-8F1D-4B84-B532-88A51F55DA4C}" srcOrd="0" destOrd="0" presId="urn:microsoft.com/office/officeart/2005/8/layout/radial5"/>
    <dgm:cxn modelId="{54E36801-5819-4C39-9CB0-D5431D48B01D}" type="presParOf" srcId="{41305CBE-F4FC-4980-A579-122B978DA21E}" destId="{5F8E9CBC-CF0A-4672-9655-7BC4F35991FD}" srcOrd="2" destOrd="0" presId="urn:microsoft.com/office/officeart/2005/8/layout/radial5"/>
    <dgm:cxn modelId="{FA79F038-2D7F-4334-90DD-4FCEF2350AE8}" type="presParOf" srcId="{41305CBE-F4FC-4980-A579-122B978DA21E}" destId="{C55DAC0D-C0D6-44E1-9024-CB3803F98C0E}" srcOrd="3" destOrd="0" presId="urn:microsoft.com/office/officeart/2005/8/layout/radial5"/>
    <dgm:cxn modelId="{FF8F7FB0-C293-484B-B75A-975BDEB621AF}" type="presParOf" srcId="{C55DAC0D-C0D6-44E1-9024-CB3803F98C0E}" destId="{6DB83B96-AA85-41EE-9C66-8AC1BBABAB28}" srcOrd="0" destOrd="0" presId="urn:microsoft.com/office/officeart/2005/8/layout/radial5"/>
    <dgm:cxn modelId="{E69D4684-BCCE-435A-9FFC-DFF1093F0F78}" type="presParOf" srcId="{41305CBE-F4FC-4980-A579-122B978DA21E}" destId="{8C13A364-A64E-4947-B274-8DBBEC4B5B56}" srcOrd="4" destOrd="0" presId="urn:microsoft.com/office/officeart/2005/8/layout/radial5"/>
    <dgm:cxn modelId="{9D1A123B-5B5B-431D-A7E1-158EF691A50B}" type="presParOf" srcId="{41305CBE-F4FC-4980-A579-122B978DA21E}" destId="{96ECF71D-E072-48D2-9B41-085F9E3245F7}" srcOrd="5" destOrd="0" presId="urn:microsoft.com/office/officeart/2005/8/layout/radial5"/>
    <dgm:cxn modelId="{65AE0F92-4302-468D-8248-FA05A555F87F}" type="presParOf" srcId="{96ECF71D-E072-48D2-9B41-085F9E3245F7}" destId="{889306F2-A749-44BD-A869-0C08A0650B4B}" srcOrd="0" destOrd="0" presId="urn:microsoft.com/office/officeart/2005/8/layout/radial5"/>
    <dgm:cxn modelId="{83F15D0E-F657-4907-BE5A-19C749EBE71B}" type="presParOf" srcId="{41305CBE-F4FC-4980-A579-122B978DA21E}" destId="{7263CCE0-851E-4029-ACF6-06EC6DE3EA65}" srcOrd="6" destOrd="0" presId="urn:microsoft.com/office/officeart/2005/8/layout/radial5"/>
    <dgm:cxn modelId="{FC7EC1A7-6873-4FA1-B1D6-8610A94C4AEA}" type="presParOf" srcId="{41305CBE-F4FC-4980-A579-122B978DA21E}" destId="{65E11BE0-3266-4B7E-B165-44003A51040B}" srcOrd="7" destOrd="0" presId="urn:microsoft.com/office/officeart/2005/8/layout/radial5"/>
    <dgm:cxn modelId="{4CABE13D-306D-41DE-8E36-BF7CB662964F}" type="presParOf" srcId="{65E11BE0-3266-4B7E-B165-44003A51040B}" destId="{A9E5DA4B-D39C-4FA9-B05E-95ADF5C3A292}" srcOrd="0" destOrd="0" presId="urn:microsoft.com/office/officeart/2005/8/layout/radial5"/>
    <dgm:cxn modelId="{6CD1F23C-5904-445D-B31C-844001D44C62}" type="presParOf" srcId="{41305CBE-F4FC-4980-A579-122B978DA21E}" destId="{5568585F-0DC6-4DE4-A793-9A8340D047C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959C4-9756-4358-BD72-768A6130287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BB8F4-B5CA-431D-91F9-32924CD7677E}">
      <dgm:prSet phldrT="[Text]"/>
      <dgm:spPr/>
      <dgm:t>
        <a:bodyPr/>
        <a:lstStyle/>
        <a:p>
          <a:r>
            <a:rPr lang="en-US" dirty="0" smtClean="0"/>
            <a:t>Top level health manager </a:t>
          </a:r>
          <a:endParaRPr lang="en-US" dirty="0"/>
        </a:p>
      </dgm:t>
    </dgm:pt>
    <dgm:pt modelId="{409C88F5-3CF0-4256-89DD-41DBE3D1EA29}" type="parTrans" cxnId="{E07E2A48-7348-4F54-A979-DA88B23C4545}">
      <dgm:prSet/>
      <dgm:spPr/>
      <dgm:t>
        <a:bodyPr/>
        <a:lstStyle/>
        <a:p>
          <a:endParaRPr lang="en-US"/>
        </a:p>
      </dgm:t>
    </dgm:pt>
    <dgm:pt modelId="{F7D151BB-6290-43A6-9E25-AC17F42BA05F}" type="sibTrans" cxnId="{E07E2A48-7348-4F54-A979-DA88B23C4545}">
      <dgm:prSet/>
      <dgm:spPr/>
      <dgm:t>
        <a:bodyPr/>
        <a:lstStyle/>
        <a:p>
          <a:endParaRPr lang="en-US"/>
        </a:p>
      </dgm:t>
    </dgm:pt>
    <dgm:pt modelId="{BF5ECEC7-FBE8-43A2-B6A1-9796883B42C7}">
      <dgm:prSet phldrT="[Text]"/>
      <dgm:spPr/>
      <dgm:t>
        <a:bodyPr/>
        <a:lstStyle/>
        <a:p>
          <a:r>
            <a:rPr lang="en-US" dirty="0" smtClean="0"/>
            <a:t>Middle level health manager </a:t>
          </a:r>
          <a:endParaRPr lang="en-US" dirty="0"/>
        </a:p>
      </dgm:t>
    </dgm:pt>
    <dgm:pt modelId="{0F6D0511-6082-4F48-9F96-174C9DA25AF1}" type="parTrans" cxnId="{532C78F4-B177-4FD7-9795-71AA0E1CE548}">
      <dgm:prSet/>
      <dgm:spPr/>
      <dgm:t>
        <a:bodyPr/>
        <a:lstStyle/>
        <a:p>
          <a:endParaRPr lang="en-US"/>
        </a:p>
      </dgm:t>
    </dgm:pt>
    <dgm:pt modelId="{CEC78D92-DB72-4EC2-BC4E-9F9E0B7224CD}" type="sibTrans" cxnId="{532C78F4-B177-4FD7-9795-71AA0E1CE548}">
      <dgm:prSet/>
      <dgm:spPr/>
      <dgm:t>
        <a:bodyPr/>
        <a:lstStyle/>
        <a:p>
          <a:endParaRPr lang="en-US"/>
        </a:p>
      </dgm:t>
    </dgm:pt>
    <dgm:pt modelId="{C89E76C7-FD19-40D4-BAB5-9F9E068590AC}">
      <dgm:prSet phldrT="[Text]"/>
      <dgm:spPr/>
      <dgm:t>
        <a:bodyPr/>
        <a:lstStyle/>
        <a:p>
          <a:r>
            <a:rPr lang="en-US" dirty="0" smtClean="0"/>
            <a:t>Lower level health manager </a:t>
          </a:r>
          <a:endParaRPr lang="en-US" dirty="0"/>
        </a:p>
      </dgm:t>
    </dgm:pt>
    <dgm:pt modelId="{772E6CE5-8F28-4946-BCAB-AA404D3F57DB}" type="parTrans" cxnId="{A663CD42-67AB-4122-A3EB-0650DF0B46FB}">
      <dgm:prSet/>
      <dgm:spPr/>
      <dgm:t>
        <a:bodyPr/>
        <a:lstStyle/>
        <a:p>
          <a:endParaRPr lang="en-US"/>
        </a:p>
      </dgm:t>
    </dgm:pt>
    <dgm:pt modelId="{A8F00334-CA48-4C44-844C-CC1CB6FBC218}" type="sibTrans" cxnId="{A663CD42-67AB-4122-A3EB-0650DF0B46FB}">
      <dgm:prSet/>
      <dgm:spPr/>
      <dgm:t>
        <a:bodyPr/>
        <a:lstStyle/>
        <a:p>
          <a:endParaRPr lang="en-US"/>
        </a:p>
      </dgm:t>
    </dgm:pt>
    <dgm:pt modelId="{532BC693-AA67-4F1A-B80F-3ABBAF3AC6E9}">
      <dgm:prSet/>
      <dgm:spPr/>
      <dgm:t>
        <a:bodyPr/>
        <a:lstStyle/>
        <a:p>
          <a:r>
            <a:rPr lang="en-US" dirty="0" smtClean="0"/>
            <a:t>Workers </a:t>
          </a:r>
          <a:endParaRPr lang="en-US" dirty="0"/>
        </a:p>
      </dgm:t>
    </dgm:pt>
    <dgm:pt modelId="{3EB44D2F-8F42-4E0E-9589-0E6DB0FF8A3B}" type="parTrans" cxnId="{A8C3A853-315F-4CEF-905C-FB89ED51A2B2}">
      <dgm:prSet/>
      <dgm:spPr/>
      <dgm:t>
        <a:bodyPr/>
        <a:lstStyle/>
        <a:p>
          <a:endParaRPr lang="en-US"/>
        </a:p>
      </dgm:t>
    </dgm:pt>
    <dgm:pt modelId="{BAD7EF72-F6CC-4388-91EC-2D1E39655B0F}" type="sibTrans" cxnId="{A8C3A853-315F-4CEF-905C-FB89ED51A2B2}">
      <dgm:prSet/>
      <dgm:spPr/>
      <dgm:t>
        <a:bodyPr/>
        <a:lstStyle/>
        <a:p>
          <a:endParaRPr lang="en-US"/>
        </a:p>
      </dgm:t>
    </dgm:pt>
    <dgm:pt modelId="{B6615903-4395-4D03-ADA1-496A4EC74660}" type="pres">
      <dgm:prSet presAssocID="{468959C4-9756-4358-BD72-768A6130287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718609-2B1B-4103-9B45-DB4120A0657F}" type="pres">
      <dgm:prSet presAssocID="{468959C4-9756-4358-BD72-768A61302873}" presName="pyramid" presStyleLbl="node1" presStyleIdx="0" presStyleCnt="1"/>
      <dgm:spPr/>
    </dgm:pt>
    <dgm:pt modelId="{13771653-C3DE-4E77-B062-A4EF2EBE8835}" type="pres">
      <dgm:prSet presAssocID="{468959C4-9756-4358-BD72-768A61302873}" presName="theList" presStyleCnt="0"/>
      <dgm:spPr/>
    </dgm:pt>
    <dgm:pt modelId="{46D65300-711C-4DEC-8971-B769A12B535C}" type="pres">
      <dgm:prSet presAssocID="{891BB8F4-B5CA-431D-91F9-32924CD7677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E1E42-8FFA-49BC-995C-2A850710BC56}" type="pres">
      <dgm:prSet presAssocID="{891BB8F4-B5CA-431D-91F9-32924CD7677E}" presName="aSpace" presStyleCnt="0"/>
      <dgm:spPr/>
    </dgm:pt>
    <dgm:pt modelId="{036B202F-9288-4E37-90EF-D621DB1C3847}" type="pres">
      <dgm:prSet presAssocID="{BF5ECEC7-FBE8-43A2-B6A1-9796883B42C7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18452-BB59-4A1D-B186-4BA4901A7B9A}" type="pres">
      <dgm:prSet presAssocID="{BF5ECEC7-FBE8-43A2-B6A1-9796883B42C7}" presName="aSpace" presStyleCnt="0"/>
      <dgm:spPr/>
    </dgm:pt>
    <dgm:pt modelId="{147588C3-49D7-44DB-83B0-AC4018ABF6B0}" type="pres">
      <dgm:prSet presAssocID="{C89E76C7-FD19-40D4-BAB5-9F9E068590A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95DF1-97EB-4AC1-8248-F9637F5AB83A}" type="pres">
      <dgm:prSet presAssocID="{C89E76C7-FD19-40D4-BAB5-9F9E068590AC}" presName="aSpace" presStyleCnt="0"/>
      <dgm:spPr/>
    </dgm:pt>
    <dgm:pt modelId="{1D3895A7-E277-4218-B6AE-1159E4CE8B89}" type="pres">
      <dgm:prSet presAssocID="{532BC693-AA67-4F1A-B80F-3ABBAF3AC6E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2478C-AFEC-45A1-92CA-CD856096BC97}" type="pres">
      <dgm:prSet presAssocID="{532BC693-AA67-4F1A-B80F-3ABBAF3AC6E9}" presName="aSpace" presStyleCnt="0"/>
      <dgm:spPr/>
    </dgm:pt>
  </dgm:ptLst>
  <dgm:cxnLst>
    <dgm:cxn modelId="{A8C3A853-315F-4CEF-905C-FB89ED51A2B2}" srcId="{468959C4-9756-4358-BD72-768A61302873}" destId="{532BC693-AA67-4F1A-B80F-3ABBAF3AC6E9}" srcOrd="3" destOrd="0" parTransId="{3EB44D2F-8F42-4E0E-9589-0E6DB0FF8A3B}" sibTransId="{BAD7EF72-F6CC-4388-91EC-2D1E39655B0F}"/>
    <dgm:cxn modelId="{A663CD42-67AB-4122-A3EB-0650DF0B46FB}" srcId="{468959C4-9756-4358-BD72-768A61302873}" destId="{C89E76C7-FD19-40D4-BAB5-9F9E068590AC}" srcOrd="2" destOrd="0" parTransId="{772E6CE5-8F28-4946-BCAB-AA404D3F57DB}" sibTransId="{A8F00334-CA48-4C44-844C-CC1CB6FBC218}"/>
    <dgm:cxn modelId="{F01A8147-9DF0-4E5E-A3E6-E543B7779664}" type="presOf" srcId="{891BB8F4-B5CA-431D-91F9-32924CD7677E}" destId="{46D65300-711C-4DEC-8971-B769A12B535C}" srcOrd="0" destOrd="0" presId="urn:microsoft.com/office/officeart/2005/8/layout/pyramid2"/>
    <dgm:cxn modelId="{9BD1F086-53E5-40F7-AE9D-9F82E39F68D3}" type="presOf" srcId="{BF5ECEC7-FBE8-43A2-B6A1-9796883B42C7}" destId="{036B202F-9288-4E37-90EF-D621DB1C3847}" srcOrd="0" destOrd="0" presId="urn:microsoft.com/office/officeart/2005/8/layout/pyramid2"/>
    <dgm:cxn modelId="{532C78F4-B177-4FD7-9795-71AA0E1CE548}" srcId="{468959C4-9756-4358-BD72-768A61302873}" destId="{BF5ECEC7-FBE8-43A2-B6A1-9796883B42C7}" srcOrd="1" destOrd="0" parTransId="{0F6D0511-6082-4F48-9F96-174C9DA25AF1}" sibTransId="{CEC78D92-DB72-4EC2-BC4E-9F9E0B7224CD}"/>
    <dgm:cxn modelId="{E07E2A48-7348-4F54-A979-DA88B23C4545}" srcId="{468959C4-9756-4358-BD72-768A61302873}" destId="{891BB8F4-B5CA-431D-91F9-32924CD7677E}" srcOrd="0" destOrd="0" parTransId="{409C88F5-3CF0-4256-89DD-41DBE3D1EA29}" sibTransId="{F7D151BB-6290-43A6-9E25-AC17F42BA05F}"/>
    <dgm:cxn modelId="{5466E419-BA9C-4823-8116-C69FB700FEEA}" type="presOf" srcId="{C89E76C7-FD19-40D4-BAB5-9F9E068590AC}" destId="{147588C3-49D7-44DB-83B0-AC4018ABF6B0}" srcOrd="0" destOrd="0" presId="urn:microsoft.com/office/officeart/2005/8/layout/pyramid2"/>
    <dgm:cxn modelId="{713CE227-C4AC-4273-B576-BB50A06C2381}" type="presOf" srcId="{532BC693-AA67-4F1A-B80F-3ABBAF3AC6E9}" destId="{1D3895A7-E277-4218-B6AE-1159E4CE8B89}" srcOrd="0" destOrd="0" presId="urn:microsoft.com/office/officeart/2005/8/layout/pyramid2"/>
    <dgm:cxn modelId="{4CAA0CFC-A8FB-462F-8190-615155B69B11}" type="presOf" srcId="{468959C4-9756-4358-BD72-768A61302873}" destId="{B6615903-4395-4D03-ADA1-496A4EC74660}" srcOrd="0" destOrd="0" presId="urn:microsoft.com/office/officeart/2005/8/layout/pyramid2"/>
    <dgm:cxn modelId="{611284FA-B903-43B7-BE1B-D19E3D24ECB0}" type="presParOf" srcId="{B6615903-4395-4D03-ADA1-496A4EC74660}" destId="{20718609-2B1B-4103-9B45-DB4120A0657F}" srcOrd="0" destOrd="0" presId="urn:microsoft.com/office/officeart/2005/8/layout/pyramid2"/>
    <dgm:cxn modelId="{236C87BE-D3A8-4FA5-8E4C-7ADD110EDB5A}" type="presParOf" srcId="{B6615903-4395-4D03-ADA1-496A4EC74660}" destId="{13771653-C3DE-4E77-B062-A4EF2EBE8835}" srcOrd="1" destOrd="0" presId="urn:microsoft.com/office/officeart/2005/8/layout/pyramid2"/>
    <dgm:cxn modelId="{60D1B032-4826-4191-8540-7270B9BB134F}" type="presParOf" srcId="{13771653-C3DE-4E77-B062-A4EF2EBE8835}" destId="{46D65300-711C-4DEC-8971-B769A12B535C}" srcOrd="0" destOrd="0" presId="urn:microsoft.com/office/officeart/2005/8/layout/pyramid2"/>
    <dgm:cxn modelId="{7B6122BE-69FB-4A48-9588-9C40FA7D8D15}" type="presParOf" srcId="{13771653-C3DE-4E77-B062-A4EF2EBE8835}" destId="{612E1E42-8FFA-49BC-995C-2A850710BC56}" srcOrd="1" destOrd="0" presId="urn:microsoft.com/office/officeart/2005/8/layout/pyramid2"/>
    <dgm:cxn modelId="{55806BA9-0213-4807-8243-1B9F4696C2C4}" type="presParOf" srcId="{13771653-C3DE-4E77-B062-A4EF2EBE8835}" destId="{036B202F-9288-4E37-90EF-D621DB1C3847}" srcOrd="2" destOrd="0" presId="urn:microsoft.com/office/officeart/2005/8/layout/pyramid2"/>
    <dgm:cxn modelId="{79400154-4028-450A-AAFB-E634C9E2BD56}" type="presParOf" srcId="{13771653-C3DE-4E77-B062-A4EF2EBE8835}" destId="{F4218452-BB59-4A1D-B186-4BA4901A7B9A}" srcOrd="3" destOrd="0" presId="urn:microsoft.com/office/officeart/2005/8/layout/pyramid2"/>
    <dgm:cxn modelId="{5FC11478-B134-42C4-A321-356D4D10A9A7}" type="presParOf" srcId="{13771653-C3DE-4E77-B062-A4EF2EBE8835}" destId="{147588C3-49D7-44DB-83B0-AC4018ABF6B0}" srcOrd="4" destOrd="0" presId="urn:microsoft.com/office/officeart/2005/8/layout/pyramid2"/>
    <dgm:cxn modelId="{178C4EEA-1FCF-4778-A148-F6F78BA08F41}" type="presParOf" srcId="{13771653-C3DE-4E77-B062-A4EF2EBE8835}" destId="{D2095DF1-97EB-4AC1-8248-F9637F5AB83A}" srcOrd="5" destOrd="0" presId="urn:microsoft.com/office/officeart/2005/8/layout/pyramid2"/>
    <dgm:cxn modelId="{D0803C8F-2322-45AE-97F3-A9FD980F34EB}" type="presParOf" srcId="{13771653-C3DE-4E77-B062-A4EF2EBE8835}" destId="{1D3895A7-E277-4218-B6AE-1159E4CE8B89}" srcOrd="6" destOrd="0" presId="urn:microsoft.com/office/officeart/2005/8/layout/pyramid2"/>
    <dgm:cxn modelId="{376BED96-B704-4323-9910-D31C72A1A742}" type="presParOf" srcId="{13771653-C3DE-4E77-B062-A4EF2EBE8835}" destId="{2802478C-AFEC-45A1-92CA-CD856096BC9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3890D4-CDBB-471E-BDB7-BF52B141756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CA46F-F36D-41E2-8F90-096838C13366}">
      <dgm:prSet phldrT="[Text]"/>
      <dgm:spPr/>
      <dgm:t>
        <a:bodyPr/>
        <a:lstStyle/>
        <a:p>
          <a:r>
            <a:rPr lang="en-US" dirty="0" smtClean="0"/>
            <a:t>Top level manager </a:t>
          </a:r>
          <a:endParaRPr lang="en-US" dirty="0"/>
        </a:p>
      </dgm:t>
    </dgm:pt>
    <dgm:pt modelId="{EC02E05F-72DC-4600-B3CC-90BF701DBBF4}" type="parTrans" cxnId="{1C2A0518-8E94-441B-912C-2892329BD079}">
      <dgm:prSet/>
      <dgm:spPr/>
      <dgm:t>
        <a:bodyPr/>
        <a:lstStyle/>
        <a:p>
          <a:endParaRPr lang="en-US"/>
        </a:p>
      </dgm:t>
    </dgm:pt>
    <dgm:pt modelId="{29D636AA-8C04-4490-A7E9-5BF936FCB888}" type="sibTrans" cxnId="{1C2A0518-8E94-441B-912C-2892329BD079}">
      <dgm:prSet/>
      <dgm:spPr/>
      <dgm:t>
        <a:bodyPr/>
        <a:lstStyle/>
        <a:p>
          <a:endParaRPr lang="en-US"/>
        </a:p>
      </dgm:t>
    </dgm:pt>
    <dgm:pt modelId="{E3137669-1FEB-4B2C-AA13-F6C2DA0551E4}">
      <dgm:prSet phldrT="[Text]" custT="1"/>
      <dgm:spPr/>
      <dgm:t>
        <a:bodyPr/>
        <a:lstStyle/>
        <a:p>
          <a:r>
            <a:rPr lang="en-US" sz="2000" dirty="0" smtClean="0"/>
            <a:t>Supportive role </a:t>
          </a:r>
          <a:endParaRPr lang="en-US" sz="2000" dirty="0"/>
        </a:p>
      </dgm:t>
    </dgm:pt>
    <dgm:pt modelId="{9C2D0995-5CC9-4907-B6F9-D42B7E5360B4}" type="parTrans" cxnId="{0C527488-A99A-4C4B-8FBC-C1BC84EF3A31}">
      <dgm:prSet/>
      <dgm:spPr/>
      <dgm:t>
        <a:bodyPr/>
        <a:lstStyle/>
        <a:p>
          <a:endParaRPr lang="en-US"/>
        </a:p>
      </dgm:t>
    </dgm:pt>
    <dgm:pt modelId="{306C080B-83A8-42A2-A1B8-B5A780FD9598}" type="sibTrans" cxnId="{0C527488-A99A-4C4B-8FBC-C1BC84EF3A31}">
      <dgm:prSet/>
      <dgm:spPr/>
      <dgm:t>
        <a:bodyPr/>
        <a:lstStyle/>
        <a:p>
          <a:endParaRPr lang="en-US"/>
        </a:p>
      </dgm:t>
    </dgm:pt>
    <dgm:pt modelId="{6F1316F2-1EAE-47C8-B257-58F7F68FD65F}">
      <dgm:prSet phldrT="[Text]"/>
      <dgm:spPr/>
      <dgm:t>
        <a:bodyPr/>
        <a:lstStyle/>
        <a:p>
          <a:r>
            <a:rPr lang="en-US" dirty="0" smtClean="0"/>
            <a:t>Middle level manager </a:t>
          </a:r>
          <a:endParaRPr lang="en-US" dirty="0"/>
        </a:p>
      </dgm:t>
    </dgm:pt>
    <dgm:pt modelId="{E1714412-3289-47FB-A805-023E4ADA6E95}" type="parTrans" cxnId="{EDC8FCEE-D1CB-4F7E-9B9C-2A101C97579A}">
      <dgm:prSet/>
      <dgm:spPr/>
      <dgm:t>
        <a:bodyPr/>
        <a:lstStyle/>
        <a:p>
          <a:endParaRPr lang="en-US"/>
        </a:p>
      </dgm:t>
    </dgm:pt>
    <dgm:pt modelId="{C2F0CA78-2BCF-4C9D-AEAD-B7A4850C0873}" type="sibTrans" cxnId="{EDC8FCEE-D1CB-4F7E-9B9C-2A101C97579A}">
      <dgm:prSet/>
      <dgm:spPr/>
      <dgm:t>
        <a:bodyPr/>
        <a:lstStyle/>
        <a:p>
          <a:endParaRPr lang="en-US"/>
        </a:p>
      </dgm:t>
    </dgm:pt>
    <dgm:pt modelId="{315AF494-BBB0-4548-9979-9BCCB585AD3E}">
      <dgm:prSet phldrT="[Text]" custT="1"/>
      <dgm:spPr/>
      <dgm:t>
        <a:bodyPr/>
        <a:lstStyle/>
        <a:p>
          <a:r>
            <a:rPr lang="en-US" sz="1400" dirty="0" smtClean="0"/>
            <a:t>Cooperative role</a:t>
          </a:r>
          <a:endParaRPr lang="en-US" sz="1400" dirty="0"/>
        </a:p>
      </dgm:t>
    </dgm:pt>
    <dgm:pt modelId="{B27DF396-28CA-4187-B38C-51CBB59805D2}" type="parTrans" cxnId="{F7C1A0C5-9BCB-4F76-BB51-CC2BFDF2F769}">
      <dgm:prSet/>
      <dgm:spPr/>
      <dgm:t>
        <a:bodyPr/>
        <a:lstStyle/>
        <a:p>
          <a:endParaRPr lang="en-US"/>
        </a:p>
      </dgm:t>
    </dgm:pt>
    <dgm:pt modelId="{22A1067C-854B-4573-9B65-8DDC48CB6630}" type="sibTrans" cxnId="{F7C1A0C5-9BCB-4F76-BB51-CC2BFDF2F769}">
      <dgm:prSet/>
      <dgm:spPr/>
      <dgm:t>
        <a:bodyPr/>
        <a:lstStyle/>
        <a:p>
          <a:endParaRPr lang="en-US"/>
        </a:p>
      </dgm:t>
    </dgm:pt>
    <dgm:pt modelId="{A48840BF-CBE1-4D73-9674-718C80F718F1}">
      <dgm:prSet phldrT="[Text]" custT="1"/>
      <dgm:spPr/>
      <dgm:t>
        <a:bodyPr/>
        <a:lstStyle/>
        <a:p>
          <a:r>
            <a:rPr lang="en-US" sz="2000" dirty="0" smtClean="0"/>
            <a:t>Figure head role </a:t>
          </a:r>
          <a:endParaRPr lang="en-US" sz="2000" dirty="0"/>
        </a:p>
      </dgm:t>
    </dgm:pt>
    <dgm:pt modelId="{AB90090A-F805-451D-94FA-83C1AED5432F}" type="parTrans" cxnId="{B02D91B7-AB22-4B3D-ACCD-EFB5AF280DD0}">
      <dgm:prSet/>
      <dgm:spPr/>
      <dgm:t>
        <a:bodyPr/>
        <a:lstStyle/>
        <a:p>
          <a:endParaRPr lang="en-US"/>
        </a:p>
      </dgm:t>
    </dgm:pt>
    <dgm:pt modelId="{5FBDC22D-2768-47EB-B785-DB8071C2ECC8}" type="sibTrans" cxnId="{B02D91B7-AB22-4B3D-ACCD-EFB5AF280DD0}">
      <dgm:prSet/>
      <dgm:spPr/>
      <dgm:t>
        <a:bodyPr/>
        <a:lstStyle/>
        <a:p>
          <a:endParaRPr lang="en-US"/>
        </a:p>
      </dgm:t>
    </dgm:pt>
    <dgm:pt modelId="{2B213FE2-4BE5-40B8-B8E7-894D749CEFC0}">
      <dgm:prSet phldrT="[Text]" custT="1"/>
      <dgm:spPr/>
      <dgm:t>
        <a:bodyPr/>
        <a:lstStyle/>
        <a:p>
          <a:r>
            <a:rPr lang="en-US" sz="2000" dirty="0" smtClean="0"/>
            <a:t>Resource allocator role </a:t>
          </a:r>
          <a:endParaRPr lang="en-US" sz="2000" dirty="0"/>
        </a:p>
      </dgm:t>
    </dgm:pt>
    <dgm:pt modelId="{E16C443C-4743-4949-8C90-56F6101EA718}" type="parTrans" cxnId="{ECCAD0EC-3DB9-413E-8E81-CD420D671BA1}">
      <dgm:prSet/>
      <dgm:spPr/>
      <dgm:t>
        <a:bodyPr/>
        <a:lstStyle/>
        <a:p>
          <a:endParaRPr lang="en-US"/>
        </a:p>
      </dgm:t>
    </dgm:pt>
    <dgm:pt modelId="{53DA6470-6BD9-4DE1-A361-78B200234955}" type="sibTrans" cxnId="{ECCAD0EC-3DB9-413E-8E81-CD420D671BA1}">
      <dgm:prSet/>
      <dgm:spPr/>
      <dgm:t>
        <a:bodyPr/>
        <a:lstStyle/>
        <a:p>
          <a:endParaRPr lang="en-US"/>
        </a:p>
      </dgm:t>
    </dgm:pt>
    <dgm:pt modelId="{F531570E-3ACC-44DA-BEA8-29D6C9104695}">
      <dgm:prSet phldrT="[Text]" custT="1"/>
      <dgm:spPr/>
      <dgm:t>
        <a:bodyPr/>
        <a:lstStyle/>
        <a:p>
          <a:r>
            <a:rPr lang="en-US" sz="1400" dirty="0" smtClean="0"/>
            <a:t>Leadership role</a:t>
          </a:r>
          <a:endParaRPr lang="en-US" sz="1400" dirty="0"/>
        </a:p>
      </dgm:t>
    </dgm:pt>
    <dgm:pt modelId="{55728153-B219-4E61-9E00-1E3D7C5B890E}" type="parTrans" cxnId="{4CEE3360-D5E1-4F94-853E-E4BE8382A594}">
      <dgm:prSet/>
      <dgm:spPr/>
      <dgm:t>
        <a:bodyPr/>
        <a:lstStyle/>
        <a:p>
          <a:endParaRPr lang="en-US"/>
        </a:p>
      </dgm:t>
    </dgm:pt>
    <dgm:pt modelId="{A68BA7D3-19D5-4A0E-8AF7-CC8BE78B9716}" type="sibTrans" cxnId="{4CEE3360-D5E1-4F94-853E-E4BE8382A594}">
      <dgm:prSet/>
      <dgm:spPr/>
      <dgm:t>
        <a:bodyPr/>
        <a:lstStyle/>
        <a:p>
          <a:endParaRPr lang="en-US"/>
        </a:p>
      </dgm:t>
    </dgm:pt>
    <dgm:pt modelId="{9AE48006-58F8-482B-8DCB-B5E2F6A0179D}">
      <dgm:prSet phldrT="[Text]" custT="1"/>
      <dgm:spPr/>
      <dgm:t>
        <a:bodyPr/>
        <a:lstStyle/>
        <a:p>
          <a:r>
            <a:rPr lang="en-US" sz="1400" dirty="0" smtClean="0"/>
            <a:t>Monitoring role </a:t>
          </a:r>
          <a:endParaRPr lang="en-US" sz="1400" dirty="0"/>
        </a:p>
      </dgm:t>
    </dgm:pt>
    <dgm:pt modelId="{8A55BD71-C4F5-41B7-8AF6-66B7E1D47C0E}" type="parTrans" cxnId="{E8E686D5-22BD-4389-878A-260E5346ED6B}">
      <dgm:prSet/>
      <dgm:spPr/>
      <dgm:t>
        <a:bodyPr/>
        <a:lstStyle/>
        <a:p>
          <a:endParaRPr lang="en-US"/>
        </a:p>
      </dgm:t>
    </dgm:pt>
    <dgm:pt modelId="{EB7ED492-7809-4E05-BA6A-E17B5A931C60}" type="sibTrans" cxnId="{E8E686D5-22BD-4389-878A-260E5346ED6B}">
      <dgm:prSet/>
      <dgm:spPr/>
      <dgm:t>
        <a:bodyPr/>
        <a:lstStyle/>
        <a:p>
          <a:endParaRPr lang="en-US"/>
        </a:p>
      </dgm:t>
    </dgm:pt>
    <dgm:pt modelId="{0AAFD347-D2E1-4F9A-BAF8-BD7EE6C3D896}">
      <dgm:prSet phldrT="[Text]" custT="1"/>
      <dgm:spPr/>
      <dgm:t>
        <a:bodyPr/>
        <a:lstStyle/>
        <a:p>
          <a:r>
            <a:rPr lang="en-US" sz="1400" dirty="0" smtClean="0"/>
            <a:t>Conflict MGMT role</a:t>
          </a:r>
          <a:endParaRPr lang="en-US" sz="1400" dirty="0"/>
        </a:p>
      </dgm:t>
    </dgm:pt>
    <dgm:pt modelId="{F198A672-DD8B-46C9-B5A1-F6DB976D2AFB}" type="parTrans" cxnId="{5F2B1F77-E30F-4118-9C5D-5D33212E30AE}">
      <dgm:prSet/>
      <dgm:spPr/>
      <dgm:t>
        <a:bodyPr/>
        <a:lstStyle/>
        <a:p>
          <a:endParaRPr lang="en-US"/>
        </a:p>
      </dgm:t>
    </dgm:pt>
    <dgm:pt modelId="{86A5054B-B378-4580-92EB-BF172EFBFDAE}" type="sibTrans" cxnId="{5F2B1F77-E30F-4118-9C5D-5D33212E30AE}">
      <dgm:prSet/>
      <dgm:spPr/>
      <dgm:t>
        <a:bodyPr/>
        <a:lstStyle/>
        <a:p>
          <a:endParaRPr lang="en-US"/>
        </a:p>
      </dgm:t>
    </dgm:pt>
    <dgm:pt modelId="{98ED2383-44F2-40C3-97FB-14C35623390A}">
      <dgm:prSet phldrT="[Text]" custT="1"/>
      <dgm:spPr/>
      <dgm:t>
        <a:bodyPr/>
        <a:lstStyle/>
        <a:p>
          <a:r>
            <a:rPr lang="en-US" sz="1400" dirty="0" smtClean="0"/>
            <a:t>Representative role </a:t>
          </a:r>
          <a:endParaRPr lang="en-US" sz="1400" dirty="0"/>
        </a:p>
      </dgm:t>
    </dgm:pt>
    <dgm:pt modelId="{AECA0F0F-BF83-4D95-AE4F-233FF9127EDE}" type="parTrans" cxnId="{71B65674-B08B-4447-92B7-614BEFE70EF1}">
      <dgm:prSet/>
      <dgm:spPr/>
      <dgm:t>
        <a:bodyPr/>
        <a:lstStyle/>
        <a:p>
          <a:endParaRPr lang="en-US"/>
        </a:p>
      </dgm:t>
    </dgm:pt>
    <dgm:pt modelId="{99389FCA-DD46-4A0E-950B-B206B2C9DACD}" type="sibTrans" cxnId="{71B65674-B08B-4447-92B7-614BEFE70EF1}">
      <dgm:prSet/>
      <dgm:spPr/>
      <dgm:t>
        <a:bodyPr/>
        <a:lstStyle/>
        <a:p>
          <a:endParaRPr lang="en-US"/>
        </a:p>
      </dgm:t>
    </dgm:pt>
    <dgm:pt modelId="{106D3DF1-1FBF-43F7-A262-C3F52DE1C876}">
      <dgm:prSet phldrT="[Text]"/>
      <dgm:spPr/>
      <dgm:t>
        <a:bodyPr/>
        <a:lstStyle/>
        <a:p>
          <a:r>
            <a:rPr lang="en-US" dirty="0" smtClean="0"/>
            <a:t>Lower  level manager </a:t>
          </a:r>
          <a:endParaRPr lang="en-US" dirty="0"/>
        </a:p>
      </dgm:t>
    </dgm:pt>
    <dgm:pt modelId="{29A6035B-B047-4919-96C4-20678CFEFB35}" type="parTrans" cxnId="{975679C8-E684-4E75-A6CB-8B68A19E2EA3}">
      <dgm:prSet/>
      <dgm:spPr/>
      <dgm:t>
        <a:bodyPr/>
        <a:lstStyle/>
        <a:p>
          <a:endParaRPr lang="en-US"/>
        </a:p>
      </dgm:t>
    </dgm:pt>
    <dgm:pt modelId="{418FF901-A673-42B9-9F20-CB4A4D6C4B09}" type="sibTrans" cxnId="{975679C8-E684-4E75-A6CB-8B68A19E2EA3}">
      <dgm:prSet/>
      <dgm:spPr/>
      <dgm:t>
        <a:bodyPr/>
        <a:lstStyle/>
        <a:p>
          <a:endParaRPr lang="en-US"/>
        </a:p>
      </dgm:t>
    </dgm:pt>
    <dgm:pt modelId="{3EA40098-E2A6-4161-B36D-76FF3294A363}">
      <dgm:prSet custT="1"/>
      <dgm:spPr/>
      <dgm:t>
        <a:bodyPr/>
        <a:lstStyle/>
        <a:p>
          <a:r>
            <a:rPr lang="en-US" sz="1800" dirty="0" smtClean="0"/>
            <a:t>Implementation role </a:t>
          </a:r>
          <a:endParaRPr lang="en-US" sz="1800" dirty="0"/>
        </a:p>
      </dgm:t>
    </dgm:pt>
    <dgm:pt modelId="{D2D06490-EA2E-4463-BFBA-48DBBEE4C086}" type="parTrans" cxnId="{80E01955-9572-4852-9268-4BC6D3BA750D}">
      <dgm:prSet/>
      <dgm:spPr/>
      <dgm:t>
        <a:bodyPr/>
        <a:lstStyle/>
        <a:p>
          <a:endParaRPr lang="en-US"/>
        </a:p>
      </dgm:t>
    </dgm:pt>
    <dgm:pt modelId="{D4ECECDD-835D-4D87-97CA-B1C140945D2A}" type="sibTrans" cxnId="{80E01955-9572-4852-9268-4BC6D3BA750D}">
      <dgm:prSet/>
      <dgm:spPr/>
      <dgm:t>
        <a:bodyPr/>
        <a:lstStyle/>
        <a:p>
          <a:endParaRPr lang="en-US"/>
        </a:p>
      </dgm:t>
    </dgm:pt>
    <dgm:pt modelId="{ECAD7EB0-D900-4091-AF63-20ABBF7ECCEC}">
      <dgm:prSet custT="1"/>
      <dgm:spPr/>
      <dgm:t>
        <a:bodyPr/>
        <a:lstStyle/>
        <a:p>
          <a:r>
            <a:rPr lang="en-US" sz="1800" dirty="0" smtClean="0"/>
            <a:t>Recording  &amp; Reporting role </a:t>
          </a:r>
          <a:endParaRPr lang="en-US" sz="1800" dirty="0"/>
        </a:p>
      </dgm:t>
    </dgm:pt>
    <dgm:pt modelId="{2E1F9AE0-8CD2-4DE4-B5AB-BF7F58FD9F64}" type="parTrans" cxnId="{374870CE-A366-407C-B3D5-BDCC68E52478}">
      <dgm:prSet/>
      <dgm:spPr/>
      <dgm:t>
        <a:bodyPr/>
        <a:lstStyle/>
        <a:p>
          <a:endParaRPr lang="en-US"/>
        </a:p>
      </dgm:t>
    </dgm:pt>
    <dgm:pt modelId="{82F7D9F3-603E-4FCC-864F-C7D96393D51B}" type="sibTrans" cxnId="{374870CE-A366-407C-B3D5-BDCC68E52478}">
      <dgm:prSet/>
      <dgm:spPr/>
      <dgm:t>
        <a:bodyPr/>
        <a:lstStyle/>
        <a:p>
          <a:endParaRPr lang="en-US"/>
        </a:p>
      </dgm:t>
    </dgm:pt>
    <dgm:pt modelId="{6AA0FD6D-79B2-4F6F-B193-DDC5CC116DBA}" type="pres">
      <dgm:prSet presAssocID="{7A3890D4-CDBB-471E-BDB7-BF52B141756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C93230-D9EB-4DD2-8224-213292241440}" type="pres">
      <dgm:prSet presAssocID="{B65CA46F-F36D-41E2-8F90-096838C13366}" presName="linNode" presStyleCnt="0"/>
      <dgm:spPr/>
    </dgm:pt>
    <dgm:pt modelId="{83748715-BA73-45A5-B695-38FE02F72ACB}" type="pres">
      <dgm:prSet presAssocID="{B65CA46F-F36D-41E2-8F90-096838C1336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B3ED3-3066-422B-86CC-C00703F0DF87}" type="pres">
      <dgm:prSet presAssocID="{B65CA46F-F36D-41E2-8F90-096838C1336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D4092-25F4-4F89-9378-5721264742DF}" type="pres">
      <dgm:prSet presAssocID="{29D636AA-8C04-4490-A7E9-5BF936FCB888}" presName="spacing" presStyleCnt="0"/>
      <dgm:spPr/>
    </dgm:pt>
    <dgm:pt modelId="{9F83169E-6209-45F7-803C-99F83DDDD8C9}" type="pres">
      <dgm:prSet presAssocID="{6F1316F2-1EAE-47C8-B257-58F7F68FD65F}" presName="linNode" presStyleCnt="0"/>
      <dgm:spPr/>
    </dgm:pt>
    <dgm:pt modelId="{95AEA063-6C24-4A9B-A693-A511FCF0C3B1}" type="pres">
      <dgm:prSet presAssocID="{6F1316F2-1EAE-47C8-B257-58F7F68FD65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23468-DC9A-43C0-A85D-4D411CFCB523}" type="pres">
      <dgm:prSet presAssocID="{6F1316F2-1EAE-47C8-B257-58F7F68FD65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72E5B-5206-47C7-A26D-4D4FA5F77F23}" type="pres">
      <dgm:prSet presAssocID="{C2F0CA78-2BCF-4C9D-AEAD-B7A4850C0873}" presName="spacing" presStyleCnt="0"/>
      <dgm:spPr/>
    </dgm:pt>
    <dgm:pt modelId="{88D86F89-5DFB-40CC-961D-598FB63B0562}" type="pres">
      <dgm:prSet presAssocID="{106D3DF1-1FBF-43F7-A262-C3F52DE1C876}" presName="linNode" presStyleCnt="0"/>
      <dgm:spPr/>
    </dgm:pt>
    <dgm:pt modelId="{0F4799F5-F3BB-4DB0-A44D-466206B68D55}" type="pres">
      <dgm:prSet presAssocID="{106D3DF1-1FBF-43F7-A262-C3F52DE1C876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6B049-C73F-4211-B474-C7ED79E45E81}" type="pres">
      <dgm:prSet presAssocID="{106D3DF1-1FBF-43F7-A262-C3F52DE1C876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2A0518-8E94-441B-912C-2892329BD079}" srcId="{7A3890D4-CDBB-471E-BDB7-BF52B1417564}" destId="{B65CA46F-F36D-41E2-8F90-096838C13366}" srcOrd="0" destOrd="0" parTransId="{EC02E05F-72DC-4600-B3CC-90BF701DBBF4}" sibTransId="{29D636AA-8C04-4490-A7E9-5BF936FCB888}"/>
    <dgm:cxn modelId="{374870CE-A366-407C-B3D5-BDCC68E52478}" srcId="{106D3DF1-1FBF-43F7-A262-C3F52DE1C876}" destId="{ECAD7EB0-D900-4091-AF63-20ABBF7ECCEC}" srcOrd="1" destOrd="0" parTransId="{2E1F9AE0-8CD2-4DE4-B5AB-BF7F58FD9F64}" sibTransId="{82F7D9F3-603E-4FCC-864F-C7D96393D51B}"/>
    <dgm:cxn modelId="{53BE3940-DF9A-45A7-B0E2-BCAAE549F4E1}" type="presOf" srcId="{2B213FE2-4BE5-40B8-B8E7-894D749CEFC0}" destId="{003B3ED3-3066-422B-86CC-C00703F0DF87}" srcOrd="0" destOrd="2" presId="urn:microsoft.com/office/officeart/2005/8/layout/vList6"/>
    <dgm:cxn modelId="{E1CC4488-F910-4EAA-B173-40BE6EDB6581}" type="presOf" srcId="{A48840BF-CBE1-4D73-9674-718C80F718F1}" destId="{003B3ED3-3066-422B-86CC-C00703F0DF87}" srcOrd="0" destOrd="1" presId="urn:microsoft.com/office/officeart/2005/8/layout/vList6"/>
    <dgm:cxn modelId="{F7C1A0C5-9BCB-4F76-BB51-CC2BFDF2F769}" srcId="{6F1316F2-1EAE-47C8-B257-58F7F68FD65F}" destId="{315AF494-BBB0-4548-9979-9BCCB585AD3E}" srcOrd="0" destOrd="0" parTransId="{B27DF396-28CA-4187-B38C-51CBB59805D2}" sibTransId="{22A1067C-854B-4573-9B65-8DDC48CB6630}"/>
    <dgm:cxn modelId="{6AF807DD-263E-45F3-8967-723E7E4A2E94}" type="presOf" srcId="{ECAD7EB0-D900-4091-AF63-20ABBF7ECCEC}" destId="{9DD6B049-C73F-4211-B474-C7ED79E45E81}" srcOrd="0" destOrd="1" presId="urn:microsoft.com/office/officeart/2005/8/layout/vList6"/>
    <dgm:cxn modelId="{0C527488-A99A-4C4B-8FBC-C1BC84EF3A31}" srcId="{B65CA46F-F36D-41E2-8F90-096838C13366}" destId="{E3137669-1FEB-4B2C-AA13-F6C2DA0551E4}" srcOrd="0" destOrd="0" parTransId="{9C2D0995-5CC9-4907-B6F9-D42B7E5360B4}" sibTransId="{306C080B-83A8-42A2-A1B8-B5A780FD9598}"/>
    <dgm:cxn modelId="{15424156-D85E-4EA1-92E7-25A5F8AD1273}" type="presOf" srcId="{B65CA46F-F36D-41E2-8F90-096838C13366}" destId="{83748715-BA73-45A5-B695-38FE02F72ACB}" srcOrd="0" destOrd="0" presId="urn:microsoft.com/office/officeart/2005/8/layout/vList6"/>
    <dgm:cxn modelId="{056F26C5-20A5-47B2-AB15-646B3C73E4E7}" type="presOf" srcId="{0AAFD347-D2E1-4F9A-BAF8-BD7EE6C3D896}" destId="{C9D23468-DC9A-43C0-A85D-4D411CFCB523}" srcOrd="0" destOrd="3" presId="urn:microsoft.com/office/officeart/2005/8/layout/vList6"/>
    <dgm:cxn modelId="{EDC8FCEE-D1CB-4F7E-9B9C-2A101C97579A}" srcId="{7A3890D4-CDBB-471E-BDB7-BF52B1417564}" destId="{6F1316F2-1EAE-47C8-B257-58F7F68FD65F}" srcOrd="1" destOrd="0" parTransId="{E1714412-3289-47FB-A805-023E4ADA6E95}" sibTransId="{C2F0CA78-2BCF-4C9D-AEAD-B7A4850C0873}"/>
    <dgm:cxn modelId="{AB7EC94F-0F7B-416E-8A8F-396DC11394F8}" type="presOf" srcId="{F531570E-3ACC-44DA-BEA8-29D6C9104695}" destId="{C9D23468-DC9A-43C0-A85D-4D411CFCB523}" srcOrd="0" destOrd="1" presId="urn:microsoft.com/office/officeart/2005/8/layout/vList6"/>
    <dgm:cxn modelId="{95F3D66C-9419-4052-819A-2830E7D11533}" type="presOf" srcId="{9AE48006-58F8-482B-8DCB-B5E2F6A0179D}" destId="{C9D23468-DC9A-43C0-A85D-4D411CFCB523}" srcOrd="0" destOrd="2" presId="urn:microsoft.com/office/officeart/2005/8/layout/vList6"/>
    <dgm:cxn modelId="{9B8F91CD-8199-49D3-A345-C92F4D93AEF7}" type="presOf" srcId="{6F1316F2-1EAE-47C8-B257-58F7F68FD65F}" destId="{95AEA063-6C24-4A9B-A693-A511FCF0C3B1}" srcOrd="0" destOrd="0" presId="urn:microsoft.com/office/officeart/2005/8/layout/vList6"/>
    <dgm:cxn modelId="{71B65674-B08B-4447-92B7-614BEFE70EF1}" srcId="{6F1316F2-1EAE-47C8-B257-58F7F68FD65F}" destId="{98ED2383-44F2-40C3-97FB-14C35623390A}" srcOrd="4" destOrd="0" parTransId="{AECA0F0F-BF83-4D95-AE4F-233FF9127EDE}" sibTransId="{99389FCA-DD46-4A0E-950B-B206B2C9DACD}"/>
    <dgm:cxn modelId="{5F2B1F77-E30F-4118-9C5D-5D33212E30AE}" srcId="{6F1316F2-1EAE-47C8-B257-58F7F68FD65F}" destId="{0AAFD347-D2E1-4F9A-BAF8-BD7EE6C3D896}" srcOrd="3" destOrd="0" parTransId="{F198A672-DD8B-46C9-B5A1-F6DB976D2AFB}" sibTransId="{86A5054B-B378-4580-92EB-BF172EFBFDAE}"/>
    <dgm:cxn modelId="{D11BBC4D-5AB2-4C9C-8360-2A412E1F23C1}" type="presOf" srcId="{E3137669-1FEB-4B2C-AA13-F6C2DA0551E4}" destId="{003B3ED3-3066-422B-86CC-C00703F0DF87}" srcOrd="0" destOrd="0" presId="urn:microsoft.com/office/officeart/2005/8/layout/vList6"/>
    <dgm:cxn modelId="{69F3B7DC-C202-481B-ACEC-CF400D4F701D}" type="presOf" srcId="{315AF494-BBB0-4548-9979-9BCCB585AD3E}" destId="{C9D23468-DC9A-43C0-A85D-4D411CFCB523}" srcOrd="0" destOrd="0" presId="urn:microsoft.com/office/officeart/2005/8/layout/vList6"/>
    <dgm:cxn modelId="{5813C2E4-0849-450C-A36A-D332CC35D94C}" type="presOf" srcId="{106D3DF1-1FBF-43F7-A262-C3F52DE1C876}" destId="{0F4799F5-F3BB-4DB0-A44D-466206B68D55}" srcOrd="0" destOrd="0" presId="urn:microsoft.com/office/officeart/2005/8/layout/vList6"/>
    <dgm:cxn modelId="{ECCAD0EC-3DB9-413E-8E81-CD420D671BA1}" srcId="{B65CA46F-F36D-41E2-8F90-096838C13366}" destId="{2B213FE2-4BE5-40B8-B8E7-894D749CEFC0}" srcOrd="2" destOrd="0" parTransId="{E16C443C-4743-4949-8C90-56F6101EA718}" sibTransId="{53DA6470-6BD9-4DE1-A361-78B200234955}"/>
    <dgm:cxn modelId="{AA774064-42D5-4661-AE17-088CD9A2ACF6}" type="presOf" srcId="{3EA40098-E2A6-4161-B36D-76FF3294A363}" destId="{9DD6B049-C73F-4211-B474-C7ED79E45E81}" srcOrd="0" destOrd="0" presId="urn:microsoft.com/office/officeart/2005/8/layout/vList6"/>
    <dgm:cxn modelId="{80E01955-9572-4852-9268-4BC6D3BA750D}" srcId="{106D3DF1-1FBF-43F7-A262-C3F52DE1C876}" destId="{3EA40098-E2A6-4161-B36D-76FF3294A363}" srcOrd="0" destOrd="0" parTransId="{D2D06490-EA2E-4463-BFBA-48DBBEE4C086}" sibTransId="{D4ECECDD-835D-4D87-97CA-B1C140945D2A}"/>
    <dgm:cxn modelId="{4CEE3360-D5E1-4F94-853E-E4BE8382A594}" srcId="{6F1316F2-1EAE-47C8-B257-58F7F68FD65F}" destId="{F531570E-3ACC-44DA-BEA8-29D6C9104695}" srcOrd="1" destOrd="0" parTransId="{55728153-B219-4E61-9E00-1E3D7C5B890E}" sibTransId="{A68BA7D3-19D5-4A0E-8AF7-CC8BE78B9716}"/>
    <dgm:cxn modelId="{975679C8-E684-4E75-A6CB-8B68A19E2EA3}" srcId="{7A3890D4-CDBB-471E-BDB7-BF52B1417564}" destId="{106D3DF1-1FBF-43F7-A262-C3F52DE1C876}" srcOrd="2" destOrd="0" parTransId="{29A6035B-B047-4919-96C4-20678CFEFB35}" sibTransId="{418FF901-A673-42B9-9F20-CB4A4D6C4B09}"/>
    <dgm:cxn modelId="{42FB41D2-1740-4EDA-8FA7-55B218A53424}" type="presOf" srcId="{98ED2383-44F2-40C3-97FB-14C35623390A}" destId="{C9D23468-DC9A-43C0-A85D-4D411CFCB523}" srcOrd="0" destOrd="4" presId="urn:microsoft.com/office/officeart/2005/8/layout/vList6"/>
    <dgm:cxn modelId="{B02D91B7-AB22-4B3D-ACCD-EFB5AF280DD0}" srcId="{B65CA46F-F36D-41E2-8F90-096838C13366}" destId="{A48840BF-CBE1-4D73-9674-718C80F718F1}" srcOrd="1" destOrd="0" parTransId="{AB90090A-F805-451D-94FA-83C1AED5432F}" sibTransId="{5FBDC22D-2768-47EB-B785-DB8071C2ECC8}"/>
    <dgm:cxn modelId="{E8E686D5-22BD-4389-878A-260E5346ED6B}" srcId="{6F1316F2-1EAE-47C8-B257-58F7F68FD65F}" destId="{9AE48006-58F8-482B-8DCB-B5E2F6A0179D}" srcOrd="2" destOrd="0" parTransId="{8A55BD71-C4F5-41B7-8AF6-66B7E1D47C0E}" sibTransId="{EB7ED492-7809-4E05-BA6A-E17B5A931C60}"/>
    <dgm:cxn modelId="{069434CC-7691-4CB5-82A4-FE3CCE1926B4}" type="presOf" srcId="{7A3890D4-CDBB-471E-BDB7-BF52B1417564}" destId="{6AA0FD6D-79B2-4F6F-B193-DDC5CC116DBA}" srcOrd="0" destOrd="0" presId="urn:microsoft.com/office/officeart/2005/8/layout/vList6"/>
    <dgm:cxn modelId="{533E3275-F089-4FB1-8099-4D826741B34C}" type="presParOf" srcId="{6AA0FD6D-79B2-4F6F-B193-DDC5CC116DBA}" destId="{16C93230-D9EB-4DD2-8224-213292241440}" srcOrd="0" destOrd="0" presId="urn:microsoft.com/office/officeart/2005/8/layout/vList6"/>
    <dgm:cxn modelId="{06CC9F65-C1E6-44C8-A600-121E488141D9}" type="presParOf" srcId="{16C93230-D9EB-4DD2-8224-213292241440}" destId="{83748715-BA73-45A5-B695-38FE02F72ACB}" srcOrd="0" destOrd="0" presId="urn:microsoft.com/office/officeart/2005/8/layout/vList6"/>
    <dgm:cxn modelId="{BC2A001B-5570-474E-8941-5CB46E951A6E}" type="presParOf" srcId="{16C93230-D9EB-4DD2-8224-213292241440}" destId="{003B3ED3-3066-422B-86CC-C00703F0DF87}" srcOrd="1" destOrd="0" presId="urn:microsoft.com/office/officeart/2005/8/layout/vList6"/>
    <dgm:cxn modelId="{10F56299-B853-40B0-939A-242C401020BA}" type="presParOf" srcId="{6AA0FD6D-79B2-4F6F-B193-DDC5CC116DBA}" destId="{775D4092-25F4-4F89-9378-5721264742DF}" srcOrd="1" destOrd="0" presId="urn:microsoft.com/office/officeart/2005/8/layout/vList6"/>
    <dgm:cxn modelId="{F3EB2C87-B6D9-499E-981C-69B910A95823}" type="presParOf" srcId="{6AA0FD6D-79B2-4F6F-B193-DDC5CC116DBA}" destId="{9F83169E-6209-45F7-803C-99F83DDDD8C9}" srcOrd="2" destOrd="0" presId="urn:microsoft.com/office/officeart/2005/8/layout/vList6"/>
    <dgm:cxn modelId="{87D89660-D0CA-410C-897B-F8C917DEEC15}" type="presParOf" srcId="{9F83169E-6209-45F7-803C-99F83DDDD8C9}" destId="{95AEA063-6C24-4A9B-A693-A511FCF0C3B1}" srcOrd="0" destOrd="0" presId="urn:microsoft.com/office/officeart/2005/8/layout/vList6"/>
    <dgm:cxn modelId="{66320D14-0F87-46DE-B35D-10C3FF8B4806}" type="presParOf" srcId="{9F83169E-6209-45F7-803C-99F83DDDD8C9}" destId="{C9D23468-DC9A-43C0-A85D-4D411CFCB523}" srcOrd="1" destOrd="0" presId="urn:microsoft.com/office/officeart/2005/8/layout/vList6"/>
    <dgm:cxn modelId="{58D018F0-1B9D-49F7-90D1-61CB850200F6}" type="presParOf" srcId="{6AA0FD6D-79B2-4F6F-B193-DDC5CC116DBA}" destId="{19172E5B-5206-47C7-A26D-4D4FA5F77F23}" srcOrd="3" destOrd="0" presId="urn:microsoft.com/office/officeart/2005/8/layout/vList6"/>
    <dgm:cxn modelId="{B19DCB57-9B33-44CF-B83E-27D7ACC5CB84}" type="presParOf" srcId="{6AA0FD6D-79B2-4F6F-B193-DDC5CC116DBA}" destId="{88D86F89-5DFB-40CC-961D-598FB63B0562}" srcOrd="4" destOrd="0" presId="urn:microsoft.com/office/officeart/2005/8/layout/vList6"/>
    <dgm:cxn modelId="{4397587D-11FF-43CB-BA0F-CA533451BF40}" type="presParOf" srcId="{88D86F89-5DFB-40CC-961D-598FB63B0562}" destId="{0F4799F5-F3BB-4DB0-A44D-466206B68D55}" srcOrd="0" destOrd="0" presId="urn:microsoft.com/office/officeart/2005/8/layout/vList6"/>
    <dgm:cxn modelId="{193530C8-295B-47F6-90DE-D1D326C5C53C}" type="presParOf" srcId="{88D86F89-5DFB-40CC-961D-598FB63B0562}" destId="{9DD6B049-C73F-4211-B474-C7ED79E45E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D436E4-4C11-47D2-97AC-EAB549C2ABA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F0FDD0-C337-4676-9ED8-ED7C3A424AD9}">
      <dgm:prSet phldrT="[Text]" custT="1"/>
      <dgm:spPr/>
      <dgm:t>
        <a:bodyPr/>
        <a:lstStyle/>
        <a:p>
          <a:r>
            <a:rPr lang="en-US" sz="1400" dirty="0" smtClean="0"/>
            <a:t>Industrial revolution </a:t>
          </a:r>
          <a:endParaRPr lang="en-US" sz="1400" dirty="0"/>
        </a:p>
      </dgm:t>
    </dgm:pt>
    <dgm:pt modelId="{698F70A0-E50D-47B8-81EC-CAAA153AA417}" type="parTrans" cxnId="{D4EDEF06-CD8E-4E1F-87E2-C4FAF6B1501A}">
      <dgm:prSet/>
      <dgm:spPr/>
      <dgm:t>
        <a:bodyPr/>
        <a:lstStyle/>
        <a:p>
          <a:endParaRPr lang="en-US"/>
        </a:p>
      </dgm:t>
    </dgm:pt>
    <dgm:pt modelId="{5327AA2B-E109-4D4A-B6A3-84EB82FA9070}" type="sibTrans" cxnId="{D4EDEF06-CD8E-4E1F-87E2-C4FAF6B1501A}">
      <dgm:prSet/>
      <dgm:spPr/>
      <dgm:t>
        <a:bodyPr/>
        <a:lstStyle/>
        <a:p>
          <a:endParaRPr lang="en-US"/>
        </a:p>
      </dgm:t>
    </dgm:pt>
    <dgm:pt modelId="{9C881207-22DE-4744-924C-DD362F9F7AC1}">
      <dgm:prSet phldrT="[Text]" custT="1"/>
      <dgm:spPr/>
      <dgm:t>
        <a:bodyPr/>
        <a:lstStyle/>
        <a:p>
          <a:r>
            <a:rPr lang="en-US" sz="1400" dirty="0" smtClean="0"/>
            <a:t>Scientific management </a:t>
          </a:r>
          <a:endParaRPr lang="en-US" sz="1400" dirty="0"/>
        </a:p>
      </dgm:t>
    </dgm:pt>
    <dgm:pt modelId="{4EFE7053-0093-487C-BD78-DAD525367CB7}" type="parTrans" cxnId="{99D57BBD-F48A-4775-B772-20338FCBB68F}">
      <dgm:prSet/>
      <dgm:spPr/>
      <dgm:t>
        <a:bodyPr/>
        <a:lstStyle/>
        <a:p>
          <a:endParaRPr lang="en-US"/>
        </a:p>
      </dgm:t>
    </dgm:pt>
    <dgm:pt modelId="{4864B884-85EA-447D-A7F0-830D4EE4EB0E}" type="sibTrans" cxnId="{99D57BBD-F48A-4775-B772-20338FCBB68F}">
      <dgm:prSet/>
      <dgm:spPr/>
      <dgm:t>
        <a:bodyPr/>
        <a:lstStyle/>
        <a:p>
          <a:endParaRPr lang="en-US"/>
        </a:p>
      </dgm:t>
    </dgm:pt>
    <dgm:pt modelId="{1C542243-6834-4014-97DF-2AF64C9139E3}">
      <dgm:prSet phldrT="[Text]" custT="1"/>
      <dgm:spPr/>
      <dgm:t>
        <a:bodyPr/>
        <a:lstStyle/>
        <a:p>
          <a:r>
            <a:rPr lang="en-US" sz="1400" dirty="0" smtClean="0"/>
            <a:t>Human relation </a:t>
          </a:r>
          <a:endParaRPr lang="en-US" sz="1400" dirty="0"/>
        </a:p>
      </dgm:t>
    </dgm:pt>
    <dgm:pt modelId="{1AD062D8-6D99-4885-A73B-CA0A3BF8C911}" type="parTrans" cxnId="{7D71316D-37D5-4230-99B8-208461BDA7E8}">
      <dgm:prSet/>
      <dgm:spPr/>
      <dgm:t>
        <a:bodyPr/>
        <a:lstStyle/>
        <a:p>
          <a:endParaRPr lang="en-US"/>
        </a:p>
      </dgm:t>
    </dgm:pt>
    <dgm:pt modelId="{73929618-7615-4A6A-83C0-212F2DE74A9E}" type="sibTrans" cxnId="{7D71316D-37D5-4230-99B8-208461BDA7E8}">
      <dgm:prSet/>
      <dgm:spPr/>
      <dgm:t>
        <a:bodyPr/>
        <a:lstStyle/>
        <a:p>
          <a:endParaRPr lang="en-US"/>
        </a:p>
      </dgm:t>
    </dgm:pt>
    <dgm:pt modelId="{C6D3EAFB-E052-47E8-AFEE-00918586DAF8}">
      <dgm:prSet phldrT="[Text]" custT="1"/>
      <dgm:spPr/>
      <dgm:t>
        <a:bodyPr/>
        <a:lstStyle/>
        <a:p>
          <a:r>
            <a:rPr lang="en-US" sz="1400" dirty="0" smtClean="0"/>
            <a:t>Human </a:t>
          </a:r>
        </a:p>
        <a:p>
          <a:r>
            <a:rPr lang="en-US" sz="1400" dirty="0" smtClean="0"/>
            <a:t>behavior</a:t>
          </a:r>
          <a:endParaRPr lang="en-US" sz="1400" dirty="0"/>
        </a:p>
      </dgm:t>
    </dgm:pt>
    <dgm:pt modelId="{5DFD271D-23D4-4F09-8F32-6573C7F9CBB7}" type="parTrans" cxnId="{6C68DC86-ED57-4960-AB62-BB361B59E287}">
      <dgm:prSet/>
      <dgm:spPr/>
      <dgm:t>
        <a:bodyPr/>
        <a:lstStyle/>
        <a:p>
          <a:endParaRPr lang="en-US"/>
        </a:p>
      </dgm:t>
    </dgm:pt>
    <dgm:pt modelId="{1CAA6BB9-0081-4C4A-BB5E-C2EB18D6C54F}" type="sibTrans" cxnId="{6C68DC86-ED57-4960-AB62-BB361B59E287}">
      <dgm:prSet/>
      <dgm:spPr/>
      <dgm:t>
        <a:bodyPr/>
        <a:lstStyle/>
        <a:p>
          <a:endParaRPr lang="en-US"/>
        </a:p>
      </dgm:t>
    </dgm:pt>
    <dgm:pt modelId="{3FAC052B-2E8B-449C-82CC-673144A035F0}">
      <dgm:prSet phldrT="[Text]" custT="1"/>
      <dgm:spPr/>
      <dgm:t>
        <a:bodyPr/>
        <a:lstStyle/>
        <a:p>
          <a:r>
            <a:rPr lang="en-US" sz="1400" dirty="0" smtClean="0"/>
            <a:t>Organizational </a:t>
          </a:r>
        </a:p>
        <a:p>
          <a:r>
            <a:rPr lang="en-US" sz="1400" dirty="0" smtClean="0"/>
            <a:t>development</a:t>
          </a:r>
          <a:endParaRPr lang="en-US" sz="1400" dirty="0"/>
        </a:p>
      </dgm:t>
    </dgm:pt>
    <dgm:pt modelId="{059E54C8-9957-4AD8-AD17-A3BB266655F6}" type="parTrans" cxnId="{8548A70A-2A38-4EDC-9A36-FF7EE8E1ACF4}">
      <dgm:prSet/>
      <dgm:spPr/>
      <dgm:t>
        <a:bodyPr/>
        <a:lstStyle/>
        <a:p>
          <a:endParaRPr lang="en-US"/>
        </a:p>
      </dgm:t>
    </dgm:pt>
    <dgm:pt modelId="{C3414F33-0447-4F7D-B8F2-237F374F9244}" type="sibTrans" cxnId="{8548A70A-2A38-4EDC-9A36-FF7EE8E1ACF4}">
      <dgm:prSet/>
      <dgm:spPr/>
      <dgm:t>
        <a:bodyPr/>
        <a:lstStyle/>
        <a:p>
          <a:endParaRPr lang="en-US"/>
        </a:p>
      </dgm:t>
    </dgm:pt>
    <dgm:pt modelId="{C1C3381E-8E96-4B0B-9023-EE27E8343255}">
      <dgm:prSet phldrT="[Text]" custT="1"/>
      <dgm:spPr/>
      <dgm:t>
        <a:bodyPr/>
        <a:lstStyle/>
        <a:p>
          <a:r>
            <a:rPr lang="en-US" sz="1400" dirty="0" smtClean="0"/>
            <a:t>Organizational </a:t>
          </a:r>
        </a:p>
        <a:p>
          <a:r>
            <a:rPr lang="en-US" sz="1400" dirty="0" smtClean="0"/>
            <a:t>Culture </a:t>
          </a:r>
        </a:p>
      </dgm:t>
    </dgm:pt>
    <dgm:pt modelId="{FA985F29-C50E-4942-9AB2-54A983D0C534}" type="parTrans" cxnId="{FB5F000C-C9CD-4E03-9B43-4BF0EC3C9479}">
      <dgm:prSet/>
      <dgm:spPr/>
      <dgm:t>
        <a:bodyPr/>
        <a:lstStyle/>
        <a:p>
          <a:endParaRPr lang="en-US"/>
        </a:p>
      </dgm:t>
    </dgm:pt>
    <dgm:pt modelId="{DD41311F-BA34-424D-BDF3-8504A92D89DF}" type="sibTrans" cxnId="{FB5F000C-C9CD-4E03-9B43-4BF0EC3C9479}">
      <dgm:prSet/>
      <dgm:spPr/>
      <dgm:t>
        <a:bodyPr/>
        <a:lstStyle/>
        <a:p>
          <a:endParaRPr lang="en-US" dirty="0"/>
        </a:p>
      </dgm:t>
    </dgm:pt>
    <dgm:pt modelId="{C16EB5A7-4144-45E8-A67E-2EEC259EA5D3}">
      <dgm:prSet phldrT="[Text]" custT="1"/>
      <dgm:spPr/>
      <dgm:t>
        <a:bodyPr/>
        <a:lstStyle/>
        <a:p>
          <a:r>
            <a:rPr lang="en-US" sz="1400" dirty="0" smtClean="0"/>
            <a:t>Organizational </a:t>
          </a:r>
        </a:p>
        <a:p>
          <a:r>
            <a:rPr lang="en-US" sz="1400" dirty="0" smtClean="0"/>
            <a:t>development</a:t>
          </a:r>
          <a:endParaRPr lang="en-US" sz="1400" dirty="0"/>
        </a:p>
      </dgm:t>
    </dgm:pt>
    <dgm:pt modelId="{1AE88146-567F-4D01-A5A8-3DB6434C14CB}" type="parTrans" cxnId="{B4EC92F1-BF8B-4969-80CF-1AC8BF1BD6BA}">
      <dgm:prSet/>
      <dgm:spPr/>
      <dgm:t>
        <a:bodyPr/>
        <a:lstStyle/>
        <a:p>
          <a:endParaRPr lang="en-US"/>
        </a:p>
      </dgm:t>
    </dgm:pt>
    <dgm:pt modelId="{2B1DB9FD-0582-48FD-9863-AC5BD4701A1B}" type="sibTrans" cxnId="{B4EC92F1-BF8B-4969-80CF-1AC8BF1BD6BA}">
      <dgm:prSet/>
      <dgm:spPr/>
      <dgm:t>
        <a:bodyPr/>
        <a:lstStyle/>
        <a:p>
          <a:endParaRPr lang="en-US"/>
        </a:p>
      </dgm:t>
    </dgm:pt>
    <dgm:pt modelId="{4F72F996-898F-401E-B2EA-99D5BF8C82A3}" type="pres">
      <dgm:prSet presAssocID="{C5D436E4-4C11-47D2-97AC-EAB549C2AB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77E31D-58CE-4DCB-919E-7BB82DFF1D9D}" type="pres">
      <dgm:prSet presAssocID="{96F0FDD0-C337-4676-9ED8-ED7C3A424AD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B05FF-1F30-4FE7-8B58-6A027F19A21B}" type="pres">
      <dgm:prSet presAssocID="{5327AA2B-E109-4D4A-B6A3-84EB82FA907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BE6AB952-53EE-4613-82E6-7D506104F243}" type="pres">
      <dgm:prSet presAssocID="{5327AA2B-E109-4D4A-B6A3-84EB82FA907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C545B49-BB6E-45B3-ACCD-4401433881C8}" type="pres">
      <dgm:prSet presAssocID="{9C881207-22DE-4744-924C-DD362F9F7AC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A4A29-32C6-4879-B75F-115EEA6C040B}" type="pres">
      <dgm:prSet presAssocID="{4864B884-85EA-447D-A7F0-830D4EE4EB0E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824C7F9-7C5E-430F-948B-B7F1EC24CCA0}" type="pres">
      <dgm:prSet presAssocID="{4864B884-85EA-447D-A7F0-830D4EE4EB0E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0E9A97B8-AB81-4D18-869F-7CBF6EC94E0E}" type="pres">
      <dgm:prSet presAssocID="{1C542243-6834-4014-97DF-2AF64C9139E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7D21-C6AD-4858-8C77-46FB72C151B0}" type="pres">
      <dgm:prSet presAssocID="{73929618-7615-4A6A-83C0-212F2DE74A9E}" presName="sibTrans" presStyleLbl="sibTrans2D1" presStyleIdx="2" presStyleCnt="7"/>
      <dgm:spPr/>
      <dgm:t>
        <a:bodyPr/>
        <a:lstStyle/>
        <a:p>
          <a:endParaRPr lang="en-US"/>
        </a:p>
      </dgm:t>
    </dgm:pt>
    <dgm:pt modelId="{691848A4-9986-43ED-9B90-E2A9E1396678}" type="pres">
      <dgm:prSet presAssocID="{73929618-7615-4A6A-83C0-212F2DE74A9E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ABE0C6F-A3E9-48B9-BA8F-9CF448B6E938}" type="pres">
      <dgm:prSet presAssocID="{C6D3EAFB-E052-47E8-AFEE-00918586DAF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0C41A-75EF-43EF-94A8-1D0A60F89949}" type="pres">
      <dgm:prSet presAssocID="{1CAA6BB9-0081-4C4A-BB5E-C2EB18D6C54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BF373C3A-5751-457A-825A-E0E96C8BD289}" type="pres">
      <dgm:prSet presAssocID="{1CAA6BB9-0081-4C4A-BB5E-C2EB18D6C54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7128A80-2AFF-458D-BC2E-35C7F5F1714A}" type="pres">
      <dgm:prSet presAssocID="{3FAC052B-2E8B-449C-82CC-673144A035F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DF8A1-A090-4D07-ABFD-21EC7CEB8600}" type="pres">
      <dgm:prSet presAssocID="{C3414F33-0447-4F7D-B8F2-237F374F9244}" presName="sibTrans" presStyleLbl="sibTrans2D1" presStyleIdx="4" presStyleCnt="7" custScaleX="110870" custScaleY="131536"/>
      <dgm:spPr/>
      <dgm:t>
        <a:bodyPr/>
        <a:lstStyle/>
        <a:p>
          <a:endParaRPr lang="en-US"/>
        </a:p>
      </dgm:t>
    </dgm:pt>
    <dgm:pt modelId="{F844D41B-6A27-486F-B2DD-492A41937CFE}" type="pres">
      <dgm:prSet presAssocID="{C3414F33-0447-4F7D-B8F2-237F374F9244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243E01B-EF1B-4F09-98A3-F08B2AA15D4E}" type="pres">
      <dgm:prSet presAssocID="{C1C3381E-8E96-4B0B-9023-EE27E834325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3F095-9E4D-4F8D-AA98-D959E557F2DB}" type="pres">
      <dgm:prSet presAssocID="{DD41311F-BA34-424D-BDF3-8504A92D89DF}" presName="sibTrans" presStyleLbl="sibTrans2D1" presStyleIdx="5" presStyleCnt="7" custScaleX="15186" custLinFactX="-100000" custLinFactY="300000" custLinFactNeighborX="-177421" custLinFactNeighborY="304581"/>
      <dgm:spPr/>
      <dgm:t>
        <a:bodyPr/>
        <a:lstStyle/>
        <a:p>
          <a:endParaRPr lang="en-US"/>
        </a:p>
      </dgm:t>
    </dgm:pt>
    <dgm:pt modelId="{06F83A70-7A2D-4C6C-9D71-18D13F7BA896}" type="pres">
      <dgm:prSet presAssocID="{DD41311F-BA34-424D-BDF3-8504A92D89D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729B826-8DE0-428B-AB02-D73A420B96BD}" type="pres">
      <dgm:prSet presAssocID="{C16EB5A7-4144-45E8-A67E-2EEC259EA5D3}" presName="node" presStyleLbl="node1" presStyleIdx="6" presStyleCnt="7" custScaleX="157791" custScaleY="143343" custRadScaleRad="6037" custRadScaleInc="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ACF05-7821-443E-95DC-2E05A1A3DF3A}" type="pres">
      <dgm:prSet presAssocID="{2B1DB9FD-0582-48FD-9863-AC5BD4701A1B}" presName="sibTrans" presStyleLbl="sibTrans2D1" presStyleIdx="6" presStyleCnt="7" custAng="260167" custScaleX="99562" custLinFactX="620946" custLinFactY="500000" custLinFactNeighborX="700000" custLinFactNeighborY="576321"/>
      <dgm:spPr/>
      <dgm:t>
        <a:bodyPr/>
        <a:lstStyle/>
        <a:p>
          <a:endParaRPr lang="en-US"/>
        </a:p>
      </dgm:t>
    </dgm:pt>
    <dgm:pt modelId="{FBD1E1F7-2712-4B1A-B868-EBC0C6A71850}" type="pres">
      <dgm:prSet presAssocID="{2B1DB9FD-0582-48FD-9863-AC5BD4701A1B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B658AD3B-F740-40E3-B63D-9CAEE19B9715}" type="presOf" srcId="{1CAA6BB9-0081-4C4A-BB5E-C2EB18D6C54F}" destId="{BF373C3A-5751-457A-825A-E0E96C8BD289}" srcOrd="1" destOrd="0" presId="urn:microsoft.com/office/officeart/2005/8/layout/cycle2"/>
    <dgm:cxn modelId="{D4EDEF06-CD8E-4E1F-87E2-C4FAF6B1501A}" srcId="{C5D436E4-4C11-47D2-97AC-EAB549C2ABA4}" destId="{96F0FDD0-C337-4676-9ED8-ED7C3A424AD9}" srcOrd="0" destOrd="0" parTransId="{698F70A0-E50D-47B8-81EC-CAAA153AA417}" sibTransId="{5327AA2B-E109-4D4A-B6A3-84EB82FA9070}"/>
    <dgm:cxn modelId="{76892684-F751-428E-8962-48F8946EAC9F}" type="presOf" srcId="{5327AA2B-E109-4D4A-B6A3-84EB82FA9070}" destId="{BE6AB952-53EE-4613-82E6-7D506104F243}" srcOrd="1" destOrd="0" presId="urn:microsoft.com/office/officeart/2005/8/layout/cycle2"/>
    <dgm:cxn modelId="{7D71316D-37D5-4230-99B8-208461BDA7E8}" srcId="{C5D436E4-4C11-47D2-97AC-EAB549C2ABA4}" destId="{1C542243-6834-4014-97DF-2AF64C9139E3}" srcOrd="2" destOrd="0" parTransId="{1AD062D8-6D99-4885-A73B-CA0A3BF8C911}" sibTransId="{73929618-7615-4A6A-83C0-212F2DE74A9E}"/>
    <dgm:cxn modelId="{A53585B5-6DD2-4E49-8DD1-CA415480F823}" type="presOf" srcId="{C1C3381E-8E96-4B0B-9023-EE27E8343255}" destId="{9243E01B-EF1B-4F09-98A3-F08B2AA15D4E}" srcOrd="0" destOrd="0" presId="urn:microsoft.com/office/officeart/2005/8/layout/cycle2"/>
    <dgm:cxn modelId="{99D57BBD-F48A-4775-B772-20338FCBB68F}" srcId="{C5D436E4-4C11-47D2-97AC-EAB549C2ABA4}" destId="{9C881207-22DE-4744-924C-DD362F9F7AC1}" srcOrd="1" destOrd="0" parTransId="{4EFE7053-0093-487C-BD78-DAD525367CB7}" sibTransId="{4864B884-85EA-447D-A7F0-830D4EE4EB0E}"/>
    <dgm:cxn modelId="{4180FA13-A49F-42B7-BEDA-F28CD0C92DE7}" type="presOf" srcId="{C16EB5A7-4144-45E8-A67E-2EEC259EA5D3}" destId="{6729B826-8DE0-428B-AB02-D73A420B96BD}" srcOrd="0" destOrd="0" presId="urn:microsoft.com/office/officeart/2005/8/layout/cycle2"/>
    <dgm:cxn modelId="{1698EB6A-C185-4DE5-B312-192181D4BC1B}" type="presOf" srcId="{C6D3EAFB-E052-47E8-AFEE-00918586DAF8}" destId="{3ABE0C6F-A3E9-48B9-BA8F-9CF448B6E938}" srcOrd="0" destOrd="0" presId="urn:microsoft.com/office/officeart/2005/8/layout/cycle2"/>
    <dgm:cxn modelId="{FB5F000C-C9CD-4E03-9B43-4BF0EC3C9479}" srcId="{C5D436E4-4C11-47D2-97AC-EAB549C2ABA4}" destId="{C1C3381E-8E96-4B0B-9023-EE27E8343255}" srcOrd="5" destOrd="0" parTransId="{FA985F29-C50E-4942-9AB2-54A983D0C534}" sibTransId="{DD41311F-BA34-424D-BDF3-8504A92D89DF}"/>
    <dgm:cxn modelId="{381C2778-5DB0-40C6-A488-FB579ADC3574}" type="presOf" srcId="{1CAA6BB9-0081-4C4A-BB5E-C2EB18D6C54F}" destId="{FCC0C41A-75EF-43EF-94A8-1D0A60F89949}" srcOrd="0" destOrd="0" presId="urn:microsoft.com/office/officeart/2005/8/layout/cycle2"/>
    <dgm:cxn modelId="{0A549A14-C688-4570-B7EE-FCA8D3C35A47}" type="presOf" srcId="{4864B884-85EA-447D-A7F0-830D4EE4EB0E}" destId="{BEBA4A29-32C6-4879-B75F-115EEA6C040B}" srcOrd="0" destOrd="0" presId="urn:microsoft.com/office/officeart/2005/8/layout/cycle2"/>
    <dgm:cxn modelId="{BA47C04B-B7A3-4D58-9DBF-1ADAF78CDD8F}" type="presOf" srcId="{C5D436E4-4C11-47D2-97AC-EAB549C2ABA4}" destId="{4F72F996-898F-401E-B2EA-99D5BF8C82A3}" srcOrd="0" destOrd="0" presId="urn:microsoft.com/office/officeart/2005/8/layout/cycle2"/>
    <dgm:cxn modelId="{20A6BD3A-0A1F-41CC-B21C-CF0BEFE4A8A8}" type="presOf" srcId="{9C881207-22DE-4744-924C-DD362F9F7AC1}" destId="{EC545B49-BB6E-45B3-ACCD-4401433881C8}" srcOrd="0" destOrd="0" presId="urn:microsoft.com/office/officeart/2005/8/layout/cycle2"/>
    <dgm:cxn modelId="{D79BEAFB-D297-4B1D-9BFB-04D04BC85476}" type="presOf" srcId="{DD41311F-BA34-424D-BDF3-8504A92D89DF}" destId="{9D83F095-9E4D-4F8D-AA98-D959E557F2DB}" srcOrd="0" destOrd="0" presId="urn:microsoft.com/office/officeart/2005/8/layout/cycle2"/>
    <dgm:cxn modelId="{753E2EAB-764B-4512-A207-92D47F85C435}" type="presOf" srcId="{73929618-7615-4A6A-83C0-212F2DE74A9E}" destId="{338B7D21-C6AD-4858-8C77-46FB72C151B0}" srcOrd="0" destOrd="0" presId="urn:microsoft.com/office/officeart/2005/8/layout/cycle2"/>
    <dgm:cxn modelId="{1D51D13A-24CE-4E68-91D3-DB1C82594464}" type="presOf" srcId="{2B1DB9FD-0582-48FD-9863-AC5BD4701A1B}" destId="{FBD1E1F7-2712-4B1A-B868-EBC0C6A71850}" srcOrd="1" destOrd="0" presId="urn:microsoft.com/office/officeart/2005/8/layout/cycle2"/>
    <dgm:cxn modelId="{17FA1375-C1F5-4539-819B-BF33B7D55983}" type="presOf" srcId="{96F0FDD0-C337-4676-9ED8-ED7C3A424AD9}" destId="{E677E31D-58CE-4DCB-919E-7BB82DFF1D9D}" srcOrd="0" destOrd="0" presId="urn:microsoft.com/office/officeart/2005/8/layout/cycle2"/>
    <dgm:cxn modelId="{CC8CDB1B-436D-49E0-A3EB-673CC13AEFDA}" type="presOf" srcId="{1C542243-6834-4014-97DF-2AF64C9139E3}" destId="{0E9A97B8-AB81-4D18-869F-7CBF6EC94E0E}" srcOrd="0" destOrd="0" presId="urn:microsoft.com/office/officeart/2005/8/layout/cycle2"/>
    <dgm:cxn modelId="{4E352291-6AD3-4946-BF42-B97116BD9EDC}" type="presOf" srcId="{73929618-7615-4A6A-83C0-212F2DE74A9E}" destId="{691848A4-9986-43ED-9B90-E2A9E1396678}" srcOrd="1" destOrd="0" presId="urn:microsoft.com/office/officeart/2005/8/layout/cycle2"/>
    <dgm:cxn modelId="{5D41CD7C-DB9B-4024-9A0E-4B0AB346CFF0}" type="presOf" srcId="{3FAC052B-2E8B-449C-82CC-673144A035F0}" destId="{D7128A80-2AFF-458D-BC2E-35C7F5F1714A}" srcOrd="0" destOrd="0" presId="urn:microsoft.com/office/officeart/2005/8/layout/cycle2"/>
    <dgm:cxn modelId="{E6CCF60D-BDD5-4421-829E-D01145DD4AA0}" type="presOf" srcId="{C3414F33-0447-4F7D-B8F2-237F374F9244}" destId="{F844D41B-6A27-486F-B2DD-492A41937CFE}" srcOrd="1" destOrd="0" presId="urn:microsoft.com/office/officeart/2005/8/layout/cycle2"/>
    <dgm:cxn modelId="{0B9A45F1-0F81-4992-A31D-A692AC62E616}" type="presOf" srcId="{5327AA2B-E109-4D4A-B6A3-84EB82FA9070}" destId="{191B05FF-1F30-4FE7-8B58-6A027F19A21B}" srcOrd="0" destOrd="0" presId="urn:microsoft.com/office/officeart/2005/8/layout/cycle2"/>
    <dgm:cxn modelId="{6C68DC86-ED57-4960-AB62-BB361B59E287}" srcId="{C5D436E4-4C11-47D2-97AC-EAB549C2ABA4}" destId="{C6D3EAFB-E052-47E8-AFEE-00918586DAF8}" srcOrd="3" destOrd="0" parTransId="{5DFD271D-23D4-4F09-8F32-6573C7F9CBB7}" sibTransId="{1CAA6BB9-0081-4C4A-BB5E-C2EB18D6C54F}"/>
    <dgm:cxn modelId="{99BA9650-2C2A-4EEB-A1C0-BDDFF0CC9C68}" type="presOf" srcId="{DD41311F-BA34-424D-BDF3-8504A92D89DF}" destId="{06F83A70-7A2D-4C6C-9D71-18D13F7BA896}" srcOrd="1" destOrd="0" presId="urn:microsoft.com/office/officeart/2005/8/layout/cycle2"/>
    <dgm:cxn modelId="{B8517291-B63F-4D23-9C84-0CDF3E21AEA3}" type="presOf" srcId="{4864B884-85EA-447D-A7F0-830D4EE4EB0E}" destId="{5824C7F9-7C5E-430F-948B-B7F1EC24CCA0}" srcOrd="1" destOrd="0" presId="urn:microsoft.com/office/officeart/2005/8/layout/cycle2"/>
    <dgm:cxn modelId="{B4EC92F1-BF8B-4969-80CF-1AC8BF1BD6BA}" srcId="{C5D436E4-4C11-47D2-97AC-EAB549C2ABA4}" destId="{C16EB5A7-4144-45E8-A67E-2EEC259EA5D3}" srcOrd="6" destOrd="0" parTransId="{1AE88146-567F-4D01-A5A8-3DB6434C14CB}" sibTransId="{2B1DB9FD-0582-48FD-9863-AC5BD4701A1B}"/>
    <dgm:cxn modelId="{92D7B428-E29C-48A0-A5A0-CB1C79E82205}" type="presOf" srcId="{2B1DB9FD-0582-48FD-9863-AC5BD4701A1B}" destId="{B6EACF05-7821-443E-95DC-2E05A1A3DF3A}" srcOrd="0" destOrd="0" presId="urn:microsoft.com/office/officeart/2005/8/layout/cycle2"/>
    <dgm:cxn modelId="{95753FDE-2E88-49FA-90C1-716D5DE84831}" type="presOf" srcId="{C3414F33-0447-4F7D-B8F2-237F374F9244}" destId="{C1CDF8A1-A090-4D07-ABFD-21EC7CEB8600}" srcOrd="0" destOrd="0" presId="urn:microsoft.com/office/officeart/2005/8/layout/cycle2"/>
    <dgm:cxn modelId="{8548A70A-2A38-4EDC-9A36-FF7EE8E1ACF4}" srcId="{C5D436E4-4C11-47D2-97AC-EAB549C2ABA4}" destId="{3FAC052B-2E8B-449C-82CC-673144A035F0}" srcOrd="4" destOrd="0" parTransId="{059E54C8-9957-4AD8-AD17-A3BB266655F6}" sibTransId="{C3414F33-0447-4F7D-B8F2-237F374F9244}"/>
    <dgm:cxn modelId="{F50CFFCA-FA07-46FB-9261-D90D99BEA90C}" type="presParOf" srcId="{4F72F996-898F-401E-B2EA-99D5BF8C82A3}" destId="{E677E31D-58CE-4DCB-919E-7BB82DFF1D9D}" srcOrd="0" destOrd="0" presId="urn:microsoft.com/office/officeart/2005/8/layout/cycle2"/>
    <dgm:cxn modelId="{0223174E-3A4A-4887-A9D8-500C91FFD358}" type="presParOf" srcId="{4F72F996-898F-401E-B2EA-99D5BF8C82A3}" destId="{191B05FF-1F30-4FE7-8B58-6A027F19A21B}" srcOrd="1" destOrd="0" presId="urn:microsoft.com/office/officeart/2005/8/layout/cycle2"/>
    <dgm:cxn modelId="{44899320-EACB-4D55-A64B-FB4A383D9EC6}" type="presParOf" srcId="{191B05FF-1F30-4FE7-8B58-6A027F19A21B}" destId="{BE6AB952-53EE-4613-82E6-7D506104F243}" srcOrd="0" destOrd="0" presId="urn:microsoft.com/office/officeart/2005/8/layout/cycle2"/>
    <dgm:cxn modelId="{D5577C57-B22F-4B3A-B5CA-047E7FA6174D}" type="presParOf" srcId="{4F72F996-898F-401E-B2EA-99D5BF8C82A3}" destId="{EC545B49-BB6E-45B3-ACCD-4401433881C8}" srcOrd="2" destOrd="0" presId="urn:microsoft.com/office/officeart/2005/8/layout/cycle2"/>
    <dgm:cxn modelId="{A8C10CC2-A82F-4D7C-A901-8FD7A1F5FA9D}" type="presParOf" srcId="{4F72F996-898F-401E-B2EA-99D5BF8C82A3}" destId="{BEBA4A29-32C6-4879-B75F-115EEA6C040B}" srcOrd="3" destOrd="0" presId="urn:microsoft.com/office/officeart/2005/8/layout/cycle2"/>
    <dgm:cxn modelId="{175EF05A-6D8E-4F14-84F1-62D2C9D2B1CA}" type="presParOf" srcId="{BEBA4A29-32C6-4879-B75F-115EEA6C040B}" destId="{5824C7F9-7C5E-430F-948B-B7F1EC24CCA0}" srcOrd="0" destOrd="0" presId="urn:microsoft.com/office/officeart/2005/8/layout/cycle2"/>
    <dgm:cxn modelId="{5674E82C-4E92-494D-8493-C9341125093F}" type="presParOf" srcId="{4F72F996-898F-401E-B2EA-99D5BF8C82A3}" destId="{0E9A97B8-AB81-4D18-869F-7CBF6EC94E0E}" srcOrd="4" destOrd="0" presId="urn:microsoft.com/office/officeart/2005/8/layout/cycle2"/>
    <dgm:cxn modelId="{8DF4D5E9-3EF1-409F-9599-16D157E8AB1D}" type="presParOf" srcId="{4F72F996-898F-401E-B2EA-99D5BF8C82A3}" destId="{338B7D21-C6AD-4858-8C77-46FB72C151B0}" srcOrd="5" destOrd="0" presId="urn:microsoft.com/office/officeart/2005/8/layout/cycle2"/>
    <dgm:cxn modelId="{5BE855F3-CA6C-40AB-873F-44BDB953A235}" type="presParOf" srcId="{338B7D21-C6AD-4858-8C77-46FB72C151B0}" destId="{691848A4-9986-43ED-9B90-E2A9E1396678}" srcOrd="0" destOrd="0" presId="urn:microsoft.com/office/officeart/2005/8/layout/cycle2"/>
    <dgm:cxn modelId="{EEE22883-2C96-44B4-916F-9F434DA49796}" type="presParOf" srcId="{4F72F996-898F-401E-B2EA-99D5BF8C82A3}" destId="{3ABE0C6F-A3E9-48B9-BA8F-9CF448B6E938}" srcOrd="6" destOrd="0" presId="urn:microsoft.com/office/officeart/2005/8/layout/cycle2"/>
    <dgm:cxn modelId="{8CC9A14E-1188-46E5-9799-73DA763EE7CA}" type="presParOf" srcId="{4F72F996-898F-401E-B2EA-99D5BF8C82A3}" destId="{FCC0C41A-75EF-43EF-94A8-1D0A60F89949}" srcOrd="7" destOrd="0" presId="urn:microsoft.com/office/officeart/2005/8/layout/cycle2"/>
    <dgm:cxn modelId="{58379F5F-3B7E-4622-9768-825432C49CFD}" type="presParOf" srcId="{FCC0C41A-75EF-43EF-94A8-1D0A60F89949}" destId="{BF373C3A-5751-457A-825A-E0E96C8BD289}" srcOrd="0" destOrd="0" presId="urn:microsoft.com/office/officeart/2005/8/layout/cycle2"/>
    <dgm:cxn modelId="{53CFBF51-820A-4DCF-A72A-C321E892A57F}" type="presParOf" srcId="{4F72F996-898F-401E-B2EA-99D5BF8C82A3}" destId="{D7128A80-2AFF-458D-BC2E-35C7F5F1714A}" srcOrd="8" destOrd="0" presId="urn:microsoft.com/office/officeart/2005/8/layout/cycle2"/>
    <dgm:cxn modelId="{7F0A433C-D802-4EDC-950B-D240864A8AD1}" type="presParOf" srcId="{4F72F996-898F-401E-B2EA-99D5BF8C82A3}" destId="{C1CDF8A1-A090-4D07-ABFD-21EC7CEB8600}" srcOrd="9" destOrd="0" presId="urn:microsoft.com/office/officeart/2005/8/layout/cycle2"/>
    <dgm:cxn modelId="{603CF4A1-BDA0-4721-8C68-AD0C6EB6190B}" type="presParOf" srcId="{C1CDF8A1-A090-4D07-ABFD-21EC7CEB8600}" destId="{F844D41B-6A27-486F-B2DD-492A41937CFE}" srcOrd="0" destOrd="0" presId="urn:microsoft.com/office/officeart/2005/8/layout/cycle2"/>
    <dgm:cxn modelId="{94239FCA-0569-4222-9BA0-D149F23AE0E0}" type="presParOf" srcId="{4F72F996-898F-401E-B2EA-99D5BF8C82A3}" destId="{9243E01B-EF1B-4F09-98A3-F08B2AA15D4E}" srcOrd="10" destOrd="0" presId="urn:microsoft.com/office/officeart/2005/8/layout/cycle2"/>
    <dgm:cxn modelId="{ADB7DB32-DD98-4A77-9347-61255F3D57BA}" type="presParOf" srcId="{4F72F996-898F-401E-B2EA-99D5BF8C82A3}" destId="{9D83F095-9E4D-4F8D-AA98-D959E557F2DB}" srcOrd="11" destOrd="0" presId="urn:microsoft.com/office/officeart/2005/8/layout/cycle2"/>
    <dgm:cxn modelId="{99B759F1-6328-4FC3-AB6A-FFA300E28AE5}" type="presParOf" srcId="{9D83F095-9E4D-4F8D-AA98-D959E557F2DB}" destId="{06F83A70-7A2D-4C6C-9D71-18D13F7BA896}" srcOrd="0" destOrd="0" presId="urn:microsoft.com/office/officeart/2005/8/layout/cycle2"/>
    <dgm:cxn modelId="{53444FD6-DF2A-44A0-AC54-423ED5E2FE38}" type="presParOf" srcId="{4F72F996-898F-401E-B2EA-99D5BF8C82A3}" destId="{6729B826-8DE0-428B-AB02-D73A420B96BD}" srcOrd="12" destOrd="0" presId="urn:microsoft.com/office/officeart/2005/8/layout/cycle2"/>
    <dgm:cxn modelId="{0277E924-CDF7-41F5-A0BC-E0FCE8BD55DA}" type="presParOf" srcId="{4F72F996-898F-401E-B2EA-99D5BF8C82A3}" destId="{B6EACF05-7821-443E-95DC-2E05A1A3DF3A}" srcOrd="13" destOrd="0" presId="urn:microsoft.com/office/officeart/2005/8/layout/cycle2"/>
    <dgm:cxn modelId="{DE174AA3-6B86-4483-A736-27ACB5FA05D7}" type="presParOf" srcId="{B6EACF05-7821-443E-95DC-2E05A1A3DF3A}" destId="{FBD1E1F7-2712-4B1A-B868-EBC0C6A718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A65128-A6CD-4B2B-9F93-1826710C6CD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D5A0DE-F908-46BD-88D5-A95545909319}">
      <dgm:prSet phldrT="[Text]" custT="1"/>
      <dgm:spPr/>
      <dgm:t>
        <a:bodyPr/>
        <a:lstStyle/>
        <a:p>
          <a:r>
            <a:rPr lang="en-US" sz="2400" dirty="0" smtClean="0"/>
            <a:t>Scientific </a:t>
          </a:r>
          <a:r>
            <a:rPr lang="en-US" sz="2400" dirty="0" err="1" smtClean="0"/>
            <a:t>mgmt</a:t>
          </a:r>
          <a:r>
            <a:rPr lang="en-US" sz="2400" dirty="0" smtClean="0"/>
            <a:t> stage </a:t>
          </a:r>
          <a:endParaRPr lang="en-US" sz="2400" dirty="0"/>
        </a:p>
      </dgm:t>
    </dgm:pt>
    <dgm:pt modelId="{FEFA91EE-EFFB-4B94-801C-83A28280E20B}" type="parTrans" cxnId="{CDB7A400-8A38-42CC-8B94-618B3845BCC4}">
      <dgm:prSet/>
      <dgm:spPr/>
      <dgm:t>
        <a:bodyPr/>
        <a:lstStyle/>
        <a:p>
          <a:endParaRPr lang="en-US"/>
        </a:p>
      </dgm:t>
    </dgm:pt>
    <dgm:pt modelId="{C4ADA630-752D-4E8D-AF2F-E2BAA40923F5}" type="sibTrans" cxnId="{CDB7A400-8A38-42CC-8B94-618B3845BCC4}">
      <dgm:prSet/>
      <dgm:spPr/>
      <dgm:t>
        <a:bodyPr/>
        <a:lstStyle/>
        <a:p>
          <a:endParaRPr lang="en-US"/>
        </a:p>
      </dgm:t>
    </dgm:pt>
    <dgm:pt modelId="{8F283A3E-03FD-4182-81B4-BA65341706C6}">
      <dgm:prSet phldrT="[Text]" custT="1"/>
      <dgm:spPr/>
      <dgm:t>
        <a:bodyPr/>
        <a:lstStyle/>
        <a:p>
          <a:r>
            <a:rPr lang="en-US" sz="2400" dirty="0" smtClean="0"/>
            <a:t>One best method </a:t>
          </a:r>
          <a:endParaRPr lang="en-US" sz="2400" dirty="0"/>
        </a:p>
      </dgm:t>
    </dgm:pt>
    <dgm:pt modelId="{CB73C800-CFD5-4922-9C2F-B1F2C1A6E2EE}" type="parTrans" cxnId="{B84C1876-14B6-4239-A730-F951B27A01A1}">
      <dgm:prSet custT="1"/>
      <dgm:spPr/>
      <dgm:t>
        <a:bodyPr/>
        <a:lstStyle/>
        <a:p>
          <a:endParaRPr lang="en-US" sz="2400"/>
        </a:p>
      </dgm:t>
    </dgm:pt>
    <dgm:pt modelId="{0875814D-F552-409D-B7CC-3A2427FD9D24}" type="sibTrans" cxnId="{B84C1876-14B6-4239-A730-F951B27A01A1}">
      <dgm:prSet/>
      <dgm:spPr/>
      <dgm:t>
        <a:bodyPr/>
        <a:lstStyle/>
        <a:p>
          <a:endParaRPr lang="en-US"/>
        </a:p>
      </dgm:t>
    </dgm:pt>
    <dgm:pt modelId="{F10E0A15-328E-4DB7-9347-18E761798452}">
      <dgm:prSet phldrT="[Text]" custT="1"/>
      <dgm:spPr/>
      <dgm:t>
        <a:bodyPr/>
        <a:lstStyle/>
        <a:p>
          <a:r>
            <a:rPr lang="en-US" sz="2400" dirty="0" smtClean="0"/>
            <a:t>Labor  </a:t>
          </a:r>
          <a:r>
            <a:rPr lang="en-US" sz="2400" dirty="0" err="1" smtClean="0"/>
            <a:t>mgmt</a:t>
          </a:r>
          <a:r>
            <a:rPr lang="en-US" sz="2400" dirty="0" smtClean="0"/>
            <a:t> harmony </a:t>
          </a:r>
          <a:endParaRPr lang="en-US" sz="2400" dirty="0"/>
        </a:p>
      </dgm:t>
    </dgm:pt>
    <dgm:pt modelId="{28EC738F-49F7-4EB2-87D2-6187CA9A0827}" type="parTrans" cxnId="{AB74FB48-A538-4DF5-B4CD-88CF74B8D408}">
      <dgm:prSet custT="1"/>
      <dgm:spPr/>
      <dgm:t>
        <a:bodyPr/>
        <a:lstStyle/>
        <a:p>
          <a:endParaRPr lang="en-US" sz="2400"/>
        </a:p>
      </dgm:t>
    </dgm:pt>
    <dgm:pt modelId="{DF411360-7877-47F6-AA69-DA4439EC5CA3}" type="sibTrans" cxnId="{AB74FB48-A538-4DF5-B4CD-88CF74B8D408}">
      <dgm:prSet/>
      <dgm:spPr/>
      <dgm:t>
        <a:bodyPr/>
        <a:lstStyle/>
        <a:p>
          <a:endParaRPr lang="en-US"/>
        </a:p>
      </dgm:t>
    </dgm:pt>
    <dgm:pt modelId="{3359A1AA-BDB1-4203-87D9-E42C476A2408}">
      <dgm:prSet phldrT="[Text]" custT="1"/>
      <dgm:spPr/>
      <dgm:t>
        <a:bodyPr/>
        <a:lstStyle/>
        <a:p>
          <a:r>
            <a:rPr lang="en-US" sz="2400" dirty="0" smtClean="0"/>
            <a:t>Specialization and </a:t>
          </a:r>
        </a:p>
        <a:p>
          <a:r>
            <a:rPr lang="en-US" sz="2400" dirty="0" smtClean="0"/>
            <a:t>standardization</a:t>
          </a:r>
          <a:endParaRPr lang="en-US" sz="2400" dirty="0"/>
        </a:p>
      </dgm:t>
    </dgm:pt>
    <dgm:pt modelId="{7A58B689-5DF6-48CA-B4F6-817D6477DCBF}" type="parTrans" cxnId="{4454E515-6D96-4865-8F7B-F748B11CB2B8}">
      <dgm:prSet custT="1"/>
      <dgm:spPr/>
      <dgm:t>
        <a:bodyPr/>
        <a:lstStyle/>
        <a:p>
          <a:endParaRPr lang="en-US" sz="2400"/>
        </a:p>
      </dgm:t>
    </dgm:pt>
    <dgm:pt modelId="{FD4212B1-ACD4-4EDE-BBE6-7013CE3BECA2}" type="sibTrans" cxnId="{4454E515-6D96-4865-8F7B-F748B11CB2B8}">
      <dgm:prSet/>
      <dgm:spPr/>
      <dgm:t>
        <a:bodyPr/>
        <a:lstStyle/>
        <a:p>
          <a:endParaRPr lang="en-US"/>
        </a:p>
      </dgm:t>
    </dgm:pt>
    <dgm:pt modelId="{182B3258-6D14-48F4-AA1D-028FD30FD683}">
      <dgm:prSet phldrT="[Text]" custT="1"/>
      <dgm:spPr/>
      <dgm:t>
        <a:bodyPr/>
        <a:lstStyle/>
        <a:p>
          <a:pPr algn="ctr"/>
          <a:r>
            <a:rPr lang="en-US" sz="2400" b="1" dirty="0" smtClean="0"/>
            <a:t>Worker</a:t>
          </a:r>
          <a:r>
            <a:rPr lang="en-US" sz="2400" dirty="0" smtClean="0"/>
            <a:t>s</a:t>
          </a:r>
        </a:p>
        <a:p>
          <a:pPr algn="l"/>
          <a:r>
            <a:rPr lang="en-US" sz="2400" dirty="0" smtClean="0"/>
            <a:t>Education</a:t>
          </a:r>
        </a:p>
        <a:p>
          <a:pPr algn="l"/>
          <a:r>
            <a:rPr lang="en-US" sz="2400" dirty="0" smtClean="0"/>
            <a:t>Development</a:t>
          </a:r>
        </a:p>
        <a:p>
          <a:pPr algn="l"/>
          <a:r>
            <a:rPr lang="en-US" sz="2400" dirty="0" smtClean="0"/>
            <a:t>Compensation </a:t>
          </a:r>
          <a:endParaRPr lang="en-US" sz="2400" dirty="0"/>
        </a:p>
      </dgm:t>
    </dgm:pt>
    <dgm:pt modelId="{84F7EE83-1E8D-4448-BAD9-2716C21C161A}" type="parTrans" cxnId="{006F5B89-5633-421F-A742-B0A93BDE5507}">
      <dgm:prSet custT="1"/>
      <dgm:spPr/>
      <dgm:t>
        <a:bodyPr/>
        <a:lstStyle/>
        <a:p>
          <a:endParaRPr lang="en-US" sz="2400"/>
        </a:p>
      </dgm:t>
    </dgm:pt>
    <dgm:pt modelId="{35DB5F82-95CF-45FD-A4A2-606381DE5D89}" type="sibTrans" cxnId="{006F5B89-5633-421F-A742-B0A93BDE5507}">
      <dgm:prSet/>
      <dgm:spPr/>
      <dgm:t>
        <a:bodyPr/>
        <a:lstStyle/>
        <a:p>
          <a:endParaRPr lang="en-US"/>
        </a:p>
      </dgm:t>
    </dgm:pt>
    <dgm:pt modelId="{0FD6C1DA-23CE-4495-AB18-5284ECA01207}" type="pres">
      <dgm:prSet presAssocID="{82A65128-A6CD-4B2B-9F93-1826710C6C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641035-347B-4492-9A71-8E379C0A5A90}" type="pres">
      <dgm:prSet presAssocID="{57D5A0DE-F908-46BD-88D5-A95545909319}" presName="centerShape" presStyleLbl="node0" presStyleIdx="0" presStyleCnt="1"/>
      <dgm:spPr/>
      <dgm:t>
        <a:bodyPr/>
        <a:lstStyle/>
        <a:p>
          <a:endParaRPr lang="en-US"/>
        </a:p>
      </dgm:t>
    </dgm:pt>
    <dgm:pt modelId="{B745AC77-4BCC-4D5D-95B2-223E6E66BF15}" type="pres">
      <dgm:prSet presAssocID="{CB73C800-CFD5-4922-9C2F-B1F2C1A6E2E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0F5ED02-1A38-4DF9-A056-5DDC65BE1B51}" type="pres">
      <dgm:prSet presAssocID="{CB73C800-CFD5-4922-9C2F-B1F2C1A6E2E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358E260-723F-4CA2-B7CF-30B5CE6809C7}" type="pres">
      <dgm:prSet presAssocID="{8F283A3E-03FD-4182-81B4-BA65341706C6}" presName="node" presStyleLbl="node1" presStyleIdx="0" presStyleCnt="4" custScaleX="157962" custScaleY="130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1EADD-2815-4B40-BCBE-856FEEAA2DB7}" type="pres">
      <dgm:prSet presAssocID="{28EC738F-49F7-4EB2-87D2-6187CA9A082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F96191E-E05C-4B79-9043-122C171DD484}" type="pres">
      <dgm:prSet presAssocID="{28EC738F-49F7-4EB2-87D2-6187CA9A082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DC0019B-98A1-4E47-999E-9E3E06F94E06}" type="pres">
      <dgm:prSet presAssocID="{F10E0A15-328E-4DB7-9347-18E761798452}" presName="node" presStyleLbl="node1" presStyleIdx="1" presStyleCnt="4" custScaleX="151650" custScaleY="142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3E21F-500B-4240-9BE8-CE18A879DE85}" type="pres">
      <dgm:prSet presAssocID="{7A58B689-5DF6-48CA-B4F6-817D6477DCB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5811067-428E-44BE-8695-06C3E6C247B9}" type="pres">
      <dgm:prSet presAssocID="{7A58B689-5DF6-48CA-B4F6-817D6477DCB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835423B-90E3-44BC-8D07-E1CA55A9B545}" type="pres">
      <dgm:prSet presAssocID="{3359A1AA-BDB1-4203-87D9-E42C476A2408}" presName="node" presStyleLbl="node1" presStyleIdx="2" presStyleCnt="4" custScaleX="145348" custScaleY="131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B1898-E30A-4F3A-AF73-5FD805A975BF}" type="pres">
      <dgm:prSet presAssocID="{84F7EE83-1E8D-4448-BAD9-2716C21C161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2F99043-05E5-4956-8C59-6154F1C3E0D6}" type="pres">
      <dgm:prSet presAssocID="{84F7EE83-1E8D-4448-BAD9-2716C21C161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1663629-44CF-47B1-A3D9-4DDC23967466}" type="pres">
      <dgm:prSet presAssocID="{182B3258-6D14-48F4-AA1D-028FD30FD683}" presName="node" presStyleLbl="node1" presStyleIdx="3" presStyleCnt="4" custScaleX="168461" custScaleY="149883" custRadScaleRad="116802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4E515-6D96-4865-8F7B-F748B11CB2B8}" srcId="{57D5A0DE-F908-46BD-88D5-A95545909319}" destId="{3359A1AA-BDB1-4203-87D9-E42C476A2408}" srcOrd="2" destOrd="0" parTransId="{7A58B689-5DF6-48CA-B4F6-817D6477DCBF}" sibTransId="{FD4212B1-ACD4-4EDE-BBE6-7013CE3BECA2}"/>
    <dgm:cxn modelId="{C40D275F-2F88-47F5-ADCB-88AC6158FC38}" type="presOf" srcId="{7A58B689-5DF6-48CA-B4F6-817D6477DCBF}" destId="{85811067-428E-44BE-8695-06C3E6C247B9}" srcOrd="1" destOrd="0" presId="urn:microsoft.com/office/officeart/2005/8/layout/radial5"/>
    <dgm:cxn modelId="{07C443EA-9DA1-496E-94D9-E8B4E57021B1}" type="presOf" srcId="{84F7EE83-1E8D-4448-BAD9-2716C21C161A}" destId="{218B1898-E30A-4F3A-AF73-5FD805A975BF}" srcOrd="0" destOrd="0" presId="urn:microsoft.com/office/officeart/2005/8/layout/radial5"/>
    <dgm:cxn modelId="{CDB7A400-8A38-42CC-8B94-618B3845BCC4}" srcId="{82A65128-A6CD-4B2B-9F93-1826710C6CD9}" destId="{57D5A0DE-F908-46BD-88D5-A95545909319}" srcOrd="0" destOrd="0" parTransId="{FEFA91EE-EFFB-4B94-801C-83A28280E20B}" sibTransId="{C4ADA630-752D-4E8D-AF2F-E2BAA40923F5}"/>
    <dgm:cxn modelId="{0833BDFA-2FFA-4F56-9B5E-ED1B00897AAB}" type="presOf" srcId="{7A58B689-5DF6-48CA-B4F6-817D6477DCBF}" destId="{A933E21F-500B-4240-9BE8-CE18A879DE85}" srcOrd="0" destOrd="0" presId="urn:microsoft.com/office/officeart/2005/8/layout/radial5"/>
    <dgm:cxn modelId="{006F5B89-5633-421F-A742-B0A93BDE5507}" srcId="{57D5A0DE-F908-46BD-88D5-A95545909319}" destId="{182B3258-6D14-48F4-AA1D-028FD30FD683}" srcOrd="3" destOrd="0" parTransId="{84F7EE83-1E8D-4448-BAD9-2716C21C161A}" sibTransId="{35DB5F82-95CF-45FD-A4A2-606381DE5D89}"/>
    <dgm:cxn modelId="{097A9F5C-1B90-49FC-9333-4C4791244180}" type="presOf" srcId="{F10E0A15-328E-4DB7-9347-18E761798452}" destId="{FDC0019B-98A1-4E47-999E-9E3E06F94E06}" srcOrd="0" destOrd="0" presId="urn:microsoft.com/office/officeart/2005/8/layout/radial5"/>
    <dgm:cxn modelId="{E97B8874-CAFD-4FE8-A37C-A5AF3F6E1F79}" type="presOf" srcId="{57D5A0DE-F908-46BD-88D5-A95545909319}" destId="{A1641035-347B-4492-9A71-8E379C0A5A90}" srcOrd="0" destOrd="0" presId="urn:microsoft.com/office/officeart/2005/8/layout/radial5"/>
    <dgm:cxn modelId="{B84C1876-14B6-4239-A730-F951B27A01A1}" srcId="{57D5A0DE-F908-46BD-88D5-A95545909319}" destId="{8F283A3E-03FD-4182-81B4-BA65341706C6}" srcOrd="0" destOrd="0" parTransId="{CB73C800-CFD5-4922-9C2F-B1F2C1A6E2EE}" sibTransId="{0875814D-F552-409D-B7CC-3A2427FD9D24}"/>
    <dgm:cxn modelId="{291E5812-CD8C-4333-B037-32A3A31D4387}" type="presOf" srcId="{82A65128-A6CD-4B2B-9F93-1826710C6CD9}" destId="{0FD6C1DA-23CE-4495-AB18-5284ECA01207}" srcOrd="0" destOrd="0" presId="urn:microsoft.com/office/officeart/2005/8/layout/radial5"/>
    <dgm:cxn modelId="{0A76AE15-D8E5-4EF8-9350-ACEF54F068F6}" type="presOf" srcId="{182B3258-6D14-48F4-AA1D-028FD30FD683}" destId="{A1663629-44CF-47B1-A3D9-4DDC23967466}" srcOrd="0" destOrd="0" presId="urn:microsoft.com/office/officeart/2005/8/layout/radial5"/>
    <dgm:cxn modelId="{430BAAD3-2B5B-4073-A129-5C7285D819C7}" type="presOf" srcId="{8F283A3E-03FD-4182-81B4-BA65341706C6}" destId="{5358E260-723F-4CA2-B7CF-30B5CE6809C7}" srcOrd="0" destOrd="0" presId="urn:microsoft.com/office/officeart/2005/8/layout/radial5"/>
    <dgm:cxn modelId="{1891BD0F-9058-4CD4-906D-B8F687249A6D}" type="presOf" srcId="{28EC738F-49F7-4EB2-87D2-6187CA9A0827}" destId="{6F96191E-E05C-4B79-9043-122C171DD484}" srcOrd="1" destOrd="0" presId="urn:microsoft.com/office/officeart/2005/8/layout/radial5"/>
    <dgm:cxn modelId="{837A2462-A1C4-42B7-A8C9-7D88282A535A}" type="presOf" srcId="{3359A1AA-BDB1-4203-87D9-E42C476A2408}" destId="{4835423B-90E3-44BC-8D07-E1CA55A9B545}" srcOrd="0" destOrd="0" presId="urn:microsoft.com/office/officeart/2005/8/layout/radial5"/>
    <dgm:cxn modelId="{729652C9-22B5-4F66-96BE-44A193789ADE}" type="presOf" srcId="{28EC738F-49F7-4EB2-87D2-6187CA9A0827}" destId="{CE91EADD-2815-4B40-BCBE-856FEEAA2DB7}" srcOrd="0" destOrd="0" presId="urn:microsoft.com/office/officeart/2005/8/layout/radial5"/>
    <dgm:cxn modelId="{BF127C8C-5C4D-43D8-BF9F-B4F99833C315}" type="presOf" srcId="{CB73C800-CFD5-4922-9C2F-B1F2C1A6E2EE}" destId="{B745AC77-4BCC-4D5D-95B2-223E6E66BF15}" srcOrd="0" destOrd="0" presId="urn:microsoft.com/office/officeart/2005/8/layout/radial5"/>
    <dgm:cxn modelId="{0BC78CD4-0047-443A-846F-762AA348FD85}" type="presOf" srcId="{84F7EE83-1E8D-4448-BAD9-2716C21C161A}" destId="{A2F99043-05E5-4956-8C59-6154F1C3E0D6}" srcOrd="1" destOrd="0" presId="urn:microsoft.com/office/officeart/2005/8/layout/radial5"/>
    <dgm:cxn modelId="{81825B03-5693-48D2-9C36-DFFDB561F1FD}" type="presOf" srcId="{CB73C800-CFD5-4922-9C2F-B1F2C1A6E2EE}" destId="{70F5ED02-1A38-4DF9-A056-5DDC65BE1B51}" srcOrd="1" destOrd="0" presId="urn:microsoft.com/office/officeart/2005/8/layout/radial5"/>
    <dgm:cxn modelId="{AB74FB48-A538-4DF5-B4CD-88CF74B8D408}" srcId="{57D5A0DE-F908-46BD-88D5-A95545909319}" destId="{F10E0A15-328E-4DB7-9347-18E761798452}" srcOrd="1" destOrd="0" parTransId="{28EC738F-49F7-4EB2-87D2-6187CA9A0827}" sibTransId="{DF411360-7877-47F6-AA69-DA4439EC5CA3}"/>
    <dgm:cxn modelId="{8917C45A-0175-43FC-9019-5E55B172AEDD}" type="presParOf" srcId="{0FD6C1DA-23CE-4495-AB18-5284ECA01207}" destId="{A1641035-347B-4492-9A71-8E379C0A5A90}" srcOrd="0" destOrd="0" presId="urn:microsoft.com/office/officeart/2005/8/layout/radial5"/>
    <dgm:cxn modelId="{07FEBB56-DB33-40FC-AB76-888C4D022B00}" type="presParOf" srcId="{0FD6C1DA-23CE-4495-AB18-5284ECA01207}" destId="{B745AC77-4BCC-4D5D-95B2-223E6E66BF15}" srcOrd="1" destOrd="0" presId="urn:microsoft.com/office/officeart/2005/8/layout/radial5"/>
    <dgm:cxn modelId="{A9F9B68D-3862-4136-BC57-FB3871C50319}" type="presParOf" srcId="{B745AC77-4BCC-4D5D-95B2-223E6E66BF15}" destId="{70F5ED02-1A38-4DF9-A056-5DDC65BE1B51}" srcOrd="0" destOrd="0" presId="urn:microsoft.com/office/officeart/2005/8/layout/radial5"/>
    <dgm:cxn modelId="{CA776F7D-5206-45EA-93FC-41C73E1D6AD4}" type="presParOf" srcId="{0FD6C1DA-23CE-4495-AB18-5284ECA01207}" destId="{5358E260-723F-4CA2-B7CF-30B5CE6809C7}" srcOrd="2" destOrd="0" presId="urn:microsoft.com/office/officeart/2005/8/layout/radial5"/>
    <dgm:cxn modelId="{D7C9A1EB-FE20-45E7-B7CE-1872BD56E1E2}" type="presParOf" srcId="{0FD6C1DA-23CE-4495-AB18-5284ECA01207}" destId="{CE91EADD-2815-4B40-BCBE-856FEEAA2DB7}" srcOrd="3" destOrd="0" presId="urn:microsoft.com/office/officeart/2005/8/layout/radial5"/>
    <dgm:cxn modelId="{596A2825-399E-4156-8D60-1C30B2BB2FF9}" type="presParOf" srcId="{CE91EADD-2815-4B40-BCBE-856FEEAA2DB7}" destId="{6F96191E-E05C-4B79-9043-122C171DD484}" srcOrd="0" destOrd="0" presId="urn:microsoft.com/office/officeart/2005/8/layout/radial5"/>
    <dgm:cxn modelId="{E12A8F19-703B-408D-81DA-F965E721E4E5}" type="presParOf" srcId="{0FD6C1DA-23CE-4495-AB18-5284ECA01207}" destId="{FDC0019B-98A1-4E47-999E-9E3E06F94E06}" srcOrd="4" destOrd="0" presId="urn:microsoft.com/office/officeart/2005/8/layout/radial5"/>
    <dgm:cxn modelId="{4807E7D3-19DD-43F7-BE0E-9552800ED6AF}" type="presParOf" srcId="{0FD6C1DA-23CE-4495-AB18-5284ECA01207}" destId="{A933E21F-500B-4240-9BE8-CE18A879DE85}" srcOrd="5" destOrd="0" presId="urn:microsoft.com/office/officeart/2005/8/layout/radial5"/>
    <dgm:cxn modelId="{6FF6753C-453F-45ED-8048-8BFE0A6EEC9A}" type="presParOf" srcId="{A933E21F-500B-4240-9BE8-CE18A879DE85}" destId="{85811067-428E-44BE-8695-06C3E6C247B9}" srcOrd="0" destOrd="0" presId="urn:microsoft.com/office/officeart/2005/8/layout/radial5"/>
    <dgm:cxn modelId="{D358E5FD-5407-4038-8E77-9CC41D9F56BA}" type="presParOf" srcId="{0FD6C1DA-23CE-4495-AB18-5284ECA01207}" destId="{4835423B-90E3-44BC-8D07-E1CA55A9B545}" srcOrd="6" destOrd="0" presId="urn:microsoft.com/office/officeart/2005/8/layout/radial5"/>
    <dgm:cxn modelId="{B94D7CFD-6F51-4018-B732-D6B6575E999A}" type="presParOf" srcId="{0FD6C1DA-23CE-4495-AB18-5284ECA01207}" destId="{218B1898-E30A-4F3A-AF73-5FD805A975BF}" srcOrd="7" destOrd="0" presId="urn:microsoft.com/office/officeart/2005/8/layout/radial5"/>
    <dgm:cxn modelId="{EF1D4CEA-959D-4AA4-B69F-8776F9A8DDB9}" type="presParOf" srcId="{218B1898-E30A-4F3A-AF73-5FD805A975BF}" destId="{A2F99043-05E5-4956-8C59-6154F1C3E0D6}" srcOrd="0" destOrd="0" presId="urn:microsoft.com/office/officeart/2005/8/layout/radial5"/>
    <dgm:cxn modelId="{B2F370CA-B922-4031-B9C6-A30DB026E560}" type="presParOf" srcId="{0FD6C1DA-23CE-4495-AB18-5284ECA01207}" destId="{A1663629-44CF-47B1-A3D9-4DDC2396746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BA8BC-7508-4742-A368-B2C33952A0CE}">
      <dsp:nvSpPr>
        <dsp:cNvPr id="0" name=""/>
        <dsp:cNvSpPr/>
      </dsp:nvSpPr>
      <dsp:spPr>
        <a:xfrm>
          <a:off x="3823648" y="2119514"/>
          <a:ext cx="1482774" cy="14827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HRM Function and Scope</a:t>
          </a:r>
          <a:endParaRPr lang="en-US" sz="1800" kern="1200" dirty="0"/>
        </a:p>
      </dsp:txBody>
      <dsp:txXfrm>
        <a:off x="4040795" y="2336661"/>
        <a:ext cx="1048480" cy="1048480"/>
      </dsp:txXfrm>
    </dsp:sp>
    <dsp:sp modelId="{1FBE75A0-E3EA-409C-860B-2FDA6E89C38A}">
      <dsp:nvSpPr>
        <dsp:cNvPr id="0" name=""/>
        <dsp:cNvSpPr/>
      </dsp:nvSpPr>
      <dsp:spPr>
        <a:xfrm rot="14430472">
          <a:off x="3682403" y="1562852"/>
          <a:ext cx="587348" cy="504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795253" y="1729504"/>
        <a:ext cx="436105" cy="302485"/>
      </dsp:txXfrm>
    </dsp:sp>
    <dsp:sp modelId="{5F8E9CBC-CF0A-4672-9655-7BC4F35991FD}">
      <dsp:nvSpPr>
        <dsp:cNvPr id="0" name=""/>
        <dsp:cNvSpPr/>
      </dsp:nvSpPr>
      <dsp:spPr>
        <a:xfrm>
          <a:off x="2619930" y="29003"/>
          <a:ext cx="1418674" cy="12939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HRP</a:t>
          </a:r>
          <a:endParaRPr lang="en-US" sz="2800" kern="1200" dirty="0"/>
        </a:p>
      </dsp:txBody>
      <dsp:txXfrm>
        <a:off x="2827690" y="218501"/>
        <a:ext cx="1003154" cy="914976"/>
      </dsp:txXfrm>
    </dsp:sp>
    <dsp:sp modelId="{C55DAC0D-C0D6-44E1-9024-CB3803F98C0E}">
      <dsp:nvSpPr>
        <dsp:cNvPr id="0" name=""/>
        <dsp:cNvSpPr/>
      </dsp:nvSpPr>
      <dsp:spPr>
        <a:xfrm rot="17154482">
          <a:off x="4587443" y="1523969"/>
          <a:ext cx="573575" cy="504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642337" y="1697523"/>
        <a:ext cx="422332" cy="302485"/>
      </dsp:txXfrm>
    </dsp:sp>
    <dsp:sp modelId="{8C13A364-A64E-4947-B274-8DBBEC4B5B56}">
      <dsp:nvSpPr>
        <dsp:cNvPr id="0" name=""/>
        <dsp:cNvSpPr/>
      </dsp:nvSpPr>
      <dsp:spPr>
        <a:xfrm>
          <a:off x="4425227" y="99732"/>
          <a:ext cx="1482774" cy="1300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Staffing process</a:t>
          </a:r>
          <a:endParaRPr lang="en-US" sz="2000" kern="1200" dirty="0"/>
        </a:p>
      </dsp:txBody>
      <dsp:txXfrm>
        <a:off x="4642374" y="290240"/>
        <a:ext cx="1048480" cy="919851"/>
      </dsp:txXfrm>
    </dsp:sp>
    <dsp:sp modelId="{96ECF71D-E072-48D2-9B41-085F9E3245F7}">
      <dsp:nvSpPr>
        <dsp:cNvPr id="0" name=""/>
        <dsp:cNvSpPr/>
      </dsp:nvSpPr>
      <dsp:spPr>
        <a:xfrm rot="6451776">
          <a:off x="4073330" y="3617746"/>
          <a:ext cx="346044" cy="504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140871" y="3669079"/>
        <a:ext cx="242231" cy="302485"/>
      </dsp:txXfrm>
    </dsp:sp>
    <dsp:sp modelId="{7263CCE0-851E-4029-ACF6-06EC6DE3EA65}">
      <dsp:nvSpPr>
        <dsp:cNvPr id="0" name=""/>
        <dsp:cNvSpPr/>
      </dsp:nvSpPr>
      <dsp:spPr>
        <a:xfrm>
          <a:off x="3180382" y="4156025"/>
          <a:ext cx="1482774" cy="14827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Health &amp; Safety </a:t>
          </a:r>
          <a:endParaRPr lang="en-US" sz="2000" kern="1200" dirty="0"/>
        </a:p>
      </dsp:txBody>
      <dsp:txXfrm>
        <a:off x="3397529" y="4373172"/>
        <a:ext cx="1048480" cy="1048480"/>
      </dsp:txXfrm>
    </dsp:sp>
    <dsp:sp modelId="{65E11BE0-3266-4B7E-B165-44003A51040B}">
      <dsp:nvSpPr>
        <dsp:cNvPr id="0" name=""/>
        <dsp:cNvSpPr/>
      </dsp:nvSpPr>
      <dsp:spPr>
        <a:xfrm rot="8495117">
          <a:off x="3167424" y="3157527"/>
          <a:ext cx="552348" cy="504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302298" y="3211369"/>
        <a:ext cx="401105" cy="302485"/>
      </dsp:txXfrm>
    </dsp:sp>
    <dsp:sp modelId="{5568585F-0DC6-4DE4-A793-9A8340D047CA}">
      <dsp:nvSpPr>
        <dsp:cNvPr id="0" name=""/>
        <dsp:cNvSpPr/>
      </dsp:nvSpPr>
      <dsp:spPr>
        <a:xfrm>
          <a:off x="891443" y="2129110"/>
          <a:ext cx="1482774" cy="14827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Training &amp; Development </a:t>
          </a:r>
          <a:endParaRPr lang="en-US" sz="1400" kern="1200" dirty="0"/>
        </a:p>
      </dsp:txBody>
      <dsp:txXfrm>
        <a:off x="1108590" y="2346257"/>
        <a:ext cx="1048480" cy="1048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18609-2B1B-4103-9B45-DB4120A0657F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65300-711C-4DEC-8971-B769A12B535C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Top level health manager </a:t>
          </a:r>
          <a:endParaRPr lang="en-US" sz="2000" kern="1200" dirty="0"/>
        </a:p>
      </dsp:txBody>
      <dsp:txXfrm>
        <a:off x="3814620" y="492306"/>
        <a:ext cx="2863339" cy="725883"/>
      </dsp:txXfrm>
    </dsp:sp>
    <dsp:sp modelId="{036B202F-9288-4E37-90EF-D621DB1C3847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Middle level health manager </a:t>
          </a:r>
          <a:endParaRPr lang="en-US" sz="2000" kern="1200" dirty="0"/>
        </a:p>
      </dsp:txBody>
      <dsp:txXfrm>
        <a:off x="3814620" y="1397277"/>
        <a:ext cx="2863339" cy="725883"/>
      </dsp:txXfrm>
    </dsp:sp>
    <dsp:sp modelId="{147588C3-49D7-44DB-83B0-AC4018ABF6B0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Lower level health manager </a:t>
          </a:r>
          <a:endParaRPr lang="en-US" sz="2000" kern="1200" dirty="0"/>
        </a:p>
      </dsp:txBody>
      <dsp:txXfrm>
        <a:off x="3814620" y="2302249"/>
        <a:ext cx="2863339" cy="725883"/>
      </dsp:txXfrm>
    </dsp:sp>
    <dsp:sp modelId="{1D3895A7-E277-4218-B6AE-1159E4CE8B89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Workers </a:t>
          </a:r>
          <a:endParaRPr lang="en-US" sz="2000" kern="1200" dirty="0"/>
        </a:p>
      </dsp:txBody>
      <dsp:txXfrm>
        <a:off x="3814620" y="3207221"/>
        <a:ext cx="2863339" cy="72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B3ED3-3066-422B-86CC-C00703F0DF87}">
      <dsp:nvSpPr>
        <dsp:cNvPr id="0" name=""/>
        <dsp:cNvSpPr/>
      </dsp:nvSpPr>
      <dsp:spPr>
        <a:xfrm>
          <a:off x="3291839" y="0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Supportive role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Figure head role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Resource allocator role </a:t>
          </a:r>
          <a:endParaRPr lang="en-US" sz="2000" kern="1200" dirty="0"/>
        </a:p>
      </dsp:txBody>
      <dsp:txXfrm>
        <a:off x="3291839" y="176795"/>
        <a:ext cx="4407374" cy="1060773"/>
      </dsp:txXfrm>
    </dsp:sp>
    <dsp:sp modelId="{83748715-BA73-45A5-B695-38FE02F72ACB}">
      <dsp:nvSpPr>
        <dsp:cNvPr id="0" name=""/>
        <dsp:cNvSpPr/>
      </dsp:nvSpPr>
      <dsp:spPr>
        <a:xfrm>
          <a:off x="0" y="0"/>
          <a:ext cx="3291840" cy="1414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Top level manager </a:t>
          </a:r>
          <a:endParaRPr lang="en-US" sz="4000" kern="1200" dirty="0"/>
        </a:p>
      </dsp:txBody>
      <dsp:txXfrm>
        <a:off x="69044" y="69044"/>
        <a:ext cx="3153752" cy="1276275"/>
      </dsp:txXfrm>
    </dsp:sp>
    <dsp:sp modelId="{C9D23468-DC9A-43C0-A85D-4D411CFCB523}">
      <dsp:nvSpPr>
        <dsp:cNvPr id="0" name=""/>
        <dsp:cNvSpPr/>
      </dsp:nvSpPr>
      <dsp:spPr>
        <a:xfrm>
          <a:off x="3291839" y="15557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Cooperative role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Leadership role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Monitoring role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Conflict MGMT role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Representative role </a:t>
          </a:r>
          <a:endParaRPr lang="en-US" sz="1400" kern="1200" dirty="0"/>
        </a:p>
      </dsp:txBody>
      <dsp:txXfrm>
        <a:off x="3291839" y="1732594"/>
        <a:ext cx="4407374" cy="1060773"/>
      </dsp:txXfrm>
    </dsp:sp>
    <dsp:sp modelId="{95AEA063-6C24-4A9B-A693-A511FCF0C3B1}">
      <dsp:nvSpPr>
        <dsp:cNvPr id="0" name=""/>
        <dsp:cNvSpPr/>
      </dsp:nvSpPr>
      <dsp:spPr>
        <a:xfrm>
          <a:off x="0" y="1555799"/>
          <a:ext cx="3291840" cy="1414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Middle level manager </a:t>
          </a:r>
          <a:endParaRPr lang="en-US" sz="4000" kern="1200" dirty="0"/>
        </a:p>
      </dsp:txBody>
      <dsp:txXfrm>
        <a:off x="69044" y="1624843"/>
        <a:ext cx="3153752" cy="1276275"/>
      </dsp:txXfrm>
    </dsp:sp>
    <dsp:sp modelId="{9DD6B049-C73F-4211-B474-C7ED79E45E81}">
      <dsp:nvSpPr>
        <dsp:cNvPr id="0" name=""/>
        <dsp:cNvSpPr/>
      </dsp:nvSpPr>
      <dsp:spPr>
        <a:xfrm>
          <a:off x="3291839" y="3111599"/>
          <a:ext cx="4937760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Implementation role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Recording  &amp; Reporting role </a:t>
          </a:r>
          <a:endParaRPr lang="en-US" sz="1800" kern="1200" dirty="0"/>
        </a:p>
      </dsp:txBody>
      <dsp:txXfrm>
        <a:off x="3291839" y="3288394"/>
        <a:ext cx="4407374" cy="1060773"/>
      </dsp:txXfrm>
    </dsp:sp>
    <dsp:sp modelId="{0F4799F5-F3BB-4DB0-A44D-466206B68D55}">
      <dsp:nvSpPr>
        <dsp:cNvPr id="0" name=""/>
        <dsp:cNvSpPr/>
      </dsp:nvSpPr>
      <dsp:spPr>
        <a:xfrm>
          <a:off x="0" y="3111599"/>
          <a:ext cx="3291840" cy="1414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Lower  level manager </a:t>
          </a:r>
          <a:endParaRPr lang="en-US" sz="4000" kern="1200" dirty="0"/>
        </a:p>
      </dsp:txBody>
      <dsp:txXfrm>
        <a:off x="69044" y="3180643"/>
        <a:ext cx="3153752" cy="1276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7E31D-58CE-4DCB-919E-7BB82DFF1D9D}">
      <dsp:nvSpPr>
        <dsp:cNvPr id="0" name=""/>
        <dsp:cNvSpPr/>
      </dsp:nvSpPr>
      <dsp:spPr>
        <a:xfrm>
          <a:off x="3798093" y="1586"/>
          <a:ext cx="1243012" cy="1243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Industrial revolution </a:t>
          </a:r>
          <a:endParaRPr lang="en-US" sz="1400" kern="1200" dirty="0"/>
        </a:p>
      </dsp:txBody>
      <dsp:txXfrm>
        <a:off x="3980128" y="183621"/>
        <a:ext cx="878942" cy="878942"/>
      </dsp:txXfrm>
    </dsp:sp>
    <dsp:sp modelId="{191B05FF-1F30-4FE7-8B58-6A027F19A21B}">
      <dsp:nvSpPr>
        <dsp:cNvPr id="0" name=""/>
        <dsp:cNvSpPr/>
      </dsp:nvSpPr>
      <dsp:spPr>
        <a:xfrm rot="1542857">
          <a:off x="5086698" y="814100"/>
          <a:ext cx="330201" cy="419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91603" y="876513"/>
        <a:ext cx="231141" cy="251710"/>
      </dsp:txXfrm>
    </dsp:sp>
    <dsp:sp modelId="{EC545B49-BB6E-45B3-ACCD-4401433881C8}">
      <dsp:nvSpPr>
        <dsp:cNvPr id="0" name=""/>
        <dsp:cNvSpPr/>
      </dsp:nvSpPr>
      <dsp:spPr>
        <a:xfrm>
          <a:off x="5479332" y="811228"/>
          <a:ext cx="1243012" cy="1243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Scientific management </a:t>
          </a:r>
          <a:endParaRPr lang="en-US" sz="1400" kern="1200" dirty="0"/>
        </a:p>
      </dsp:txBody>
      <dsp:txXfrm>
        <a:off x="5661367" y="993263"/>
        <a:ext cx="878942" cy="878942"/>
      </dsp:txXfrm>
    </dsp:sp>
    <dsp:sp modelId="{BEBA4A29-32C6-4879-B75F-115EEA6C040B}">
      <dsp:nvSpPr>
        <dsp:cNvPr id="0" name=""/>
        <dsp:cNvSpPr/>
      </dsp:nvSpPr>
      <dsp:spPr>
        <a:xfrm rot="4628571">
          <a:off x="6141274" y="2123489"/>
          <a:ext cx="330201" cy="419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179783" y="2159104"/>
        <a:ext cx="231141" cy="251710"/>
      </dsp:txXfrm>
    </dsp:sp>
    <dsp:sp modelId="{0E9A97B8-AB81-4D18-869F-7CBF6EC94E0E}">
      <dsp:nvSpPr>
        <dsp:cNvPr id="0" name=""/>
        <dsp:cNvSpPr/>
      </dsp:nvSpPr>
      <dsp:spPr>
        <a:xfrm>
          <a:off x="5894563" y="2630476"/>
          <a:ext cx="1243012" cy="1243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Human relation </a:t>
          </a:r>
          <a:endParaRPr lang="en-US" sz="1400" kern="1200" dirty="0"/>
        </a:p>
      </dsp:txBody>
      <dsp:txXfrm>
        <a:off x="6076598" y="2812511"/>
        <a:ext cx="878942" cy="878942"/>
      </dsp:txXfrm>
    </dsp:sp>
    <dsp:sp modelId="{338B7D21-C6AD-4858-8C77-46FB72C151B0}">
      <dsp:nvSpPr>
        <dsp:cNvPr id="0" name=""/>
        <dsp:cNvSpPr/>
      </dsp:nvSpPr>
      <dsp:spPr>
        <a:xfrm rot="7714286">
          <a:off x="5775069" y="3764380"/>
          <a:ext cx="330201" cy="419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5855480" y="3809559"/>
        <a:ext cx="231141" cy="251710"/>
      </dsp:txXfrm>
    </dsp:sp>
    <dsp:sp modelId="{3ABE0C6F-A3E9-48B9-BA8F-9CF448B6E938}">
      <dsp:nvSpPr>
        <dsp:cNvPr id="0" name=""/>
        <dsp:cNvSpPr/>
      </dsp:nvSpPr>
      <dsp:spPr>
        <a:xfrm>
          <a:off x="4731110" y="4089400"/>
          <a:ext cx="1243012" cy="1243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Human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behavior</a:t>
          </a:r>
          <a:endParaRPr lang="en-US" sz="1400" kern="1200" dirty="0"/>
        </a:p>
      </dsp:txBody>
      <dsp:txXfrm>
        <a:off x="4913145" y="4271435"/>
        <a:ext cx="878942" cy="878942"/>
      </dsp:txXfrm>
    </dsp:sp>
    <dsp:sp modelId="{FCC0C41A-75EF-43EF-94A8-1D0A60F89949}">
      <dsp:nvSpPr>
        <dsp:cNvPr id="0" name=""/>
        <dsp:cNvSpPr/>
      </dsp:nvSpPr>
      <dsp:spPr>
        <a:xfrm rot="10800000">
          <a:off x="4263844" y="4501148"/>
          <a:ext cx="330201" cy="419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362904" y="4585051"/>
        <a:ext cx="231141" cy="251710"/>
      </dsp:txXfrm>
    </dsp:sp>
    <dsp:sp modelId="{D7128A80-2AFF-458D-BC2E-35C7F5F1714A}">
      <dsp:nvSpPr>
        <dsp:cNvPr id="0" name=""/>
        <dsp:cNvSpPr/>
      </dsp:nvSpPr>
      <dsp:spPr>
        <a:xfrm>
          <a:off x="2865076" y="4089400"/>
          <a:ext cx="1243012" cy="1243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Organizational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development</a:t>
          </a:r>
          <a:endParaRPr lang="en-US" sz="1400" kern="1200" dirty="0"/>
        </a:p>
      </dsp:txBody>
      <dsp:txXfrm>
        <a:off x="3047111" y="4271435"/>
        <a:ext cx="878942" cy="878942"/>
      </dsp:txXfrm>
    </dsp:sp>
    <dsp:sp modelId="{C1CDF8A1-A090-4D07-ABFD-21EC7CEB8600}">
      <dsp:nvSpPr>
        <dsp:cNvPr id="0" name=""/>
        <dsp:cNvSpPr/>
      </dsp:nvSpPr>
      <dsp:spPr>
        <a:xfrm rot="13885714">
          <a:off x="2727636" y="3712843"/>
          <a:ext cx="366094" cy="551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816788" y="3866139"/>
        <a:ext cx="256266" cy="331089"/>
      </dsp:txXfrm>
    </dsp:sp>
    <dsp:sp modelId="{9243E01B-EF1B-4F09-98A3-F08B2AA15D4E}">
      <dsp:nvSpPr>
        <dsp:cNvPr id="0" name=""/>
        <dsp:cNvSpPr/>
      </dsp:nvSpPr>
      <dsp:spPr>
        <a:xfrm>
          <a:off x="1701623" y="2630476"/>
          <a:ext cx="1243012" cy="1243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Organizational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Culture </a:t>
          </a:r>
        </a:p>
      </dsp:txBody>
      <dsp:txXfrm>
        <a:off x="1883658" y="2812511"/>
        <a:ext cx="878942" cy="878942"/>
      </dsp:txXfrm>
    </dsp:sp>
    <dsp:sp modelId="{9D83F095-9E4D-4F8D-AA98-D959E557F2DB}">
      <dsp:nvSpPr>
        <dsp:cNvPr id="0" name=""/>
        <dsp:cNvSpPr/>
      </dsp:nvSpPr>
      <dsp:spPr>
        <a:xfrm rot="20653450">
          <a:off x="2416786" y="5124241"/>
          <a:ext cx="38894" cy="419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417006" y="5209730"/>
        <a:ext cx="27226" cy="251710"/>
      </dsp:txXfrm>
    </dsp:sp>
    <dsp:sp modelId="{6729B826-8DE0-428B-AB02-D73A420B96BD}">
      <dsp:nvSpPr>
        <dsp:cNvPr id="0" name=""/>
        <dsp:cNvSpPr/>
      </dsp:nvSpPr>
      <dsp:spPr>
        <a:xfrm>
          <a:off x="3342036" y="1796182"/>
          <a:ext cx="1961361" cy="17817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Organizational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development</a:t>
          </a:r>
          <a:endParaRPr lang="en-US" sz="1400" kern="1200" dirty="0"/>
        </a:p>
      </dsp:txBody>
      <dsp:txXfrm>
        <a:off x="3629271" y="2057116"/>
        <a:ext cx="1386891" cy="1259903"/>
      </dsp:txXfrm>
    </dsp:sp>
    <dsp:sp modelId="{B6EACF05-7821-443E-95DC-2E05A1A3DF3A}">
      <dsp:nvSpPr>
        <dsp:cNvPr id="0" name=""/>
        <dsp:cNvSpPr/>
      </dsp:nvSpPr>
      <dsp:spPr>
        <a:xfrm rot="16621416">
          <a:off x="8107358" y="5124241"/>
          <a:ext cx="292167" cy="4195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8145824" y="5251640"/>
        <a:ext cx="204517" cy="251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41035-347B-4492-9A71-8E379C0A5A90}">
      <dsp:nvSpPr>
        <dsp:cNvPr id="0" name=""/>
        <dsp:cNvSpPr/>
      </dsp:nvSpPr>
      <dsp:spPr>
        <a:xfrm>
          <a:off x="3326232" y="2408989"/>
          <a:ext cx="1721866" cy="1721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Scientific </a:t>
          </a:r>
          <a:r>
            <a:rPr lang="en-US" sz="2400" kern="1200" dirty="0" err="1" smtClean="0"/>
            <a:t>mgmt</a:t>
          </a:r>
          <a:r>
            <a:rPr lang="en-US" sz="2400" kern="1200" dirty="0" smtClean="0"/>
            <a:t> stage </a:t>
          </a:r>
          <a:endParaRPr lang="en-US" sz="2400" kern="1200" dirty="0"/>
        </a:p>
      </dsp:txBody>
      <dsp:txXfrm>
        <a:off x="3578393" y="2661150"/>
        <a:ext cx="1217544" cy="1217544"/>
      </dsp:txXfrm>
    </dsp:sp>
    <dsp:sp modelId="{B745AC77-4BCC-4D5D-95B2-223E6E66BF15}">
      <dsp:nvSpPr>
        <dsp:cNvPr id="0" name=""/>
        <dsp:cNvSpPr/>
      </dsp:nvSpPr>
      <dsp:spPr>
        <a:xfrm rot="16200000">
          <a:off x="4073353" y="1907975"/>
          <a:ext cx="227623" cy="58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107497" y="2059206"/>
        <a:ext cx="159336" cy="351260"/>
      </dsp:txXfrm>
    </dsp:sp>
    <dsp:sp modelId="{5358E260-723F-4CA2-B7CF-30B5CE6809C7}">
      <dsp:nvSpPr>
        <dsp:cNvPr id="0" name=""/>
        <dsp:cNvSpPr/>
      </dsp:nvSpPr>
      <dsp:spPr>
        <a:xfrm>
          <a:off x="2827217" y="-260706"/>
          <a:ext cx="2719895" cy="2240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One best method </a:t>
          </a:r>
          <a:endParaRPr lang="en-US" sz="2400" kern="1200" dirty="0"/>
        </a:p>
      </dsp:txBody>
      <dsp:txXfrm>
        <a:off x="3225536" y="67366"/>
        <a:ext cx="1923257" cy="1584073"/>
      </dsp:txXfrm>
    </dsp:sp>
    <dsp:sp modelId="{CE91EADD-2815-4B40-BCBE-856FEEAA2DB7}">
      <dsp:nvSpPr>
        <dsp:cNvPr id="0" name=""/>
        <dsp:cNvSpPr/>
      </dsp:nvSpPr>
      <dsp:spPr>
        <a:xfrm>
          <a:off x="5101775" y="2977206"/>
          <a:ext cx="129310" cy="58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101775" y="3094293"/>
        <a:ext cx="90517" cy="351260"/>
      </dsp:txXfrm>
    </dsp:sp>
    <dsp:sp modelId="{FDC0019B-98A1-4E47-999E-9E3E06F94E06}">
      <dsp:nvSpPr>
        <dsp:cNvPr id="0" name=""/>
        <dsp:cNvSpPr/>
      </dsp:nvSpPr>
      <dsp:spPr>
        <a:xfrm>
          <a:off x="5292081" y="2042473"/>
          <a:ext cx="2611211" cy="2454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Labor  </a:t>
          </a:r>
          <a:r>
            <a:rPr lang="en-US" sz="2400" kern="1200" dirty="0" err="1" smtClean="0"/>
            <a:t>mgmt</a:t>
          </a:r>
          <a:r>
            <a:rPr lang="en-US" sz="2400" kern="1200" dirty="0" smtClean="0"/>
            <a:t> harmony </a:t>
          </a:r>
          <a:endParaRPr lang="en-US" sz="2400" kern="1200" dirty="0"/>
        </a:p>
      </dsp:txBody>
      <dsp:txXfrm>
        <a:off x="5674484" y="2401985"/>
        <a:ext cx="1846405" cy="1735876"/>
      </dsp:txXfrm>
    </dsp:sp>
    <dsp:sp modelId="{A933E21F-500B-4240-9BE8-CE18A879DE85}">
      <dsp:nvSpPr>
        <dsp:cNvPr id="0" name=""/>
        <dsp:cNvSpPr/>
      </dsp:nvSpPr>
      <dsp:spPr>
        <a:xfrm rot="5400000">
          <a:off x="4076892" y="4039960"/>
          <a:ext cx="220546" cy="58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109974" y="4123965"/>
        <a:ext cx="154382" cy="351260"/>
      </dsp:txXfrm>
    </dsp:sp>
    <dsp:sp modelId="{4835423B-90E3-44BC-8D07-E1CA55A9B545}">
      <dsp:nvSpPr>
        <dsp:cNvPr id="0" name=""/>
        <dsp:cNvSpPr/>
      </dsp:nvSpPr>
      <dsp:spPr>
        <a:xfrm>
          <a:off x="2935816" y="4546982"/>
          <a:ext cx="2502699" cy="2266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Specialization and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standardization</a:t>
          </a:r>
          <a:endParaRPr lang="en-US" sz="2400" kern="1200" dirty="0"/>
        </a:p>
      </dsp:txBody>
      <dsp:txXfrm>
        <a:off x="3302328" y="4878965"/>
        <a:ext cx="1769675" cy="1602957"/>
      </dsp:txXfrm>
    </dsp:sp>
    <dsp:sp modelId="{218B1898-E30A-4F3A-AF73-5FD805A975BF}">
      <dsp:nvSpPr>
        <dsp:cNvPr id="0" name=""/>
        <dsp:cNvSpPr/>
      </dsp:nvSpPr>
      <dsp:spPr>
        <a:xfrm rot="10800000">
          <a:off x="3007063" y="2977206"/>
          <a:ext cx="225545" cy="58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074726" y="3094293"/>
        <a:ext cx="157882" cy="351260"/>
      </dsp:txXfrm>
    </dsp:sp>
    <dsp:sp modelId="{A1663629-44CF-47B1-A3D9-4DDC23967466}">
      <dsp:nvSpPr>
        <dsp:cNvPr id="0" name=""/>
        <dsp:cNvSpPr/>
      </dsp:nvSpPr>
      <dsp:spPr>
        <a:xfrm>
          <a:off x="0" y="1979530"/>
          <a:ext cx="2900674" cy="25807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Worker</a:t>
          </a:r>
          <a:r>
            <a:rPr lang="en-US" sz="2400" kern="1200" dirty="0" smtClean="0"/>
            <a:t>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Education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Development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Compensation </a:t>
          </a:r>
          <a:endParaRPr lang="en-US" sz="2400" kern="1200" dirty="0"/>
        </a:p>
      </dsp:txBody>
      <dsp:txXfrm>
        <a:off x="424794" y="2357477"/>
        <a:ext cx="2051086" cy="1824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42C6-0469-42BA-839B-837F370612BE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F539E-0DC3-4CE8-B536-6DD528A0C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 Manager: Industrial manager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539E-0DC3-4CE8-B536-6DD528A0C70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4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2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2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89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15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3582" y="3621785"/>
            <a:ext cx="2118360" cy="2118360"/>
          </a:xfrm>
          <a:custGeom>
            <a:avLst/>
            <a:gdLst/>
            <a:ahLst/>
            <a:cxnLst/>
            <a:rect l="l" t="t" r="r" b="b"/>
            <a:pathLst>
              <a:path w="2118360" h="2118360">
                <a:moveTo>
                  <a:pt x="1059179" y="0"/>
                </a:moveTo>
                <a:lnTo>
                  <a:pt x="1010697" y="1089"/>
                </a:lnTo>
                <a:lnTo>
                  <a:pt x="962774" y="4328"/>
                </a:lnTo>
                <a:lnTo>
                  <a:pt x="915457" y="9669"/>
                </a:lnTo>
                <a:lnTo>
                  <a:pt x="868792" y="17065"/>
                </a:lnTo>
                <a:lnTo>
                  <a:pt x="822828" y="26469"/>
                </a:lnTo>
                <a:lnTo>
                  <a:pt x="777610" y="37835"/>
                </a:lnTo>
                <a:lnTo>
                  <a:pt x="733185" y="51116"/>
                </a:lnTo>
                <a:lnTo>
                  <a:pt x="689600" y="66265"/>
                </a:lnTo>
                <a:lnTo>
                  <a:pt x="646902" y="83236"/>
                </a:lnTo>
                <a:lnTo>
                  <a:pt x="605137" y="101982"/>
                </a:lnTo>
                <a:lnTo>
                  <a:pt x="564352" y="122455"/>
                </a:lnTo>
                <a:lnTo>
                  <a:pt x="524594" y="144610"/>
                </a:lnTo>
                <a:lnTo>
                  <a:pt x="485910" y="168400"/>
                </a:lnTo>
                <a:lnTo>
                  <a:pt x="448346" y="193777"/>
                </a:lnTo>
                <a:lnTo>
                  <a:pt x="411949" y="220695"/>
                </a:lnTo>
                <a:lnTo>
                  <a:pt x="376766" y="249108"/>
                </a:lnTo>
                <a:lnTo>
                  <a:pt x="342844" y="278968"/>
                </a:lnTo>
                <a:lnTo>
                  <a:pt x="310229" y="310229"/>
                </a:lnTo>
                <a:lnTo>
                  <a:pt x="278968" y="342844"/>
                </a:lnTo>
                <a:lnTo>
                  <a:pt x="249108" y="376766"/>
                </a:lnTo>
                <a:lnTo>
                  <a:pt x="220695" y="411949"/>
                </a:lnTo>
                <a:lnTo>
                  <a:pt x="193777" y="448346"/>
                </a:lnTo>
                <a:lnTo>
                  <a:pt x="168400" y="485910"/>
                </a:lnTo>
                <a:lnTo>
                  <a:pt x="144610" y="524594"/>
                </a:lnTo>
                <a:lnTo>
                  <a:pt x="122455" y="564352"/>
                </a:lnTo>
                <a:lnTo>
                  <a:pt x="101982" y="605137"/>
                </a:lnTo>
                <a:lnTo>
                  <a:pt x="83236" y="646902"/>
                </a:lnTo>
                <a:lnTo>
                  <a:pt x="66265" y="689600"/>
                </a:lnTo>
                <a:lnTo>
                  <a:pt x="51116" y="733185"/>
                </a:lnTo>
                <a:lnTo>
                  <a:pt x="37835" y="777610"/>
                </a:lnTo>
                <a:lnTo>
                  <a:pt x="26469" y="822828"/>
                </a:lnTo>
                <a:lnTo>
                  <a:pt x="17065" y="868792"/>
                </a:lnTo>
                <a:lnTo>
                  <a:pt x="9669" y="915457"/>
                </a:lnTo>
                <a:lnTo>
                  <a:pt x="4328" y="962774"/>
                </a:lnTo>
                <a:lnTo>
                  <a:pt x="1089" y="1010697"/>
                </a:lnTo>
                <a:lnTo>
                  <a:pt x="0" y="1059180"/>
                </a:lnTo>
                <a:lnTo>
                  <a:pt x="1089" y="1107662"/>
                </a:lnTo>
                <a:lnTo>
                  <a:pt x="4328" y="1155585"/>
                </a:lnTo>
                <a:lnTo>
                  <a:pt x="9669" y="1202902"/>
                </a:lnTo>
                <a:lnTo>
                  <a:pt x="17065" y="1249567"/>
                </a:lnTo>
                <a:lnTo>
                  <a:pt x="26469" y="1295531"/>
                </a:lnTo>
                <a:lnTo>
                  <a:pt x="37835" y="1340749"/>
                </a:lnTo>
                <a:lnTo>
                  <a:pt x="51116" y="1385174"/>
                </a:lnTo>
                <a:lnTo>
                  <a:pt x="66265" y="1428759"/>
                </a:lnTo>
                <a:lnTo>
                  <a:pt x="83236" y="1471457"/>
                </a:lnTo>
                <a:lnTo>
                  <a:pt x="101982" y="1513222"/>
                </a:lnTo>
                <a:lnTo>
                  <a:pt x="122455" y="1554007"/>
                </a:lnTo>
                <a:lnTo>
                  <a:pt x="144610" y="1593765"/>
                </a:lnTo>
                <a:lnTo>
                  <a:pt x="168400" y="1632449"/>
                </a:lnTo>
                <a:lnTo>
                  <a:pt x="193777" y="1670013"/>
                </a:lnTo>
                <a:lnTo>
                  <a:pt x="220695" y="1706410"/>
                </a:lnTo>
                <a:lnTo>
                  <a:pt x="249108" y="1741593"/>
                </a:lnTo>
                <a:lnTo>
                  <a:pt x="278968" y="1775515"/>
                </a:lnTo>
                <a:lnTo>
                  <a:pt x="310229" y="1808130"/>
                </a:lnTo>
                <a:lnTo>
                  <a:pt x="342844" y="1839391"/>
                </a:lnTo>
                <a:lnTo>
                  <a:pt x="376766" y="1869251"/>
                </a:lnTo>
                <a:lnTo>
                  <a:pt x="411949" y="1897664"/>
                </a:lnTo>
                <a:lnTo>
                  <a:pt x="448346" y="1924582"/>
                </a:lnTo>
                <a:lnTo>
                  <a:pt x="485910" y="1949959"/>
                </a:lnTo>
                <a:lnTo>
                  <a:pt x="524594" y="1973749"/>
                </a:lnTo>
                <a:lnTo>
                  <a:pt x="564352" y="1995904"/>
                </a:lnTo>
                <a:lnTo>
                  <a:pt x="605137" y="2016377"/>
                </a:lnTo>
                <a:lnTo>
                  <a:pt x="646902" y="2035123"/>
                </a:lnTo>
                <a:lnTo>
                  <a:pt x="689600" y="2052094"/>
                </a:lnTo>
                <a:lnTo>
                  <a:pt x="733185" y="2067243"/>
                </a:lnTo>
                <a:lnTo>
                  <a:pt x="777610" y="2080524"/>
                </a:lnTo>
                <a:lnTo>
                  <a:pt x="822828" y="2091890"/>
                </a:lnTo>
                <a:lnTo>
                  <a:pt x="868792" y="2101294"/>
                </a:lnTo>
                <a:lnTo>
                  <a:pt x="915457" y="2108690"/>
                </a:lnTo>
                <a:lnTo>
                  <a:pt x="962774" y="2114031"/>
                </a:lnTo>
                <a:lnTo>
                  <a:pt x="1010697" y="2117270"/>
                </a:lnTo>
                <a:lnTo>
                  <a:pt x="1059179" y="2118360"/>
                </a:lnTo>
                <a:lnTo>
                  <a:pt x="1107662" y="2117270"/>
                </a:lnTo>
                <a:lnTo>
                  <a:pt x="1155585" y="2114031"/>
                </a:lnTo>
                <a:lnTo>
                  <a:pt x="1202902" y="2108690"/>
                </a:lnTo>
                <a:lnTo>
                  <a:pt x="1249567" y="2101294"/>
                </a:lnTo>
                <a:lnTo>
                  <a:pt x="1295531" y="2091890"/>
                </a:lnTo>
                <a:lnTo>
                  <a:pt x="1340749" y="2080524"/>
                </a:lnTo>
                <a:lnTo>
                  <a:pt x="1385174" y="2067243"/>
                </a:lnTo>
                <a:lnTo>
                  <a:pt x="1428759" y="2052094"/>
                </a:lnTo>
                <a:lnTo>
                  <a:pt x="1471457" y="2035123"/>
                </a:lnTo>
                <a:lnTo>
                  <a:pt x="1513222" y="2016377"/>
                </a:lnTo>
                <a:lnTo>
                  <a:pt x="1554007" y="1995904"/>
                </a:lnTo>
                <a:lnTo>
                  <a:pt x="1593765" y="1973749"/>
                </a:lnTo>
                <a:lnTo>
                  <a:pt x="1632449" y="1949959"/>
                </a:lnTo>
                <a:lnTo>
                  <a:pt x="1670013" y="1924582"/>
                </a:lnTo>
                <a:lnTo>
                  <a:pt x="1706410" y="1897664"/>
                </a:lnTo>
                <a:lnTo>
                  <a:pt x="1741593" y="1869251"/>
                </a:lnTo>
                <a:lnTo>
                  <a:pt x="1775515" y="1839391"/>
                </a:lnTo>
                <a:lnTo>
                  <a:pt x="1808130" y="1808130"/>
                </a:lnTo>
                <a:lnTo>
                  <a:pt x="1839391" y="1775515"/>
                </a:lnTo>
                <a:lnTo>
                  <a:pt x="1869251" y="1741593"/>
                </a:lnTo>
                <a:lnTo>
                  <a:pt x="1897664" y="1706410"/>
                </a:lnTo>
                <a:lnTo>
                  <a:pt x="1924582" y="1670013"/>
                </a:lnTo>
                <a:lnTo>
                  <a:pt x="1949959" y="1632449"/>
                </a:lnTo>
                <a:lnTo>
                  <a:pt x="1973749" y="1593765"/>
                </a:lnTo>
                <a:lnTo>
                  <a:pt x="1995904" y="1554007"/>
                </a:lnTo>
                <a:lnTo>
                  <a:pt x="2016377" y="1513222"/>
                </a:lnTo>
                <a:lnTo>
                  <a:pt x="2035123" y="1471457"/>
                </a:lnTo>
                <a:lnTo>
                  <a:pt x="2052094" y="1428759"/>
                </a:lnTo>
                <a:lnTo>
                  <a:pt x="2067243" y="1385174"/>
                </a:lnTo>
                <a:lnTo>
                  <a:pt x="2080524" y="1340749"/>
                </a:lnTo>
                <a:lnTo>
                  <a:pt x="2091890" y="1295531"/>
                </a:lnTo>
                <a:lnTo>
                  <a:pt x="2101294" y="1249567"/>
                </a:lnTo>
                <a:lnTo>
                  <a:pt x="2108690" y="1202902"/>
                </a:lnTo>
                <a:lnTo>
                  <a:pt x="2114031" y="1155585"/>
                </a:lnTo>
                <a:lnTo>
                  <a:pt x="2117270" y="1107662"/>
                </a:lnTo>
                <a:lnTo>
                  <a:pt x="2118359" y="1059180"/>
                </a:lnTo>
                <a:lnTo>
                  <a:pt x="2117270" y="1010697"/>
                </a:lnTo>
                <a:lnTo>
                  <a:pt x="2114031" y="962774"/>
                </a:lnTo>
                <a:lnTo>
                  <a:pt x="2108690" y="915457"/>
                </a:lnTo>
                <a:lnTo>
                  <a:pt x="2101294" y="868792"/>
                </a:lnTo>
                <a:lnTo>
                  <a:pt x="2091890" y="822828"/>
                </a:lnTo>
                <a:lnTo>
                  <a:pt x="2080524" y="777610"/>
                </a:lnTo>
                <a:lnTo>
                  <a:pt x="2067243" y="733185"/>
                </a:lnTo>
                <a:lnTo>
                  <a:pt x="2052094" y="689600"/>
                </a:lnTo>
                <a:lnTo>
                  <a:pt x="2035123" y="646902"/>
                </a:lnTo>
                <a:lnTo>
                  <a:pt x="2016377" y="605137"/>
                </a:lnTo>
                <a:lnTo>
                  <a:pt x="1995904" y="564352"/>
                </a:lnTo>
                <a:lnTo>
                  <a:pt x="1973749" y="524594"/>
                </a:lnTo>
                <a:lnTo>
                  <a:pt x="1949959" y="485910"/>
                </a:lnTo>
                <a:lnTo>
                  <a:pt x="1924582" y="448346"/>
                </a:lnTo>
                <a:lnTo>
                  <a:pt x="1897664" y="411949"/>
                </a:lnTo>
                <a:lnTo>
                  <a:pt x="1869251" y="376766"/>
                </a:lnTo>
                <a:lnTo>
                  <a:pt x="1839391" y="342844"/>
                </a:lnTo>
                <a:lnTo>
                  <a:pt x="1808130" y="310229"/>
                </a:lnTo>
                <a:lnTo>
                  <a:pt x="1775515" y="278968"/>
                </a:lnTo>
                <a:lnTo>
                  <a:pt x="1741593" y="249108"/>
                </a:lnTo>
                <a:lnTo>
                  <a:pt x="1706410" y="220695"/>
                </a:lnTo>
                <a:lnTo>
                  <a:pt x="1670013" y="193777"/>
                </a:lnTo>
                <a:lnTo>
                  <a:pt x="1632449" y="168400"/>
                </a:lnTo>
                <a:lnTo>
                  <a:pt x="1593765" y="144610"/>
                </a:lnTo>
                <a:lnTo>
                  <a:pt x="1554007" y="122455"/>
                </a:lnTo>
                <a:lnTo>
                  <a:pt x="1513222" y="101982"/>
                </a:lnTo>
                <a:lnTo>
                  <a:pt x="1471457" y="83236"/>
                </a:lnTo>
                <a:lnTo>
                  <a:pt x="1428759" y="66265"/>
                </a:lnTo>
                <a:lnTo>
                  <a:pt x="1385174" y="51116"/>
                </a:lnTo>
                <a:lnTo>
                  <a:pt x="1340749" y="37835"/>
                </a:lnTo>
                <a:lnTo>
                  <a:pt x="1295531" y="26469"/>
                </a:lnTo>
                <a:lnTo>
                  <a:pt x="1249567" y="17065"/>
                </a:lnTo>
                <a:lnTo>
                  <a:pt x="1202902" y="9669"/>
                </a:lnTo>
                <a:lnTo>
                  <a:pt x="1155585" y="4328"/>
                </a:lnTo>
                <a:lnTo>
                  <a:pt x="1107662" y="1089"/>
                </a:lnTo>
                <a:lnTo>
                  <a:pt x="105917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3513582" y="3621785"/>
            <a:ext cx="2118360" cy="2118360"/>
          </a:xfrm>
          <a:custGeom>
            <a:avLst/>
            <a:gdLst/>
            <a:ahLst/>
            <a:cxnLst/>
            <a:rect l="l" t="t" r="r" b="b"/>
            <a:pathLst>
              <a:path w="2118360" h="2118360">
                <a:moveTo>
                  <a:pt x="0" y="1059180"/>
                </a:moveTo>
                <a:lnTo>
                  <a:pt x="1089" y="1010697"/>
                </a:lnTo>
                <a:lnTo>
                  <a:pt x="4328" y="962774"/>
                </a:lnTo>
                <a:lnTo>
                  <a:pt x="9669" y="915457"/>
                </a:lnTo>
                <a:lnTo>
                  <a:pt x="17065" y="868792"/>
                </a:lnTo>
                <a:lnTo>
                  <a:pt x="26469" y="822828"/>
                </a:lnTo>
                <a:lnTo>
                  <a:pt x="37835" y="777610"/>
                </a:lnTo>
                <a:lnTo>
                  <a:pt x="51116" y="733185"/>
                </a:lnTo>
                <a:lnTo>
                  <a:pt x="66265" y="689600"/>
                </a:lnTo>
                <a:lnTo>
                  <a:pt x="83236" y="646902"/>
                </a:lnTo>
                <a:lnTo>
                  <a:pt x="101982" y="605137"/>
                </a:lnTo>
                <a:lnTo>
                  <a:pt x="122455" y="564352"/>
                </a:lnTo>
                <a:lnTo>
                  <a:pt x="144610" y="524594"/>
                </a:lnTo>
                <a:lnTo>
                  <a:pt x="168400" y="485910"/>
                </a:lnTo>
                <a:lnTo>
                  <a:pt x="193777" y="448346"/>
                </a:lnTo>
                <a:lnTo>
                  <a:pt x="220695" y="411949"/>
                </a:lnTo>
                <a:lnTo>
                  <a:pt x="249108" y="376766"/>
                </a:lnTo>
                <a:lnTo>
                  <a:pt x="278968" y="342844"/>
                </a:lnTo>
                <a:lnTo>
                  <a:pt x="310229" y="310229"/>
                </a:lnTo>
                <a:lnTo>
                  <a:pt x="342844" y="278968"/>
                </a:lnTo>
                <a:lnTo>
                  <a:pt x="376766" y="249108"/>
                </a:lnTo>
                <a:lnTo>
                  <a:pt x="411949" y="220695"/>
                </a:lnTo>
                <a:lnTo>
                  <a:pt x="448346" y="193777"/>
                </a:lnTo>
                <a:lnTo>
                  <a:pt x="485910" y="168400"/>
                </a:lnTo>
                <a:lnTo>
                  <a:pt x="524594" y="144610"/>
                </a:lnTo>
                <a:lnTo>
                  <a:pt x="564352" y="122455"/>
                </a:lnTo>
                <a:lnTo>
                  <a:pt x="605137" y="101982"/>
                </a:lnTo>
                <a:lnTo>
                  <a:pt x="646902" y="83236"/>
                </a:lnTo>
                <a:lnTo>
                  <a:pt x="689600" y="66265"/>
                </a:lnTo>
                <a:lnTo>
                  <a:pt x="733185" y="51116"/>
                </a:lnTo>
                <a:lnTo>
                  <a:pt x="777610" y="37835"/>
                </a:lnTo>
                <a:lnTo>
                  <a:pt x="822828" y="26469"/>
                </a:lnTo>
                <a:lnTo>
                  <a:pt x="868792" y="17065"/>
                </a:lnTo>
                <a:lnTo>
                  <a:pt x="915457" y="9669"/>
                </a:lnTo>
                <a:lnTo>
                  <a:pt x="962774" y="4328"/>
                </a:lnTo>
                <a:lnTo>
                  <a:pt x="1010697" y="1089"/>
                </a:lnTo>
                <a:lnTo>
                  <a:pt x="1059179" y="0"/>
                </a:lnTo>
                <a:lnTo>
                  <a:pt x="1107662" y="1089"/>
                </a:lnTo>
                <a:lnTo>
                  <a:pt x="1155585" y="4328"/>
                </a:lnTo>
                <a:lnTo>
                  <a:pt x="1202902" y="9669"/>
                </a:lnTo>
                <a:lnTo>
                  <a:pt x="1249567" y="17065"/>
                </a:lnTo>
                <a:lnTo>
                  <a:pt x="1295531" y="26469"/>
                </a:lnTo>
                <a:lnTo>
                  <a:pt x="1340749" y="37835"/>
                </a:lnTo>
                <a:lnTo>
                  <a:pt x="1385174" y="51116"/>
                </a:lnTo>
                <a:lnTo>
                  <a:pt x="1428759" y="66265"/>
                </a:lnTo>
                <a:lnTo>
                  <a:pt x="1471457" y="83236"/>
                </a:lnTo>
                <a:lnTo>
                  <a:pt x="1513222" y="101982"/>
                </a:lnTo>
                <a:lnTo>
                  <a:pt x="1554007" y="122455"/>
                </a:lnTo>
                <a:lnTo>
                  <a:pt x="1593765" y="144610"/>
                </a:lnTo>
                <a:lnTo>
                  <a:pt x="1632449" y="168400"/>
                </a:lnTo>
                <a:lnTo>
                  <a:pt x="1670013" y="193777"/>
                </a:lnTo>
                <a:lnTo>
                  <a:pt x="1706410" y="220695"/>
                </a:lnTo>
                <a:lnTo>
                  <a:pt x="1741593" y="249108"/>
                </a:lnTo>
                <a:lnTo>
                  <a:pt x="1775515" y="278968"/>
                </a:lnTo>
                <a:lnTo>
                  <a:pt x="1808130" y="310229"/>
                </a:lnTo>
                <a:lnTo>
                  <a:pt x="1839391" y="342844"/>
                </a:lnTo>
                <a:lnTo>
                  <a:pt x="1869251" y="376766"/>
                </a:lnTo>
                <a:lnTo>
                  <a:pt x="1897664" y="411949"/>
                </a:lnTo>
                <a:lnTo>
                  <a:pt x="1924582" y="448346"/>
                </a:lnTo>
                <a:lnTo>
                  <a:pt x="1949959" y="485910"/>
                </a:lnTo>
                <a:lnTo>
                  <a:pt x="1973749" y="524594"/>
                </a:lnTo>
                <a:lnTo>
                  <a:pt x="1995904" y="564352"/>
                </a:lnTo>
                <a:lnTo>
                  <a:pt x="2016377" y="605137"/>
                </a:lnTo>
                <a:lnTo>
                  <a:pt x="2035123" y="646902"/>
                </a:lnTo>
                <a:lnTo>
                  <a:pt x="2052094" y="689600"/>
                </a:lnTo>
                <a:lnTo>
                  <a:pt x="2067243" y="733185"/>
                </a:lnTo>
                <a:lnTo>
                  <a:pt x="2080524" y="777610"/>
                </a:lnTo>
                <a:lnTo>
                  <a:pt x="2091890" y="822828"/>
                </a:lnTo>
                <a:lnTo>
                  <a:pt x="2101294" y="868792"/>
                </a:lnTo>
                <a:lnTo>
                  <a:pt x="2108690" y="915457"/>
                </a:lnTo>
                <a:lnTo>
                  <a:pt x="2114031" y="962774"/>
                </a:lnTo>
                <a:lnTo>
                  <a:pt x="2117270" y="1010697"/>
                </a:lnTo>
                <a:lnTo>
                  <a:pt x="2118359" y="1059180"/>
                </a:lnTo>
                <a:lnTo>
                  <a:pt x="2117270" y="1107662"/>
                </a:lnTo>
                <a:lnTo>
                  <a:pt x="2114031" y="1155585"/>
                </a:lnTo>
                <a:lnTo>
                  <a:pt x="2108690" y="1202902"/>
                </a:lnTo>
                <a:lnTo>
                  <a:pt x="2101294" y="1249567"/>
                </a:lnTo>
                <a:lnTo>
                  <a:pt x="2091890" y="1295531"/>
                </a:lnTo>
                <a:lnTo>
                  <a:pt x="2080524" y="1340749"/>
                </a:lnTo>
                <a:lnTo>
                  <a:pt x="2067243" y="1385174"/>
                </a:lnTo>
                <a:lnTo>
                  <a:pt x="2052094" y="1428759"/>
                </a:lnTo>
                <a:lnTo>
                  <a:pt x="2035123" y="1471457"/>
                </a:lnTo>
                <a:lnTo>
                  <a:pt x="2016377" y="1513222"/>
                </a:lnTo>
                <a:lnTo>
                  <a:pt x="1995904" y="1554007"/>
                </a:lnTo>
                <a:lnTo>
                  <a:pt x="1973749" y="1593765"/>
                </a:lnTo>
                <a:lnTo>
                  <a:pt x="1949959" y="1632449"/>
                </a:lnTo>
                <a:lnTo>
                  <a:pt x="1924582" y="1670013"/>
                </a:lnTo>
                <a:lnTo>
                  <a:pt x="1897664" y="1706410"/>
                </a:lnTo>
                <a:lnTo>
                  <a:pt x="1869251" y="1741593"/>
                </a:lnTo>
                <a:lnTo>
                  <a:pt x="1839391" y="1775515"/>
                </a:lnTo>
                <a:lnTo>
                  <a:pt x="1808130" y="1808130"/>
                </a:lnTo>
                <a:lnTo>
                  <a:pt x="1775515" y="1839391"/>
                </a:lnTo>
                <a:lnTo>
                  <a:pt x="1741593" y="1869251"/>
                </a:lnTo>
                <a:lnTo>
                  <a:pt x="1706410" y="1897664"/>
                </a:lnTo>
                <a:lnTo>
                  <a:pt x="1670013" y="1924582"/>
                </a:lnTo>
                <a:lnTo>
                  <a:pt x="1632449" y="1949959"/>
                </a:lnTo>
                <a:lnTo>
                  <a:pt x="1593765" y="1973749"/>
                </a:lnTo>
                <a:lnTo>
                  <a:pt x="1554007" y="1995904"/>
                </a:lnTo>
                <a:lnTo>
                  <a:pt x="1513222" y="2016377"/>
                </a:lnTo>
                <a:lnTo>
                  <a:pt x="1471457" y="2035123"/>
                </a:lnTo>
                <a:lnTo>
                  <a:pt x="1428759" y="2052094"/>
                </a:lnTo>
                <a:lnTo>
                  <a:pt x="1385174" y="2067243"/>
                </a:lnTo>
                <a:lnTo>
                  <a:pt x="1340749" y="2080524"/>
                </a:lnTo>
                <a:lnTo>
                  <a:pt x="1295531" y="2091890"/>
                </a:lnTo>
                <a:lnTo>
                  <a:pt x="1249567" y="2101294"/>
                </a:lnTo>
                <a:lnTo>
                  <a:pt x="1202902" y="2108690"/>
                </a:lnTo>
                <a:lnTo>
                  <a:pt x="1155585" y="2114031"/>
                </a:lnTo>
                <a:lnTo>
                  <a:pt x="1107662" y="2117270"/>
                </a:lnTo>
                <a:lnTo>
                  <a:pt x="1059179" y="2118360"/>
                </a:lnTo>
                <a:lnTo>
                  <a:pt x="1010697" y="2117270"/>
                </a:lnTo>
                <a:lnTo>
                  <a:pt x="962774" y="2114031"/>
                </a:lnTo>
                <a:lnTo>
                  <a:pt x="915457" y="2108690"/>
                </a:lnTo>
                <a:lnTo>
                  <a:pt x="868792" y="2101294"/>
                </a:lnTo>
                <a:lnTo>
                  <a:pt x="822828" y="2091890"/>
                </a:lnTo>
                <a:lnTo>
                  <a:pt x="777610" y="2080524"/>
                </a:lnTo>
                <a:lnTo>
                  <a:pt x="733185" y="2067243"/>
                </a:lnTo>
                <a:lnTo>
                  <a:pt x="689600" y="2052094"/>
                </a:lnTo>
                <a:lnTo>
                  <a:pt x="646902" y="2035123"/>
                </a:lnTo>
                <a:lnTo>
                  <a:pt x="605137" y="2016377"/>
                </a:lnTo>
                <a:lnTo>
                  <a:pt x="564352" y="1995904"/>
                </a:lnTo>
                <a:lnTo>
                  <a:pt x="524594" y="1973749"/>
                </a:lnTo>
                <a:lnTo>
                  <a:pt x="485910" y="1949959"/>
                </a:lnTo>
                <a:lnTo>
                  <a:pt x="448346" y="1924582"/>
                </a:lnTo>
                <a:lnTo>
                  <a:pt x="411949" y="1897664"/>
                </a:lnTo>
                <a:lnTo>
                  <a:pt x="376766" y="1869251"/>
                </a:lnTo>
                <a:lnTo>
                  <a:pt x="342844" y="1839391"/>
                </a:lnTo>
                <a:lnTo>
                  <a:pt x="310229" y="1808130"/>
                </a:lnTo>
                <a:lnTo>
                  <a:pt x="278968" y="1775515"/>
                </a:lnTo>
                <a:lnTo>
                  <a:pt x="249108" y="1741593"/>
                </a:lnTo>
                <a:lnTo>
                  <a:pt x="220695" y="1706410"/>
                </a:lnTo>
                <a:lnTo>
                  <a:pt x="193777" y="1670013"/>
                </a:lnTo>
                <a:lnTo>
                  <a:pt x="168400" y="1632449"/>
                </a:lnTo>
                <a:lnTo>
                  <a:pt x="144610" y="1593765"/>
                </a:lnTo>
                <a:lnTo>
                  <a:pt x="122455" y="1554007"/>
                </a:lnTo>
                <a:lnTo>
                  <a:pt x="101982" y="1513222"/>
                </a:lnTo>
                <a:lnTo>
                  <a:pt x="83236" y="1471457"/>
                </a:lnTo>
                <a:lnTo>
                  <a:pt x="66265" y="1428759"/>
                </a:lnTo>
                <a:lnTo>
                  <a:pt x="51116" y="1385174"/>
                </a:lnTo>
                <a:lnTo>
                  <a:pt x="37835" y="1340749"/>
                </a:lnTo>
                <a:lnTo>
                  <a:pt x="26469" y="1295531"/>
                </a:lnTo>
                <a:lnTo>
                  <a:pt x="17065" y="1249567"/>
                </a:lnTo>
                <a:lnTo>
                  <a:pt x="9669" y="1202902"/>
                </a:lnTo>
                <a:lnTo>
                  <a:pt x="4328" y="1155585"/>
                </a:lnTo>
                <a:lnTo>
                  <a:pt x="1089" y="1107662"/>
                </a:lnTo>
                <a:lnTo>
                  <a:pt x="0" y="105918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3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3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2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6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2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3582" y="3621785"/>
            <a:ext cx="2118360" cy="2118360"/>
          </a:xfrm>
          <a:custGeom>
            <a:avLst/>
            <a:gdLst/>
            <a:ahLst/>
            <a:cxnLst/>
            <a:rect l="l" t="t" r="r" b="b"/>
            <a:pathLst>
              <a:path w="2118360" h="2118360">
                <a:moveTo>
                  <a:pt x="1059179" y="0"/>
                </a:moveTo>
                <a:lnTo>
                  <a:pt x="1010697" y="1089"/>
                </a:lnTo>
                <a:lnTo>
                  <a:pt x="962774" y="4328"/>
                </a:lnTo>
                <a:lnTo>
                  <a:pt x="915457" y="9669"/>
                </a:lnTo>
                <a:lnTo>
                  <a:pt x="868792" y="17065"/>
                </a:lnTo>
                <a:lnTo>
                  <a:pt x="822828" y="26469"/>
                </a:lnTo>
                <a:lnTo>
                  <a:pt x="777610" y="37835"/>
                </a:lnTo>
                <a:lnTo>
                  <a:pt x="733185" y="51116"/>
                </a:lnTo>
                <a:lnTo>
                  <a:pt x="689600" y="66265"/>
                </a:lnTo>
                <a:lnTo>
                  <a:pt x="646902" y="83236"/>
                </a:lnTo>
                <a:lnTo>
                  <a:pt x="605137" y="101982"/>
                </a:lnTo>
                <a:lnTo>
                  <a:pt x="564352" y="122455"/>
                </a:lnTo>
                <a:lnTo>
                  <a:pt x="524594" y="144610"/>
                </a:lnTo>
                <a:lnTo>
                  <a:pt x="485910" y="168400"/>
                </a:lnTo>
                <a:lnTo>
                  <a:pt x="448346" y="193777"/>
                </a:lnTo>
                <a:lnTo>
                  <a:pt x="411949" y="220695"/>
                </a:lnTo>
                <a:lnTo>
                  <a:pt x="376766" y="249108"/>
                </a:lnTo>
                <a:lnTo>
                  <a:pt x="342844" y="278968"/>
                </a:lnTo>
                <a:lnTo>
                  <a:pt x="310229" y="310229"/>
                </a:lnTo>
                <a:lnTo>
                  <a:pt x="278968" y="342844"/>
                </a:lnTo>
                <a:lnTo>
                  <a:pt x="249108" y="376766"/>
                </a:lnTo>
                <a:lnTo>
                  <a:pt x="220695" y="411949"/>
                </a:lnTo>
                <a:lnTo>
                  <a:pt x="193777" y="448346"/>
                </a:lnTo>
                <a:lnTo>
                  <a:pt x="168400" y="485910"/>
                </a:lnTo>
                <a:lnTo>
                  <a:pt x="144610" y="524594"/>
                </a:lnTo>
                <a:lnTo>
                  <a:pt x="122455" y="564352"/>
                </a:lnTo>
                <a:lnTo>
                  <a:pt x="101982" y="605137"/>
                </a:lnTo>
                <a:lnTo>
                  <a:pt x="83236" y="646902"/>
                </a:lnTo>
                <a:lnTo>
                  <a:pt x="66265" y="689600"/>
                </a:lnTo>
                <a:lnTo>
                  <a:pt x="51116" y="733185"/>
                </a:lnTo>
                <a:lnTo>
                  <a:pt x="37835" y="777610"/>
                </a:lnTo>
                <a:lnTo>
                  <a:pt x="26469" y="822828"/>
                </a:lnTo>
                <a:lnTo>
                  <a:pt x="17065" y="868792"/>
                </a:lnTo>
                <a:lnTo>
                  <a:pt x="9669" y="915457"/>
                </a:lnTo>
                <a:lnTo>
                  <a:pt x="4328" y="962774"/>
                </a:lnTo>
                <a:lnTo>
                  <a:pt x="1089" y="1010697"/>
                </a:lnTo>
                <a:lnTo>
                  <a:pt x="0" y="1059180"/>
                </a:lnTo>
                <a:lnTo>
                  <a:pt x="1089" y="1107662"/>
                </a:lnTo>
                <a:lnTo>
                  <a:pt x="4328" y="1155585"/>
                </a:lnTo>
                <a:lnTo>
                  <a:pt x="9669" y="1202902"/>
                </a:lnTo>
                <a:lnTo>
                  <a:pt x="17065" y="1249567"/>
                </a:lnTo>
                <a:lnTo>
                  <a:pt x="26469" y="1295531"/>
                </a:lnTo>
                <a:lnTo>
                  <a:pt x="37835" y="1340749"/>
                </a:lnTo>
                <a:lnTo>
                  <a:pt x="51116" y="1385174"/>
                </a:lnTo>
                <a:lnTo>
                  <a:pt x="66265" y="1428759"/>
                </a:lnTo>
                <a:lnTo>
                  <a:pt x="83236" y="1471457"/>
                </a:lnTo>
                <a:lnTo>
                  <a:pt x="101982" y="1513222"/>
                </a:lnTo>
                <a:lnTo>
                  <a:pt x="122455" y="1554007"/>
                </a:lnTo>
                <a:lnTo>
                  <a:pt x="144610" y="1593765"/>
                </a:lnTo>
                <a:lnTo>
                  <a:pt x="168400" y="1632449"/>
                </a:lnTo>
                <a:lnTo>
                  <a:pt x="193777" y="1670013"/>
                </a:lnTo>
                <a:lnTo>
                  <a:pt x="220695" y="1706410"/>
                </a:lnTo>
                <a:lnTo>
                  <a:pt x="249108" y="1741593"/>
                </a:lnTo>
                <a:lnTo>
                  <a:pt x="278968" y="1775515"/>
                </a:lnTo>
                <a:lnTo>
                  <a:pt x="310229" y="1808130"/>
                </a:lnTo>
                <a:lnTo>
                  <a:pt x="342844" y="1839391"/>
                </a:lnTo>
                <a:lnTo>
                  <a:pt x="376766" y="1869251"/>
                </a:lnTo>
                <a:lnTo>
                  <a:pt x="411949" y="1897664"/>
                </a:lnTo>
                <a:lnTo>
                  <a:pt x="448346" y="1924582"/>
                </a:lnTo>
                <a:lnTo>
                  <a:pt x="485910" y="1949959"/>
                </a:lnTo>
                <a:lnTo>
                  <a:pt x="524594" y="1973749"/>
                </a:lnTo>
                <a:lnTo>
                  <a:pt x="564352" y="1995904"/>
                </a:lnTo>
                <a:lnTo>
                  <a:pt x="605137" y="2016377"/>
                </a:lnTo>
                <a:lnTo>
                  <a:pt x="646902" y="2035123"/>
                </a:lnTo>
                <a:lnTo>
                  <a:pt x="689600" y="2052094"/>
                </a:lnTo>
                <a:lnTo>
                  <a:pt x="733185" y="2067243"/>
                </a:lnTo>
                <a:lnTo>
                  <a:pt x="777610" y="2080524"/>
                </a:lnTo>
                <a:lnTo>
                  <a:pt x="822828" y="2091890"/>
                </a:lnTo>
                <a:lnTo>
                  <a:pt x="868792" y="2101294"/>
                </a:lnTo>
                <a:lnTo>
                  <a:pt x="915457" y="2108690"/>
                </a:lnTo>
                <a:lnTo>
                  <a:pt x="962774" y="2114031"/>
                </a:lnTo>
                <a:lnTo>
                  <a:pt x="1010697" y="2117270"/>
                </a:lnTo>
                <a:lnTo>
                  <a:pt x="1059179" y="2118360"/>
                </a:lnTo>
                <a:lnTo>
                  <a:pt x="1107662" y="2117270"/>
                </a:lnTo>
                <a:lnTo>
                  <a:pt x="1155585" y="2114031"/>
                </a:lnTo>
                <a:lnTo>
                  <a:pt x="1202902" y="2108690"/>
                </a:lnTo>
                <a:lnTo>
                  <a:pt x="1249567" y="2101294"/>
                </a:lnTo>
                <a:lnTo>
                  <a:pt x="1295531" y="2091890"/>
                </a:lnTo>
                <a:lnTo>
                  <a:pt x="1340749" y="2080524"/>
                </a:lnTo>
                <a:lnTo>
                  <a:pt x="1385174" y="2067243"/>
                </a:lnTo>
                <a:lnTo>
                  <a:pt x="1428759" y="2052094"/>
                </a:lnTo>
                <a:lnTo>
                  <a:pt x="1471457" y="2035123"/>
                </a:lnTo>
                <a:lnTo>
                  <a:pt x="1513222" y="2016377"/>
                </a:lnTo>
                <a:lnTo>
                  <a:pt x="1554007" y="1995904"/>
                </a:lnTo>
                <a:lnTo>
                  <a:pt x="1593765" y="1973749"/>
                </a:lnTo>
                <a:lnTo>
                  <a:pt x="1632449" y="1949959"/>
                </a:lnTo>
                <a:lnTo>
                  <a:pt x="1670013" y="1924582"/>
                </a:lnTo>
                <a:lnTo>
                  <a:pt x="1706410" y="1897664"/>
                </a:lnTo>
                <a:lnTo>
                  <a:pt x="1741593" y="1869251"/>
                </a:lnTo>
                <a:lnTo>
                  <a:pt x="1775515" y="1839391"/>
                </a:lnTo>
                <a:lnTo>
                  <a:pt x="1808130" y="1808130"/>
                </a:lnTo>
                <a:lnTo>
                  <a:pt x="1839391" y="1775515"/>
                </a:lnTo>
                <a:lnTo>
                  <a:pt x="1869251" y="1741593"/>
                </a:lnTo>
                <a:lnTo>
                  <a:pt x="1897664" y="1706410"/>
                </a:lnTo>
                <a:lnTo>
                  <a:pt x="1924582" y="1670013"/>
                </a:lnTo>
                <a:lnTo>
                  <a:pt x="1949959" y="1632449"/>
                </a:lnTo>
                <a:lnTo>
                  <a:pt x="1973749" y="1593765"/>
                </a:lnTo>
                <a:lnTo>
                  <a:pt x="1995904" y="1554007"/>
                </a:lnTo>
                <a:lnTo>
                  <a:pt x="2016377" y="1513222"/>
                </a:lnTo>
                <a:lnTo>
                  <a:pt x="2035123" y="1471457"/>
                </a:lnTo>
                <a:lnTo>
                  <a:pt x="2052094" y="1428759"/>
                </a:lnTo>
                <a:lnTo>
                  <a:pt x="2067243" y="1385174"/>
                </a:lnTo>
                <a:lnTo>
                  <a:pt x="2080524" y="1340749"/>
                </a:lnTo>
                <a:lnTo>
                  <a:pt x="2091890" y="1295531"/>
                </a:lnTo>
                <a:lnTo>
                  <a:pt x="2101294" y="1249567"/>
                </a:lnTo>
                <a:lnTo>
                  <a:pt x="2108690" y="1202902"/>
                </a:lnTo>
                <a:lnTo>
                  <a:pt x="2114031" y="1155585"/>
                </a:lnTo>
                <a:lnTo>
                  <a:pt x="2117270" y="1107662"/>
                </a:lnTo>
                <a:lnTo>
                  <a:pt x="2118359" y="1059180"/>
                </a:lnTo>
                <a:lnTo>
                  <a:pt x="2117270" y="1010697"/>
                </a:lnTo>
                <a:lnTo>
                  <a:pt x="2114031" y="962774"/>
                </a:lnTo>
                <a:lnTo>
                  <a:pt x="2108690" y="915457"/>
                </a:lnTo>
                <a:lnTo>
                  <a:pt x="2101294" y="868792"/>
                </a:lnTo>
                <a:lnTo>
                  <a:pt x="2091890" y="822828"/>
                </a:lnTo>
                <a:lnTo>
                  <a:pt x="2080524" y="777610"/>
                </a:lnTo>
                <a:lnTo>
                  <a:pt x="2067243" y="733185"/>
                </a:lnTo>
                <a:lnTo>
                  <a:pt x="2052094" y="689600"/>
                </a:lnTo>
                <a:lnTo>
                  <a:pt x="2035123" y="646902"/>
                </a:lnTo>
                <a:lnTo>
                  <a:pt x="2016377" y="605137"/>
                </a:lnTo>
                <a:lnTo>
                  <a:pt x="1995904" y="564352"/>
                </a:lnTo>
                <a:lnTo>
                  <a:pt x="1973749" y="524594"/>
                </a:lnTo>
                <a:lnTo>
                  <a:pt x="1949959" y="485910"/>
                </a:lnTo>
                <a:lnTo>
                  <a:pt x="1924582" y="448346"/>
                </a:lnTo>
                <a:lnTo>
                  <a:pt x="1897664" y="411949"/>
                </a:lnTo>
                <a:lnTo>
                  <a:pt x="1869251" y="376766"/>
                </a:lnTo>
                <a:lnTo>
                  <a:pt x="1839391" y="342844"/>
                </a:lnTo>
                <a:lnTo>
                  <a:pt x="1808130" y="310229"/>
                </a:lnTo>
                <a:lnTo>
                  <a:pt x="1775515" y="278968"/>
                </a:lnTo>
                <a:lnTo>
                  <a:pt x="1741593" y="249108"/>
                </a:lnTo>
                <a:lnTo>
                  <a:pt x="1706410" y="220695"/>
                </a:lnTo>
                <a:lnTo>
                  <a:pt x="1670013" y="193777"/>
                </a:lnTo>
                <a:lnTo>
                  <a:pt x="1632449" y="168400"/>
                </a:lnTo>
                <a:lnTo>
                  <a:pt x="1593765" y="144610"/>
                </a:lnTo>
                <a:lnTo>
                  <a:pt x="1554007" y="122455"/>
                </a:lnTo>
                <a:lnTo>
                  <a:pt x="1513222" y="101982"/>
                </a:lnTo>
                <a:lnTo>
                  <a:pt x="1471457" y="83236"/>
                </a:lnTo>
                <a:lnTo>
                  <a:pt x="1428759" y="66265"/>
                </a:lnTo>
                <a:lnTo>
                  <a:pt x="1385174" y="51116"/>
                </a:lnTo>
                <a:lnTo>
                  <a:pt x="1340749" y="37835"/>
                </a:lnTo>
                <a:lnTo>
                  <a:pt x="1295531" y="26469"/>
                </a:lnTo>
                <a:lnTo>
                  <a:pt x="1249567" y="17065"/>
                </a:lnTo>
                <a:lnTo>
                  <a:pt x="1202902" y="9669"/>
                </a:lnTo>
                <a:lnTo>
                  <a:pt x="1155585" y="4328"/>
                </a:lnTo>
                <a:lnTo>
                  <a:pt x="1107662" y="1089"/>
                </a:lnTo>
                <a:lnTo>
                  <a:pt x="105917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3513582" y="3621785"/>
            <a:ext cx="2118360" cy="2118360"/>
          </a:xfrm>
          <a:custGeom>
            <a:avLst/>
            <a:gdLst/>
            <a:ahLst/>
            <a:cxnLst/>
            <a:rect l="l" t="t" r="r" b="b"/>
            <a:pathLst>
              <a:path w="2118360" h="2118360">
                <a:moveTo>
                  <a:pt x="0" y="1059180"/>
                </a:moveTo>
                <a:lnTo>
                  <a:pt x="1089" y="1010697"/>
                </a:lnTo>
                <a:lnTo>
                  <a:pt x="4328" y="962774"/>
                </a:lnTo>
                <a:lnTo>
                  <a:pt x="9669" y="915457"/>
                </a:lnTo>
                <a:lnTo>
                  <a:pt x="17065" y="868792"/>
                </a:lnTo>
                <a:lnTo>
                  <a:pt x="26469" y="822828"/>
                </a:lnTo>
                <a:lnTo>
                  <a:pt x="37835" y="777610"/>
                </a:lnTo>
                <a:lnTo>
                  <a:pt x="51116" y="733185"/>
                </a:lnTo>
                <a:lnTo>
                  <a:pt x="66265" y="689600"/>
                </a:lnTo>
                <a:lnTo>
                  <a:pt x="83236" y="646902"/>
                </a:lnTo>
                <a:lnTo>
                  <a:pt x="101982" y="605137"/>
                </a:lnTo>
                <a:lnTo>
                  <a:pt x="122455" y="564352"/>
                </a:lnTo>
                <a:lnTo>
                  <a:pt x="144610" y="524594"/>
                </a:lnTo>
                <a:lnTo>
                  <a:pt x="168400" y="485910"/>
                </a:lnTo>
                <a:lnTo>
                  <a:pt x="193777" y="448346"/>
                </a:lnTo>
                <a:lnTo>
                  <a:pt x="220695" y="411949"/>
                </a:lnTo>
                <a:lnTo>
                  <a:pt x="249108" y="376766"/>
                </a:lnTo>
                <a:lnTo>
                  <a:pt x="278968" y="342844"/>
                </a:lnTo>
                <a:lnTo>
                  <a:pt x="310229" y="310229"/>
                </a:lnTo>
                <a:lnTo>
                  <a:pt x="342844" y="278968"/>
                </a:lnTo>
                <a:lnTo>
                  <a:pt x="376766" y="249108"/>
                </a:lnTo>
                <a:lnTo>
                  <a:pt x="411949" y="220695"/>
                </a:lnTo>
                <a:lnTo>
                  <a:pt x="448346" y="193777"/>
                </a:lnTo>
                <a:lnTo>
                  <a:pt x="485910" y="168400"/>
                </a:lnTo>
                <a:lnTo>
                  <a:pt x="524594" y="144610"/>
                </a:lnTo>
                <a:lnTo>
                  <a:pt x="564352" y="122455"/>
                </a:lnTo>
                <a:lnTo>
                  <a:pt x="605137" y="101982"/>
                </a:lnTo>
                <a:lnTo>
                  <a:pt x="646902" y="83236"/>
                </a:lnTo>
                <a:lnTo>
                  <a:pt x="689600" y="66265"/>
                </a:lnTo>
                <a:lnTo>
                  <a:pt x="733185" y="51116"/>
                </a:lnTo>
                <a:lnTo>
                  <a:pt x="777610" y="37835"/>
                </a:lnTo>
                <a:lnTo>
                  <a:pt x="822828" y="26469"/>
                </a:lnTo>
                <a:lnTo>
                  <a:pt x="868792" y="17065"/>
                </a:lnTo>
                <a:lnTo>
                  <a:pt x="915457" y="9669"/>
                </a:lnTo>
                <a:lnTo>
                  <a:pt x="962774" y="4328"/>
                </a:lnTo>
                <a:lnTo>
                  <a:pt x="1010697" y="1089"/>
                </a:lnTo>
                <a:lnTo>
                  <a:pt x="1059179" y="0"/>
                </a:lnTo>
                <a:lnTo>
                  <a:pt x="1107662" y="1089"/>
                </a:lnTo>
                <a:lnTo>
                  <a:pt x="1155585" y="4328"/>
                </a:lnTo>
                <a:lnTo>
                  <a:pt x="1202902" y="9669"/>
                </a:lnTo>
                <a:lnTo>
                  <a:pt x="1249567" y="17065"/>
                </a:lnTo>
                <a:lnTo>
                  <a:pt x="1295531" y="26469"/>
                </a:lnTo>
                <a:lnTo>
                  <a:pt x="1340749" y="37835"/>
                </a:lnTo>
                <a:lnTo>
                  <a:pt x="1385174" y="51116"/>
                </a:lnTo>
                <a:lnTo>
                  <a:pt x="1428759" y="66265"/>
                </a:lnTo>
                <a:lnTo>
                  <a:pt x="1471457" y="83236"/>
                </a:lnTo>
                <a:lnTo>
                  <a:pt x="1513222" y="101982"/>
                </a:lnTo>
                <a:lnTo>
                  <a:pt x="1554007" y="122455"/>
                </a:lnTo>
                <a:lnTo>
                  <a:pt x="1593765" y="144610"/>
                </a:lnTo>
                <a:lnTo>
                  <a:pt x="1632449" y="168400"/>
                </a:lnTo>
                <a:lnTo>
                  <a:pt x="1670013" y="193777"/>
                </a:lnTo>
                <a:lnTo>
                  <a:pt x="1706410" y="220695"/>
                </a:lnTo>
                <a:lnTo>
                  <a:pt x="1741593" y="249108"/>
                </a:lnTo>
                <a:lnTo>
                  <a:pt x="1775515" y="278968"/>
                </a:lnTo>
                <a:lnTo>
                  <a:pt x="1808130" y="310229"/>
                </a:lnTo>
                <a:lnTo>
                  <a:pt x="1839391" y="342844"/>
                </a:lnTo>
                <a:lnTo>
                  <a:pt x="1869251" y="376766"/>
                </a:lnTo>
                <a:lnTo>
                  <a:pt x="1897664" y="411949"/>
                </a:lnTo>
                <a:lnTo>
                  <a:pt x="1924582" y="448346"/>
                </a:lnTo>
                <a:lnTo>
                  <a:pt x="1949959" y="485910"/>
                </a:lnTo>
                <a:lnTo>
                  <a:pt x="1973749" y="524594"/>
                </a:lnTo>
                <a:lnTo>
                  <a:pt x="1995904" y="564352"/>
                </a:lnTo>
                <a:lnTo>
                  <a:pt x="2016377" y="605137"/>
                </a:lnTo>
                <a:lnTo>
                  <a:pt x="2035123" y="646902"/>
                </a:lnTo>
                <a:lnTo>
                  <a:pt x="2052094" y="689600"/>
                </a:lnTo>
                <a:lnTo>
                  <a:pt x="2067243" y="733185"/>
                </a:lnTo>
                <a:lnTo>
                  <a:pt x="2080524" y="777610"/>
                </a:lnTo>
                <a:lnTo>
                  <a:pt x="2091890" y="822828"/>
                </a:lnTo>
                <a:lnTo>
                  <a:pt x="2101294" y="868792"/>
                </a:lnTo>
                <a:lnTo>
                  <a:pt x="2108690" y="915457"/>
                </a:lnTo>
                <a:lnTo>
                  <a:pt x="2114031" y="962774"/>
                </a:lnTo>
                <a:lnTo>
                  <a:pt x="2117270" y="1010697"/>
                </a:lnTo>
                <a:lnTo>
                  <a:pt x="2118359" y="1059180"/>
                </a:lnTo>
                <a:lnTo>
                  <a:pt x="2117270" y="1107662"/>
                </a:lnTo>
                <a:lnTo>
                  <a:pt x="2114031" y="1155585"/>
                </a:lnTo>
                <a:lnTo>
                  <a:pt x="2108690" y="1202902"/>
                </a:lnTo>
                <a:lnTo>
                  <a:pt x="2101294" y="1249567"/>
                </a:lnTo>
                <a:lnTo>
                  <a:pt x="2091890" y="1295531"/>
                </a:lnTo>
                <a:lnTo>
                  <a:pt x="2080524" y="1340749"/>
                </a:lnTo>
                <a:lnTo>
                  <a:pt x="2067243" y="1385174"/>
                </a:lnTo>
                <a:lnTo>
                  <a:pt x="2052094" y="1428759"/>
                </a:lnTo>
                <a:lnTo>
                  <a:pt x="2035123" y="1471457"/>
                </a:lnTo>
                <a:lnTo>
                  <a:pt x="2016377" y="1513222"/>
                </a:lnTo>
                <a:lnTo>
                  <a:pt x="1995904" y="1554007"/>
                </a:lnTo>
                <a:lnTo>
                  <a:pt x="1973749" y="1593765"/>
                </a:lnTo>
                <a:lnTo>
                  <a:pt x="1949959" y="1632449"/>
                </a:lnTo>
                <a:lnTo>
                  <a:pt x="1924582" y="1670013"/>
                </a:lnTo>
                <a:lnTo>
                  <a:pt x="1897664" y="1706410"/>
                </a:lnTo>
                <a:lnTo>
                  <a:pt x="1869251" y="1741593"/>
                </a:lnTo>
                <a:lnTo>
                  <a:pt x="1839391" y="1775515"/>
                </a:lnTo>
                <a:lnTo>
                  <a:pt x="1808130" y="1808130"/>
                </a:lnTo>
                <a:lnTo>
                  <a:pt x="1775515" y="1839391"/>
                </a:lnTo>
                <a:lnTo>
                  <a:pt x="1741593" y="1869251"/>
                </a:lnTo>
                <a:lnTo>
                  <a:pt x="1706410" y="1897664"/>
                </a:lnTo>
                <a:lnTo>
                  <a:pt x="1670013" y="1924582"/>
                </a:lnTo>
                <a:lnTo>
                  <a:pt x="1632449" y="1949959"/>
                </a:lnTo>
                <a:lnTo>
                  <a:pt x="1593765" y="1973749"/>
                </a:lnTo>
                <a:lnTo>
                  <a:pt x="1554007" y="1995904"/>
                </a:lnTo>
                <a:lnTo>
                  <a:pt x="1513222" y="2016377"/>
                </a:lnTo>
                <a:lnTo>
                  <a:pt x="1471457" y="2035123"/>
                </a:lnTo>
                <a:lnTo>
                  <a:pt x="1428759" y="2052094"/>
                </a:lnTo>
                <a:lnTo>
                  <a:pt x="1385174" y="2067243"/>
                </a:lnTo>
                <a:lnTo>
                  <a:pt x="1340749" y="2080524"/>
                </a:lnTo>
                <a:lnTo>
                  <a:pt x="1295531" y="2091890"/>
                </a:lnTo>
                <a:lnTo>
                  <a:pt x="1249567" y="2101294"/>
                </a:lnTo>
                <a:lnTo>
                  <a:pt x="1202902" y="2108690"/>
                </a:lnTo>
                <a:lnTo>
                  <a:pt x="1155585" y="2114031"/>
                </a:lnTo>
                <a:lnTo>
                  <a:pt x="1107662" y="2117270"/>
                </a:lnTo>
                <a:lnTo>
                  <a:pt x="1059179" y="2118360"/>
                </a:lnTo>
                <a:lnTo>
                  <a:pt x="1010697" y="2117270"/>
                </a:lnTo>
                <a:lnTo>
                  <a:pt x="962774" y="2114031"/>
                </a:lnTo>
                <a:lnTo>
                  <a:pt x="915457" y="2108690"/>
                </a:lnTo>
                <a:lnTo>
                  <a:pt x="868792" y="2101294"/>
                </a:lnTo>
                <a:lnTo>
                  <a:pt x="822828" y="2091890"/>
                </a:lnTo>
                <a:lnTo>
                  <a:pt x="777610" y="2080524"/>
                </a:lnTo>
                <a:lnTo>
                  <a:pt x="733185" y="2067243"/>
                </a:lnTo>
                <a:lnTo>
                  <a:pt x="689600" y="2052094"/>
                </a:lnTo>
                <a:lnTo>
                  <a:pt x="646902" y="2035123"/>
                </a:lnTo>
                <a:lnTo>
                  <a:pt x="605137" y="2016377"/>
                </a:lnTo>
                <a:lnTo>
                  <a:pt x="564352" y="1995904"/>
                </a:lnTo>
                <a:lnTo>
                  <a:pt x="524594" y="1973749"/>
                </a:lnTo>
                <a:lnTo>
                  <a:pt x="485910" y="1949959"/>
                </a:lnTo>
                <a:lnTo>
                  <a:pt x="448346" y="1924582"/>
                </a:lnTo>
                <a:lnTo>
                  <a:pt x="411949" y="1897664"/>
                </a:lnTo>
                <a:lnTo>
                  <a:pt x="376766" y="1869251"/>
                </a:lnTo>
                <a:lnTo>
                  <a:pt x="342844" y="1839391"/>
                </a:lnTo>
                <a:lnTo>
                  <a:pt x="310229" y="1808130"/>
                </a:lnTo>
                <a:lnTo>
                  <a:pt x="278968" y="1775515"/>
                </a:lnTo>
                <a:lnTo>
                  <a:pt x="249108" y="1741593"/>
                </a:lnTo>
                <a:lnTo>
                  <a:pt x="220695" y="1706410"/>
                </a:lnTo>
                <a:lnTo>
                  <a:pt x="193777" y="1670013"/>
                </a:lnTo>
                <a:lnTo>
                  <a:pt x="168400" y="1632449"/>
                </a:lnTo>
                <a:lnTo>
                  <a:pt x="144610" y="1593765"/>
                </a:lnTo>
                <a:lnTo>
                  <a:pt x="122455" y="1554007"/>
                </a:lnTo>
                <a:lnTo>
                  <a:pt x="101982" y="1513222"/>
                </a:lnTo>
                <a:lnTo>
                  <a:pt x="83236" y="1471457"/>
                </a:lnTo>
                <a:lnTo>
                  <a:pt x="66265" y="1428759"/>
                </a:lnTo>
                <a:lnTo>
                  <a:pt x="51116" y="1385174"/>
                </a:lnTo>
                <a:lnTo>
                  <a:pt x="37835" y="1340749"/>
                </a:lnTo>
                <a:lnTo>
                  <a:pt x="26469" y="1295531"/>
                </a:lnTo>
                <a:lnTo>
                  <a:pt x="17065" y="1249567"/>
                </a:lnTo>
                <a:lnTo>
                  <a:pt x="9669" y="1202902"/>
                </a:lnTo>
                <a:lnTo>
                  <a:pt x="4328" y="1155585"/>
                </a:lnTo>
                <a:lnTo>
                  <a:pt x="1089" y="1107662"/>
                </a:lnTo>
                <a:lnTo>
                  <a:pt x="0" y="105918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235" y="324053"/>
            <a:ext cx="2827528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2119" y="1509941"/>
            <a:ext cx="8239760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8235" y="324053"/>
            <a:ext cx="2827528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2119" y="1509941"/>
            <a:ext cx="8239760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VI: Introduction to HRM (Utilization)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4524" y="16700"/>
            <a:ext cx="7196455" cy="2036445"/>
            <a:chOff x="894524" y="16700"/>
            <a:chExt cx="7196455" cy="2036445"/>
          </a:xfrm>
        </p:grpSpPr>
        <p:sp>
          <p:nvSpPr>
            <p:cNvPr id="3" name="object 3"/>
            <p:cNvSpPr/>
            <p:nvPr/>
          </p:nvSpPr>
          <p:spPr>
            <a:xfrm>
              <a:off x="973073" y="1232154"/>
              <a:ext cx="7046595" cy="807720"/>
            </a:xfrm>
            <a:custGeom>
              <a:avLst/>
              <a:gdLst/>
              <a:ahLst/>
              <a:cxnLst/>
              <a:rect l="l" t="t" r="r" b="b"/>
              <a:pathLst>
                <a:path w="7046595" h="807719">
                  <a:moveTo>
                    <a:pt x="3413760" y="0"/>
                  </a:moveTo>
                  <a:lnTo>
                    <a:pt x="3413760" y="632460"/>
                  </a:lnTo>
                  <a:lnTo>
                    <a:pt x="7046595" y="632460"/>
                  </a:lnTo>
                  <a:lnTo>
                    <a:pt x="7046595" y="807720"/>
                  </a:lnTo>
                </a:path>
                <a:path w="7046595" h="807719">
                  <a:moveTo>
                    <a:pt x="3413760" y="0"/>
                  </a:moveTo>
                  <a:lnTo>
                    <a:pt x="3413760" y="603631"/>
                  </a:lnTo>
                  <a:lnTo>
                    <a:pt x="4763389" y="603631"/>
                  </a:lnTo>
                  <a:lnTo>
                    <a:pt x="4763389" y="779018"/>
                  </a:lnTo>
                </a:path>
                <a:path w="7046595" h="807719">
                  <a:moveTo>
                    <a:pt x="3413887" y="0"/>
                  </a:moveTo>
                  <a:lnTo>
                    <a:pt x="3413887" y="603631"/>
                  </a:lnTo>
                  <a:lnTo>
                    <a:pt x="2394204" y="603631"/>
                  </a:lnTo>
                  <a:lnTo>
                    <a:pt x="2394204" y="779018"/>
                  </a:lnTo>
                </a:path>
                <a:path w="7046595" h="807719">
                  <a:moveTo>
                    <a:pt x="3413633" y="0"/>
                  </a:moveTo>
                  <a:lnTo>
                    <a:pt x="3413633" y="603631"/>
                  </a:lnTo>
                  <a:lnTo>
                    <a:pt x="0" y="603631"/>
                  </a:lnTo>
                  <a:lnTo>
                    <a:pt x="0" y="779018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907541" y="29718"/>
              <a:ext cx="6960234" cy="1202690"/>
            </a:xfrm>
            <a:custGeom>
              <a:avLst/>
              <a:gdLst/>
              <a:ahLst/>
              <a:cxnLst/>
              <a:rect l="l" t="t" r="r" b="b"/>
              <a:pathLst>
                <a:path w="6960234" h="1202690">
                  <a:moveTo>
                    <a:pt x="6839838" y="0"/>
                  </a:moveTo>
                  <a:lnTo>
                    <a:pt x="120243" y="0"/>
                  </a:lnTo>
                  <a:lnTo>
                    <a:pt x="73439" y="9451"/>
                  </a:lnTo>
                  <a:lnTo>
                    <a:pt x="35218" y="35226"/>
                  </a:lnTo>
                  <a:lnTo>
                    <a:pt x="9449" y="73455"/>
                  </a:lnTo>
                  <a:lnTo>
                    <a:pt x="0" y="120268"/>
                  </a:lnTo>
                  <a:lnTo>
                    <a:pt x="0" y="1082166"/>
                  </a:lnTo>
                  <a:lnTo>
                    <a:pt x="9449" y="1128980"/>
                  </a:lnTo>
                  <a:lnTo>
                    <a:pt x="35218" y="1167209"/>
                  </a:lnTo>
                  <a:lnTo>
                    <a:pt x="73439" y="1192984"/>
                  </a:lnTo>
                  <a:lnTo>
                    <a:pt x="120243" y="1202435"/>
                  </a:lnTo>
                  <a:lnTo>
                    <a:pt x="6839838" y="1202435"/>
                  </a:lnTo>
                  <a:lnTo>
                    <a:pt x="6886652" y="1192984"/>
                  </a:lnTo>
                  <a:lnTo>
                    <a:pt x="6924881" y="1167209"/>
                  </a:lnTo>
                  <a:lnTo>
                    <a:pt x="6950656" y="1128980"/>
                  </a:lnTo>
                  <a:lnTo>
                    <a:pt x="6960108" y="1082166"/>
                  </a:lnTo>
                  <a:lnTo>
                    <a:pt x="6960108" y="120268"/>
                  </a:lnTo>
                  <a:lnTo>
                    <a:pt x="6950656" y="73455"/>
                  </a:lnTo>
                  <a:lnTo>
                    <a:pt x="6924881" y="35226"/>
                  </a:lnTo>
                  <a:lnTo>
                    <a:pt x="6886652" y="9451"/>
                  </a:lnTo>
                  <a:lnTo>
                    <a:pt x="68398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07541" y="29718"/>
              <a:ext cx="6960234" cy="1202690"/>
            </a:xfrm>
            <a:custGeom>
              <a:avLst/>
              <a:gdLst/>
              <a:ahLst/>
              <a:cxnLst/>
              <a:rect l="l" t="t" r="r" b="b"/>
              <a:pathLst>
                <a:path w="6960234" h="1202690">
                  <a:moveTo>
                    <a:pt x="0" y="120268"/>
                  </a:moveTo>
                  <a:lnTo>
                    <a:pt x="9449" y="73455"/>
                  </a:lnTo>
                  <a:lnTo>
                    <a:pt x="35218" y="35226"/>
                  </a:lnTo>
                  <a:lnTo>
                    <a:pt x="73439" y="9451"/>
                  </a:lnTo>
                  <a:lnTo>
                    <a:pt x="120243" y="0"/>
                  </a:lnTo>
                  <a:lnTo>
                    <a:pt x="6839838" y="0"/>
                  </a:lnTo>
                  <a:lnTo>
                    <a:pt x="6886652" y="9451"/>
                  </a:lnTo>
                  <a:lnTo>
                    <a:pt x="6924881" y="35226"/>
                  </a:lnTo>
                  <a:lnTo>
                    <a:pt x="6950656" y="73455"/>
                  </a:lnTo>
                  <a:lnTo>
                    <a:pt x="6960108" y="120268"/>
                  </a:lnTo>
                  <a:lnTo>
                    <a:pt x="6960108" y="1082166"/>
                  </a:lnTo>
                  <a:lnTo>
                    <a:pt x="6950656" y="1128980"/>
                  </a:lnTo>
                  <a:lnTo>
                    <a:pt x="6924881" y="1167209"/>
                  </a:lnTo>
                  <a:lnTo>
                    <a:pt x="6886652" y="1192984"/>
                  </a:lnTo>
                  <a:lnTo>
                    <a:pt x="6839838" y="1202435"/>
                  </a:lnTo>
                  <a:lnTo>
                    <a:pt x="120243" y="1202435"/>
                  </a:lnTo>
                  <a:lnTo>
                    <a:pt x="73439" y="1192984"/>
                  </a:lnTo>
                  <a:lnTo>
                    <a:pt x="35218" y="1167209"/>
                  </a:lnTo>
                  <a:lnTo>
                    <a:pt x="9449" y="1128980"/>
                  </a:lnTo>
                  <a:lnTo>
                    <a:pt x="0" y="1082166"/>
                  </a:lnTo>
                  <a:lnTo>
                    <a:pt x="0" y="12026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116329" y="229362"/>
              <a:ext cx="6962140" cy="1202690"/>
            </a:xfrm>
            <a:custGeom>
              <a:avLst/>
              <a:gdLst/>
              <a:ahLst/>
              <a:cxnLst/>
              <a:rect l="l" t="t" r="r" b="b"/>
              <a:pathLst>
                <a:path w="6962140" h="1202690">
                  <a:moveTo>
                    <a:pt x="6841363" y="0"/>
                  </a:moveTo>
                  <a:lnTo>
                    <a:pt x="120243" y="0"/>
                  </a:lnTo>
                  <a:lnTo>
                    <a:pt x="73439" y="9451"/>
                  </a:lnTo>
                  <a:lnTo>
                    <a:pt x="35218" y="35226"/>
                  </a:lnTo>
                  <a:lnTo>
                    <a:pt x="9449" y="73455"/>
                  </a:lnTo>
                  <a:lnTo>
                    <a:pt x="0" y="120269"/>
                  </a:lnTo>
                  <a:lnTo>
                    <a:pt x="0" y="1082167"/>
                  </a:lnTo>
                  <a:lnTo>
                    <a:pt x="9449" y="1128980"/>
                  </a:lnTo>
                  <a:lnTo>
                    <a:pt x="35218" y="1167209"/>
                  </a:lnTo>
                  <a:lnTo>
                    <a:pt x="73439" y="1192984"/>
                  </a:lnTo>
                  <a:lnTo>
                    <a:pt x="120243" y="1202436"/>
                  </a:lnTo>
                  <a:lnTo>
                    <a:pt x="6841363" y="1202436"/>
                  </a:lnTo>
                  <a:lnTo>
                    <a:pt x="6888176" y="1192984"/>
                  </a:lnTo>
                  <a:lnTo>
                    <a:pt x="6926405" y="1167209"/>
                  </a:lnTo>
                  <a:lnTo>
                    <a:pt x="6952180" y="1128980"/>
                  </a:lnTo>
                  <a:lnTo>
                    <a:pt x="6961632" y="1082167"/>
                  </a:lnTo>
                  <a:lnTo>
                    <a:pt x="6961632" y="120269"/>
                  </a:lnTo>
                  <a:lnTo>
                    <a:pt x="6952180" y="73455"/>
                  </a:lnTo>
                  <a:lnTo>
                    <a:pt x="6926405" y="35226"/>
                  </a:lnTo>
                  <a:lnTo>
                    <a:pt x="6888176" y="9451"/>
                  </a:lnTo>
                  <a:lnTo>
                    <a:pt x="684136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16329" y="229362"/>
              <a:ext cx="6962140" cy="1202690"/>
            </a:xfrm>
            <a:custGeom>
              <a:avLst/>
              <a:gdLst/>
              <a:ahLst/>
              <a:cxnLst/>
              <a:rect l="l" t="t" r="r" b="b"/>
              <a:pathLst>
                <a:path w="6962140" h="1202690">
                  <a:moveTo>
                    <a:pt x="0" y="120269"/>
                  </a:moveTo>
                  <a:lnTo>
                    <a:pt x="9449" y="73455"/>
                  </a:lnTo>
                  <a:lnTo>
                    <a:pt x="35218" y="35226"/>
                  </a:lnTo>
                  <a:lnTo>
                    <a:pt x="73439" y="9451"/>
                  </a:lnTo>
                  <a:lnTo>
                    <a:pt x="120243" y="0"/>
                  </a:lnTo>
                  <a:lnTo>
                    <a:pt x="6841363" y="0"/>
                  </a:lnTo>
                  <a:lnTo>
                    <a:pt x="6888176" y="9451"/>
                  </a:lnTo>
                  <a:lnTo>
                    <a:pt x="6926405" y="35226"/>
                  </a:lnTo>
                  <a:lnTo>
                    <a:pt x="6952180" y="73455"/>
                  </a:lnTo>
                  <a:lnTo>
                    <a:pt x="6961632" y="120269"/>
                  </a:lnTo>
                  <a:lnTo>
                    <a:pt x="6961632" y="1082167"/>
                  </a:lnTo>
                  <a:lnTo>
                    <a:pt x="6952180" y="1128980"/>
                  </a:lnTo>
                  <a:lnTo>
                    <a:pt x="6926405" y="1167209"/>
                  </a:lnTo>
                  <a:lnTo>
                    <a:pt x="6888176" y="1192984"/>
                  </a:lnTo>
                  <a:lnTo>
                    <a:pt x="6841363" y="1202436"/>
                  </a:lnTo>
                  <a:lnTo>
                    <a:pt x="120243" y="1202436"/>
                  </a:lnTo>
                  <a:lnTo>
                    <a:pt x="73439" y="1192984"/>
                  </a:lnTo>
                  <a:lnTo>
                    <a:pt x="35218" y="1167209"/>
                  </a:lnTo>
                  <a:lnTo>
                    <a:pt x="9449" y="1128980"/>
                  </a:lnTo>
                  <a:lnTo>
                    <a:pt x="0" y="1082167"/>
                  </a:lnTo>
                  <a:lnTo>
                    <a:pt x="0" y="12026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75994" y="300355"/>
            <a:ext cx="6241415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710180" marR="5080" indent="-2698115">
              <a:lnSpc>
                <a:spcPts val="3520"/>
              </a:lnSpc>
              <a:spcBef>
                <a:spcPts val="484"/>
              </a:spcBef>
            </a:pPr>
            <a:r>
              <a:rPr sz="3200" spc="-125" dirty="0"/>
              <a:t>Environmental </a:t>
            </a:r>
            <a:r>
              <a:rPr sz="3200" spc="-114" dirty="0"/>
              <a:t>factors </a:t>
            </a:r>
            <a:r>
              <a:rPr sz="3200" spc="-5" dirty="0"/>
              <a:t>that </a:t>
            </a:r>
            <a:r>
              <a:rPr sz="3200" spc="-120" dirty="0"/>
              <a:t>affects</a:t>
            </a:r>
            <a:r>
              <a:rPr sz="3200" spc="-420" dirty="0"/>
              <a:t> </a:t>
            </a:r>
            <a:r>
              <a:rPr sz="3200" spc="-35" dirty="0"/>
              <a:t>the  </a:t>
            </a:r>
            <a:r>
              <a:rPr sz="3200" spc="-275" dirty="0"/>
              <a:t>HRM</a:t>
            </a:r>
            <a:endParaRPr sz="3200"/>
          </a:p>
        </p:txBody>
      </p:sp>
      <p:grpSp>
        <p:nvGrpSpPr>
          <p:cNvPr id="9" name="object 9"/>
          <p:cNvGrpSpPr/>
          <p:nvPr/>
        </p:nvGrpSpPr>
        <p:grpSpPr>
          <a:xfrm>
            <a:off x="-10731" y="1997900"/>
            <a:ext cx="2178050" cy="4147185"/>
            <a:chOff x="-10731" y="1997900"/>
            <a:chExt cx="2178050" cy="4147185"/>
          </a:xfrm>
        </p:grpSpPr>
        <p:sp>
          <p:nvSpPr>
            <p:cNvPr id="10" name="object 10"/>
            <p:cNvSpPr/>
            <p:nvPr/>
          </p:nvSpPr>
          <p:spPr>
            <a:xfrm>
              <a:off x="2285" y="2010918"/>
              <a:ext cx="1941830" cy="3921760"/>
            </a:xfrm>
            <a:custGeom>
              <a:avLst/>
              <a:gdLst/>
              <a:ahLst/>
              <a:cxnLst/>
              <a:rect l="l" t="t" r="r" b="b"/>
              <a:pathLst>
                <a:path w="1941830" h="3921760">
                  <a:moveTo>
                    <a:pt x="1747393" y="0"/>
                  </a:moveTo>
                  <a:lnTo>
                    <a:pt x="194157" y="0"/>
                  </a:lnTo>
                  <a:lnTo>
                    <a:pt x="149639" y="5124"/>
                  </a:lnTo>
                  <a:lnTo>
                    <a:pt x="108772" y="19724"/>
                  </a:lnTo>
                  <a:lnTo>
                    <a:pt x="72722" y="42637"/>
                  </a:lnTo>
                  <a:lnTo>
                    <a:pt x="42654" y="72701"/>
                  </a:lnTo>
                  <a:lnTo>
                    <a:pt x="19734" y="108755"/>
                  </a:lnTo>
                  <a:lnTo>
                    <a:pt x="5127" y="149636"/>
                  </a:lnTo>
                  <a:lnTo>
                    <a:pt x="0" y="194183"/>
                  </a:lnTo>
                  <a:lnTo>
                    <a:pt x="0" y="3727094"/>
                  </a:lnTo>
                  <a:lnTo>
                    <a:pt x="5127" y="3771611"/>
                  </a:lnTo>
                  <a:lnTo>
                    <a:pt x="19734" y="3812478"/>
                  </a:lnTo>
                  <a:lnTo>
                    <a:pt x="42654" y="3848528"/>
                  </a:lnTo>
                  <a:lnTo>
                    <a:pt x="72722" y="3878596"/>
                  </a:lnTo>
                  <a:lnTo>
                    <a:pt x="108772" y="3901516"/>
                  </a:lnTo>
                  <a:lnTo>
                    <a:pt x="149639" y="3916123"/>
                  </a:lnTo>
                  <a:lnTo>
                    <a:pt x="194157" y="3921252"/>
                  </a:lnTo>
                  <a:lnTo>
                    <a:pt x="1747393" y="3921252"/>
                  </a:lnTo>
                  <a:lnTo>
                    <a:pt x="1791939" y="3916123"/>
                  </a:lnTo>
                  <a:lnTo>
                    <a:pt x="1832820" y="3901516"/>
                  </a:lnTo>
                  <a:lnTo>
                    <a:pt x="1868874" y="3878596"/>
                  </a:lnTo>
                  <a:lnTo>
                    <a:pt x="1898938" y="3848528"/>
                  </a:lnTo>
                  <a:lnTo>
                    <a:pt x="1921851" y="3812478"/>
                  </a:lnTo>
                  <a:lnTo>
                    <a:pt x="1936451" y="3771611"/>
                  </a:lnTo>
                  <a:lnTo>
                    <a:pt x="1941576" y="3727094"/>
                  </a:lnTo>
                  <a:lnTo>
                    <a:pt x="1941576" y="194183"/>
                  </a:lnTo>
                  <a:lnTo>
                    <a:pt x="1936451" y="149636"/>
                  </a:lnTo>
                  <a:lnTo>
                    <a:pt x="1921851" y="108755"/>
                  </a:lnTo>
                  <a:lnTo>
                    <a:pt x="1898938" y="72701"/>
                  </a:lnTo>
                  <a:lnTo>
                    <a:pt x="1868874" y="42637"/>
                  </a:lnTo>
                  <a:lnTo>
                    <a:pt x="1832820" y="19724"/>
                  </a:lnTo>
                  <a:lnTo>
                    <a:pt x="1791939" y="5124"/>
                  </a:lnTo>
                  <a:lnTo>
                    <a:pt x="174739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285" y="2010918"/>
              <a:ext cx="1941830" cy="3921760"/>
            </a:xfrm>
            <a:custGeom>
              <a:avLst/>
              <a:gdLst/>
              <a:ahLst/>
              <a:cxnLst/>
              <a:rect l="l" t="t" r="r" b="b"/>
              <a:pathLst>
                <a:path w="1941830" h="3921760">
                  <a:moveTo>
                    <a:pt x="0" y="194183"/>
                  </a:moveTo>
                  <a:lnTo>
                    <a:pt x="5127" y="149636"/>
                  </a:lnTo>
                  <a:lnTo>
                    <a:pt x="19734" y="108755"/>
                  </a:lnTo>
                  <a:lnTo>
                    <a:pt x="42654" y="72701"/>
                  </a:lnTo>
                  <a:lnTo>
                    <a:pt x="72722" y="42637"/>
                  </a:lnTo>
                  <a:lnTo>
                    <a:pt x="108772" y="19724"/>
                  </a:lnTo>
                  <a:lnTo>
                    <a:pt x="149639" y="5124"/>
                  </a:lnTo>
                  <a:lnTo>
                    <a:pt x="194157" y="0"/>
                  </a:lnTo>
                  <a:lnTo>
                    <a:pt x="1747393" y="0"/>
                  </a:lnTo>
                  <a:lnTo>
                    <a:pt x="1791939" y="5124"/>
                  </a:lnTo>
                  <a:lnTo>
                    <a:pt x="1832820" y="19724"/>
                  </a:lnTo>
                  <a:lnTo>
                    <a:pt x="1868874" y="42637"/>
                  </a:lnTo>
                  <a:lnTo>
                    <a:pt x="1898938" y="72701"/>
                  </a:lnTo>
                  <a:lnTo>
                    <a:pt x="1921851" y="108755"/>
                  </a:lnTo>
                  <a:lnTo>
                    <a:pt x="1936451" y="149636"/>
                  </a:lnTo>
                  <a:lnTo>
                    <a:pt x="1941576" y="194183"/>
                  </a:lnTo>
                  <a:lnTo>
                    <a:pt x="1941576" y="3727094"/>
                  </a:lnTo>
                  <a:lnTo>
                    <a:pt x="1936451" y="3771611"/>
                  </a:lnTo>
                  <a:lnTo>
                    <a:pt x="1921851" y="3812478"/>
                  </a:lnTo>
                  <a:lnTo>
                    <a:pt x="1898938" y="3848528"/>
                  </a:lnTo>
                  <a:lnTo>
                    <a:pt x="1868874" y="3878596"/>
                  </a:lnTo>
                  <a:lnTo>
                    <a:pt x="1832820" y="3901516"/>
                  </a:lnTo>
                  <a:lnTo>
                    <a:pt x="1791939" y="3916123"/>
                  </a:lnTo>
                  <a:lnTo>
                    <a:pt x="1747393" y="3921252"/>
                  </a:lnTo>
                  <a:lnTo>
                    <a:pt x="194157" y="3921252"/>
                  </a:lnTo>
                  <a:lnTo>
                    <a:pt x="149639" y="3916123"/>
                  </a:lnTo>
                  <a:lnTo>
                    <a:pt x="108772" y="3901516"/>
                  </a:lnTo>
                  <a:lnTo>
                    <a:pt x="72722" y="3878596"/>
                  </a:lnTo>
                  <a:lnTo>
                    <a:pt x="42654" y="3848528"/>
                  </a:lnTo>
                  <a:lnTo>
                    <a:pt x="19734" y="3812478"/>
                  </a:lnTo>
                  <a:lnTo>
                    <a:pt x="5127" y="3771611"/>
                  </a:lnTo>
                  <a:lnTo>
                    <a:pt x="0" y="3727094"/>
                  </a:lnTo>
                  <a:lnTo>
                    <a:pt x="0" y="19418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12597" y="2210562"/>
              <a:ext cx="1941830" cy="3921760"/>
            </a:xfrm>
            <a:custGeom>
              <a:avLst/>
              <a:gdLst/>
              <a:ahLst/>
              <a:cxnLst/>
              <a:rect l="l" t="t" r="r" b="b"/>
              <a:pathLst>
                <a:path w="1941830" h="3921760">
                  <a:moveTo>
                    <a:pt x="1747393" y="0"/>
                  </a:moveTo>
                  <a:lnTo>
                    <a:pt x="194157" y="0"/>
                  </a:lnTo>
                  <a:lnTo>
                    <a:pt x="149640" y="5124"/>
                  </a:lnTo>
                  <a:lnTo>
                    <a:pt x="108773" y="19724"/>
                  </a:lnTo>
                  <a:lnTo>
                    <a:pt x="72723" y="42637"/>
                  </a:lnTo>
                  <a:lnTo>
                    <a:pt x="42655" y="72701"/>
                  </a:lnTo>
                  <a:lnTo>
                    <a:pt x="19735" y="108755"/>
                  </a:lnTo>
                  <a:lnTo>
                    <a:pt x="5128" y="149636"/>
                  </a:lnTo>
                  <a:lnTo>
                    <a:pt x="0" y="194183"/>
                  </a:lnTo>
                  <a:lnTo>
                    <a:pt x="0" y="3727094"/>
                  </a:lnTo>
                  <a:lnTo>
                    <a:pt x="5128" y="3771611"/>
                  </a:lnTo>
                  <a:lnTo>
                    <a:pt x="19735" y="3812478"/>
                  </a:lnTo>
                  <a:lnTo>
                    <a:pt x="42655" y="3848528"/>
                  </a:lnTo>
                  <a:lnTo>
                    <a:pt x="72723" y="3878596"/>
                  </a:lnTo>
                  <a:lnTo>
                    <a:pt x="108773" y="3901516"/>
                  </a:lnTo>
                  <a:lnTo>
                    <a:pt x="149640" y="3916123"/>
                  </a:lnTo>
                  <a:lnTo>
                    <a:pt x="194157" y="3921252"/>
                  </a:lnTo>
                  <a:lnTo>
                    <a:pt x="1747393" y="3921252"/>
                  </a:lnTo>
                  <a:lnTo>
                    <a:pt x="1791939" y="3916123"/>
                  </a:lnTo>
                  <a:lnTo>
                    <a:pt x="1832820" y="3901516"/>
                  </a:lnTo>
                  <a:lnTo>
                    <a:pt x="1868874" y="3878596"/>
                  </a:lnTo>
                  <a:lnTo>
                    <a:pt x="1898938" y="3848528"/>
                  </a:lnTo>
                  <a:lnTo>
                    <a:pt x="1921851" y="3812478"/>
                  </a:lnTo>
                  <a:lnTo>
                    <a:pt x="1936451" y="3771611"/>
                  </a:lnTo>
                  <a:lnTo>
                    <a:pt x="1941576" y="3727094"/>
                  </a:lnTo>
                  <a:lnTo>
                    <a:pt x="1941576" y="194183"/>
                  </a:lnTo>
                  <a:lnTo>
                    <a:pt x="1936451" y="149636"/>
                  </a:lnTo>
                  <a:lnTo>
                    <a:pt x="1921851" y="108755"/>
                  </a:lnTo>
                  <a:lnTo>
                    <a:pt x="1898938" y="72701"/>
                  </a:lnTo>
                  <a:lnTo>
                    <a:pt x="1868874" y="42637"/>
                  </a:lnTo>
                  <a:lnTo>
                    <a:pt x="1832820" y="19724"/>
                  </a:lnTo>
                  <a:lnTo>
                    <a:pt x="1791939" y="5124"/>
                  </a:lnTo>
                  <a:lnTo>
                    <a:pt x="174739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12597" y="2210562"/>
              <a:ext cx="1941830" cy="3921760"/>
            </a:xfrm>
            <a:custGeom>
              <a:avLst/>
              <a:gdLst/>
              <a:ahLst/>
              <a:cxnLst/>
              <a:rect l="l" t="t" r="r" b="b"/>
              <a:pathLst>
                <a:path w="1941830" h="3921760">
                  <a:moveTo>
                    <a:pt x="0" y="194183"/>
                  </a:moveTo>
                  <a:lnTo>
                    <a:pt x="5128" y="149636"/>
                  </a:lnTo>
                  <a:lnTo>
                    <a:pt x="19735" y="108755"/>
                  </a:lnTo>
                  <a:lnTo>
                    <a:pt x="42655" y="72701"/>
                  </a:lnTo>
                  <a:lnTo>
                    <a:pt x="72723" y="42637"/>
                  </a:lnTo>
                  <a:lnTo>
                    <a:pt x="108773" y="19724"/>
                  </a:lnTo>
                  <a:lnTo>
                    <a:pt x="149640" y="5124"/>
                  </a:lnTo>
                  <a:lnTo>
                    <a:pt x="194157" y="0"/>
                  </a:lnTo>
                  <a:lnTo>
                    <a:pt x="1747393" y="0"/>
                  </a:lnTo>
                  <a:lnTo>
                    <a:pt x="1791939" y="5124"/>
                  </a:lnTo>
                  <a:lnTo>
                    <a:pt x="1832820" y="19724"/>
                  </a:lnTo>
                  <a:lnTo>
                    <a:pt x="1868874" y="42637"/>
                  </a:lnTo>
                  <a:lnTo>
                    <a:pt x="1898938" y="72701"/>
                  </a:lnTo>
                  <a:lnTo>
                    <a:pt x="1921851" y="108755"/>
                  </a:lnTo>
                  <a:lnTo>
                    <a:pt x="1936451" y="149636"/>
                  </a:lnTo>
                  <a:lnTo>
                    <a:pt x="1941576" y="194183"/>
                  </a:lnTo>
                  <a:lnTo>
                    <a:pt x="1941576" y="3727094"/>
                  </a:lnTo>
                  <a:lnTo>
                    <a:pt x="1936451" y="3771611"/>
                  </a:lnTo>
                  <a:lnTo>
                    <a:pt x="1921851" y="3812478"/>
                  </a:lnTo>
                  <a:lnTo>
                    <a:pt x="1898938" y="3848528"/>
                  </a:lnTo>
                  <a:lnTo>
                    <a:pt x="1868874" y="3878596"/>
                  </a:lnTo>
                  <a:lnTo>
                    <a:pt x="1832820" y="3901516"/>
                  </a:lnTo>
                  <a:lnTo>
                    <a:pt x="1791939" y="3916123"/>
                  </a:lnTo>
                  <a:lnTo>
                    <a:pt x="1747393" y="3921252"/>
                  </a:lnTo>
                  <a:lnTo>
                    <a:pt x="194157" y="3921252"/>
                  </a:lnTo>
                  <a:lnTo>
                    <a:pt x="149640" y="3916123"/>
                  </a:lnTo>
                  <a:lnTo>
                    <a:pt x="108773" y="3901516"/>
                  </a:lnTo>
                  <a:lnTo>
                    <a:pt x="72723" y="3878596"/>
                  </a:lnTo>
                  <a:lnTo>
                    <a:pt x="42655" y="3848528"/>
                  </a:lnTo>
                  <a:lnTo>
                    <a:pt x="19735" y="3812478"/>
                  </a:lnTo>
                  <a:lnTo>
                    <a:pt x="5128" y="3771611"/>
                  </a:lnTo>
                  <a:lnTo>
                    <a:pt x="0" y="3727094"/>
                  </a:lnTo>
                  <a:lnTo>
                    <a:pt x="0" y="194183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2638" y="2821305"/>
            <a:ext cx="1684655" cy="26428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67640" marR="144780" indent="175260">
              <a:lnSpc>
                <a:spcPts val="2210"/>
              </a:lnSpc>
              <a:spcBef>
                <a:spcPts val="335"/>
              </a:spcBef>
            </a:pPr>
            <a:r>
              <a:rPr sz="2000" b="1" spc="-204" dirty="0">
                <a:solidFill>
                  <a:prstClr val="black"/>
                </a:solidFill>
                <a:latin typeface="Arial"/>
                <a:cs typeface="Arial"/>
              </a:rPr>
              <a:t>Economic  </a:t>
            </a:r>
            <a:r>
              <a:rPr sz="2000" b="1" spc="-1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b="1" spc="-16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b="1" spc="-110" dirty="0">
                <a:solidFill>
                  <a:prstClr val="black"/>
                </a:solidFill>
                <a:latin typeface="Arial"/>
                <a:cs typeface="Arial"/>
              </a:rPr>
              <a:t>vi</a:t>
            </a:r>
            <a:r>
              <a:rPr sz="2000" b="1" spc="-1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b="1" spc="-13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b="1" spc="-18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b="1" spc="-1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b="1" spc="-16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62255" indent="-250190">
              <a:lnSpc>
                <a:spcPts val="1730"/>
              </a:lnSpc>
              <a:spcBef>
                <a:spcPts val="685"/>
              </a:spcBef>
              <a:buFontTx/>
              <a:buAutoNum type="alphaLcParenBoth"/>
              <a:tabLst>
                <a:tab pos="262890" algn="l"/>
              </a:tabLst>
            </a:pPr>
            <a:r>
              <a:rPr sz="1500" spc="-50" dirty="0">
                <a:solidFill>
                  <a:prstClr val="black"/>
                </a:solidFill>
                <a:latin typeface="Arial"/>
                <a:cs typeface="Arial"/>
              </a:rPr>
              <a:t>Population</a:t>
            </a:r>
            <a:r>
              <a:rPr sz="1500"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workforce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ts val="1660"/>
              </a:lnSpc>
              <a:spcBef>
                <a:spcPts val="650"/>
              </a:spcBef>
              <a:buFontTx/>
              <a:buAutoNum type="alphaLcParenBoth" startAt="2"/>
              <a:tabLst>
                <a:tab pos="271780" algn="l"/>
              </a:tabLst>
            </a:pPr>
            <a:r>
              <a:rPr sz="1500" spc="-55" dirty="0">
                <a:solidFill>
                  <a:prstClr val="black"/>
                </a:solidFill>
                <a:latin typeface="Arial"/>
                <a:cs typeface="Arial"/>
              </a:rPr>
              <a:t>Workforce</a:t>
            </a:r>
            <a:r>
              <a:rPr sz="15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prstClr val="black"/>
                </a:solidFill>
                <a:latin typeface="Arial"/>
                <a:cs typeface="Arial"/>
              </a:rPr>
              <a:t>market  </a:t>
            </a:r>
            <a:r>
              <a:rPr sz="1500" spc="-30" dirty="0">
                <a:solidFill>
                  <a:prstClr val="black"/>
                </a:solidFill>
                <a:latin typeface="Arial"/>
                <a:cs typeface="Arial"/>
              </a:rPr>
              <a:t>condition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730"/>
              </a:lnSpc>
              <a:spcBef>
                <a:spcPts val="445"/>
              </a:spcBef>
            </a:pP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( </a:t>
            </a:r>
            <a:r>
              <a:rPr sz="1500" spc="-85" dirty="0">
                <a:solidFill>
                  <a:prstClr val="black"/>
                </a:solidFill>
                <a:latin typeface="Arial"/>
                <a:cs typeface="Arial"/>
              </a:rPr>
              <a:t>c) 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National</a:t>
            </a:r>
            <a:r>
              <a:rPr sz="1500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60" dirty="0">
                <a:solidFill>
                  <a:prstClr val="black"/>
                </a:solidFill>
                <a:latin typeface="Arial"/>
                <a:cs typeface="Arial"/>
              </a:rPr>
              <a:t>income-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500" spc="-100" dirty="0">
                <a:solidFill>
                  <a:prstClr val="black"/>
                </a:solidFill>
                <a:latin typeface="Arial"/>
                <a:cs typeface="Arial"/>
              </a:rPr>
              <a:t>Salary</a:t>
            </a:r>
            <a:r>
              <a:rPr sz="15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prstClr val="black"/>
                </a:solidFill>
                <a:latin typeface="Arial"/>
                <a:cs typeface="Arial"/>
              </a:rPr>
              <a:t>structure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730"/>
              </a:lnSpc>
              <a:spcBef>
                <a:spcPts val="480"/>
              </a:spcBef>
            </a:pPr>
            <a:r>
              <a:rPr sz="1500" spc="-50" dirty="0">
                <a:solidFill>
                  <a:prstClr val="black"/>
                </a:solidFill>
                <a:latin typeface="Arial"/>
                <a:cs typeface="Arial"/>
              </a:rPr>
              <a:t>(d)</a:t>
            </a:r>
            <a:r>
              <a:rPr sz="15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prstClr val="black"/>
                </a:solidFill>
                <a:latin typeface="Arial"/>
                <a:cs typeface="Arial"/>
              </a:rPr>
              <a:t>Inflationary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500" spc="-75" dirty="0">
                <a:solidFill>
                  <a:prstClr val="black"/>
                </a:solidFill>
                <a:latin typeface="Arial"/>
                <a:cs typeface="Arial"/>
              </a:rPr>
              <a:t>pressure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51468" y="1997900"/>
            <a:ext cx="2242185" cy="4220210"/>
            <a:chOff x="2351468" y="1997900"/>
            <a:chExt cx="2242185" cy="4220210"/>
          </a:xfrm>
        </p:grpSpPr>
        <p:sp>
          <p:nvSpPr>
            <p:cNvPr id="16" name="object 16"/>
            <p:cNvSpPr/>
            <p:nvPr/>
          </p:nvSpPr>
          <p:spPr>
            <a:xfrm>
              <a:off x="2364485" y="2010918"/>
              <a:ext cx="2005964" cy="3994785"/>
            </a:xfrm>
            <a:custGeom>
              <a:avLst/>
              <a:gdLst/>
              <a:ahLst/>
              <a:cxnLst/>
              <a:rect l="l" t="t" r="r" b="b"/>
              <a:pathLst>
                <a:path w="2005964" h="3994785">
                  <a:moveTo>
                    <a:pt x="1805051" y="0"/>
                  </a:moveTo>
                  <a:lnTo>
                    <a:pt x="200532" y="0"/>
                  </a:lnTo>
                  <a:lnTo>
                    <a:pt x="154554" y="5296"/>
                  </a:lnTo>
                  <a:lnTo>
                    <a:pt x="112346" y="20383"/>
                  </a:lnTo>
                  <a:lnTo>
                    <a:pt x="75112" y="44057"/>
                  </a:lnTo>
                  <a:lnTo>
                    <a:pt x="44057" y="75112"/>
                  </a:lnTo>
                  <a:lnTo>
                    <a:pt x="20383" y="112346"/>
                  </a:lnTo>
                  <a:lnTo>
                    <a:pt x="5296" y="154554"/>
                  </a:lnTo>
                  <a:lnTo>
                    <a:pt x="0" y="200533"/>
                  </a:lnTo>
                  <a:lnTo>
                    <a:pt x="0" y="3793845"/>
                  </a:lnTo>
                  <a:lnTo>
                    <a:pt x="5296" y="3839833"/>
                  </a:lnTo>
                  <a:lnTo>
                    <a:pt x="20383" y="3882047"/>
                  </a:lnTo>
                  <a:lnTo>
                    <a:pt x="44057" y="3919286"/>
                  </a:lnTo>
                  <a:lnTo>
                    <a:pt x="75112" y="3950344"/>
                  </a:lnTo>
                  <a:lnTo>
                    <a:pt x="112346" y="3974019"/>
                  </a:lnTo>
                  <a:lnTo>
                    <a:pt x="154554" y="3989107"/>
                  </a:lnTo>
                  <a:lnTo>
                    <a:pt x="200532" y="3994404"/>
                  </a:lnTo>
                  <a:lnTo>
                    <a:pt x="1805051" y="3994404"/>
                  </a:lnTo>
                  <a:lnTo>
                    <a:pt x="1851029" y="3989107"/>
                  </a:lnTo>
                  <a:lnTo>
                    <a:pt x="1893237" y="3974019"/>
                  </a:lnTo>
                  <a:lnTo>
                    <a:pt x="1930471" y="3950344"/>
                  </a:lnTo>
                  <a:lnTo>
                    <a:pt x="1961526" y="3919286"/>
                  </a:lnTo>
                  <a:lnTo>
                    <a:pt x="1985200" y="3882047"/>
                  </a:lnTo>
                  <a:lnTo>
                    <a:pt x="2000287" y="3839833"/>
                  </a:lnTo>
                  <a:lnTo>
                    <a:pt x="2005584" y="3793845"/>
                  </a:lnTo>
                  <a:lnTo>
                    <a:pt x="2005584" y="200533"/>
                  </a:lnTo>
                  <a:lnTo>
                    <a:pt x="2000287" y="154554"/>
                  </a:lnTo>
                  <a:lnTo>
                    <a:pt x="1985200" y="112346"/>
                  </a:lnTo>
                  <a:lnTo>
                    <a:pt x="1961526" y="75112"/>
                  </a:lnTo>
                  <a:lnTo>
                    <a:pt x="1930471" y="44057"/>
                  </a:lnTo>
                  <a:lnTo>
                    <a:pt x="1893237" y="20383"/>
                  </a:lnTo>
                  <a:lnTo>
                    <a:pt x="1851029" y="5296"/>
                  </a:lnTo>
                  <a:lnTo>
                    <a:pt x="18050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364485" y="2010918"/>
              <a:ext cx="2005964" cy="3994785"/>
            </a:xfrm>
            <a:custGeom>
              <a:avLst/>
              <a:gdLst/>
              <a:ahLst/>
              <a:cxnLst/>
              <a:rect l="l" t="t" r="r" b="b"/>
              <a:pathLst>
                <a:path w="2005964" h="3994785">
                  <a:moveTo>
                    <a:pt x="0" y="200533"/>
                  </a:moveTo>
                  <a:lnTo>
                    <a:pt x="5296" y="154554"/>
                  </a:lnTo>
                  <a:lnTo>
                    <a:pt x="20383" y="112346"/>
                  </a:lnTo>
                  <a:lnTo>
                    <a:pt x="44057" y="75112"/>
                  </a:lnTo>
                  <a:lnTo>
                    <a:pt x="75112" y="44057"/>
                  </a:lnTo>
                  <a:lnTo>
                    <a:pt x="112346" y="20383"/>
                  </a:lnTo>
                  <a:lnTo>
                    <a:pt x="154554" y="5296"/>
                  </a:lnTo>
                  <a:lnTo>
                    <a:pt x="200532" y="0"/>
                  </a:lnTo>
                  <a:lnTo>
                    <a:pt x="1805051" y="0"/>
                  </a:lnTo>
                  <a:lnTo>
                    <a:pt x="1851029" y="5296"/>
                  </a:lnTo>
                  <a:lnTo>
                    <a:pt x="1893237" y="20383"/>
                  </a:lnTo>
                  <a:lnTo>
                    <a:pt x="1930471" y="44057"/>
                  </a:lnTo>
                  <a:lnTo>
                    <a:pt x="1961526" y="75112"/>
                  </a:lnTo>
                  <a:lnTo>
                    <a:pt x="1985200" y="112346"/>
                  </a:lnTo>
                  <a:lnTo>
                    <a:pt x="2000287" y="154554"/>
                  </a:lnTo>
                  <a:lnTo>
                    <a:pt x="2005584" y="200533"/>
                  </a:lnTo>
                  <a:lnTo>
                    <a:pt x="2005584" y="3793845"/>
                  </a:lnTo>
                  <a:lnTo>
                    <a:pt x="2000287" y="3839833"/>
                  </a:lnTo>
                  <a:lnTo>
                    <a:pt x="1985200" y="3882047"/>
                  </a:lnTo>
                  <a:lnTo>
                    <a:pt x="1961526" y="3919286"/>
                  </a:lnTo>
                  <a:lnTo>
                    <a:pt x="1930471" y="3950344"/>
                  </a:lnTo>
                  <a:lnTo>
                    <a:pt x="1893237" y="3974019"/>
                  </a:lnTo>
                  <a:lnTo>
                    <a:pt x="1851029" y="3989107"/>
                  </a:lnTo>
                  <a:lnTo>
                    <a:pt x="1805051" y="3994404"/>
                  </a:lnTo>
                  <a:lnTo>
                    <a:pt x="200532" y="3994404"/>
                  </a:lnTo>
                  <a:lnTo>
                    <a:pt x="154554" y="3989107"/>
                  </a:lnTo>
                  <a:lnTo>
                    <a:pt x="112346" y="3974019"/>
                  </a:lnTo>
                  <a:lnTo>
                    <a:pt x="75112" y="3950344"/>
                  </a:lnTo>
                  <a:lnTo>
                    <a:pt x="44057" y="3919286"/>
                  </a:lnTo>
                  <a:lnTo>
                    <a:pt x="20383" y="3882047"/>
                  </a:lnTo>
                  <a:lnTo>
                    <a:pt x="5296" y="3839833"/>
                  </a:lnTo>
                  <a:lnTo>
                    <a:pt x="0" y="3793845"/>
                  </a:lnTo>
                  <a:lnTo>
                    <a:pt x="0" y="20053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574797" y="2210562"/>
              <a:ext cx="2005964" cy="3994785"/>
            </a:xfrm>
            <a:custGeom>
              <a:avLst/>
              <a:gdLst/>
              <a:ahLst/>
              <a:cxnLst/>
              <a:rect l="l" t="t" r="r" b="b"/>
              <a:pathLst>
                <a:path w="2005964" h="3994785">
                  <a:moveTo>
                    <a:pt x="1805051" y="0"/>
                  </a:moveTo>
                  <a:lnTo>
                    <a:pt x="200532" y="0"/>
                  </a:lnTo>
                  <a:lnTo>
                    <a:pt x="154554" y="5296"/>
                  </a:lnTo>
                  <a:lnTo>
                    <a:pt x="112346" y="20383"/>
                  </a:lnTo>
                  <a:lnTo>
                    <a:pt x="75112" y="44057"/>
                  </a:lnTo>
                  <a:lnTo>
                    <a:pt x="44057" y="75112"/>
                  </a:lnTo>
                  <a:lnTo>
                    <a:pt x="20383" y="112346"/>
                  </a:lnTo>
                  <a:lnTo>
                    <a:pt x="5296" y="154554"/>
                  </a:lnTo>
                  <a:lnTo>
                    <a:pt x="0" y="200533"/>
                  </a:lnTo>
                  <a:lnTo>
                    <a:pt x="0" y="3793845"/>
                  </a:lnTo>
                  <a:lnTo>
                    <a:pt x="5296" y="3839833"/>
                  </a:lnTo>
                  <a:lnTo>
                    <a:pt x="20383" y="3882047"/>
                  </a:lnTo>
                  <a:lnTo>
                    <a:pt x="44057" y="3919286"/>
                  </a:lnTo>
                  <a:lnTo>
                    <a:pt x="75112" y="3950344"/>
                  </a:lnTo>
                  <a:lnTo>
                    <a:pt x="112346" y="3974019"/>
                  </a:lnTo>
                  <a:lnTo>
                    <a:pt x="154554" y="3989107"/>
                  </a:lnTo>
                  <a:lnTo>
                    <a:pt x="200532" y="3994404"/>
                  </a:lnTo>
                  <a:lnTo>
                    <a:pt x="1805051" y="3994404"/>
                  </a:lnTo>
                  <a:lnTo>
                    <a:pt x="1851029" y="3989107"/>
                  </a:lnTo>
                  <a:lnTo>
                    <a:pt x="1893237" y="3974019"/>
                  </a:lnTo>
                  <a:lnTo>
                    <a:pt x="1930471" y="3950344"/>
                  </a:lnTo>
                  <a:lnTo>
                    <a:pt x="1961526" y="3919286"/>
                  </a:lnTo>
                  <a:lnTo>
                    <a:pt x="1985200" y="3882047"/>
                  </a:lnTo>
                  <a:lnTo>
                    <a:pt x="2000287" y="3839833"/>
                  </a:lnTo>
                  <a:lnTo>
                    <a:pt x="2005584" y="3793845"/>
                  </a:lnTo>
                  <a:lnTo>
                    <a:pt x="2005584" y="200533"/>
                  </a:lnTo>
                  <a:lnTo>
                    <a:pt x="2000287" y="154554"/>
                  </a:lnTo>
                  <a:lnTo>
                    <a:pt x="1985200" y="112346"/>
                  </a:lnTo>
                  <a:lnTo>
                    <a:pt x="1961526" y="75112"/>
                  </a:lnTo>
                  <a:lnTo>
                    <a:pt x="1930471" y="44057"/>
                  </a:lnTo>
                  <a:lnTo>
                    <a:pt x="1893237" y="20383"/>
                  </a:lnTo>
                  <a:lnTo>
                    <a:pt x="1851029" y="5296"/>
                  </a:lnTo>
                  <a:lnTo>
                    <a:pt x="180505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574797" y="2210562"/>
              <a:ext cx="2005964" cy="3994785"/>
            </a:xfrm>
            <a:custGeom>
              <a:avLst/>
              <a:gdLst/>
              <a:ahLst/>
              <a:cxnLst/>
              <a:rect l="l" t="t" r="r" b="b"/>
              <a:pathLst>
                <a:path w="2005964" h="3994785">
                  <a:moveTo>
                    <a:pt x="0" y="200533"/>
                  </a:moveTo>
                  <a:lnTo>
                    <a:pt x="5296" y="154554"/>
                  </a:lnTo>
                  <a:lnTo>
                    <a:pt x="20383" y="112346"/>
                  </a:lnTo>
                  <a:lnTo>
                    <a:pt x="44057" y="75112"/>
                  </a:lnTo>
                  <a:lnTo>
                    <a:pt x="75112" y="44057"/>
                  </a:lnTo>
                  <a:lnTo>
                    <a:pt x="112346" y="20383"/>
                  </a:lnTo>
                  <a:lnTo>
                    <a:pt x="154554" y="5296"/>
                  </a:lnTo>
                  <a:lnTo>
                    <a:pt x="200532" y="0"/>
                  </a:lnTo>
                  <a:lnTo>
                    <a:pt x="1805051" y="0"/>
                  </a:lnTo>
                  <a:lnTo>
                    <a:pt x="1851029" y="5296"/>
                  </a:lnTo>
                  <a:lnTo>
                    <a:pt x="1893237" y="20383"/>
                  </a:lnTo>
                  <a:lnTo>
                    <a:pt x="1930471" y="44057"/>
                  </a:lnTo>
                  <a:lnTo>
                    <a:pt x="1961526" y="75112"/>
                  </a:lnTo>
                  <a:lnTo>
                    <a:pt x="1985200" y="112346"/>
                  </a:lnTo>
                  <a:lnTo>
                    <a:pt x="2000287" y="154554"/>
                  </a:lnTo>
                  <a:lnTo>
                    <a:pt x="2005584" y="200533"/>
                  </a:lnTo>
                  <a:lnTo>
                    <a:pt x="2005584" y="3793845"/>
                  </a:lnTo>
                  <a:lnTo>
                    <a:pt x="2000287" y="3839833"/>
                  </a:lnTo>
                  <a:lnTo>
                    <a:pt x="1985200" y="3882047"/>
                  </a:lnTo>
                  <a:lnTo>
                    <a:pt x="1961526" y="3919286"/>
                  </a:lnTo>
                  <a:lnTo>
                    <a:pt x="1930471" y="3950344"/>
                  </a:lnTo>
                  <a:lnTo>
                    <a:pt x="1893237" y="3974019"/>
                  </a:lnTo>
                  <a:lnTo>
                    <a:pt x="1851029" y="3989107"/>
                  </a:lnTo>
                  <a:lnTo>
                    <a:pt x="1805051" y="3994404"/>
                  </a:lnTo>
                  <a:lnTo>
                    <a:pt x="200532" y="3994404"/>
                  </a:lnTo>
                  <a:lnTo>
                    <a:pt x="154554" y="3989107"/>
                  </a:lnTo>
                  <a:lnTo>
                    <a:pt x="112346" y="3974019"/>
                  </a:lnTo>
                  <a:lnTo>
                    <a:pt x="75112" y="3950344"/>
                  </a:lnTo>
                  <a:lnTo>
                    <a:pt x="44057" y="3919286"/>
                  </a:lnTo>
                  <a:lnTo>
                    <a:pt x="20383" y="3882047"/>
                  </a:lnTo>
                  <a:lnTo>
                    <a:pt x="5296" y="3839833"/>
                  </a:lnTo>
                  <a:lnTo>
                    <a:pt x="0" y="3793845"/>
                  </a:lnTo>
                  <a:lnTo>
                    <a:pt x="0" y="200533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97607" y="2543682"/>
            <a:ext cx="1691005" cy="32708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96850" marR="122555" indent="412750">
              <a:lnSpc>
                <a:spcPts val="2210"/>
              </a:lnSpc>
              <a:spcBef>
                <a:spcPts val="335"/>
              </a:spcBef>
            </a:pPr>
            <a:r>
              <a:rPr sz="2000" b="1" spc="-195" dirty="0">
                <a:solidFill>
                  <a:prstClr val="black"/>
                </a:solidFill>
                <a:latin typeface="Arial"/>
                <a:cs typeface="Arial"/>
              </a:rPr>
              <a:t>Legal  </a:t>
            </a:r>
            <a:r>
              <a:rPr sz="2000" b="1" spc="-1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b="1" spc="-16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b="1" spc="-110" dirty="0">
                <a:solidFill>
                  <a:prstClr val="black"/>
                </a:solidFill>
                <a:latin typeface="Arial"/>
                <a:cs typeface="Arial"/>
              </a:rPr>
              <a:t>vi</a:t>
            </a:r>
            <a:r>
              <a:rPr sz="2000" b="1" spc="-1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b="1" spc="-13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000" b="1" spc="-18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b="1" spc="-1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b="1" spc="-16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b="1" spc="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730"/>
              </a:lnSpc>
              <a:spcBef>
                <a:spcPts val="685"/>
              </a:spcBef>
            </a:pPr>
            <a:r>
              <a:rPr sz="1500" spc="-85" dirty="0">
                <a:solidFill>
                  <a:prstClr val="black"/>
                </a:solidFill>
                <a:latin typeface="Arial"/>
                <a:cs typeface="Arial"/>
              </a:rPr>
              <a:t>(a 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500" spc="-80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sz="1500" spc="-1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prstClr val="black"/>
                </a:solidFill>
                <a:latin typeface="Arial"/>
                <a:cs typeface="Arial"/>
              </a:rPr>
              <a:t>discrimination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730"/>
              </a:lnSpc>
            </a:pPr>
            <a:r>
              <a:rPr sz="1500" spc="-5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500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130" dirty="0">
                <a:solidFill>
                  <a:prstClr val="black"/>
                </a:solidFill>
                <a:latin typeface="Arial"/>
                <a:cs typeface="Arial"/>
              </a:rPr>
              <a:t>sex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7945">
              <a:lnSpc>
                <a:spcPct val="91600"/>
              </a:lnSpc>
              <a:spcBef>
                <a:spcPts val="630"/>
              </a:spcBef>
            </a:pPr>
            <a:r>
              <a:rPr sz="1500" spc="-50" dirty="0">
                <a:solidFill>
                  <a:prstClr val="black"/>
                </a:solidFill>
                <a:latin typeface="Arial"/>
                <a:cs typeface="Arial"/>
              </a:rPr>
              <a:t>(b 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) At </a:t>
            </a:r>
            <a:r>
              <a:rPr sz="1500" spc="-60" dirty="0">
                <a:solidFill>
                  <a:prstClr val="black"/>
                </a:solidFill>
                <a:latin typeface="Arial"/>
                <a:cs typeface="Arial"/>
              </a:rPr>
              <a:t>least  </a:t>
            </a:r>
            <a:r>
              <a:rPr sz="1500" spc="-55" dirty="0">
                <a:solidFill>
                  <a:prstClr val="black"/>
                </a:solidFill>
                <a:latin typeface="Arial"/>
                <a:cs typeface="Arial"/>
              </a:rPr>
              <a:t>prescribed </a:t>
            </a:r>
            <a:r>
              <a:rPr sz="1500" spc="-265" dirty="0">
                <a:solidFill>
                  <a:prstClr val="black"/>
                </a:solidFill>
                <a:latin typeface="Arial"/>
                <a:cs typeface="Arial"/>
              </a:rPr>
              <a:t>% </a:t>
            </a:r>
            <a:r>
              <a:rPr sz="15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5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Arial"/>
                <a:cs typeface="Arial"/>
              </a:rPr>
              <a:t>total  </a:t>
            </a:r>
            <a:r>
              <a:rPr sz="1500" spc="-75" dirty="0">
                <a:solidFill>
                  <a:prstClr val="black"/>
                </a:solidFill>
                <a:latin typeface="Arial"/>
                <a:cs typeface="Arial"/>
              </a:rPr>
              <a:t>employees </a:t>
            </a:r>
            <a:r>
              <a:rPr sz="1500" spc="-50" dirty="0">
                <a:solidFill>
                  <a:prstClr val="black"/>
                </a:solidFill>
                <a:latin typeface="Arial"/>
                <a:cs typeface="Arial"/>
              </a:rPr>
              <a:t>must  </a:t>
            </a:r>
            <a:r>
              <a:rPr sz="1500" spc="-60" dirty="0">
                <a:solidFill>
                  <a:prstClr val="black"/>
                </a:solidFill>
                <a:latin typeface="Arial"/>
                <a:cs typeface="Arial"/>
              </a:rPr>
              <a:t>belong </a:t>
            </a:r>
            <a:r>
              <a:rPr sz="1500" spc="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500" spc="-305" dirty="0">
                <a:solidFill>
                  <a:prstClr val="black"/>
                </a:solidFill>
                <a:latin typeface="Arial"/>
                <a:cs typeface="Arial"/>
              </a:rPr>
              <a:t>SC </a:t>
            </a:r>
            <a:r>
              <a:rPr sz="1500" spc="20" dirty="0">
                <a:solidFill>
                  <a:prstClr val="black"/>
                </a:solidFill>
                <a:latin typeface="Arial"/>
                <a:cs typeface="Arial"/>
              </a:rPr>
              <a:t>&amp;  </a:t>
            </a:r>
            <a:r>
              <a:rPr sz="1500" spc="-70" dirty="0">
                <a:solidFill>
                  <a:prstClr val="black"/>
                </a:solidFill>
                <a:latin typeface="Arial"/>
                <a:cs typeface="Arial"/>
              </a:rPr>
              <a:t>physically  </a:t>
            </a:r>
            <a:r>
              <a:rPr sz="1500" spc="-65" dirty="0">
                <a:solidFill>
                  <a:prstClr val="black"/>
                </a:solidFill>
                <a:latin typeface="Arial"/>
                <a:cs typeface="Arial"/>
              </a:rPr>
              <a:t>handicapped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70180">
              <a:lnSpc>
                <a:spcPts val="1639"/>
              </a:lnSpc>
              <a:spcBef>
                <a:spcPts val="685"/>
              </a:spcBef>
            </a:pP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( </a:t>
            </a:r>
            <a:r>
              <a:rPr sz="1500" spc="-120" dirty="0">
                <a:solidFill>
                  <a:prstClr val="black"/>
                </a:solidFill>
                <a:latin typeface="Arial"/>
                <a:cs typeface="Arial"/>
              </a:rPr>
              <a:t>c 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500" spc="-100" dirty="0">
                <a:solidFill>
                  <a:prstClr val="black"/>
                </a:solidFill>
                <a:latin typeface="Arial"/>
                <a:cs typeface="Arial"/>
              </a:rPr>
              <a:t>Safety,</a:t>
            </a:r>
            <a:r>
              <a:rPr sz="15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working  </a:t>
            </a:r>
            <a:r>
              <a:rPr sz="1500" spc="-30" dirty="0">
                <a:solidFill>
                  <a:prstClr val="black"/>
                </a:solidFill>
                <a:latin typeface="Arial"/>
                <a:cs typeface="Arial"/>
              </a:rPr>
              <a:t>condition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465"/>
              </a:spcBef>
            </a:pPr>
            <a:r>
              <a:rPr sz="1500" spc="-50" dirty="0">
                <a:solidFill>
                  <a:prstClr val="black"/>
                </a:solidFill>
                <a:latin typeface="Arial"/>
                <a:cs typeface="Arial"/>
              </a:rPr>
              <a:t>(d) </a:t>
            </a:r>
            <a:r>
              <a:rPr sz="1500" spc="-35" dirty="0">
                <a:solidFill>
                  <a:prstClr val="black"/>
                </a:solidFill>
                <a:latin typeface="Arial"/>
                <a:cs typeface="Arial"/>
              </a:rPr>
              <a:t>Industrial</a:t>
            </a:r>
            <a:r>
              <a:rPr sz="1500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prstClr val="black"/>
                </a:solidFill>
                <a:latin typeface="Arial"/>
                <a:cs typeface="Arial"/>
              </a:rPr>
              <a:t>relation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77676" y="1997900"/>
            <a:ext cx="2129155" cy="4267835"/>
            <a:chOff x="4777676" y="1997900"/>
            <a:chExt cx="2129155" cy="4267835"/>
          </a:xfrm>
        </p:grpSpPr>
        <p:sp>
          <p:nvSpPr>
            <p:cNvPr id="22" name="object 22"/>
            <p:cNvSpPr/>
            <p:nvPr/>
          </p:nvSpPr>
          <p:spPr>
            <a:xfrm>
              <a:off x="4790694" y="2010918"/>
              <a:ext cx="1892935" cy="4041775"/>
            </a:xfrm>
            <a:custGeom>
              <a:avLst/>
              <a:gdLst/>
              <a:ahLst/>
              <a:cxnLst/>
              <a:rect l="l" t="t" r="r" b="b"/>
              <a:pathLst>
                <a:path w="1892934" h="4041775">
                  <a:moveTo>
                    <a:pt x="1703577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3852367"/>
                  </a:lnTo>
                  <a:lnTo>
                    <a:pt x="6758" y="3902684"/>
                  </a:lnTo>
                  <a:lnTo>
                    <a:pt x="25832" y="3947899"/>
                  </a:lnTo>
                  <a:lnTo>
                    <a:pt x="55419" y="3986207"/>
                  </a:lnTo>
                  <a:lnTo>
                    <a:pt x="93716" y="4015804"/>
                  </a:lnTo>
                  <a:lnTo>
                    <a:pt x="138920" y="4034886"/>
                  </a:lnTo>
                  <a:lnTo>
                    <a:pt x="189229" y="4041648"/>
                  </a:lnTo>
                  <a:lnTo>
                    <a:pt x="1703577" y="4041648"/>
                  </a:lnTo>
                  <a:lnTo>
                    <a:pt x="1753887" y="4034886"/>
                  </a:lnTo>
                  <a:lnTo>
                    <a:pt x="1799091" y="4015804"/>
                  </a:lnTo>
                  <a:lnTo>
                    <a:pt x="1837388" y="3986207"/>
                  </a:lnTo>
                  <a:lnTo>
                    <a:pt x="1866975" y="3947899"/>
                  </a:lnTo>
                  <a:lnTo>
                    <a:pt x="1886049" y="3902684"/>
                  </a:lnTo>
                  <a:lnTo>
                    <a:pt x="1892807" y="3852367"/>
                  </a:lnTo>
                  <a:lnTo>
                    <a:pt x="1892807" y="189230"/>
                  </a:lnTo>
                  <a:lnTo>
                    <a:pt x="1886049" y="138920"/>
                  </a:lnTo>
                  <a:lnTo>
                    <a:pt x="1866975" y="93716"/>
                  </a:lnTo>
                  <a:lnTo>
                    <a:pt x="1837388" y="55419"/>
                  </a:lnTo>
                  <a:lnTo>
                    <a:pt x="1799091" y="25832"/>
                  </a:lnTo>
                  <a:lnTo>
                    <a:pt x="1753887" y="6758"/>
                  </a:lnTo>
                  <a:lnTo>
                    <a:pt x="170357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790694" y="2010918"/>
              <a:ext cx="1892935" cy="4041775"/>
            </a:xfrm>
            <a:custGeom>
              <a:avLst/>
              <a:gdLst/>
              <a:ahLst/>
              <a:cxnLst/>
              <a:rect l="l" t="t" r="r" b="b"/>
              <a:pathLst>
                <a:path w="1892934" h="4041775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1703577" y="0"/>
                  </a:lnTo>
                  <a:lnTo>
                    <a:pt x="1753887" y="6758"/>
                  </a:lnTo>
                  <a:lnTo>
                    <a:pt x="1799091" y="25832"/>
                  </a:lnTo>
                  <a:lnTo>
                    <a:pt x="1837388" y="55419"/>
                  </a:lnTo>
                  <a:lnTo>
                    <a:pt x="1866975" y="93716"/>
                  </a:lnTo>
                  <a:lnTo>
                    <a:pt x="1886049" y="138920"/>
                  </a:lnTo>
                  <a:lnTo>
                    <a:pt x="1892807" y="189230"/>
                  </a:lnTo>
                  <a:lnTo>
                    <a:pt x="1892807" y="3852367"/>
                  </a:lnTo>
                  <a:lnTo>
                    <a:pt x="1886049" y="3902684"/>
                  </a:lnTo>
                  <a:lnTo>
                    <a:pt x="1866975" y="3947899"/>
                  </a:lnTo>
                  <a:lnTo>
                    <a:pt x="1837388" y="3986207"/>
                  </a:lnTo>
                  <a:lnTo>
                    <a:pt x="1799091" y="4015804"/>
                  </a:lnTo>
                  <a:lnTo>
                    <a:pt x="1753887" y="4034886"/>
                  </a:lnTo>
                  <a:lnTo>
                    <a:pt x="1703577" y="4041648"/>
                  </a:lnTo>
                  <a:lnTo>
                    <a:pt x="189229" y="4041648"/>
                  </a:lnTo>
                  <a:lnTo>
                    <a:pt x="138920" y="4034886"/>
                  </a:lnTo>
                  <a:lnTo>
                    <a:pt x="93716" y="4015804"/>
                  </a:lnTo>
                  <a:lnTo>
                    <a:pt x="55419" y="3986207"/>
                  </a:lnTo>
                  <a:lnTo>
                    <a:pt x="25832" y="3947899"/>
                  </a:lnTo>
                  <a:lnTo>
                    <a:pt x="6758" y="3902684"/>
                  </a:lnTo>
                  <a:lnTo>
                    <a:pt x="0" y="3852367"/>
                  </a:lnTo>
                  <a:lnTo>
                    <a:pt x="0" y="18923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001006" y="2210562"/>
              <a:ext cx="1892935" cy="4041775"/>
            </a:xfrm>
            <a:custGeom>
              <a:avLst/>
              <a:gdLst/>
              <a:ahLst/>
              <a:cxnLst/>
              <a:rect l="l" t="t" r="r" b="b"/>
              <a:pathLst>
                <a:path w="1892934" h="4041775">
                  <a:moveTo>
                    <a:pt x="1703577" y="0"/>
                  </a:moveTo>
                  <a:lnTo>
                    <a:pt x="189230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29"/>
                  </a:lnTo>
                  <a:lnTo>
                    <a:pt x="0" y="3852367"/>
                  </a:lnTo>
                  <a:lnTo>
                    <a:pt x="6758" y="3902684"/>
                  </a:lnTo>
                  <a:lnTo>
                    <a:pt x="25832" y="3947899"/>
                  </a:lnTo>
                  <a:lnTo>
                    <a:pt x="55419" y="3986207"/>
                  </a:lnTo>
                  <a:lnTo>
                    <a:pt x="93716" y="4015804"/>
                  </a:lnTo>
                  <a:lnTo>
                    <a:pt x="138920" y="4034886"/>
                  </a:lnTo>
                  <a:lnTo>
                    <a:pt x="189230" y="4041648"/>
                  </a:lnTo>
                  <a:lnTo>
                    <a:pt x="1703577" y="4041648"/>
                  </a:lnTo>
                  <a:lnTo>
                    <a:pt x="1753887" y="4034886"/>
                  </a:lnTo>
                  <a:lnTo>
                    <a:pt x="1799091" y="4015804"/>
                  </a:lnTo>
                  <a:lnTo>
                    <a:pt x="1837388" y="3986207"/>
                  </a:lnTo>
                  <a:lnTo>
                    <a:pt x="1866975" y="3947899"/>
                  </a:lnTo>
                  <a:lnTo>
                    <a:pt x="1886049" y="3902684"/>
                  </a:lnTo>
                  <a:lnTo>
                    <a:pt x="1892808" y="3852367"/>
                  </a:lnTo>
                  <a:lnTo>
                    <a:pt x="1892808" y="189229"/>
                  </a:lnTo>
                  <a:lnTo>
                    <a:pt x="1886049" y="138920"/>
                  </a:lnTo>
                  <a:lnTo>
                    <a:pt x="1866975" y="93716"/>
                  </a:lnTo>
                  <a:lnTo>
                    <a:pt x="1837388" y="55419"/>
                  </a:lnTo>
                  <a:lnTo>
                    <a:pt x="1799091" y="25832"/>
                  </a:lnTo>
                  <a:lnTo>
                    <a:pt x="1753887" y="6758"/>
                  </a:lnTo>
                  <a:lnTo>
                    <a:pt x="170357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5001006" y="2210562"/>
              <a:ext cx="1892935" cy="4041775"/>
            </a:xfrm>
            <a:custGeom>
              <a:avLst/>
              <a:gdLst/>
              <a:ahLst/>
              <a:cxnLst/>
              <a:rect l="l" t="t" r="r" b="b"/>
              <a:pathLst>
                <a:path w="1892934" h="4041775">
                  <a:moveTo>
                    <a:pt x="0" y="189229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30" y="0"/>
                  </a:lnTo>
                  <a:lnTo>
                    <a:pt x="1703577" y="0"/>
                  </a:lnTo>
                  <a:lnTo>
                    <a:pt x="1753887" y="6758"/>
                  </a:lnTo>
                  <a:lnTo>
                    <a:pt x="1799091" y="25832"/>
                  </a:lnTo>
                  <a:lnTo>
                    <a:pt x="1837388" y="55419"/>
                  </a:lnTo>
                  <a:lnTo>
                    <a:pt x="1866975" y="93716"/>
                  </a:lnTo>
                  <a:lnTo>
                    <a:pt x="1886049" y="138920"/>
                  </a:lnTo>
                  <a:lnTo>
                    <a:pt x="1892808" y="189229"/>
                  </a:lnTo>
                  <a:lnTo>
                    <a:pt x="1892808" y="3852367"/>
                  </a:lnTo>
                  <a:lnTo>
                    <a:pt x="1886049" y="3902684"/>
                  </a:lnTo>
                  <a:lnTo>
                    <a:pt x="1866975" y="3947899"/>
                  </a:lnTo>
                  <a:lnTo>
                    <a:pt x="1837388" y="3986207"/>
                  </a:lnTo>
                  <a:lnTo>
                    <a:pt x="1799091" y="4015804"/>
                  </a:lnTo>
                  <a:lnTo>
                    <a:pt x="1753887" y="4034886"/>
                  </a:lnTo>
                  <a:lnTo>
                    <a:pt x="1703577" y="4041648"/>
                  </a:lnTo>
                  <a:lnTo>
                    <a:pt x="189230" y="4041648"/>
                  </a:lnTo>
                  <a:lnTo>
                    <a:pt x="138920" y="4034886"/>
                  </a:lnTo>
                  <a:lnTo>
                    <a:pt x="93716" y="4015804"/>
                  </a:lnTo>
                  <a:lnTo>
                    <a:pt x="55419" y="3986207"/>
                  </a:lnTo>
                  <a:lnTo>
                    <a:pt x="25832" y="3947899"/>
                  </a:lnTo>
                  <a:lnTo>
                    <a:pt x="6758" y="3902684"/>
                  </a:lnTo>
                  <a:lnTo>
                    <a:pt x="0" y="3852367"/>
                  </a:lnTo>
                  <a:lnTo>
                    <a:pt x="0" y="189229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19878" y="2491867"/>
            <a:ext cx="1625600" cy="30607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45415" marR="77470" indent="-30480">
              <a:lnSpc>
                <a:spcPts val="2210"/>
              </a:lnSpc>
              <a:spcBef>
                <a:spcPts val="335"/>
              </a:spcBef>
            </a:pPr>
            <a:r>
              <a:rPr sz="2000" b="1" spc="-39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b="1" spc="-175" dirty="0">
                <a:solidFill>
                  <a:prstClr val="black"/>
                </a:solidFill>
                <a:latin typeface="Arial"/>
                <a:cs typeface="Arial"/>
              </a:rPr>
              <a:t>ec</a:t>
            </a:r>
            <a:r>
              <a:rPr sz="2000" b="1" spc="-19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b="1" spc="-125" dirty="0">
                <a:solidFill>
                  <a:prstClr val="black"/>
                </a:solidFill>
                <a:latin typeface="Arial"/>
                <a:cs typeface="Arial"/>
              </a:rPr>
              <a:t>nolo</a:t>
            </a:r>
            <a:r>
              <a:rPr sz="2000" b="1" spc="-195" dirty="0">
                <a:solidFill>
                  <a:prstClr val="black"/>
                </a:solidFill>
                <a:latin typeface="Arial"/>
                <a:cs typeface="Arial"/>
              </a:rPr>
              <a:t>gi</a:t>
            </a:r>
            <a:r>
              <a:rPr sz="2000" b="1" spc="-26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000" b="1" spc="-80" dirty="0">
                <a:solidFill>
                  <a:prstClr val="black"/>
                </a:solidFill>
                <a:latin typeface="Arial"/>
                <a:cs typeface="Arial"/>
              </a:rPr>
              <a:t>al  </a:t>
            </a:r>
            <a:r>
              <a:rPr sz="2000" b="1" spc="-120" dirty="0">
                <a:solidFill>
                  <a:prstClr val="black"/>
                </a:solidFill>
                <a:latin typeface="Arial"/>
                <a:cs typeface="Arial"/>
              </a:rPr>
              <a:t>environment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94970">
              <a:lnSpc>
                <a:spcPts val="1660"/>
              </a:lnSpc>
              <a:spcBef>
                <a:spcPts val="855"/>
              </a:spcBef>
              <a:buFontTx/>
              <a:buAutoNum type="alphaLcParenBoth"/>
              <a:tabLst>
                <a:tab pos="263525" algn="l"/>
              </a:tabLst>
            </a:pPr>
            <a:r>
              <a:rPr sz="1500" spc="-60" dirty="0">
                <a:solidFill>
                  <a:prstClr val="black"/>
                </a:solidFill>
                <a:latin typeface="Arial"/>
                <a:cs typeface="Arial"/>
              </a:rPr>
              <a:t>Electronic  </a:t>
            </a:r>
            <a:r>
              <a:rPr sz="1500" spc="-13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spc="-5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500" spc="-6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500" spc="-3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500" spc="-3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00" spc="-8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500" spc="-13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00" spc="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00" spc="4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00" spc="-5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1430">
              <a:lnSpc>
                <a:spcPct val="91600"/>
              </a:lnSpc>
              <a:spcBef>
                <a:spcPts val="595"/>
              </a:spcBef>
              <a:buFontTx/>
              <a:buAutoNum type="alphaLcParenBoth"/>
              <a:tabLst>
                <a:tab pos="273050" algn="l"/>
              </a:tabLst>
            </a:pPr>
            <a:r>
              <a:rPr sz="1500" spc="-90" dirty="0">
                <a:solidFill>
                  <a:prstClr val="black"/>
                </a:solidFill>
                <a:latin typeface="Arial"/>
                <a:cs typeface="Arial"/>
              </a:rPr>
              <a:t>Open </a:t>
            </a:r>
            <a:r>
              <a:rPr sz="1500" spc="-30" dirty="0">
                <a:solidFill>
                  <a:prstClr val="black"/>
                </a:solidFill>
                <a:latin typeface="Arial"/>
                <a:cs typeface="Arial"/>
              </a:rPr>
              <a:t>door</a:t>
            </a:r>
            <a:r>
              <a:rPr sz="1500" spc="-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policy  </a:t>
            </a:r>
            <a:r>
              <a:rPr sz="1500" spc="-85" dirty="0">
                <a:solidFill>
                  <a:prstClr val="black"/>
                </a:solidFill>
                <a:latin typeface="Arial"/>
                <a:cs typeface="Arial"/>
              </a:rPr>
              <a:t>(can </a:t>
            </a:r>
            <a:r>
              <a:rPr sz="1500" spc="-60" dirty="0">
                <a:solidFill>
                  <a:prstClr val="black"/>
                </a:solidFill>
                <a:latin typeface="Arial"/>
                <a:cs typeface="Arial"/>
              </a:rPr>
              <a:t>communicate  </a:t>
            </a:r>
            <a:r>
              <a:rPr sz="1500" spc="5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sz="1500" spc="-85" dirty="0">
                <a:solidFill>
                  <a:prstClr val="black"/>
                </a:solidFill>
                <a:latin typeface="Arial"/>
                <a:cs typeface="Arial"/>
              </a:rPr>
              <a:t>any1 </a:t>
            </a:r>
            <a:r>
              <a:rPr sz="1500" spc="-20" dirty="0">
                <a:solidFill>
                  <a:prstClr val="black"/>
                </a:solidFill>
                <a:latin typeface="Arial"/>
                <a:cs typeface="Arial"/>
              </a:rPr>
              <a:t>in  </a:t>
            </a:r>
            <a:r>
              <a:rPr sz="1500" spc="-55" dirty="0">
                <a:solidFill>
                  <a:prstClr val="black"/>
                </a:solidFill>
                <a:latin typeface="Arial"/>
                <a:cs typeface="Arial"/>
              </a:rPr>
              <a:t>organization)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741045">
              <a:lnSpc>
                <a:spcPts val="1639"/>
              </a:lnSpc>
              <a:spcBef>
                <a:spcPts val="680"/>
              </a:spcBef>
            </a:pPr>
            <a:r>
              <a:rPr sz="1500" spc="-85" dirty="0">
                <a:solidFill>
                  <a:prstClr val="black"/>
                </a:solidFill>
                <a:latin typeface="Arial"/>
                <a:cs typeface="Arial"/>
              </a:rPr>
              <a:t>(c 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500" spc="-70" dirty="0">
                <a:solidFill>
                  <a:prstClr val="black"/>
                </a:solidFill>
                <a:latin typeface="Arial"/>
                <a:cs typeface="Arial"/>
              </a:rPr>
              <a:t>Global  </a:t>
            </a:r>
            <a:r>
              <a:rPr sz="1500" spc="-6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500" spc="-3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500" spc="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00" spc="4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spc="-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00" spc="-2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500" spc="-13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725"/>
              </a:lnSpc>
              <a:spcBef>
                <a:spcPts val="470"/>
              </a:spcBef>
            </a:pP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(d) </a:t>
            </a:r>
            <a:r>
              <a:rPr sz="1500" spc="-25" dirty="0">
                <a:solidFill>
                  <a:prstClr val="black"/>
                </a:solidFill>
                <a:latin typeface="Arial"/>
                <a:cs typeface="Arial"/>
              </a:rPr>
              <a:t>Virtual </a:t>
            </a:r>
            <a:r>
              <a:rPr sz="1500" spc="-30" dirty="0">
                <a:solidFill>
                  <a:prstClr val="black"/>
                </a:solidFill>
                <a:latin typeface="Arial"/>
                <a:cs typeface="Arial"/>
              </a:rPr>
              <a:t>office</a:t>
            </a:r>
            <a:r>
              <a:rPr sz="1500" spc="-3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( no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1725"/>
              </a:lnSpc>
            </a:pPr>
            <a:r>
              <a:rPr sz="1500" spc="-40" dirty="0">
                <a:solidFill>
                  <a:prstClr val="black"/>
                </a:solidFill>
                <a:latin typeface="Arial"/>
                <a:cs typeface="Arial"/>
              </a:rPr>
              <a:t>central </a:t>
            </a:r>
            <a:r>
              <a:rPr sz="1500" spc="-70" dirty="0">
                <a:solidFill>
                  <a:prstClr val="black"/>
                </a:solidFill>
                <a:latin typeface="Arial"/>
                <a:cs typeface="Arial"/>
              </a:rPr>
              <a:t>place</a:t>
            </a:r>
            <a:r>
              <a:rPr sz="15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092695" y="2026920"/>
            <a:ext cx="2065020" cy="4387850"/>
            <a:chOff x="7092695" y="2026920"/>
            <a:chExt cx="2065020" cy="4387850"/>
          </a:xfrm>
        </p:grpSpPr>
        <p:sp>
          <p:nvSpPr>
            <p:cNvPr id="28" name="object 28"/>
            <p:cNvSpPr/>
            <p:nvPr/>
          </p:nvSpPr>
          <p:spPr>
            <a:xfrm>
              <a:off x="7105649" y="2039874"/>
              <a:ext cx="1828800" cy="4162425"/>
            </a:xfrm>
            <a:custGeom>
              <a:avLst/>
              <a:gdLst/>
              <a:ahLst/>
              <a:cxnLst/>
              <a:rect l="l" t="t" r="r" b="b"/>
              <a:pathLst>
                <a:path w="1828800" h="4162425">
                  <a:moveTo>
                    <a:pt x="1645920" y="0"/>
                  </a:moveTo>
                  <a:lnTo>
                    <a:pt x="182879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79"/>
                  </a:lnTo>
                  <a:lnTo>
                    <a:pt x="0" y="3979164"/>
                  </a:lnTo>
                  <a:lnTo>
                    <a:pt x="6535" y="4027781"/>
                  </a:lnTo>
                  <a:lnTo>
                    <a:pt x="24976" y="4071467"/>
                  </a:lnTo>
                  <a:lnTo>
                    <a:pt x="53578" y="4108480"/>
                  </a:lnTo>
                  <a:lnTo>
                    <a:pt x="90593" y="4137075"/>
                  </a:lnTo>
                  <a:lnTo>
                    <a:pt x="134276" y="4155511"/>
                  </a:lnTo>
                  <a:lnTo>
                    <a:pt x="182879" y="4162044"/>
                  </a:lnTo>
                  <a:lnTo>
                    <a:pt x="1645920" y="4162044"/>
                  </a:lnTo>
                  <a:lnTo>
                    <a:pt x="1694523" y="4155511"/>
                  </a:lnTo>
                  <a:lnTo>
                    <a:pt x="1738206" y="4137075"/>
                  </a:lnTo>
                  <a:lnTo>
                    <a:pt x="1775221" y="4108480"/>
                  </a:lnTo>
                  <a:lnTo>
                    <a:pt x="1803823" y="4071467"/>
                  </a:lnTo>
                  <a:lnTo>
                    <a:pt x="1822264" y="4027781"/>
                  </a:lnTo>
                  <a:lnTo>
                    <a:pt x="1828800" y="3979164"/>
                  </a:lnTo>
                  <a:lnTo>
                    <a:pt x="1828800" y="182879"/>
                  </a:lnTo>
                  <a:lnTo>
                    <a:pt x="1822264" y="134276"/>
                  </a:lnTo>
                  <a:lnTo>
                    <a:pt x="1803823" y="90593"/>
                  </a:lnTo>
                  <a:lnTo>
                    <a:pt x="1775221" y="53578"/>
                  </a:lnTo>
                  <a:lnTo>
                    <a:pt x="1738206" y="24976"/>
                  </a:lnTo>
                  <a:lnTo>
                    <a:pt x="1694523" y="6535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7105649" y="2039874"/>
              <a:ext cx="1828800" cy="4162425"/>
            </a:xfrm>
            <a:custGeom>
              <a:avLst/>
              <a:gdLst/>
              <a:ahLst/>
              <a:cxnLst/>
              <a:rect l="l" t="t" r="r" b="b"/>
              <a:pathLst>
                <a:path w="1828800" h="4162425">
                  <a:moveTo>
                    <a:pt x="0" y="182879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79" y="0"/>
                  </a:lnTo>
                  <a:lnTo>
                    <a:pt x="1645920" y="0"/>
                  </a:lnTo>
                  <a:lnTo>
                    <a:pt x="1694523" y="6535"/>
                  </a:lnTo>
                  <a:lnTo>
                    <a:pt x="1738206" y="24976"/>
                  </a:lnTo>
                  <a:lnTo>
                    <a:pt x="1775221" y="53578"/>
                  </a:lnTo>
                  <a:lnTo>
                    <a:pt x="1803823" y="90593"/>
                  </a:lnTo>
                  <a:lnTo>
                    <a:pt x="1822264" y="134276"/>
                  </a:lnTo>
                  <a:lnTo>
                    <a:pt x="1828800" y="182879"/>
                  </a:lnTo>
                  <a:lnTo>
                    <a:pt x="1828800" y="3979164"/>
                  </a:lnTo>
                  <a:lnTo>
                    <a:pt x="1822264" y="4027781"/>
                  </a:lnTo>
                  <a:lnTo>
                    <a:pt x="1803823" y="4071467"/>
                  </a:lnTo>
                  <a:lnTo>
                    <a:pt x="1775221" y="4108480"/>
                  </a:lnTo>
                  <a:lnTo>
                    <a:pt x="1738206" y="4137075"/>
                  </a:lnTo>
                  <a:lnTo>
                    <a:pt x="1694523" y="4155511"/>
                  </a:lnTo>
                  <a:lnTo>
                    <a:pt x="1645920" y="4162044"/>
                  </a:lnTo>
                  <a:lnTo>
                    <a:pt x="182879" y="4162044"/>
                  </a:lnTo>
                  <a:lnTo>
                    <a:pt x="134276" y="4155511"/>
                  </a:lnTo>
                  <a:lnTo>
                    <a:pt x="90593" y="4137075"/>
                  </a:lnTo>
                  <a:lnTo>
                    <a:pt x="53578" y="4108480"/>
                  </a:lnTo>
                  <a:lnTo>
                    <a:pt x="24976" y="4071467"/>
                  </a:lnTo>
                  <a:lnTo>
                    <a:pt x="6535" y="4027781"/>
                  </a:lnTo>
                  <a:lnTo>
                    <a:pt x="0" y="3979164"/>
                  </a:lnTo>
                  <a:lnTo>
                    <a:pt x="0" y="1828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315961" y="2239518"/>
              <a:ext cx="1828800" cy="4162425"/>
            </a:xfrm>
            <a:custGeom>
              <a:avLst/>
              <a:gdLst/>
              <a:ahLst/>
              <a:cxnLst/>
              <a:rect l="l" t="t" r="r" b="b"/>
              <a:pathLst>
                <a:path w="1828800" h="4162425">
                  <a:moveTo>
                    <a:pt x="1645920" y="0"/>
                  </a:moveTo>
                  <a:lnTo>
                    <a:pt x="182880" y="0"/>
                  </a:ln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0" y="3979164"/>
                  </a:lnTo>
                  <a:lnTo>
                    <a:pt x="6535" y="4027781"/>
                  </a:lnTo>
                  <a:lnTo>
                    <a:pt x="24976" y="4071467"/>
                  </a:lnTo>
                  <a:lnTo>
                    <a:pt x="53578" y="4108480"/>
                  </a:lnTo>
                  <a:lnTo>
                    <a:pt x="90593" y="4137075"/>
                  </a:lnTo>
                  <a:lnTo>
                    <a:pt x="134276" y="4155511"/>
                  </a:lnTo>
                  <a:lnTo>
                    <a:pt x="182880" y="4162044"/>
                  </a:lnTo>
                  <a:lnTo>
                    <a:pt x="1645920" y="4162044"/>
                  </a:lnTo>
                  <a:lnTo>
                    <a:pt x="1694523" y="4155511"/>
                  </a:lnTo>
                  <a:lnTo>
                    <a:pt x="1738206" y="4137075"/>
                  </a:lnTo>
                  <a:lnTo>
                    <a:pt x="1775221" y="4108480"/>
                  </a:lnTo>
                  <a:lnTo>
                    <a:pt x="1803823" y="4071467"/>
                  </a:lnTo>
                  <a:lnTo>
                    <a:pt x="1822264" y="4027781"/>
                  </a:lnTo>
                  <a:lnTo>
                    <a:pt x="1828800" y="3979164"/>
                  </a:lnTo>
                  <a:lnTo>
                    <a:pt x="1828800" y="182880"/>
                  </a:lnTo>
                  <a:lnTo>
                    <a:pt x="1822264" y="134276"/>
                  </a:lnTo>
                  <a:lnTo>
                    <a:pt x="1803823" y="90593"/>
                  </a:lnTo>
                  <a:lnTo>
                    <a:pt x="1775221" y="53578"/>
                  </a:lnTo>
                  <a:lnTo>
                    <a:pt x="1738206" y="24976"/>
                  </a:lnTo>
                  <a:lnTo>
                    <a:pt x="1694523" y="6535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315961" y="2239518"/>
              <a:ext cx="1828800" cy="4162425"/>
            </a:xfrm>
            <a:custGeom>
              <a:avLst/>
              <a:gdLst/>
              <a:ahLst/>
              <a:cxnLst/>
              <a:rect l="l" t="t" r="r" b="b"/>
              <a:pathLst>
                <a:path w="1828800" h="4162425">
                  <a:moveTo>
                    <a:pt x="0" y="182880"/>
                  </a:moveTo>
                  <a:lnTo>
                    <a:pt x="6535" y="134276"/>
                  </a:lnTo>
                  <a:lnTo>
                    <a:pt x="24976" y="90593"/>
                  </a:lnTo>
                  <a:lnTo>
                    <a:pt x="53578" y="53578"/>
                  </a:lnTo>
                  <a:lnTo>
                    <a:pt x="90593" y="24976"/>
                  </a:lnTo>
                  <a:lnTo>
                    <a:pt x="134276" y="6535"/>
                  </a:lnTo>
                  <a:lnTo>
                    <a:pt x="182880" y="0"/>
                  </a:lnTo>
                  <a:lnTo>
                    <a:pt x="1645920" y="0"/>
                  </a:lnTo>
                  <a:lnTo>
                    <a:pt x="1694523" y="6535"/>
                  </a:lnTo>
                  <a:lnTo>
                    <a:pt x="1738206" y="24976"/>
                  </a:lnTo>
                  <a:lnTo>
                    <a:pt x="1775221" y="53578"/>
                  </a:lnTo>
                  <a:lnTo>
                    <a:pt x="1803823" y="90593"/>
                  </a:lnTo>
                  <a:lnTo>
                    <a:pt x="1822264" y="134276"/>
                  </a:lnTo>
                  <a:lnTo>
                    <a:pt x="1828800" y="182880"/>
                  </a:lnTo>
                  <a:lnTo>
                    <a:pt x="1828800" y="3979164"/>
                  </a:lnTo>
                  <a:lnTo>
                    <a:pt x="1822264" y="4027781"/>
                  </a:lnTo>
                  <a:lnTo>
                    <a:pt x="1803823" y="4071467"/>
                  </a:lnTo>
                  <a:lnTo>
                    <a:pt x="1775221" y="4108480"/>
                  </a:lnTo>
                  <a:lnTo>
                    <a:pt x="1738206" y="4137075"/>
                  </a:lnTo>
                  <a:lnTo>
                    <a:pt x="1694523" y="4155511"/>
                  </a:lnTo>
                  <a:lnTo>
                    <a:pt x="1645920" y="4162044"/>
                  </a:lnTo>
                  <a:lnTo>
                    <a:pt x="182880" y="4162044"/>
                  </a:lnTo>
                  <a:lnTo>
                    <a:pt x="134276" y="4155511"/>
                  </a:lnTo>
                  <a:lnTo>
                    <a:pt x="90593" y="4137075"/>
                  </a:lnTo>
                  <a:lnTo>
                    <a:pt x="53578" y="4108480"/>
                  </a:lnTo>
                  <a:lnTo>
                    <a:pt x="24976" y="4071467"/>
                  </a:lnTo>
                  <a:lnTo>
                    <a:pt x="6535" y="4027781"/>
                  </a:lnTo>
                  <a:lnTo>
                    <a:pt x="0" y="3979164"/>
                  </a:lnTo>
                  <a:lnTo>
                    <a:pt x="0" y="18288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433564" y="2470531"/>
            <a:ext cx="1561465" cy="36429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14300" marR="5080" indent="-67310">
              <a:lnSpc>
                <a:spcPts val="2210"/>
              </a:lnSpc>
              <a:spcBef>
                <a:spcPts val="335"/>
              </a:spcBef>
            </a:pPr>
            <a:r>
              <a:rPr sz="2000" b="1" spc="-180" dirty="0">
                <a:solidFill>
                  <a:prstClr val="black"/>
                </a:solidFill>
                <a:latin typeface="Arial"/>
                <a:cs typeface="Arial"/>
              </a:rPr>
              <a:t>Socio- </a:t>
            </a:r>
            <a:r>
              <a:rPr sz="2000" b="1" spc="-114" dirty="0">
                <a:solidFill>
                  <a:prstClr val="black"/>
                </a:solidFill>
                <a:latin typeface="Arial"/>
                <a:cs typeface="Arial"/>
              </a:rPr>
              <a:t>cultural  </a:t>
            </a:r>
            <a:r>
              <a:rPr sz="2000" b="1" spc="-120" dirty="0">
                <a:solidFill>
                  <a:prstClr val="black"/>
                </a:solidFill>
                <a:latin typeface="Arial"/>
                <a:cs typeface="Arial"/>
              </a:rPr>
              <a:t>environment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80340">
              <a:lnSpc>
                <a:spcPts val="1660"/>
              </a:lnSpc>
              <a:spcBef>
                <a:spcPts val="860"/>
              </a:spcBef>
              <a:buFontTx/>
              <a:buAutoNum type="alphaLcParenBoth"/>
              <a:tabLst>
                <a:tab pos="262890" algn="l"/>
              </a:tabLst>
            </a:pPr>
            <a:r>
              <a:rPr sz="1500" spc="-65" dirty="0">
                <a:solidFill>
                  <a:prstClr val="black"/>
                </a:solidFill>
                <a:latin typeface="Arial"/>
                <a:cs typeface="Arial"/>
              </a:rPr>
              <a:t>Expectation</a:t>
            </a:r>
            <a:r>
              <a:rPr sz="15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1500" spc="-60" dirty="0">
                <a:solidFill>
                  <a:prstClr val="black"/>
                </a:solidFill>
                <a:latin typeface="Arial"/>
                <a:cs typeface="Arial"/>
              </a:rPr>
              <a:t>society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28270">
              <a:lnSpc>
                <a:spcPts val="1660"/>
              </a:lnSpc>
              <a:spcBef>
                <a:spcPts val="615"/>
              </a:spcBef>
              <a:buFontTx/>
              <a:buAutoNum type="alphaLcParenBoth"/>
              <a:tabLst>
                <a:tab pos="271780" algn="l"/>
              </a:tabLst>
            </a:pPr>
            <a:r>
              <a:rPr sz="1500" spc="-100" dirty="0">
                <a:solidFill>
                  <a:prstClr val="black"/>
                </a:solidFill>
                <a:latin typeface="Arial"/>
                <a:cs typeface="Arial"/>
              </a:rPr>
              <a:t>Social </a:t>
            </a:r>
            <a:r>
              <a:rPr sz="1500" spc="-65" dirty="0">
                <a:solidFill>
                  <a:prstClr val="black"/>
                </a:solidFill>
                <a:latin typeface="Arial"/>
                <a:cs typeface="Arial"/>
              </a:rPr>
              <a:t>status</a:t>
            </a:r>
            <a:r>
              <a:rPr sz="15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1500" spc="-25" dirty="0">
                <a:solidFill>
                  <a:prstClr val="black"/>
                </a:solidFill>
                <a:latin typeface="Arial"/>
                <a:cs typeface="Arial"/>
              </a:rPr>
              <a:t>job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40640">
              <a:lnSpc>
                <a:spcPts val="1660"/>
              </a:lnSpc>
              <a:spcBef>
                <a:spcPts val="615"/>
              </a:spcBef>
            </a:pPr>
            <a:r>
              <a:rPr sz="1500" spc="-85" dirty="0">
                <a:solidFill>
                  <a:prstClr val="black"/>
                </a:solidFill>
                <a:latin typeface="Arial"/>
                <a:cs typeface="Arial"/>
              </a:rPr>
              <a:t>(c 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500" spc="-65" dirty="0">
                <a:solidFill>
                  <a:prstClr val="black"/>
                </a:solidFill>
                <a:latin typeface="Arial"/>
                <a:cs typeface="Arial"/>
              </a:rPr>
              <a:t>Achievement</a:t>
            </a:r>
            <a:r>
              <a:rPr sz="15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prstClr val="black"/>
                </a:solidFill>
                <a:latin typeface="Arial"/>
                <a:cs typeface="Arial"/>
              </a:rPr>
              <a:t>of  </a:t>
            </a:r>
            <a:r>
              <a:rPr sz="1500" spc="-35" dirty="0">
                <a:solidFill>
                  <a:prstClr val="black"/>
                </a:solidFill>
                <a:latin typeface="Arial"/>
                <a:cs typeface="Arial"/>
              </a:rPr>
              <a:t>work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2284">
              <a:lnSpc>
                <a:spcPts val="1660"/>
              </a:lnSpc>
              <a:spcBef>
                <a:spcPts val="620"/>
              </a:spcBef>
            </a:pPr>
            <a:r>
              <a:rPr sz="1500" spc="-50" dirty="0">
                <a:solidFill>
                  <a:prstClr val="black"/>
                </a:solidFill>
                <a:latin typeface="Arial"/>
                <a:cs typeface="Arial"/>
              </a:rPr>
              <a:t>(d </a:t>
            </a:r>
            <a:r>
              <a:rPr sz="1500" spc="-4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5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prstClr val="black"/>
                </a:solidFill>
                <a:latin typeface="Arial"/>
                <a:cs typeface="Arial"/>
              </a:rPr>
              <a:t>Authority  </a:t>
            </a:r>
            <a:r>
              <a:rPr sz="1500" spc="-35" dirty="0">
                <a:solidFill>
                  <a:prstClr val="black"/>
                </a:solidFill>
                <a:latin typeface="Arial"/>
                <a:cs typeface="Arial"/>
              </a:rPr>
              <a:t>structure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478790">
              <a:lnSpc>
                <a:spcPts val="1639"/>
              </a:lnSpc>
              <a:spcBef>
                <a:spcPts val="640"/>
              </a:spcBef>
              <a:buFontTx/>
              <a:buAutoNum type="alphaLcParenBoth" startAt="5"/>
              <a:tabLst>
                <a:tab pos="266065" algn="l"/>
              </a:tabLst>
            </a:pPr>
            <a:r>
              <a:rPr sz="1500" spc="-155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5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00" spc="-2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500" spc="-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5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500" spc="-3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00" spc="-80" dirty="0">
                <a:solidFill>
                  <a:prstClr val="black"/>
                </a:solidFill>
                <a:latin typeface="Arial"/>
                <a:cs typeface="Arial"/>
              </a:rPr>
              <a:t>ce  </a:t>
            </a:r>
            <a:r>
              <a:rPr sz="1500" spc="-15" dirty="0">
                <a:solidFill>
                  <a:prstClr val="black"/>
                </a:solidFill>
                <a:latin typeface="Arial"/>
                <a:cs typeface="Arial"/>
              </a:rPr>
              <a:t>mobility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33679">
              <a:lnSpc>
                <a:spcPts val="1639"/>
              </a:lnSpc>
              <a:spcBef>
                <a:spcPts val="660"/>
              </a:spcBef>
              <a:buFontTx/>
              <a:buAutoNum type="alphaLcParenBoth" startAt="5"/>
              <a:tabLst>
                <a:tab pos="232410" algn="l"/>
              </a:tabLst>
            </a:pPr>
            <a:r>
              <a:rPr sz="1500" spc="-110" dirty="0">
                <a:solidFill>
                  <a:prstClr val="black"/>
                </a:solidFill>
                <a:latin typeface="Arial"/>
                <a:cs typeface="Arial"/>
              </a:rPr>
              <a:t>Role </a:t>
            </a:r>
            <a:r>
              <a:rPr sz="15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5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prstClr val="black"/>
                </a:solidFill>
                <a:latin typeface="Arial"/>
                <a:cs typeface="Arial"/>
              </a:rPr>
              <a:t>labour  </a:t>
            </a:r>
            <a:r>
              <a:rPr sz="1500" spc="-35" dirty="0">
                <a:solidFill>
                  <a:prstClr val="black"/>
                </a:solidFill>
                <a:latin typeface="Arial"/>
                <a:cs typeface="Arial"/>
              </a:rPr>
              <a:t>union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5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HRM Components and health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HR Planning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Recruitment Selection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Training &amp; development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Management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Compensation &amp; benefits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Health &amp; safety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HR information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206991"/>
            <a:ext cx="2667000" cy="624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r>
              <a:rPr lang="en-US" b="1" u="sng" dirty="0" smtClean="0"/>
              <a:t>1. HR Planning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Goal </a:t>
            </a:r>
            <a:r>
              <a:rPr lang="en-US" dirty="0"/>
              <a:t>Directed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Future oriented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Quantitative &amp; </a:t>
            </a:r>
            <a:r>
              <a:rPr lang="en-US" dirty="0" smtClean="0"/>
              <a:t>Qualitative 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System  Oriented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Time Horizons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Part of Corporate plan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Part of Acquisition Plan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246797"/>
            <a:ext cx="2667000" cy="624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/>
              <a:t>2. </a:t>
            </a:r>
            <a:r>
              <a:rPr lang="en-US" b="1" u="sng" dirty="0" smtClean="0"/>
              <a:t>Recruitment Selection 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Internal </a:t>
            </a:r>
            <a:r>
              <a:rPr lang="en-US" dirty="0"/>
              <a:t>Sources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External Sources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246797"/>
            <a:ext cx="2667000" cy="624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r>
              <a:rPr lang="en-US" b="1" u="sng" dirty="0" smtClean="0"/>
              <a:t>3</a:t>
            </a:r>
            <a:r>
              <a:rPr lang="en-US" b="1" u="sng" dirty="0"/>
              <a:t>. Training &amp; Development </a:t>
            </a:r>
            <a:endParaRPr lang="en-US" b="1" u="sng" dirty="0" smtClean="0"/>
          </a:p>
          <a:p>
            <a:pPr algn="ctr"/>
            <a:endParaRPr lang="en-US" b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Update capabilities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Develop Healthy Attributes (Qualities)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Socialization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Develop future potential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Improve productivity </a:t>
            </a:r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 smtClean="0"/>
          </a:p>
          <a:p>
            <a:pPr algn="ctr"/>
            <a:endParaRPr lang="en-US" b="1" u="sng" dirty="0"/>
          </a:p>
          <a:p>
            <a:pPr algn="ctr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955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206991"/>
            <a:ext cx="2667000" cy="624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u="sng" dirty="0" smtClean="0"/>
              <a:t>4</a:t>
            </a:r>
            <a:r>
              <a:rPr lang="en-US" b="1" u="sng" dirty="0"/>
              <a:t>. </a:t>
            </a:r>
            <a:r>
              <a:rPr lang="en-US" b="1" u="sng" dirty="0" smtClean="0"/>
              <a:t>Performance Management </a:t>
            </a:r>
            <a:endParaRPr lang="en-US" b="1" u="sng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Systematic </a:t>
            </a:r>
            <a:endParaRPr lang="en-US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/>
              <a:t>Objective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/>
              <a:t>Focus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Periodic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/>
              <a:t>Judgmental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Corrective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24200" y="246797"/>
            <a:ext cx="2667000" cy="624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b="1" u="sng" dirty="0" smtClean="0"/>
              <a:t>5</a:t>
            </a:r>
            <a:r>
              <a:rPr lang="en-US" b="1" u="sng" dirty="0"/>
              <a:t>. Compensation &amp; Benefits </a:t>
            </a:r>
            <a:endParaRPr lang="en-US" b="1" u="sng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Direct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Pay, incentive, base pay, merit pay </a:t>
            </a: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Indirect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20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Benefits, services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246797"/>
            <a:ext cx="2667000" cy="624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b="1" u="sng" dirty="0" smtClean="0"/>
              <a:t>6.Health &amp; Safety </a:t>
            </a:r>
            <a:endParaRPr lang="en-US" b="1" u="sng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Causes </a:t>
            </a:r>
            <a:r>
              <a:rPr lang="en-US" dirty="0"/>
              <a:t>of Accident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Prevention of Accident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Ensuring Job Safety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Healthy </a:t>
            </a:r>
            <a:r>
              <a:rPr lang="en-US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40981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HR </a:t>
            </a:r>
            <a:r>
              <a:rPr lang="en-US" dirty="0"/>
              <a:t>Planning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Directed </a:t>
            </a:r>
          </a:p>
          <a:p>
            <a:r>
              <a:rPr lang="en-US" dirty="0" smtClean="0"/>
              <a:t>Future oriented </a:t>
            </a:r>
          </a:p>
          <a:p>
            <a:r>
              <a:rPr lang="en-US" dirty="0" smtClean="0"/>
              <a:t>Quantitative &amp; </a:t>
            </a:r>
            <a:r>
              <a:rPr lang="en-US" dirty="0" smtClean="0"/>
              <a:t>Qualitative </a:t>
            </a:r>
            <a:endParaRPr lang="en-US" dirty="0" smtClean="0"/>
          </a:p>
          <a:p>
            <a:r>
              <a:rPr lang="en-US" dirty="0" smtClean="0"/>
              <a:t>System  Oriented </a:t>
            </a:r>
          </a:p>
          <a:p>
            <a:r>
              <a:rPr lang="en-US" dirty="0" smtClean="0"/>
              <a:t>Time Horizons </a:t>
            </a:r>
          </a:p>
          <a:p>
            <a:r>
              <a:rPr lang="en-US" dirty="0" smtClean="0"/>
              <a:t>Part of Corporate plan </a:t>
            </a:r>
          </a:p>
          <a:p>
            <a:r>
              <a:rPr lang="en-US" dirty="0" smtClean="0"/>
              <a:t>Part of Acquisition Plan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Recruitment </a:t>
            </a:r>
            <a:r>
              <a:rPr lang="en-US" dirty="0"/>
              <a:t>Selection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Sources </a:t>
            </a:r>
          </a:p>
          <a:p>
            <a:r>
              <a:rPr lang="en-US" dirty="0" smtClean="0"/>
              <a:t>External 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Training &amp;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capabilities </a:t>
            </a:r>
          </a:p>
          <a:p>
            <a:r>
              <a:rPr lang="en-US" dirty="0" smtClean="0"/>
              <a:t>Develop Healthy Attributes (Qualities)</a:t>
            </a:r>
          </a:p>
          <a:p>
            <a:r>
              <a:rPr lang="en-US" dirty="0" smtClean="0"/>
              <a:t>Socialization </a:t>
            </a:r>
          </a:p>
          <a:p>
            <a:r>
              <a:rPr lang="en-US" dirty="0" smtClean="0"/>
              <a:t>Develop future potential </a:t>
            </a:r>
          </a:p>
          <a:p>
            <a:r>
              <a:rPr lang="en-US" dirty="0" smtClean="0"/>
              <a:t>Improve productivity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Performance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</a:t>
            </a:r>
          </a:p>
          <a:p>
            <a:r>
              <a:rPr lang="en-US" dirty="0" smtClean="0"/>
              <a:t>Objective </a:t>
            </a:r>
          </a:p>
          <a:p>
            <a:r>
              <a:rPr lang="en-US" dirty="0" smtClean="0"/>
              <a:t>Focus </a:t>
            </a:r>
          </a:p>
          <a:p>
            <a:r>
              <a:rPr lang="en-US" dirty="0" smtClean="0"/>
              <a:t>Periodic </a:t>
            </a:r>
          </a:p>
          <a:p>
            <a:r>
              <a:rPr lang="en-US" dirty="0" smtClean="0"/>
              <a:t>Judgmental </a:t>
            </a:r>
          </a:p>
          <a:p>
            <a:r>
              <a:rPr lang="en-US" dirty="0" smtClean="0"/>
              <a:t>Corrective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Compensation &amp;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Direct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Pay, incentive, base pay, merit pay </a:t>
            </a:r>
          </a:p>
          <a:p>
            <a:r>
              <a:rPr lang="en-US" b="1" dirty="0" smtClean="0"/>
              <a:t>Indirect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Benefits,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Health &amp; 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of Accident </a:t>
            </a:r>
          </a:p>
          <a:p>
            <a:r>
              <a:rPr lang="en-US" dirty="0" smtClean="0"/>
              <a:t>Prevention of Accident </a:t>
            </a:r>
          </a:p>
          <a:p>
            <a:r>
              <a:rPr lang="en-US" dirty="0" smtClean="0"/>
              <a:t>Ensuring Job Safety </a:t>
            </a:r>
          </a:p>
          <a:p>
            <a:r>
              <a:rPr lang="en-US" dirty="0" smtClean="0"/>
              <a:t>Violence </a:t>
            </a:r>
          </a:p>
          <a:p>
            <a:r>
              <a:rPr lang="en-US" dirty="0" smtClean="0"/>
              <a:t>Healthy Environment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r>
              <a:rPr lang="en-US" dirty="0"/>
              <a:t>, of Human resource management (HRM) </a:t>
            </a:r>
          </a:p>
          <a:p>
            <a:r>
              <a:rPr lang="en-US" dirty="0" smtClean="0"/>
              <a:t>Relationship </a:t>
            </a:r>
            <a:r>
              <a:rPr lang="en-US" dirty="0"/>
              <a:t>among HRH planning, production and HRM and HRD utilization</a:t>
            </a:r>
          </a:p>
          <a:p>
            <a:r>
              <a:rPr lang="en-US" dirty="0" smtClean="0"/>
              <a:t>Component</a:t>
            </a:r>
            <a:r>
              <a:rPr lang="en-US" dirty="0"/>
              <a:t>, role and function of HRM</a:t>
            </a:r>
          </a:p>
          <a:p>
            <a:r>
              <a:rPr lang="en-US" dirty="0" smtClean="0"/>
              <a:t>Factors </a:t>
            </a:r>
            <a:r>
              <a:rPr lang="en-US" dirty="0"/>
              <a:t>affecting HRM practice in health service organizations (HSOs)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HR information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</a:p>
          <a:p>
            <a:r>
              <a:rPr lang="en-US" dirty="0" smtClean="0"/>
              <a:t>Behavior Management </a:t>
            </a:r>
          </a:p>
          <a:p>
            <a:r>
              <a:rPr lang="en-US" dirty="0" smtClean="0"/>
              <a:t>Motivation </a:t>
            </a:r>
          </a:p>
          <a:p>
            <a:r>
              <a:rPr lang="en-US" dirty="0" smtClean="0"/>
              <a:t>Feeling Expression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Scope and functional area of HRM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663860"/>
              </p:ext>
            </p:extLst>
          </p:nvPr>
        </p:nvGraphicFramePr>
        <p:xfrm>
          <a:off x="457200" y="10668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val 4"/>
          <p:cNvSpPr/>
          <p:nvPr/>
        </p:nvSpPr>
        <p:spPr>
          <a:xfrm>
            <a:off x="5063485" y="2167854"/>
            <a:ext cx="1120660" cy="9765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prstClr val="white"/>
                </a:solidFill>
              </a:rPr>
              <a:t>Car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60291" y="4648200"/>
            <a:ext cx="1568709" cy="1463026"/>
            <a:chOff x="3520082" y="3134"/>
            <a:chExt cx="1189434" cy="1189434"/>
          </a:xfrm>
        </p:grpSpPr>
        <p:sp>
          <p:nvSpPr>
            <p:cNvPr id="14" name="Oval 13"/>
            <p:cNvSpPr/>
            <p:nvPr/>
          </p:nvSpPr>
          <p:spPr>
            <a:xfrm>
              <a:off x="3520082" y="3134"/>
              <a:ext cx="1189434" cy="11894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694271" y="177323"/>
              <a:ext cx="841056" cy="841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prstClr val="white"/>
                  </a:solidFill>
                </a:rPr>
                <a:t>MGMT information System 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4"/>
          <p:cNvSpPr/>
          <p:nvPr/>
        </p:nvSpPr>
        <p:spPr>
          <a:xfrm>
            <a:off x="5343089" y="4295742"/>
            <a:ext cx="841056" cy="8410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 smtClean="0">
                <a:solidFill>
                  <a:prstClr val="white"/>
                </a:solidFill>
              </a:rPr>
              <a:t>Employee-Employer Relationship</a:t>
            </a:r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600200" y="1695020"/>
            <a:ext cx="1449525" cy="1449352"/>
            <a:chOff x="3520082" y="3134"/>
            <a:chExt cx="1189434" cy="1189434"/>
          </a:xfrm>
        </p:grpSpPr>
        <p:sp>
          <p:nvSpPr>
            <p:cNvPr id="20" name="Oval 19"/>
            <p:cNvSpPr/>
            <p:nvPr/>
          </p:nvSpPr>
          <p:spPr>
            <a:xfrm>
              <a:off x="3520082" y="3134"/>
              <a:ext cx="1189434" cy="11894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3694271" y="177323"/>
              <a:ext cx="841056" cy="841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white"/>
                  </a:solidFill>
                </a:rPr>
                <a:t>Employee-Employer Relationship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16613" y="2085830"/>
            <a:ext cx="1449525" cy="1449352"/>
            <a:chOff x="3520082" y="3134"/>
            <a:chExt cx="1189434" cy="1189434"/>
          </a:xfrm>
        </p:grpSpPr>
        <p:sp>
          <p:nvSpPr>
            <p:cNvPr id="23" name="Oval 22"/>
            <p:cNvSpPr/>
            <p:nvPr/>
          </p:nvSpPr>
          <p:spPr>
            <a:xfrm>
              <a:off x="3520082" y="3134"/>
              <a:ext cx="1189434" cy="11894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694271" y="177323"/>
              <a:ext cx="841056" cy="841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white"/>
                  </a:solidFill>
                </a:rPr>
                <a:t>Compensation and Benefits 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28892" y="3937293"/>
            <a:ext cx="1449525" cy="1449352"/>
            <a:chOff x="3520082" y="3134"/>
            <a:chExt cx="1189434" cy="1189434"/>
          </a:xfrm>
        </p:grpSpPr>
        <p:sp>
          <p:nvSpPr>
            <p:cNvPr id="26" name="Oval 25"/>
            <p:cNvSpPr/>
            <p:nvPr/>
          </p:nvSpPr>
          <p:spPr>
            <a:xfrm>
              <a:off x="3520082" y="3134"/>
              <a:ext cx="1189434" cy="11894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694271" y="177323"/>
              <a:ext cx="841056" cy="841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white"/>
                  </a:solidFill>
                </a:rPr>
                <a:t>Career MGMT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23815" y="5029200"/>
            <a:ext cx="1449525" cy="1449352"/>
            <a:chOff x="3520082" y="3134"/>
            <a:chExt cx="1189434" cy="1189434"/>
          </a:xfrm>
        </p:grpSpPr>
        <p:sp>
          <p:nvSpPr>
            <p:cNvPr id="29" name="Oval 28"/>
            <p:cNvSpPr/>
            <p:nvPr/>
          </p:nvSpPr>
          <p:spPr>
            <a:xfrm>
              <a:off x="3520082" y="3134"/>
              <a:ext cx="1189434" cy="11894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3694271" y="177323"/>
              <a:ext cx="841056" cy="841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white"/>
                  </a:solidFill>
                </a:rPr>
                <a:t>Performance &amp; MGMT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3617" y="2926578"/>
            <a:ext cx="5064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8398">
            <a:off x="5441394" y="4420450"/>
            <a:ext cx="506413" cy="44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2582">
            <a:off x="5930938" y="3853477"/>
            <a:ext cx="5064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71638">
            <a:off x="3464651" y="3576719"/>
            <a:ext cx="5064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2548">
            <a:off x="3640272" y="3026859"/>
            <a:ext cx="50641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7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HRM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3474"/>
            <a:ext cx="8686800" cy="572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99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324357"/>
            <a:ext cx="754507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30" dirty="0"/>
              <a:t>Difference </a:t>
            </a:r>
            <a:r>
              <a:rPr sz="3500" spc="-105" dirty="0"/>
              <a:t>between </a:t>
            </a:r>
            <a:r>
              <a:rPr sz="3500" spc="-140" dirty="0"/>
              <a:t>personnel </a:t>
            </a:r>
            <a:r>
              <a:rPr sz="3500" spc="-210" dirty="0"/>
              <a:t>mg </a:t>
            </a:r>
            <a:r>
              <a:rPr sz="3500" spc="55" dirty="0"/>
              <a:t>&amp;</a:t>
            </a:r>
            <a:r>
              <a:rPr sz="3500" spc="-405" dirty="0"/>
              <a:t> </a:t>
            </a:r>
            <a:r>
              <a:rPr sz="3500" spc="-305" dirty="0"/>
              <a:t>HRM</a:t>
            </a:r>
            <a:endParaRPr sz="35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156461"/>
            <a:ext cx="82270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201160" algn="l"/>
              </a:tabLst>
            </a:pPr>
            <a:r>
              <a:rPr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4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4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000" b="1" spc="-14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14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000" b="1" spc="-2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sz="2000" b="1" spc="-14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7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000" b="1" spc="-2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2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000" b="1" spc="-1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en-US" sz="2000" b="1" spc="-1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endParaRPr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86230"/>
            <a:ext cx="4303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spcBef>
                <a:spcPts val="105"/>
              </a:spcBef>
              <a:buFontTx/>
              <a:buChar char="•"/>
              <a:tabLst>
                <a:tab pos="355600" algn="l"/>
                <a:tab pos="356235" algn="l"/>
                <a:tab pos="4201160" algn="l"/>
              </a:tabLst>
            </a:pPr>
            <a:r>
              <a:rPr sz="2000" spc="-65" dirty="0">
                <a:solidFill>
                  <a:prstClr val="black"/>
                </a:solidFill>
                <a:latin typeface="Arial"/>
                <a:cs typeface="Arial"/>
              </a:rPr>
              <a:t>Mg</a:t>
            </a:r>
            <a:r>
              <a:rPr sz="2000" spc="-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prstClr val="black"/>
                </a:solidFill>
                <a:latin typeface="Arial"/>
                <a:cs typeface="Arial"/>
              </a:rPr>
              <a:t>peopl</a:t>
            </a:r>
            <a:r>
              <a:rPr sz="2000" spc="-7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prstClr val="black"/>
                </a:solidFill>
                <a:latin typeface="Arial"/>
                <a:cs typeface="Arial"/>
              </a:rPr>
              <a:t>emp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-7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ed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	•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257170"/>
            <a:ext cx="3689985" cy="29832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3535">
              <a:lnSpc>
                <a:spcPts val="2160"/>
              </a:lnSpc>
              <a:spcBef>
                <a:spcPts val="37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Employees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treated 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as 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economic </a:t>
            </a:r>
            <a:r>
              <a:rPr sz="2000" spc="-95" dirty="0">
                <a:solidFill>
                  <a:prstClr val="black"/>
                </a:solidFill>
                <a:latin typeface="Arial"/>
                <a:cs typeface="Arial"/>
              </a:rPr>
              <a:t>man 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his </a:t>
            </a:r>
            <a:r>
              <a:rPr sz="2000" spc="-95" dirty="0">
                <a:solidFill>
                  <a:prstClr val="black"/>
                </a:solidFill>
                <a:latin typeface="Arial"/>
                <a:cs typeface="Arial"/>
              </a:rPr>
              <a:t>service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are  </a:t>
            </a: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exchanged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salary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lnSpc>
                <a:spcPts val="2280"/>
              </a:lnSpc>
              <a:spcBef>
                <a:spcPts val="209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Employee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2000" spc="-75" dirty="0">
                <a:solidFill>
                  <a:prstClr val="black"/>
                </a:solidFill>
                <a:latin typeface="Arial"/>
                <a:cs typeface="Arial"/>
              </a:rPr>
              <a:t>viewed 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tool,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equipment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283845" indent="-343535" algn="just">
              <a:lnSpc>
                <a:spcPts val="2160"/>
              </a:lnSpc>
              <a:spcBef>
                <a:spcPts val="509"/>
              </a:spcBef>
              <a:buFontTx/>
              <a:buChar char="•"/>
              <a:tabLst>
                <a:tab pos="356235" algn="l"/>
              </a:tabLst>
            </a:pP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Employee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treated 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cost  center. </a:t>
            </a:r>
            <a:r>
              <a:rPr sz="2000" spc="-85" dirty="0">
                <a:solidFill>
                  <a:prstClr val="black"/>
                </a:solidFill>
                <a:latin typeface="Arial"/>
                <a:cs typeface="Arial"/>
              </a:rPr>
              <a:t>Therefore </a:t>
            </a:r>
            <a:r>
              <a:rPr sz="2000" spc="-120" dirty="0">
                <a:solidFill>
                  <a:prstClr val="black"/>
                </a:solidFill>
                <a:latin typeface="Arial"/>
                <a:cs typeface="Arial"/>
              </a:rPr>
              <a:t>mg 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controls 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cost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labour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 algn="just">
              <a:lnSpc>
                <a:spcPts val="2280"/>
              </a:lnSpc>
              <a:spcBef>
                <a:spcPts val="209"/>
              </a:spcBef>
              <a:buFontTx/>
              <a:buChar char="•"/>
              <a:tabLst>
                <a:tab pos="356235" algn="l"/>
              </a:tabLst>
            </a:pP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Employees </a:t>
            </a:r>
            <a:r>
              <a:rPr sz="2000" spc="-120" dirty="0">
                <a:solidFill>
                  <a:prstClr val="black"/>
                </a:solidFill>
                <a:latin typeface="Arial"/>
                <a:cs typeface="Arial"/>
              </a:rPr>
              <a:t>used 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prstClr val="black"/>
                </a:solidFill>
                <a:latin typeface="Arial"/>
                <a:cs typeface="Arial"/>
              </a:rPr>
              <a:t>organization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benefit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580075"/>
            <a:ext cx="3027045" cy="94106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3535">
              <a:lnSpc>
                <a:spcPts val="2160"/>
              </a:lnSpc>
              <a:spcBef>
                <a:spcPts val="37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110" dirty="0">
                <a:solidFill>
                  <a:prstClr val="black"/>
                </a:solidFill>
                <a:latin typeface="Arial"/>
                <a:cs typeface="Arial"/>
              </a:rPr>
              <a:t>Personnel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function </a:t>
            </a:r>
            <a:r>
              <a:rPr sz="2000" spc="-11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-2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prstClr val="black"/>
                </a:solidFill>
                <a:latin typeface="Arial"/>
                <a:cs typeface="Arial"/>
              </a:rPr>
              <a:t>only  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auxiliary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prstClr val="black"/>
                </a:solidFill>
                <a:latin typeface="Arial"/>
                <a:cs typeface="Arial"/>
              </a:rPr>
              <a:t>(secondary)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204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80" dirty="0">
                <a:solidFill>
                  <a:prstClr val="black"/>
                </a:solidFill>
                <a:latin typeface="Arial"/>
                <a:cs typeface="Arial"/>
              </a:rPr>
              <a:t>Short 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term</a:t>
            </a:r>
            <a:r>
              <a:rPr sz="20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prstClr val="black"/>
                </a:solidFill>
                <a:latin typeface="Arial"/>
                <a:cs typeface="Arial"/>
              </a:rPr>
              <a:t>perspective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527" y="1586230"/>
            <a:ext cx="3796029" cy="481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ts val="2280"/>
              </a:lnSpc>
              <a:spcBef>
                <a:spcPts val="105"/>
              </a:spcBef>
            </a:pPr>
            <a:r>
              <a:rPr sz="2000" spc="-65" dirty="0">
                <a:solidFill>
                  <a:prstClr val="black"/>
                </a:solidFill>
                <a:latin typeface="Arial"/>
                <a:cs typeface="Arial"/>
              </a:rPr>
              <a:t>Mg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employees</a:t>
            </a:r>
            <a:r>
              <a:rPr sz="2000" spc="-2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prstClr val="black"/>
                </a:solidFill>
                <a:latin typeface="Arial"/>
                <a:cs typeface="Arial"/>
              </a:rPr>
              <a:t>skills,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Knowledge,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prstClr val="black"/>
                </a:solidFill>
                <a:latin typeface="Arial"/>
                <a:cs typeface="Arial"/>
              </a:rPr>
              <a:t>abilities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68580" indent="-343535">
              <a:lnSpc>
                <a:spcPts val="2160"/>
              </a:lnSpc>
              <a:spcBef>
                <a:spcPts val="509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Employees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treated 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as  </a:t>
            </a:r>
            <a:r>
              <a:rPr sz="2000" spc="-85" dirty="0">
                <a:solidFill>
                  <a:prstClr val="black"/>
                </a:solidFill>
                <a:latin typeface="Arial"/>
                <a:cs typeface="Arial"/>
              </a:rPr>
              <a:t>economic, 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social </a:t>
            </a:r>
            <a:r>
              <a:rPr sz="2000" spc="30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prstClr val="black"/>
                </a:solidFill>
                <a:latin typeface="Arial"/>
                <a:cs typeface="Arial"/>
              </a:rPr>
              <a:t>psychological  man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lnSpc>
                <a:spcPts val="2280"/>
              </a:lnSpc>
              <a:spcBef>
                <a:spcPts val="21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114" dirty="0">
                <a:solidFill>
                  <a:prstClr val="black"/>
                </a:solidFill>
                <a:latin typeface="Arial"/>
                <a:cs typeface="Arial"/>
              </a:rPr>
              <a:t>Employee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treated 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000" spc="-15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resource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07975" indent="-343535">
              <a:lnSpc>
                <a:spcPts val="2160"/>
              </a:lnSpc>
              <a:spcBef>
                <a:spcPts val="509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Employees 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treated 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profit  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center. </a:t>
            </a:r>
            <a:r>
              <a:rPr sz="2000" spc="-80" dirty="0">
                <a:solidFill>
                  <a:prstClr val="black"/>
                </a:solidFill>
                <a:latin typeface="Arial"/>
                <a:cs typeface="Arial"/>
              </a:rPr>
              <a:t>Therefore, invest 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in  </a:t>
            </a:r>
            <a:r>
              <a:rPr sz="2000" spc="-80" dirty="0">
                <a:solidFill>
                  <a:prstClr val="black"/>
                </a:solidFill>
                <a:latin typeface="Arial"/>
                <a:cs typeface="Arial"/>
              </a:rPr>
              <a:t>human</a:t>
            </a:r>
            <a:r>
              <a:rPr sz="2000" spc="-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prstClr val="black"/>
                </a:solidFill>
                <a:latin typeface="Arial"/>
                <a:cs typeface="Arial"/>
              </a:rPr>
              <a:t>resource.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lnSpc>
                <a:spcPct val="90100"/>
              </a:lnSpc>
              <a:spcBef>
                <a:spcPts val="45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125" dirty="0">
                <a:solidFill>
                  <a:prstClr val="black"/>
                </a:solidFill>
                <a:latin typeface="Arial"/>
                <a:cs typeface="Arial"/>
              </a:rPr>
              <a:t>Employees </a:t>
            </a:r>
            <a:r>
              <a:rPr sz="2000" spc="-120" dirty="0">
                <a:solidFill>
                  <a:prstClr val="black"/>
                </a:solidFill>
                <a:latin typeface="Arial"/>
                <a:cs typeface="Arial"/>
              </a:rPr>
              <a:t>used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sz="20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multi-mutual 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benefit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z="2000" spc="-65" dirty="0">
                <a:solidFill>
                  <a:prstClr val="black"/>
                </a:solidFill>
                <a:latin typeface="Arial"/>
                <a:cs typeface="Arial"/>
              </a:rPr>
              <a:t>org, </a:t>
            </a:r>
            <a:r>
              <a:rPr sz="2000" spc="-100" dirty="0">
                <a:solidFill>
                  <a:prstClr val="black"/>
                </a:solidFill>
                <a:latin typeface="Arial"/>
                <a:cs typeface="Arial"/>
              </a:rPr>
              <a:t>employees </a:t>
            </a:r>
            <a:r>
              <a:rPr sz="2000" spc="30" dirty="0">
                <a:solidFill>
                  <a:prstClr val="black"/>
                </a:solidFill>
                <a:latin typeface="Arial"/>
                <a:cs typeface="Arial"/>
              </a:rPr>
              <a:t>&amp; 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206375" indent="-343535">
              <a:lnSpc>
                <a:spcPts val="2160"/>
              </a:lnSpc>
              <a:spcBef>
                <a:spcPts val="509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175" dirty="0">
                <a:solidFill>
                  <a:prstClr val="black"/>
                </a:solidFill>
                <a:latin typeface="Arial"/>
                <a:cs typeface="Arial"/>
              </a:rPr>
              <a:t>HRM </a:t>
            </a:r>
            <a:r>
              <a:rPr sz="2000" spc="-110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2000" spc="-155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000" spc="-75" dirty="0">
                <a:solidFill>
                  <a:prstClr val="black"/>
                </a:solidFill>
                <a:latin typeface="Arial"/>
                <a:cs typeface="Arial"/>
              </a:rPr>
              <a:t>strategic(planned) </a:t>
            </a:r>
            <a:r>
              <a:rPr sz="2000" spc="-120" dirty="0">
                <a:solidFill>
                  <a:prstClr val="black"/>
                </a:solidFill>
                <a:latin typeface="Arial"/>
                <a:cs typeface="Arial"/>
              </a:rPr>
              <a:t>mg 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209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spc="-145" dirty="0">
                <a:solidFill>
                  <a:prstClr val="black"/>
                </a:solidFill>
                <a:latin typeface="Arial"/>
                <a:cs typeface="Arial"/>
              </a:rPr>
              <a:t>Long 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term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prstClr val="black"/>
                </a:solidFill>
                <a:latin typeface="Arial"/>
                <a:cs typeface="Arial"/>
              </a:rPr>
              <a:t>perspective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7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HRM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Globalization </a:t>
            </a:r>
          </a:p>
          <a:p>
            <a:r>
              <a:rPr lang="en-US" dirty="0" smtClean="0"/>
              <a:t>Complexity </a:t>
            </a:r>
          </a:p>
          <a:p>
            <a:r>
              <a:rPr lang="en-US" dirty="0" smtClean="0"/>
              <a:t>Technological change </a:t>
            </a:r>
          </a:p>
          <a:p>
            <a:r>
              <a:rPr lang="en-US" dirty="0" smtClean="0"/>
              <a:t>Work force diversity </a:t>
            </a:r>
          </a:p>
          <a:p>
            <a:r>
              <a:rPr lang="en-US" dirty="0" smtClean="0"/>
              <a:t>New HRM concerns </a:t>
            </a:r>
          </a:p>
          <a:p>
            <a:r>
              <a:rPr lang="en-US" dirty="0" smtClean="0"/>
              <a:t>Management of change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of HRM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240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161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Relationship </a:t>
            </a:r>
            <a:r>
              <a:rPr lang="en-US" b="1" dirty="0"/>
              <a:t>among HRH planning, production and HRM and HRD utilization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02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Human Resource for Health  Planning ……??????</a:t>
            </a:r>
          </a:p>
          <a:p>
            <a:r>
              <a:rPr lang="en-US" dirty="0" smtClean="0"/>
              <a:t> What are the Production for Human Resource for Health…?????</a:t>
            </a:r>
          </a:p>
          <a:p>
            <a:r>
              <a:rPr lang="en-US" dirty="0" smtClean="0"/>
              <a:t>Area/Scope/Applications of the Human Resource Utilization for Health …….????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0478"/>
            <a:ext cx="8534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20" dirty="0">
                <a:latin typeface="Arial"/>
                <a:cs typeface="Arial"/>
              </a:rPr>
              <a:t>HUMAN </a:t>
            </a:r>
            <a:r>
              <a:rPr sz="3600" b="1" spc="-565" dirty="0" smtClean="0">
                <a:latin typeface="Arial"/>
                <a:cs typeface="Arial"/>
              </a:rPr>
              <a:t>R</a:t>
            </a:r>
            <a:r>
              <a:rPr lang="en-US" sz="3600" b="1" spc="-565" dirty="0" smtClean="0">
                <a:latin typeface="Arial"/>
                <a:cs typeface="Arial"/>
              </a:rPr>
              <a:t> </a:t>
            </a:r>
            <a:r>
              <a:rPr sz="3600" b="1" spc="-565" dirty="0" smtClean="0">
                <a:latin typeface="Arial"/>
                <a:cs typeface="Arial"/>
              </a:rPr>
              <a:t>E</a:t>
            </a:r>
            <a:r>
              <a:rPr lang="en-US" sz="3600" b="1" spc="-565" dirty="0" smtClean="0">
                <a:latin typeface="Arial"/>
                <a:cs typeface="Arial"/>
              </a:rPr>
              <a:t> </a:t>
            </a:r>
            <a:r>
              <a:rPr sz="3600" b="1" spc="-565" dirty="0" smtClean="0">
                <a:latin typeface="Arial"/>
                <a:cs typeface="Arial"/>
              </a:rPr>
              <a:t>S</a:t>
            </a:r>
            <a:r>
              <a:rPr lang="en-US" sz="3600" b="1" spc="-565" dirty="0" smtClean="0">
                <a:latin typeface="Arial"/>
                <a:cs typeface="Arial"/>
              </a:rPr>
              <a:t> </a:t>
            </a:r>
            <a:r>
              <a:rPr sz="3600" b="1" spc="-565" dirty="0" smtClean="0">
                <a:latin typeface="Arial"/>
                <a:cs typeface="Arial"/>
              </a:rPr>
              <a:t>O</a:t>
            </a:r>
            <a:r>
              <a:rPr lang="en-US" sz="3600" b="1" spc="-565" dirty="0" smtClean="0">
                <a:latin typeface="Arial"/>
                <a:cs typeface="Arial"/>
              </a:rPr>
              <a:t> </a:t>
            </a:r>
            <a:r>
              <a:rPr sz="3600" b="1" spc="-565" dirty="0" smtClean="0">
                <a:latin typeface="Arial"/>
                <a:cs typeface="Arial"/>
              </a:rPr>
              <a:t>U</a:t>
            </a:r>
            <a:r>
              <a:rPr lang="en-US" sz="3600" b="1" spc="-565" dirty="0" smtClean="0">
                <a:latin typeface="Arial"/>
                <a:cs typeface="Arial"/>
              </a:rPr>
              <a:t> </a:t>
            </a:r>
            <a:r>
              <a:rPr sz="3600" b="1" spc="-565" dirty="0" smtClean="0">
                <a:latin typeface="Arial"/>
                <a:cs typeface="Arial"/>
              </a:rPr>
              <a:t>R</a:t>
            </a:r>
            <a:r>
              <a:rPr lang="en-US" sz="3600" b="1" spc="-565" dirty="0" smtClean="0">
                <a:latin typeface="Arial"/>
                <a:cs typeface="Arial"/>
              </a:rPr>
              <a:t> </a:t>
            </a:r>
            <a:r>
              <a:rPr sz="3600" b="1" spc="-565" dirty="0" smtClean="0">
                <a:latin typeface="Arial"/>
                <a:cs typeface="Arial"/>
              </a:rPr>
              <a:t>C</a:t>
            </a:r>
            <a:r>
              <a:rPr lang="en-US" sz="3600" b="1" spc="-565" dirty="0" smtClean="0">
                <a:latin typeface="Arial"/>
                <a:cs typeface="Arial"/>
              </a:rPr>
              <a:t> </a:t>
            </a:r>
            <a:r>
              <a:rPr sz="3600" b="1" spc="-565" dirty="0" smtClean="0">
                <a:latin typeface="Arial"/>
                <a:cs typeface="Arial"/>
              </a:rPr>
              <a:t>E</a:t>
            </a:r>
            <a:r>
              <a:rPr lang="en-US" sz="3600" b="1" spc="-565" dirty="0" smtClean="0">
                <a:latin typeface="Arial"/>
                <a:cs typeface="Arial"/>
              </a:rPr>
              <a:t>  </a:t>
            </a:r>
            <a:r>
              <a:rPr sz="3600" b="1" spc="-220" dirty="0" smtClean="0">
                <a:latin typeface="Arial"/>
                <a:cs typeface="Arial"/>
              </a:rPr>
              <a:t> </a:t>
            </a:r>
            <a:r>
              <a:rPr sz="3600" b="1" spc="-355" dirty="0">
                <a:latin typeface="Arial"/>
                <a:cs typeface="Arial"/>
              </a:rPr>
              <a:t>PLANNING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16744" y="1589468"/>
            <a:ext cx="2312035" cy="3597275"/>
            <a:chOff x="3416744" y="1589468"/>
            <a:chExt cx="2312035" cy="3597275"/>
          </a:xfrm>
        </p:grpSpPr>
        <p:sp>
          <p:nvSpPr>
            <p:cNvPr id="4" name="object 4"/>
            <p:cNvSpPr/>
            <p:nvPr/>
          </p:nvSpPr>
          <p:spPr>
            <a:xfrm>
              <a:off x="4501134" y="3609594"/>
              <a:ext cx="0" cy="1564640"/>
            </a:xfrm>
            <a:custGeom>
              <a:avLst/>
              <a:gdLst/>
              <a:ahLst/>
              <a:cxnLst/>
              <a:rect l="l" t="t" r="r" b="b"/>
              <a:pathLst>
                <a:path h="1564639">
                  <a:moveTo>
                    <a:pt x="0" y="1190243"/>
                  </a:moveTo>
                  <a:lnTo>
                    <a:pt x="0" y="1564131"/>
                  </a:lnTo>
                </a:path>
                <a:path h="1564639">
                  <a:moveTo>
                    <a:pt x="0" y="0"/>
                  </a:moveTo>
                  <a:lnTo>
                    <a:pt x="0" y="373887"/>
                  </a:lnTo>
                </a:path>
              </a:pathLst>
            </a:custGeom>
            <a:ln w="25908">
              <a:solidFill>
                <a:srgbClr val="4674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1134" y="2419350"/>
              <a:ext cx="0" cy="374015"/>
            </a:xfrm>
            <a:custGeom>
              <a:avLst/>
              <a:gdLst/>
              <a:ahLst/>
              <a:cxnLst/>
              <a:rect l="l" t="t" r="r" b="b"/>
              <a:pathLst>
                <a:path h="374014">
                  <a:moveTo>
                    <a:pt x="0" y="0"/>
                  </a:moveTo>
                  <a:lnTo>
                    <a:pt x="0" y="373888"/>
                  </a:lnTo>
                </a:path>
              </a:pathLst>
            </a:custGeom>
            <a:ln w="25908">
              <a:solidFill>
                <a:srgbClr val="3C66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9762" y="1602485"/>
              <a:ext cx="2143125" cy="817244"/>
            </a:xfrm>
            <a:custGeom>
              <a:avLst/>
              <a:gdLst/>
              <a:ahLst/>
              <a:cxnLst/>
              <a:rect l="l" t="t" r="r" b="b"/>
              <a:pathLst>
                <a:path w="2143125" h="817244">
                  <a:moveTo>
                    <a:pt x="20610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202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3"/>
                  </a:lnTo>
                  <a:lnTo>
                    <a:pt x="2061083" y="816863"/>
                  </a:lnTo>
                  <a:lnTo>
                    <a:pt x="2092862" y="810444"/>
                  </a:lnTo>
                  <a:lnTo>
                    <a:pt x="2118820" y="792940"/>
                  </a:lnTo>
                  <a:lnTo>
                    <a:pt x="2136324" y="766982"/>
                  </a:lnTo>
                  <a:lnTo>
                    <a:pt x="2142743" y="735202"/>
                  </a:lnTo>
                  <a:lnTo>
                    <a:pt x="2142743" y="81661"/>
                  </a:lnTo>
                  <a:lnTo>
                    <a:pt x="2136324" y="49881"/>
                  </a:lnTo>
                  <a:lnTo>
                    <a:pt x="2118820" y="23923"/>
                  </a:lnTo>
                  <a:lnTo>
                    <a:pt x="2092862" y="6419"/>
                  </a:lnTo>
                  <a:lnTo>
                    <a:pt x="20610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9762" y="1602485"/>
              <a:ext cx="2143125" cy="817244"/>
            </a:xfrm>
            <a:custGeom>
              <a:avLst/>
              <a:gdLst/>
              <a:ahLst/>
              <a:cxnLst/>
              <a:rect l="l" t="t" r="r" b="b"/>
              <a:pathLst>
                <a:path w="2143125" h="817244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2061083" y="0"/>
                  </a:lnTo>
                  <a:lnTo>
                    <a:pt x="2092862" y="6419"/>
                  </a:lnTo>
                  <a:lnTo>
                    <a:pt x="2118820" y="23923"/>
                  </a:lnTo>
                  <a:lnTo>
                    <a:pt x="2136324" y="49881"/>
                  </a:lnTo>
                  <a:lnTo>
                    <a:pt x="2142743" y="81661"/>
                  </a:lnTo>
                  <a:lnTo>
                    <a:pt x="2142743" y="735202"/>
                  </a:lnTo>
                  <a:lnTo>
                    <a:pt x="2136324" y="766982"/>
                  </a:lnTo>
                  <a:lnTo>
                    <a:pt x="2118820" y="792940"/>
                  </a:lnTo>
                  <a:lnTo>
                    <a:pt x="2092862" y="810444"/>
                  </a:lnTo>
                  <a:lnTo>
                    <a:pt x="2061083" y="816863"/>
                  </a:lnTo>
                  <a:lnTo>
                    <a:pt x="81661" y="816863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2"/>
                  </a:lnTo>
                  <a:lnTo>
                    <a:pt x="0" y="8166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3018" y="1738121"/>
              <a:ext cx="2143125" cy="817244"/>
            </a:xfrm>
            <a:custGeom>
              <a:avLst/>
              <a:gdLst/>
              <a:ahLst/>
              <a:cxnLst/>
              <a:rect l="l" t="t" r="r" b="b"/>
              <a:pathLst>
                <a:path w="2143125" h="817244">
                  <a:moveTo>
                    <a:pt x="20610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202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3"/>
                  </a:lnTo>
                  <a:lnTo>
                    <a:pt x="2061083" y="816863"/>
                  </a:lnTo>
                  <a:lnTo>
                    <a:pt x="2092862" y="810444"/>
                  </a:lnTo>
                  <a:lnTo>
                    <a:pt x="2118820" y="792940"/>
                  </a:lnTo>
                  <a:lnTo>
                    <a:pt x="2136324" y="766982"/>
                  </a:lnTo>
                  <a:lnTo>
                    <a:pt x="2142744" y="735202"/>
                  </a:lnTo>
                  <a:lnTo>
                    <a:pt x="2142744" y="81661"/>
                  </a:lnTo>
                  <a:lnTo>
                    <a:pt x="2136324" y="49881"/>
                  </a:lnTo>
                  <a:lnTo>
                    <a:pt x="2118820" y="23923"/>
                  </a:lnTo>
                  <a:lnTo>
                    <a:pt x="2092862" y="6419"/>
                  </a:lnTo>
                  <a:lnTo>
                    <a:pt x="20610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73018" y="1738121"/>
              <a:ext cx="2143125" cy="817244"/>
            </a:xfrm>
            <a:custGeom>
              <a:avLst/>
              <a:gdLst/>
              <a:ahLst/>
              <a:cxnLst/>
              <a:rect l="l" t="t" r="r" b="b"/>
              <a:pathLst>
                <a:path w="2143125" h="817244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2061083" y="0"/>
                  </a:lnTo>
                  <a:lnTo>
                    <a:pt x="2092862" y="6419"/>
                  </a:lnTo>
                  <a:lnTo>
                    <a:pt x="2118820" y="23923"/>
                  </a:lnTo>
                  <a:lnTo>
                    <a:pt x="2136324" y="49881"/>
                  </a:lnTo>
                  <a:lnTo>
                    <a:pt x="2142744" y="81661"/>
                  </a:lnTo>
                  <a:lnTo>
                    <a:pt x="2142744" y="735202"/>
                  </a:lnTo>
                  <a:lnTo>
                    <a:pt x="2136324" y="766982"/>
                  </a:lnTo>
                  <a:lnTo>
                    <a:pt x="2118820" y="792940"/>
                  </a:lnTo>
                  <a:lnTo>
                    <a:pt x="2092862" y="810444"/>
                  </a:lnTo>
                  <a:lnTo>
                    <a:pt x="2061083" y="816863"/>
                  </a:lnTo>
                  <a:lnTo>
                    <a:pt x="81661" y="816863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2"/>
                  </a:lnTo>
                  <a:lnTo>
                    <a:pt x="0" y="8166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60775" y="1996262"/>
            <a:ext cx="196659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5" dirty="0">
                <a:latin typeface="Arial"/>
                <a:cs typeface="Arial"/>
              </a:rPr>
              <a:t>Organizational</a:t>
            </a:r>
            <a:r>
              <a:rPr sz="1500" spc="-160" dirty="0">
                <a:latin typeface="Arial"/>
                <a:cs typeface="Arial"/>
              </a:rPr>
              <a:t> </a:t>
            </a:r>
            <a:r>
              <a:rPr sz="1500" spc="-55" dirty="0">
                <a:latin typeface="Arial"/>
                <a:cs typeface="Arial"/>
              </a:rPr>
              <a:t>objectives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69144" y="2779712"/>
            <a:ext cx="2007235" cy="978535"/>
            <a:chOff x="3569144" y="2779712"/>
            <a:chExt cx="2007235" cy="978535"/>
          </a:xfrm>
        </p:grpSpPr>
        <p:sp>
          <p:nvSpPr>
            <p:cNvPr id="12" name="object 12"/>
            <p:cNvSpPr/>
            <p:nvPr/>
          </p:nvSpPr>
          <p:spPr>
            <a:xfrm>
              <a:off x="3582162" y="2792729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203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4"/>
                  </a:lnTo>
                  <a:lnTo>
                    <a:pt x="1756283" y="816864"/>
                  </a:lnTo>
                  <a:lnTo>
                    <a:pt x="1788062" y="810444"/>
                  </a:lnTo>
                  <a:lnTo>
                    <a:pt x="1814020" y="792940"/>
                  </a:lnTo>
                  <a:lnTo>
                    <a:pt x="1831524" y="766982"/>
                  </a:lnTo>
                  <a:lnTo>
                    <a:pt x="1837943" y="735203"/>
                  </a:lnTo>
                  <a:lnTo>
                    <a:pt x="1837943" y="81661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82162" y="2792729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3" y="81661"/>
                  </a:lnTo>
                  <a:lnTo>
                    <a:pt x="1837943" y="735203"/>
                  </a:lnTo>
                  <a:lnTo>
                    <a:pt x="1831524" y="766982"/>
                  </a:lnTo>
                  <a:lnTo>
                    <a:pt x="1814020" y="792940"/>
                  </a:lnTo>
                  <a:lnTo>
                    <a:pt x="1788062" y="810444"/>
                  </a:lnTo>
                  <a:lnTo>
                    <a:pt x="1756283" y="816864"/>
                  </a:lnTo>
                  <a:lnTo>
                    <a:pt x="81661" y="816864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3"/>
                  </a:lnTo>
                  <a:lnTo>
                    <a:pt x="0" y="8166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25418" y="2928365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203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4"/>
                  </a:lnTo>
                  <a:lnTo>
                    <a:pt x="1756283" y="816864"/>
                  </a:lnTo>
                  <a:lnTo>
                    <a:pt x="1788062" y="810444"/>
                  </a:lnTo>
                  <a:lnTo>
                    <a:pt x="1814020" y="792940"/>
                  </a:lnTo>
                  <a:lnTo>
                    <a:pt x="1831524" y="766982"/>
                  </a:lnTo>
                  <a:lnTo>
                    <a:pt x="1837944" y="735203"/>
                  </a:lnTo>
                  <a:lnTo>
                    <a:pt x="1837944" y="81661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5418" y="2928365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4" y="81661"/>
                  </a:lnTo>
                  <a:lnTo>
                    <a:pt x="1837944" y="735203"/>
                  </a:lnTo>
                  <a:lnTo>
                    <a:pt x="1831524" y="766982"/>
                  </a:lnTo>
                  <a:lnTo>
                    <a:pt x="1814020" y="792940"/>
                  </a:lnTo>
                  <a:lnTo>
                    <a:pt x="1788062" y="810444"/>
                  </a:lnTo>
                  <a:lnTo>
                    <a:pt x="1756283" y="816864"/>
                  </a:lnTo>
                  <a:lnTo>
                    <a:pt x="81661" y="816864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3"/>
                  </a:lnTo>
                  <a:lnTo>
                    <a:pt x="0" y="8166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91483" y="3082544"/>
            <a:ext cx="130429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15595" marR="5080" indent="-303530">
              <a:lnSpc>
                <a:spcPts val="1639"/>
              </a:lnSpc>
              <a:spcBef>
                <a:spcPts val="285"/>
              </a:spcBef>
            </a:pPr>
            <a:r>
              <a:rPr sz="1500" spc="-85" dirty="0">
                <a:latin typeface="Arial"/>
                <a:cs typeface="Arial"/>
              </a:rPr>
              <a:t>Human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resource  </a:t>
            </a:r>
            <a:r>
              <a:rPr sz="1500" spc="-55" dirty="0">
                <a:latin typeface="Arial"/>
                <a:cs typeface="Arial"/>
              </a:rPr>
              <a:t>planning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69144" y="3969956"/>
            <a:ext cx="2007235" cy="978535"/>
            <a:chOff x="3569144" y="3969956"/>
            <a:chExt cx="2007235" cy="978535"/>
          </a:xfrm>
        </p:grpSpPr>
        <p:sp>
          <p:nvSpPr>
            <p:cNvPr id="18" name="object 18"/>
            <p:cNvSpPr/>
            <p:nvPr/>
          </p:nvSpPr>
          <p:spPr>
            <a:xfrm>
              <a:off x="3582162" y="3982974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202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3"/>
                  </a:lnTo>
                  <a:lnTo>
                    <a:pt x="1756283" y="816863"/>
                  </a:lnTo>
                  <a:lnTo>
                    <a:pt x="1788062" y="810444"/>
                  </a:lnTo>
                  <a:lnTo>
                    <a:pt x="1814020" y="792940"/>
                  </a:lnTo>
                  <a:lnTo>
                    <a:pt x="1831524" y="766982"/>
                  </a:lnTo>
                  <a:lnTo>
                    <a:pt x="1837943" y="735202"/>
                  </a:lnTo>
                  <a:lnTo>
                    <a:pt x="1837943" y="81661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82162" y="3982974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3" y="81661"/>
                  </a:lnTo>
                  <a:lnTo>
                    <a:pt x="1837943" y="735202"/>
                  </a:lnTo>
                  <a:lnTo>
                    <a:pt x="1831524" y="766982"/>
                  </a:lnTo>
                  <a:lnTo>
                    <a:pt x="1814020" y="792940"/>
                  </a:lnTo>
                  <a:lnTo>
                    <a:pt x="1788062" y="810444"/>
                  </a:lnTo>
                  <a:lnTo>
                    <a:pt x="1756283" y="816863"/>
                  </a:lnTo>
                  <a:lnTo>
                    <a:pt x="81661" y="816863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2"/>
                  </a:lnTo>
                  <a:lnTo>
                    <a:pt x="0" y="8166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25418" y="4118610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0"/>
                  </a:lnTo>
                  <a:lnTo>
                    <a:pt x="0" y="735202"/>
                  </a:lnTo>
                  <a:lnTo>
                    <a:pt x="6419" y="766982"/>
                  </a:lnTo>
                  <a:lnTo>
                    <a:pt x="23923" y="792940"/>
                  </a:lnTo>
                  <a:lnTo>
                    <a:pt x="49881" y="810444"/>
                  </a:lnTo>
                  <a:lnTo>
                    <a:pt x="81661" y="816863"/>
                  </a:lnTo>
                  <a:lnTo>
                    <a:pt x="1756283" y="816863"/>
                  </a:lnTo>
                  <a:lnTo>
                    <a:pt x="1788062" y="810444"/>
                  </a:lnTo>
                  <a:lnTo>
                    <a:pt x="1814020" y="792940"/>
                  </a:lnTo>
                  <a:lnTo>
                    <a:pt x="1831524" y="766982"/>
                  </a:lnTo>
                  <a:lnTo>
                    <a:pt x="1837944" y="735202"/>
                  </a:lnTo>
                  <a:lnTo>
                    <a:pt x="1837944" y="81660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5418" y="4118610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0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4" y="81660"/>
                  </a:lnTo>
                  <a:lnTo>
                    <a:pt x="1837944" y="735202"/>
                  </a:lnTo>
                  <a:lnTo>
                    <a:pt x="1831524" y="766982"/>
                  </a:lnTo>
                  <a:lnTo>
                    <a:pt x="1814020" y="792940"/>
                  </a:lnTo>
                  <a:lnTo>
                    <a:pt x="1788062" y="810444"/>
                  </a:lnTo>
                  <a:lnTo>
                    <a:pt x="1756283" y="816863"/>
                  </a:lnTo>
                  <a:lnTo>
                    <a:pt x="81661" y="816863"/>
                  </a:lnTo>
                  <a:lnTo>
                    <a:pt x="49881" y="810444"/>
                  </a:lnTo>
                  <a:lnTo>
                    <a:pt x="23923" y="792940"/>
                  </a:lnTo>
                  <a:lnTo>
                    <a:pt x="6419" y="766982"/>
                  </a:lnTo>
                  <a:lnTo>
                    <a:pt x="0" y="735202"/>
                  </a:lnTo>
                  <a:lnTo>
                    <a:pt x="0" y="8166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40607" y="4273042"/>
            <a:ext cx="160655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176530">
              <a:lnSpc>
                <a:spcPts val="1639"/>
              </a:lnSpc>
              <a:spcBef>
                <a:spcPts val="285"/>
              </a:spcBef>
            </a:pPr>
            <a:r>
              <a:rPr sz="1500" spc="-25" dirty="0">
                <a:latin typeface="Arial"/>
                <a:cs typeface="Arial"/>
              </a:rPr>
              <a:t>Identification </a:t>
            </a:r>
            <a:r>
              <a:rPr sz="1500" spc="-10" dirty="0">
                <a:latin typeface="Arial"/>
                <a:cs typeface="Arial"/>
              </a:rPr>
              <a:t>of  </a:t>
            </a:r>
            <a:r>
              <a:rPr sz="1500" spc="-65" dirty="0">
                <a:latin typeface="Arial"/>
                <a:cs typeface="Arial"/>
              </a:rPr>
              <a:t>human </a:t>
            </a:r>
            <a:r>
              <a:rPr sz="1500" spc="-70" dirty="0">
                <a:latin typeface="Arial"/>
                <a:cs typeface="Arial"/>
              </a:rPr>
              <a:t>resource</a:t>
            </a:r>
            <a:r>
              <a:rPr sz="1500" spc="-165" dirty="0">
                <a:latin typeface="Arial"/>
                <a:cs typeface="Arial"/>
              </a:rPr>
              <a:t> </a:t>
            </a:r>
            <a:r>
              <a:rPr sz="1500" spc="-105" dirty="0">
                <a:latin typeface="Arial"/>
                <a:cs typeface="Arial"/>
              </a:rPr>
              <a:t>gap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69144" y="5160200"/>
            <a:ext cx="2007235" cy="978535"/>
            <a:chOff x="3569144" y="5160200"/>
            <a:chExt cx="2007235" cy="978535"/>
          </a:xfrm>
        </p:grpSpPr>
        <p:sp>
          <p:nvSpPr>
            <p:cNvPr id="24" name="object 24"/>
            <p:cNvSpPr/>
            <p:nvPr/>
          </p:nvSpPr>
          <p:spPr>
            <a:xfrm>
              <a:off x="3582162" y="5173218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0"/>
                  </a:lnTo>
                  <a:lnTo>
                    <a:pt x="0" y="735177"/>
                  </a:lnTo>
                  <a:lnTo>
                    <a:pt x="6419" y="766972"/>
                  </a:lnTo>
                  <a:lnTo>
                    <a:pt x="23923" y="792937"/>
                  </a:lnTo>
                  <a:lnTo>
                    <a:pt x="49881" y="810444"/>
                  </a:lnTo>
                  <a:lnTo>
                    <a:pt x="81661" y="816863"/>
                  </a:lnTo>
                  <a:lnTo>
                    <a:pt x="1756283" y="816863"/>
                  </a:lnTo>
                  <a:lnTo>
                    <a:pt x="1788062" y="810444"/>
                  </a:lnTo>
                  <a:lnTo>
                    <a:pt x="1814020" y="792937"/>
                  </a:lnTo>
                  <a:lnTo>
                    <a:pt x="1831524" y="766972"/>
                  </a:lnTo>
                  <a:lnTo>
                    <a:pt x="1837943" y="735177"/>
                  </a:lnTo>
                  <a:lnTo>
                    <a:pt x="1837943" y="81660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82162" y="5173218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0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3" y="81660"/>
                  </a:lnTo>
                  <a:lnTo>
                    <a:pt x="1837943" y="735177"/>
                  </a:lnTo>
                  <a:lnTo>
                    <a:pt x="1831524" y="766972"/>
                  </a:lnTo>
                  <a:lnTo>
                    <a:pt x="1814020" y="792937"/>
                  </a:lnTo>
                  <a:lnTo>
                    <a:pt x="1788062" y="810444"/>
                  </a:lnTo>
                  <a:lnTo>
                    <a:pt x="1756283" y="816863"/>
                  </a:lnTo>
                  <a:lnTo>
                    <a:pt x="81661" y="816863"/>
                  </a:lnTo>
                  <a:lnTo>
                    <a:pt x="49881" y="810444"/>
                  </a:lnTo>
                  <a:lnTo>
                    <a:pt x="23923" y="792937"/>
                  </a:lnTo>
                  <a:lnTo>
                    <a:pt x="6419" y="766972"/>
                  </a:lnTo>
                  <a:lnTo>
                    <a:pt x="0" y="735177"/>
                  </a:lnTo>
                  <a:lnTo>
                    <a:pt x="0" y="816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25418" y="5308854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1756283" y="0"/>
                  </a:moveTo>
                  <a:lnTo>
                    <a:pt x="81661" y="0"/>
                  </a:lnTo>
                  <a:lnTo>
                    <a:pt x="49881" y="6419"/>
                  </a:lnTo>
                  <a:lnTo>
                    <a:pt x="23923" y="23923"/>
                  </a:lnTo>
                  <a:lnTo>
                    <a:pt x="6419" y="49881"/>
                  </a:lnTo>
                  <a:lnTo>
                    <a:pt x="0" y="81661"/>
                  </a:lnTo>
                  <a:lnTo>
                    <a:pt x="0" y="735177"/>
                  </a:lnTo>
                  <a:lnTo>
                    <a:pt x="6419" y="766972"/>
                  </a:lnTo>
                  <a:lnTo>
                    <a:pt x="23923" y="792937"/>
                  </a:lnTo>
                  <a:lnTo>
                    <a:pt x="49881" y="810444"/>
                  </a:lnTo>
                  <a:lnTo>
                    <a:pt x="81661" y="816864"/>
                  </a:lnTo>
                  <a:lnTo>
                    <a:pt x="1756283" y="816864"/>
                  </a:lnTo>
                  <a:lnTo>
                    <a:pt x="1788062" y="810444"/>
                  </a:lnTo>
                  <a:lnTo>
                    <a:pt x="1814020" y="792937"/>
                  </a:lnTo>
                  <a:lnTo>
                    <a:pt x="1831524" y="766972"/>
                  </a:lnTo>
                  <a:lnTo>
                    <a:pt x="1837944" y="735177"/>
                  </a:lnTo>
                  <a:lnTo>
                    <a:pt x="1837944" y="81661"/>
                  </a:lnTo>
                  <a:lnTo>
                    <a:pt x="1831524" y="49881"/>
                  </a:lnTo>
                  <a:lnTo>
                    <a:pt x="1814020" y="23923"/>
                  </a:lnTo>
                  <a:lnTo>
                    <a:pt x="1788062" y="6419"/>
                  </a:lnTo>
                  <a:lnTo>
                    <a:pt x="175628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25418" y="5308854"/>
              <a:ext cx="1838325" cy="817244"/>
            </a:xfrm>
            <a:custGeom>
              <a:avLst/>
              <a:gdLst/>
              <a:ahLst/>
              <a:cxnLst/>
              <a:rect l="l" t="t" r="r" b="b"/>
              <a:pathLst>
                <a:path w="1838325" h="817245">
                  <a:moveTo>
                    <a:pt x="0" y="81661"/>
                  </a:moveTo>
                  <a:lnTo>
                    <a:pt x="6419" y="49881"/>
                  </a:lnTo>
                  <a:lnTo>
                    <a:pt x="23923" y="23923"/>
                  </a:lnTo>
                  <a:lnTo>
                    <a:pt x="49881" y="6419"/>
                  </a:lnTo>
                  <a:lnTo>
                    <a:pt x="81661" y="0"/>
                  </a:lnTo>
                  <a:lnTo>
                    <a:pt x="1756283" y="0"/>
                  </a:lnTo>
                  <a:lnTo>
                    <a:pt x="1788062" y="6419"/>
                  </a:lnTo>
                  <a:lnTo>
                    <a:pt x="1814020" y="23923"/>
                  </a:lnTo>
                  <a:lnTo>
                    <a:pt x="1831524" y="49881"/>
                  </a:lnTo>
                  <a:lnTo>
                    <a:pt x="1837944" y="81661"/>
                  </a:lnTo>
                  <a:lnTo>
                    <a:pt x="1837944" y="735177"/>
                  </a:lnTo>
                  <a:lnTo>
                    <a:pt x="1831524" y="766972"/>
                  </a:lnTo>
                  <a:lnTo>
                    <a:pt x="1814020" y="792937"/>
                  </a:lnTo>
                  <a:lnTo>
                    <a:pt x="1788062" y="810444"/>
                  </a:lnTo>
                  <a:lnTo>
                    <a:pt x="1756283" y="816864"/>
                  </a:lnTo>
                  <a:lnTo>
                    <a:pt x="81661" y="816864"/>
                  </a:lnTo>
                  <a:lnTo>
                    <a:pt x="49881" y="810444"/>
                  </a:lnTo>
                  <a:lnTo>
                    <a:pt x="23923" y="792937"/>
                  </a:lnTo>
                  <a:lnTo>
                    <a:pt x="6419" y="766972"/>
                  </a:lnTo>
                  <a:lnTo>
                    <a:pt x="0" y="735177"/>
                  </a:lnTo>
                  <a:lnTo>
                    <a:pt x="0" y="81661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50333" y="5463641"/>
            <a:ext cx="1788160" cy="46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720"/>
              </a:lnSpc>
              <a:spcBef>
                <a:spcPts val="100"/>
              </a:spcBef>
            </a:pPr>
            <a:r>
              <a:rPr sz="1500" spc="-45" dirty="0">
                <a:latin typeface="Arial"/>
                <a:cs typeface="Arial"/>
              </a:rPr>
              <a:t>Action </a:t>
            </a:r>
            <a:r>
              <a:rPr sz="1500" spc="-75" dirty="0">
                <a:latin typeface="Arial"/>
                <a:cs typeface="Arial"/>
              </a:rPr>
              <a:t>plans</a:t>
            </a:r>
            <a:r>
              <a:rPr sz="1500" spc="-1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for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20"/>
              </a:lnSpc>
            </a:pPr>
            <a:r>
              <a:rPr sz="1500" spc="-45" dirty="0">
                <a:latin typeface="Arial"/>
                <a:cs typeface="Arial"/>
              </a:rPr>
              <a:t>bridging</a:t>
            </a:r>
            <a:r>
              <a:rPr sz="1500" spc="-114" dirty="0">
                <a:latin typeface="Arial"/>
                <a:cs typeface="Arial"/>
              </a:rPr>
              <a:t> </a:t>
            </a:r>
            <a:r>
              <a:rPr sz="1500" spc="-105" dirty="0">
                <a:latin typeface="Arial"/>
                <a:cs typeface="Arial"/>
              </a:rPr>
              <a:t>gap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67155" y="3401567"/>
            <a:ext cx="2380615" cy="843280"/>
            <a:chOff x="867155" y="3401567"/>
            <a:chExt cx="2380615" cy="843280"/>
          </a:xfrm>
        </p:grpSpPr>
        <p:sp>
          <p:nvSpPr>
            <p:cNvPr id="30" name="object 30"/>
            <p:cNvSpPr/>
            <p:nvPr/>
          </p:nvSpPr>
          <p:spPr>
            <a:xfrm>
              <a:off x="867155" y="3401567"/>
              <a:ext cx="2380488" cy="780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2123" y="3404615"/>
              <a:ext cx="2179320" cy="839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4399" y="3428999"/>
              <a:ext cx="2286000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14399" y="3428999"/>
              <a:ext cx="2286000" cy="685800"/>
            </a:xfrm>
            <a:custGeom>
              <a:avLst/>
              <a:gdLst/>
              <a:ahLst/>
              <a:cxnLst/>
              <a:rect l="l" t="t" r="r" b="b"/>
              <a:pathLst>
                <a:path w="2286000" h="685800">
                  <a:moveTo>
                    <a:pt x="0" y="685800"/>
                  </a:moveTo>
                  <a:lnTo>
                    <a:pt x="2286000" y="68580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14400" y="3429000"/>
            <a:ext cx="2286000" cy="68770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862965" marR="253365" indent="-605155">
              <a:lnSpc>
                <a:spcPct val="100000"/>
              </a:lnSpc>
              <a:spcBef>
                <a:spcPts val="425"/>
              </a:spcBef>
            </a:pPr>
            <a:r>
              <a:rPr sz="1800" spc="-100" dirty="0">
                <a:latin typeface="Arial"/>
                <a:cs typeface="Arial"/>
              </a:rPr>
              <a:t>Forecasting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human  </a:t>
            </a:r>
            <a:r>
              <a:rPr sz="1800" spc="-105" dirty="0">
                <a:latin typeface="Arial"/>
                <a:cs typeface="Arial"/>
              </a:rPr>
              <a:t>needs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124955" y="3401567"/>
            <a:ext cx="2402205" cy="843280"/>
            <a:chOff x="6124955" y="3401567"/>
            <a:chExt cx="2402205" cy="843280"/>
          </a:xfrm>
        </p:grpSpPr>
        <p:sp>
          <p:nvSpPr>
            <p:cNvPr id="36" name="object 36"/>
            <p:cNvSpPr/>
            <p:nvPr/>
          </p:nvSpPr>
          <p:spPr>
            <a:xfrm>
              <a:off x="6124955" y="3401567"/>
              <a:ext cx="2380488" cy="7802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52387" y="3404615"/>
              <a:ext cx="2374391" cy="839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72199" y="3428999"/>
              <a:ext cx="2286000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172200" y="3429000"/>
            <a:ext cx="2286000" cy="68580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385445" marR="155575" indent="-224154">
              <a:lnSpc>
                <a:spcPct val="100000"/>
              </a:lnSpc>
              <a:spcBef>
                <a:spcPts val="425"/>
              </a:spcBef>
            </a:pPr>
            <a:r>
              <a:rPr sz="1800" spc="-100" dirty="0">
                <a:latin typeface="Arial"/>
                <a:cs typeface="Arial"/>
              </a:rPr>
              <a:t>Forecasting </a:t>
            </a:r>
            <a:r>
              <a:rPr sz="1800" spc="-75" dirty="0">
                <a:latin typeface="Arial"/>
                <a:cs typeface="Arial"/>
              </a:rPr>
              <a:t>supply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  </a:t>
            </a:r>
            <a:r>
              <a:rPr sz="1800" spc="-75" dirty="0">
                <a:latin typeface="Arial"/>
                <a:cs typeface="Arial"/>
              </a:rPr>
              <a:t>human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resource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90955" y="4544567"/>
            <a:ext cx="2380615" cy="843280"/>
            <a:chOff x="790955" y="4544567"/>
            <a:chExt cx="2380615" cy="843280"/>
          </a:xfrm>
        </p:grpSpPr>
        <p:sp>
          <p:nvSpPr>
            <p:cNvPr id="41" name="object 41"/>
            <p:cNvSpPr/>
            <p:nvPr/>
          </p:nvSpPr>
          <p:spPr>
            <a:xfrm>
              <a:off x="790955" y="4544567"/>
              <a:ext cx="2380488" cy="780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03375" y="4547615"/>
              <a:ext cx="1805939" cy="839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8199" y="4571999"/>
              <a:ext cx="2286000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8199" y="4571999"/>
              <a:ext cx="2286000" cy="685800"/>
            </a:xfrm>
            <a:custGeom>
              <a:avLst/>
              <a:gdLst/>
              <a:ahLst/>
              <a:cxnLst/>
              <a:rect l="l" t="t" r="r" b="b"/>
              <a:pathLst>
                <a:path w="2286000" h="685800">
                  <a:moveTo>
                    <a:pt x="0" y="685800"/>
                  </a:moveTo>
                  <a:lnTo>
                    <a:pt x="2286000" y="68580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38200" y="4572000"/>
            <a:ext cx="2286000" cy="68580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800" spc="-105" dirty="0">
                <a:latin typeface="Arial"/>
                <a:cs typeface="Arial"/>
              </a:rPr>
              <a:t>Surplus </a:t>
            </a:r>
            <a:r>
              <a:rPr sz="1800" spc="-80" dirty="0">
                <a:latin typeface="Arial"/>
                <a:cs typeface="Arial"/>
              </a:rPr>
              <a:t>human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latin typeface="Arial"/>
                <a:cs typeface="Arial"/>
              </a:rPr>
              <a:t>resource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124955" y="4544567"/>
            <a:ext cx="2380615" cy="843280"/>
            <a:chOff x="6124955" y="4544567"/>
            <a:chExt cx="2380615" cy="843280"/>
          </a:xfrm>
        </p:grpSpPr>
        <p:sp>
          <p:nvSpPr>
            <p:cNvPr id="47" name="object 47"/>
            <p:cNvSpPr/>
            <p:nvPr/>
          </p:nvSpPr>
          <p:spPr>
            <a:xfrm>
              <a:off x="6124955" y="4544567"/>
              <a:ext cx="2380488" cy="780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245351" y="4547615"/>
              <a:ext cx="2189988" cy="8397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72199" y="4571999"/>
              <a:ext cx="2286000" cy="685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72199" y="4571999"/>
              <a:ext cx="2286000" cy="685800"/>
            </a:xfrm>
            <a:custGeom>
              <a:avLst/>
              <a:gdLst/>
              <a:ahLst/>
              <a:cxnLst/>
              <a:rect l="l" t="t" r="r" b="b"/>
              <a:pathLst>
                <a:path w="2286000" h="685800">
                  <a:moveTo>
                    <a:pt x="0" y="685800"/>
                  </a:moveTo>
                  <a:lnTo>
                    <a:pt x="2286000" y="68580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172200" y="4572000"/>
            <a:ext cx="2286000" cy="68580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800" spc="-105" dirty="0">
                <a:latin typeface="Arial"/>
                <a:cs typeface="Arial"/>
              </a:rPr>
              <a:t>Shortage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human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latin typeface="Arial"/>
                <a:cs typeface="Arial"/>
              </a:rPr>
              <a:t>resource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909827" y="3195827"/>
            <a:ext cx="6715125" cy="2678430"/>
            <a:chOff x="909827" y="3195827"/>
            <a:chExt cx="6715125" cy="2678430"/>
          </a:xfrm>
        </p:grpSpPr>
        <p:sp>
          <p:nvSpPr>
            <p:cNvPr id="53" name="object 53"/>
            <p:cNvSpPr/>
            <p:nvPr/>
          </p:nvSpPr>
          <p:spPr>
            <a:xfrm>
              <a:off x="914399" y="3200399"/>
              <a:ext cx="6705600" cy="1371600"/>
            </a:xfrm>
            <a:custGeom>
              <a:avLst/>
              <a:gdLst/>
              <a:ahLst/>
              <a:cxnLst/>
              <a:rect l="l" t="t" r="r" b="b"/>
              <a:pathLst>
                <a:path w="6705600" h="1371600">
                  <a:moveTo>
                    <a:pt x="4724400" y="0"/>
                  </a:moveTo>
                  <a:lnTo>
                    <a:pt x="6699758" y="0"/>
                  </a:lnTo>
                  <a:lnTo>
                    <a:pt x="6699758" y="228600"/>
                  </a:lnTo>
                  <a:lnTo>
                    <a:pt x="6705600" y="228600"/>
                  </a:lnTo>
                </a:path>
                <a:path w="6705600" h="1371600">
                  <a:moveTo>
                    <a:pt x="2667000" y="0"/>
                  </a:moveTo>
                  <a:lnTo>
                    <a:pt x="984757" y="0"/>
                  </a:lnTo>
                  <a:lnTo>
                    <a:pt x="984757" y="152400"/>
                  </a:lnTo>
                  <a:lnTo>
                    <a:pt x="990600" y="152400"/>
                  </a:lnTo>
                </a:path>
                <a:path w="6705600" h="1371600">
                  <a:moveTo>
                    <a:pt x="4648200" y="1371600"/>
                  </a:moveTo>
                  <a:lnTo>
                    <a:pt x="6637655" y="1371600"/>
                  </a:lnTo>
                  <a:lnTo>
                    <a:pt x="6637655" y="990600"/>
                  </a:lnTo>
                  <a:lnTo>
                    <a:pt x="6629400" y="990600"/>
                  </a:lnTo>
                </a:path>
                <a:path w="6705600" h="1371600">
                  <a:moveTo>
                    <a:pt x="0" y="914400"/>
                  </a:moveTo>
                  <a:lnTo>
                    <a:pt x="983614" y="914400"/>
                  </a:lnTo>
                  <a:lnTo>
                    <a:pt x="983614" y="1371600"/>
                  </a:lnTo>
                  <a:lnTo>
                    <a:pt x="2895600" y="13716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791199" y="5282310"/>
              <a:ext cx="1676400" cy="591820"/>
            </a:xfrm>
            <a:custGeom>
              <a:avLst/>
              <a:gdLst/>
              <a:ahLst/>
              <a:cxnLst/>
              <a:rect l="l" t="t" r="r" b="b"/>
              <a:pathLst>
                <a:path w="1676400" h="591820">
                  <a:moveTo>
                    <a:pt x="1605533" y="578738"/>
                  </a:moveTo>
                  <a:lnTo>
                    <a:pt x="0" y="578738"/>
                  </a:lnTo>
                  <a:lnTo>
                    <a:pt x="0" y="591438"/>
                  </a:lnTo>
                  <a:lnTo>
                    <a:pt x="1615440" y="591438"/>
                  </a:lnTo>
                  <a:lnTo>
                    <a:pt x="1618233" y="588594"/>
                  </a:lnTo>
                  <a:lnTo>
                    <a:pt x="1618233" y="585088"/>
                  </a:lnTo>
                  <a:lnTo>
                    <a:pt x="1605533" y="585088"/>
                  </a:lnTo>
                  <a:lnTo>
                    <a:pt x="1605533" y="578738"/>
                  </a:lnTo>
                  <a:close/>
                </a:path>
                <a:path w="1676400" h="591820">
                  <a:moveTo>
                    <a:pt x="1618233" y="85604"/>
                  </a:moveTo>
                  <a:lnTo>
                    <a:pt x="1605533" y="93009"/>
                  </a:lnTo>
                  <a:lnTo>
                    <a:pt x="1605533" y="585088"/>
                  </a:lnTo>
                  <a:lnTo>
                    <a:pt x="1611883" y="578738"/>
                  </a:lnTo>
                  <a:lnTo>
                    <a:pt x="1618233" y="578738"/>
                  </a:lnTo>
                  <a:lnTo>
                    <a:pt x="1618233" y="85604"/>
                  </a:lnTo>
                  <a:close/>
                </a:path>
                <a:path w="1676400" h="591820">
                  <a:moveTo>
                    <a:pt x="1618233" y="578738"/>
                  </a:moveTo>
                  <a:lnTo>
                    <a:pt x="1611883" y="578738"/>
                  </a:lnTo>
                  <a:lnTo>
                    <a:pt x="1605533" y="585088"/>
                  </a:lnTo>
                  <a:lnTo>
                    <a:pt x="1618233" y="585088"/>
                  </a:lnTo>
                  <a:lnTo>
                    <a:pt x="1618233" y="578738"/>
                  </a:lnTo>
                  <a:close/>
                </a:path>
                <a:path w="1676400" h="591820">
                  <a:moveTo>
                    <a:pt x="1605533" y="78380"/>
                  </a:moveTo>
                  <a:lnTo>
                    <a:pt x="1581403" y="92455"/>
                  </a:lnTo>
                  <a:lnTo>
                    <a:pt x="1580388" y="96265"/>
                  </a:lnTo>
                  <a:lnTo>
                    <a:pt x="1583944" y="102361"/>
                  </a:lnTo>
                  <a:lnTo>
                    <a:pt x="1587753" y="103377"/>
                  </a:lnTo>
                  <a:lnTo>
                    <a:pt x="1605533" y="93009"/>
                  </a:lnTo>
                  <a:lnTo>
                    <a:pt x="1605533" y="78380"/>
                  </a:lnTo>
                  <a:close/>
                </a:path>
                <a:path w="1676400" h="591820">
                  <a:moveTo>
                    <a:pt x="1618233" y="70971"/>
                  </a:moveTo>
                  <a:lnTo>
                    <a:pt x="1605533" y="78380"/>
                  </a:lnTo>
                  <a:lnTo>
                    <a:pt x="1605533" y="93009"/>
                  </a:lnTo>
                  <a:lnTo>
                    <a:pt x="1618233" y="85604"/>
                  </a:lnTo>
                  <a:lnTo>
                    <a:pt x="1618233" y="70971"/>
                  </a:lnTo>
                  <a:close/>
                </a:path>
                <a:path w="1676400" h="591820">
                  <a:moveTo>
                    <a:pt x="1651290" y="51688"/>
                  </a:moveTo>
                  <a:lnTo>
                    <a:pt x="1618233" y="70971"/>
                  </a:lnTo>
                  <a:lnTo>
                    <a:pt x="1618233" y="85604"/>
                  </a:lnTo>
                  <a:lnTo>
                    <a:pt x="1665509" y="58038"/>
                  </a:lnTo>
                  <a:lnTo>
                    <a:pt x="1663827" y="58038"/>
                  </a:lnTo>
                  <a:lnTo>
                    <a:pt x="1663827" y="57150"/>
                  </a:lnTo>
                  <a:lnTo>
                    <a:pt x="1660652" y="57150"/>
                  </a:lnTo>
                  <a:lnTo>
                    <a:pt x="1651290" y="51688"/>
                  </a:lnTo>
                  <a:close/>
                </a:path>
                <a:path w="1676400" h="591820">
                  <a:moveTo>
                    <a:pt x="1640404" y="45338"/>
                  </a:moveTo>
                  <a:lnTo>
                    <a:pt x="1608454" y="45338"/>
                  </a:lnTo>
                  <a:lnTo>
                    <a:pt x="1605533" y="48132"/>
                  </a:lnTo>
                  <a:lnTo>
                    <a:pt x="1605533" y="78380"/>
                  </a:lnTo>
                  <a:lnTo>
                    <a:pt x="1618233" y="70971"/>
                  </a:lnTo>
                  <a:lnTo>
                    <a:pt x="1618233" y="58038"/>
                  </a:lnTo>
                  <a:lnTo>
                    <a:pt x="1611883" y="58038"/>
                  </a:lnTo>
                  <a:lnTo>
                    <a:pt x="1618233" y="51688"/>
                  </a:lnTo>
                  <a:lnTo>
                    <a:pt x="1651290" y="51688"/>
                  </a:lnTo>
                  <a:lnTo>
                    <a:pt x="1640404" y="45338"/>
                  </a:lnTo>
                  <a:close/>
                </a:path>
                <a:path w="1676400" h="591820">
                  <a:moveTo>
                    <a:pt x="1618233" y="51688"/>
                  </a:moveTo>
                  <a:lnTo>
                    <a:pt x="1611883" y="58038"/>
                  </a:lnTo>
                  <a:lnTo>
                    <a:pt x="1618233" y="58038"/>
                  </a:lnTo>
                  <a:lnTo>
                    <a:pt x="1618233" y="51688"/>
                  </a:lnTo>
                  <a:close/>
                </a:path>
                <a:path w="1676400" h="591820">
                  <a:moveTo>
                    <a:pt x="1651290" y="51688"/>
                  </a:moveTo>
                  <a:lnTo>
                    <a:pt x="1618233" y="51688"/>
                  </a:lnTo>
                  <a:lnTo>
                    <a:pt x="1618233" y="58038"/>
                  </a:lnTo>
                  <a:lnTo>
                    <a:pt x="1640404" y="58038"/>
                  </a:lnTo>
                  <a:lnTo>
                    <a:pt x="1651290" y="51688"/>
                  </a:lnTo>
                  <a:close/>
                </a:path>
                <a:path w="1676400" h="591820">
                  <a:moveTo>
                    <a:pt x="1665509" y="45338"/>
                  </a:moveTo>
                  <a:lnTo>
                    <a:pt x="1663827" y="45338"/>
                  </a:lnTo>
                  <a:lnTo>
                    <a:pt x="1663827" y="58038"/>
                  </a:lnTo>
                  <a:lnTo>
                    <a:pt x="1665509" y="58038"/>
                  </a:lnTo>
                  <a:lnTo>
                    <a:pt x="1676400" y="51688"/>
                  </a:lnTo>
                  <a:lnTo>
                    <a:pt x="1665509" y="45338"/>
                  </a:lnTo>
                  <a:close/>
                </a:path>
                <a:path w="1676400" h="591820">
                  <a:moveTo>
                    <a:pt x="1660652" y="46227"/>
                  </a:moveTo>
                  <a:lnTo>
                    <a:pt x="1651290" y="51688"/>
                  </a:lnTo>
                  <a:lnTo>
                    <a:pt x="1660652" y="57150"/>
                  </a:lnTo>
                  <a:lnTo>
                    <a:pt x="1660652" y="46227"/>
                  </a:lnTo>
                  <a:close/>
                </a:path>
                <a:path w="1676400" h="591820">
                  <a:moveTo>
                    <a:pt x="1663827" y="46227"/>
                  </a:moveTo>
                  <a:lnTo>
                    <a:pt x="1660652" y="46227"/>
                  </a:lnTo>
                  <a:lnTo>
                    <a:pt x="1660652" y="57150"/>
                  </a:lnTo>
                  <a:lnTo>
                    <a:pt x="1663827" y="57150"/>
                  </a:lnTo>
                  <a:lnTo>
                    <a:pt x="1663827" y="46227"/>
                  </a:lnTo>
                  <a:close/>
                </a:path>
                <a:path w="1676400" h="591820">
                  <a:moveTo>
                    <a:pt x="1587753" y="0"/>
                  </a:moveTo>
                  <a:lnTo>
                    <a:pt x="1583944" y="1015"/>
                  </a:lnTo>
                  <a:lnTo>
                    <a:pt x="1580388" y="7111"/>
                  </a:lnTo>
                  <a:lnTo>
                    <a:pt x="1581403" y="10921"/>
                  </a:lnTo>
                  <a:lnTo>
                    <a:pt x="1651290" y="51688"/>
                  </a:lnTo>
                  <a:lnTo>
                    <a:pt x="1660652" y="46227"/>
                  </a:lnTo>
                  <a:lnTo>
                    <a:pt x="1663827" y="46227"/>
                  </a:lnTo>
                  <a:lnTo>
                    <a:pt x="1663827" y="45338"/>
                  </a:lnTo>
                  <a:lnTo>
                    <a:pt x="1665509" y="45338"/>
                  </a:lnTo>
                  <a:lnTo>
                    <a:pt x="1587753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17319" y="5334000"/>
              <a:ext cx="1511935" cy="533400"/>
            </a:xfrm>
            <a:custGeom>
              <a:avLst/>
              <a:gdLst/>
              <a:ahLst/>
              <a:cxnLst/>
              <a:rect l="l" t="t" r="r" b="b"/>
              <a:pathLst>
                <a:path w="1511935" h="533400">
                  <a:moveTo>
                    <a:pt x="63881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1511681" y="53340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569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48"/>
            <a:ext cx="9188352" cy="615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083"/>
            <a:ext cx="9248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Relationship between the performance of human resources and the performance of </a:t>
            </a:r>
            <a:r>
              <a:rPr lang="en-US" b="1" dirty="0" smtClean="0"/>
              <a:t>services/Utilization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84354" y="6480600"/>
            <a:ext cx="8963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From: Human resources for health policies: a critical component in health policies</a:t>
            </a:r>
          </a:p>
        </p:txBody>
      </p:sp>
    </p:spTree>
    <p:extLst>
      <p:ext uri="{BB962C8B-B14F-4D97-AF65-F5344CB8AC3E}">
        <p14:creationId xmlns:p14="http://schemas.microsoft.com/office/powerpoint/2010/main" val="41390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Human:</a:t>
            </a:r>
            <a:r>
              <a:rPr lang="en-US" i="1" dirty="0"/>
              <a:t> refers to the skilled workforce in an organization.</a:t>
            </a:r>
            <a:endParaRPr lang="en-US" dirty="0"/>
          </a:p>
          <a:p>
            <a:r>
              <a:rPr lang="en-US" b="1" i="1" dirty="0"/>
              <a:t>Resource: </a:t>
            </a:r>
            <a:r>
              <a:rPr lang="en-US" i="1" dirty="0"/>
              <a:t>refers to limited availability or </a:t>
            </a:r>
            <a:r>
              <a:rPr lang="en-US" i="1" dirty="0" smtClean="0"/>
              <a:t>scarce(rare).</a:t>
            </a:r>
            <a:endParaRPr lang="en-US" dirty="0"/>
          </a:p>
          <a:p>
            <a:r>
              <a:rPr lang="en-US" b="1" i="1" dirty="0"/>
              <a:t>Management:</a:t>
            </a:r>
            <a:r>
              <a:rPr lang="en-US" i="1" dirty="0"/>
              <a:t> refers  how to optimize  and make best use of such limited or scarce resource so as to meet the organization goals and objectives.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4813"/>
            <a:ext cx="80962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973"/>
            <a:ext cx="91440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2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in Health </a:t>
            </a:r>
            <a:r>
              <a:rPr lang="en-US" dirty="0"/>
              <a:t>O</a:t>
            </a:r>
            <a:r>
              <a:rPr lang="en-US" dirty="0" smtClean="0"/>
              <a:t>rganization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3496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9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Top level health manager </a:t>
            </a:r>
          </a:p>
          <a:p>
            <a:r>
              <a:rPr lang="en-US" dirty="0"/>
              <a:t>	</a:t>
            </a:r>
            <a:r>
              <a:rPr lang="en-US" dirty="0" smtClean="0"/>
              <a:t>medical specialist </a:t>
            </a:r>
          </a:p>
          <a:p>
            <a:r>
              <a:rPr lang="en-US" dirty="0"/>
              <a:t>	</a:t>
            </a:r>
            <a:r>
              <a:rPr lang="en-US" dirty="0" smtClean="0"/>
              <a:t>public health ( officer, administrator, 	consultant, dental surgeon, graduate nurse, technologists )</a:t>
            </a:r>
          </a:p>
          <a:p>
            <a:pPr marL="0" indent="0">
              <a:buNone/>
            </a:pPr>
            <a:r>
              <a:rPr lang="en-US" b="1" dirty="0" smtClean="0"/>
              <a:t>Mid level health manager </a:t>
            </a:r>
          </a:p>
          <a:p>
            <a:r>
              <a:rPr lang="en-US" dirty="0" smtClean="0"/>
              <a:t>Health assistance </a:t>
            </a:r>
          </a:p>
          <a:p>
            <a:r>
              <a:rPr lang="en-US" dirty="0" smtClean="0"/>
              <a:t>Lab. technician </a:t>
            </a:r>
          </a:p>
          <a:p>
            <a:r>
              <a:rPr lang="en-US" dirty="0" smtClean="0"/>
              <a:t>Assistance pharmacist </a:t>
            </a:r>
          </a:p>
          <a:p>
            <a:r>
              <a:rPr lang="en-US" dirty="0" smtClean="0"/>
              <a:t>Dental hygiene </a:t>
            </a:r>
          </a:p>
          <a:p>
            <a:r>
              <a:rPr lang="en-US" dirty="0" smtClean="0"/>
              <a:t>Ophthalmic assistant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Basic  level health managers ( lower)</a:t>
            </a:r>
          </a:p>
          <a:p>
            <a:r>
              <a:rPr lang="en-US" dirty="0" smtClean="0"/>
              <a:t>AHW</a:t>
            </a:r>
          </a:p>
          <a:p>
            <a:r>
              <a:rPr lang="en-US" dirty="0" smtClean="0"/>
              <a:t>Auxiliary nurse assistant </a:t>
            </a:r>
          </a:p>
          <a:p>
            <a:r>
              <a:rPr lang="en-US" dirty="0" smtClean="0"/>
              <a:t>Village health worker ( VHW)</a:t>
            </a:r>
          </a:p>
          <a:p>
            <a:r>
              <a:rPr lang="en-US" dirty="0" smtClean="0"/>
              <a:t>Maternal and child health worker (MCHW)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Health Manager in HRD/HRM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2590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1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HR manager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Recruiting </a:t>
            </a:r>
          </a:p>
          <a:p>
            <a:r>
              <a:rPr lang="en-US" dirty="0" smtClean="0"/>
              <a:t>Retaining </a:t>
            </a:r>
          </a:p>
          <a:p>
            <a:r>
              <a:rPr lang="en-US" dirty="0" smtClean="0"/>
              <a:t>Developing staff &amp; supervision </a:t>
            </a:r>
          </a:p>
          <a:p>
            <a:r>
              <a:rPr lang="en-US" dirty="0" smtClean="0"/>
              <a:t>Established polices, practices &amp; strategies </a:t>
            </a:r>
          </a:p>
          <a:p>
            <a:r>
              <a:rPr lang="en-US" dirty="0" smtClean="0"/>
              <a:t>Conflict </a:t>
            </a:r>
            <a:r>
              <a:rPr lang="en-US" dirty="0" err="1" smtClean="0"/>
              <a:t>mgmt</a:t>
            </a:r>
            <a:endParaRPr lang="en-US" dirty="0" smtClean="0"/>
          </a:p>
          <a:p>
            <a:r>
              <a:rPr lang="en-US" dirty="0" smtClean="0"/>
              <a:t>Motivated </a:t>
            </a:r>
            <a:r>
              <a:rPr lang="en-US" dirty="0" err="1" smtClean="0"/>
              <a:t>mgmt</a:t>
            </a:r>
            <a:r>
              <a:rPr lang="en-US" dirty="0" smtClean="0"/>
              <a:t>  </a:t>
            </a:r>
          </a:p>
          <a:p>
            <a:r>
              <a:rPr lang="en-US" dirty="0" smtClean="0"/>
              <a:t>Counseling </a:t>
            </a:r>
          </a:p>
          <a:p>
            <a:r>
              <a:rPr lang="en-US" dirty="0" smtClean="0"/>
              <a:t>Controlling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6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4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HRH Production in Nepal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Human </a:t>
            </a:r>
            <a:r>
              <a:rPr lang="en-US" dirty="0"/>
              <a:t>Resource for Health is formally produced in Nepal through different mechanisms</a:t>
            </a:r>
          </a:p>
          <a:p>
            <a:r>
              <a:rPr lang="en-US" dirty="0" smtClean="0"/>
              <a:t>Under </a:t>
            </a:r>
            <a:r>
              <a:rPr lang="en-US" dirty="0"/>
              <a:t>the </a:t>
            </a:r>
            <a:r>
              <a:rPr lang="en-US" dirty="0" smtClean="0"/>
              <a:t>Ministry of </a:t>
            </a:r>
            <a:r>
              <a:rPr lang="en-US" dirty="0"/>
              <a:t>Education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Council </a:t>
            </a:r>
            <a:r>
              <a:rPr lang="en-US" dirty="0"/>
              <a:t>of Technical and Vocational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Training </a:t>
            </a:r>
            <a:r>
              <a:rPr lang="en-US" dirty="0"/>
              <a:t>(CTEVT), </a:t>
            </a:r>
            <a:endParaRPr lang="en-US" dirty="0" smtClean="0"/>
          </a:p>
          <a:p>
            <a:r>
              <a:rPr lang="en-US" dirty="0" err="1" smtClean="0"/>
              <a:t>Tribhuvan</a:t>
            </a:r>
            <a:r>
              <a:rPr lang="en-US" dirty="0" smtClean="0"/>
              <a:t> </a:t>
            </a:r>
            <a:r>
              <a:rPr lang="en-US" dirty="0"/>
              <a:t>University (TU</a:t>
            </a:r>
            <a:r>
              <a:rPr lang="en-US" dirty="0" smtClean="0"/>
              <a:t>),</a:t>
            </a:r>
          </a:p>
          <a:p>
            <a:r>
              <a:rPr lang="en-US" dirty="0" smtClean="0"/>
              <a:t> </a:t>
            </a:r>
            <a:r>
              <a:rPr lang="en-US" dirty="0" err="1"/>
              <a:t>Pokhara</a:t>
            </a:r>
            <a:r>
              <a:rPr lang="en-US" dirty="0"/>
              <a:t> University (</a:t>
            </a:r>
            <a:r>
              <a:rPr lang="en-US" dirty="0" err="1"/>
              <a:t>PoU</a:t>
            </a:r>
            <a:r>
              <a:rPr lang="en-US" dirty="0"/>
              <a:t>)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Purbanchal</a:t>
            </a:r>
            <a:r>
              <a:rPr lang="en-US" dirty="0" smtClean="0"/>
              <a:t> university </a:t>
            </a:r>
          </a:p>
          <a:p>
            <a:r>
              <a:rPr lang="en-US" dirty="0"/>
              <a:t>Sanskrit University produces HRH in traditional systems</a:t>
            </a:r>
            <a:r>
              <a:rPr lang="en-US" dirty="0" smtClean="0"/>
              <a:t>.</a:t>
            </a:r>
          </a:p>
          <a:p>
            <a:r>
              <a:rPr lang="en-US" dirty="0"/>
              <a:t>BP </a:t>
            </a:r>
            <a:r>
              <a:rPr lang="en-US" dirty="0" err="1"/>
              <a:t>Koirala</a:t>
            </a:r>
            <a:r>
              <a:rPr lang="en-US" dirty="0"/>
              <a:t> Institute of Health Sciences (BPKIHS</a:t>
            </a:r>
            <a:r>
              <a:rPr lang="en-US" dirty="0" smtClean="0"/>
              <a:t>),</a:t>
            </a:r>
          </a:p>
          <a:p>
            <a:r>
              <a:rPr lang="en-US" dirty="0"/>
              <a:t>National Academy of Medical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Sciences </a:t>
            </a:r>
            <a:r>
              <a:rPr lang="en-US" dirty="0"/>
              <a:t>(NAMS) and </a:t>
            </a:r>
            <a:r>
              <a:rPr lang="en-US" dirty="0" err="1"/>
              <a:t>Patan</a:t>
            </a:r>
            <a:r>
              <a:rPr lang="en-US" dirty="0"/>
              <a:t> Academy of Health Sciences (PAHS).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MoH&amp;P</a:t>
            </a:r>
            <a:r>
              <a:rPr lang="en-US" dirty="0" smtClean="0"/>
              <a:t> stated in strategic plan 2003-2017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Imbalances in the </a:t>
            </a:r>
            <a:r>
              <a:rPr lang="en-US" dirty="0" smtClean="0">
                <a:solidFill>
                  <a:srgbClr val="FF0000"/>
                </a:solidFill>
              </a:rPr>
              <a:t>mix of staff </a:t>
            </a:r>
            <a:r>
              <a:rPr lang="en-US" dirty="0" smtClean="0"/>
              <a:t>and skill they represent, particularly in the right of changing philosophy of health care provision ( </a:t>
            </a: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 doctors and unskilled staff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Imbalance in </a:t>
            </a:r>
            <a:r>
              <a:rPr lang="en-US" dirty="0" smtClean="0">
                <a:solidFill>
                  <a:srgbClr val="FF0000"/>
                </a:solidFill>
              </a:rPr>
              <a:t>geographic distribution </a:t>
            </a:r>
            <a:r>
              <a:rPr lang="en-US" dirty="0" smtClean="0"/>
              <a:t>of staff with 40% of the certified and filled posts unmanaged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Inequalities</a:t>
            </a:r>
            <a:r>
              <a:rPr lang="en-US" dirty="0" smtClean="0"/>
              <a:t> between different types of health staff in their </a:t>
            </a:r>
            <a:r>
              <a:rPr lang="en-US" dirty="0" smtClean="0">
                <a:solidFill>
                  <a:srgbClr val="FF0000"/>
                </a:solidFill>
              </a:rPr>
              <a:t>knowledge and skill </a:t>
            </a:r>
          </a:p>
          <a:p>
            <a:r>
              <a:rPr lang="en-US" dirty="0" smtClean="0"/>
              <a:t>Problems of job role definition/ description (JD) </a:t>
            </a:r>
          </a:p>
          <a:p>
            <a:r>
              <a:rPr lang="en-US" dirty="0" smtClean="0"/>
              <a:t>Inadequate </a:t>
            </a:r>
            <a:r>
              <a:rPr lang="en-US" dirty="0" smtClean="0">
                <a:solidFill>
                  <a:srgbClr val="FF0000"/>
                </a:solidFill>
              </a:rPr>
              <a:t>supervision and management </a:t>
            </a:r>
            <a:r>
              <a:rPr lang="en-US" dirty="0" smtClean="0"/>
              <a:t>control with out-of-date</a:t>
            </a:r>
          </a:p>
          <a:p>
            <a:r>
              <a:rPr lang="en-US" dirty="0" smtClean="0"/>
              <a:t>Limited and </a:t>
            </a:r>
            <a:r>
              <a:rPr lang="en-US" dirty="0" smtClean="0">
                <a:solidFill>
                  <a:srgbClr val="FF0000"/>
                </a:solidFill>
              </a:rPr>
              <a:t>uncontrolled staff </a:t>
            </a:r>
            <a:r>
              <a:rPr lang="en-US" dirty="0" smtClean="0"/>
              <a:t>development and career management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i="1" dirty="0" smtClean="0"/>
              <a:t>According to Gang </a:t>
            </a:r>
            <a:r>
              <a:rPr lang="en-US" b="1" i="1" dirty="0" err="1"/>
              <a:t>D</a:t>
            </a:r>
            <a:r>
              <a:rPr lang="en-US" b="1" i="1" dirty="0" err="1" smtClean="0"/>
              <a:t>essier</a:t>
            </a:r>
            <a:r>
              <a:rPr lang="en-US" b="1" i="1" dirty="0" smtClean="0"/>
              <a:t> </a:t>
            </a:r>
          </a:p>
          <a:p>
            <a:pPr marL="0" indent="0" algn="just">
              <a:buNone/>
            </a:pPr>
            <a:r>
              <a:rPr lang="en-US" dirty="0" smtClean="0"/>
              <a:t>HRM refers to the </a:t>
            </a:r>
            <a:r>
              <a:rPr lang="en-US" dirty="0" smtClean="0">
                <a:solidFill>
                  <a:srgbClr val="FF0000"/>
                </a:solidFill>
              </a:rPr>
              <a:t>policies and practice </a:t>
            </a:r>
            <a:r>
              <a:rPr lang="en-US" dirty="0" smtClean="0"/>
              <a:t>involved in carrying out the people or human resource parts of management position, including recruiting screening, Training, rewarding and evaluating.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Server </a:t>
            </a:r>
            <a:r>
              <a:rPr lang="en-US" dirty="0" smtClean="0">
                <a:solidFill>
                  <a:srgbClr val="FF0000"/>
                </a:solidFill>
              </a:rPr>
              <a:t>shortage</a:t>
            </a:r>
            <a:r>
              <a:rPr lang="en-US" dirty="0" smtClean="0"/>
              <a:t> of trained management staff and management scientists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HRM information system  </a:t>
            </a:r>
            <a:r>
              <a:rPr lang="en-US" dirty="0" smtClean="0"/>
              <a:t>of good quality but used primarily for administration rather then productive management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Low level </a:t>
            </a:r>
            <a:r>
              <a:rPr lang="en-US" dirty="0" smtClean="0"/>
              <a:t>of individual and organizational </a:t>
            </a:r>
            <a:r>
              <a:rPr lang="en-US" dirty="0" smtClean="0">
                <a:solidFill>
                  <a:srgbClr val="FF0000"/>
                </a:solidFill>
              </a:rPr>
              <a:t>productivity </a:t>
            </a:r>
            <a:r>
              <a:rPr lang="en-US" dirty="0" smtClean="0"/>
              <a:t>and performance for some categories of staff with little incentive to improve.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HRM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298173"/>
              </p:ext>
            </p:extLst>
          </p:nvPr>
        </p:nvGraphicFramePr>
        <p:xfrm>
          <a:off x="152400" y="13716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3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HRM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Industrial revolution stage: </a:t>
            </a:r>
          </a:p>
          <a:p>
            <a:r>
              <a:rPr lang="en-US" dirty="0" smtClean="0"/>
              <a:t>This stage </a:t>
            </a:r>
            <a:r>
              <a:rPr lang="en-US" dirty="0" smtClean="0">
                <a:solidFill>
                  <a:srgbClr val="FF0000"/>
                </a:solidFill>
              </a:rPr>
              <a:t>substituted machine power for human work. </a:t>
            </a:r>
          </a:p>
          <a:p>
            <a:r>
              <a:rPr lang="en-US" dirty="0" smtClean="0"/>
              <a:t>Mass production became possible </a:t>
            </a:r>
          </a:p>
          <a:p>
            <a:r>
              <a:rPr lang="en-US" dirty="0" smtClean="0"/>
              <a:t>Factory system emerged where workers concentrated in large numbers.</a:t>
            </a:r>
          </a:p>
          <a:p>
            <a:r>
              <a:rPr lang="en-US" dirty="0" smtClean="0"/>
              <a:t>Workers were considered as commodity to be brought and sold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Scientific management stage:</a:t>
            </a:r>
          </a:p>
          <a:p>
            <a:r>
              <a:rPr lang="en-US" dirty="0" smtClean="0"/>
              <a:t>This stage </a:t>
            </a:r>
            <a:r>
              <a:rPr lang="en-US" dirty="0" smtClean="0">
                <a:solidFill>
                  <a:srgbClr val="FF0000"/>
                </a:solidFill>
              </a:rPr>
              <a:t>led to development of personnel management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aimed </a:t>
            </a:r>
            <a:r>
              <a:rPr lang="en-US" dirty="0" smtClean="0">
                <a:solidFill>
                  <a:srgbClr val="FF0000"/>
                </a:solidFill>
              </a:rPr>
              <a:t>at improving worker efficiency through proper selection, training and, compensation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722529"/>
              </p:ext>
            </p:extLst>
          </p:nvPr>
        </p:nvGraphicFramePr>
        <p:xfrm>
          <a:off x="457200" y="152400"/>
          <a:ext cx="8229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8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Human relation </a:t>
            </a:r>
            <a:r>
              <a:rPr lang="en-US" b="1" dirty="0" err="1" smtClean="0"/>
              <a:t>mgmt</a:t>
            </a:r>
            <a:r>
              <a:rPr lang="en-US" b="1" dirty="0" smtClean="0"/>
              <a:t> stage: </a:t>
            </a:r>
          </a:p>
          <a:p>
            <a:r>
              <a:rPr lang="en-US" dirty="0" smtClean="0"/>
              <a:t>Need for improved </a:t>
            </a:r>
            <a:r>
              <a:rPr lang="en-US" dirty="0" smtClean="0">
                <a:solidFill>
                  <a:srgbClr val="FF0000"/>
                </a:solidFill>
              </a:rPr>
              <a:t>communication</a:t>
            </a:r>
            <a:r>
              <a:rPr lang="en-US" dirty="0" smtClean="0"/>
              <a:t> participative </a:t>
            </a:r>
            <a:r>
              <a:rPr lang="en-US" dirty="0" err="1" smtClean="0"/>
              <a:t>mgmt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team 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Employee-centered personal </a:t>
            </a:r>
            <a:r>
              <a:rPr lang="en-US" dirty="0" err="1" smtClean="0"/>
              <a:t>mgmt</a:t>
            </a:r>
            <a:r>
              <a:rPr lang="en-US" dirty="0" smtClean="0"/>
              <a:t> motivation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Human behavior stage:</a:t>
            </a:r>
          </a:p>
          <a:p>
            <a:r>
              <a:rPr lang="en-US" dirty="0" smtClean="0"/>
              <a:t>This stage represents the </a:t>
            </a:r>
            <a:r>
              <a:rPr lang="en-US" dirty="0" smtClean="0">
                <a:solidFill>
                  <a:srgbClr val="FF0000"/>
                </a:solidFill>
              </a:rPr>
              <a:t>new era of HRM</a:t>
            </a:r>
          </a:p>
          <a:p>
            <a:r>
              <a:rPr lang="en-US" dirty="0" smtClean="0"/>
              <a:t>It was an outgrowth of human relations movement.</a:t>
            </a:r>
          </a:p>
          <a:p>
            <a:pPr marL="0" indent="0">
              <a:buNone/>
            </a:pPr>
            <a:r>
              <a:rPr lang="en-US" b="1" dirty="0" smtClean="0"/>
              <a:t>Organizational development stage:</a:t>
            </a:r>
          </a:p>
          <a:p>
            <a:r>
              <a:rPr lang="en-US" dirty="0" smtClean="0"/>
              <a:t>OD is a system –wide approach to manage planned change for improving organizational effectiveness through behavioral intervention.</a:t>
            </a:r>
          </a:p>
          <a:p>
            <a:r>
              <a:rPr lang="en-US" dirty="0" smtClean="0"/>
              <a:t>OD aims </a:t>
            </a:r>
            <a:r>
              <a:rPr lang="en-US" dirty="0" smtClean="0">
                <a:solidFill>
                  <a:srgbClr val="FF0000"/>
                </a:solidFill>
              </a:rPr>
              <a:t>to improve the effectiveness with which an organization function and respondents to change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 in patterns of behavior of employees </a:t>
            </a:r>
          </a:p>
          <a:p>
            <a:r>
              <a:rPr lang="en-US" dirty="0" smtClean="0"/>
              <a:t>Correlation and integration in a system perspective.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Team building to foster team spirit</a:t>
            </a:r>
            <a:r>
              <a:rPr lang="en-US" dirty="0" smtClean="0"/>
              <a:t>, cooperation and commitment.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Training and development programmers </a:t>
            </a:r>
            <a:r>
              <a:rPr lang="en-US" dirty="0" smtClean="0"/>
              <a:t>to improve knowledge, skill, and attitudes.</a:t>
            </a:r>
          </a:p>
          <a:p>
            <a:r>
              <a:rPr lang="en-US" dirty="0" smtClean="0"/>
              <a:t>Collaboration mgmt.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Organizational culture stage:</a:t>
            </a:r>
          </a:p>
          <a:p>
            <a:r>
              <a:rPr lang="en-US" dirty="0" smtClean="0"/>
              <a:t>Mutuality (common) interests</a:t>
            </a:r>
          </a:p>
          <a:p>
            <a:r>
              <a:rPr lang="en-US" dirty="0" smtClean="0"/>
              <a:t>People </a:t>
            </a:r>
            <a:r>
              <a:rPr lang="en-US" dirty="0" smtClean="0">
                <a:solidFill>
                  <a:srgbClr val="FF0000"/>
                </a:solidFill>
              </a:rPr>
              <a:t>focus on </a:t>
            </a:r>
            <a:r>
              <a:rPr lang="en-US" dirty="0" err="1" smtClean="0">
                <a:solidFill>
                  <a:srgbClr val="FF0000"/>
                </a:solidFill>
              </a:rPr>
              <a:t>mgmt</a:t>
            </a:r>
            <a:r>
              <a:rPr lang="en-US" dirty="0" smtClean="0">
                <a:solidFill>
                  <a:srgbClr val="FF0000"/>
                </a:solidFill>
              </a:rPr>
              <a:t> decision making </a:t>
            </a:r>
          </a:p>
          <a:p>
            <a:r>
              <a:rPr lang="en-US" dirty="0" smtClean="0"/>
              <a:t>Factors that affect organizational effectiveness.</a:t>
            </a:r>
          </a:p>
          <a:p>
            <a:r>
              <a:rPr lang="en-US" dirty="0" smtClean="0"/>
              <a:t>Tolerance for risk and conflict : </a:t>
            </a:r>
            <a:r>
              <a:rPr lang="en-US" dirty="0" smtClean="0">
                <a:solidFill>
                  <a:srgbClr val="FF0000"/>
                </a:solidFill>
              </a:rPr>
              <a:t>Risk taking </a:t>
            </a:r>
          </a:p>
          <a:p>
            <a:r>
              <a:rPr lang="en-US" dirty="0" smtClean="0"/>
              <a:t>Member identity with organization as a whole role </a:t>
            </a:r>
          </a:p>
          <a:p>
            <a:r>
              <a:rPr lang="en-US" dirty="0" smtClean="0"/>
              <a:t>Group emphasis: </a:t>
            </a:r>
            <a:r>
              <a:rPr lang="en-US" dirty="0" smtClean="0">
                <a:solidFill>
                  <a:srgbClr val="FF0000"/>
                </a:solidFill>
              </a:rPr>
              <a:t>group focus work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Reward system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Factors affecting HRM practice in health service organizations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HRM in Nepal is mainly concerned with utilizing human competencies and potential of employees. </a:t>
            </a:r>
          </a:p>
          <a:p>
            <a:r>
              <a:rPr lang="en-US" dirty="0" smtClean="0"/>
              <a:t>Its focus is on achieving organizational goals.</a:t>
            </a:r>
          </a:p>
          <a:p>
            <a:r>
              <a:rPr lang="en-US" dirty="0" smtClean="0"/>
              <a:t>The key barriers to the development of HRM practice in Nepal are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HRM is not given a strategic partner role.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attitudes of top management are not favorable to wards HRM.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HRM manager is low in the organizational hierarchy.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HRM is considered a firefighting job to deal with </a:t>
            </a:r>
            <a:r>
              <a:rPr lang="en-US" dirty="0" err="1" smtClean="0"/>
              <a:t>labour</a:t>
            </a:r>
            <a:r>
              <a:rPr lang="en-US" dirty="0" smtClean="0"/>
              <a:t> grievances and indiscipline.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Line manager do not feel ownership for HRM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Lack of mutual trust between </a:t>
            </a:r>
            <a:r>
              <a:rPr lang="en-US" sz="2400" dirty="0" err="1">
                <a:solidFill>
                  <a:prstClr val="black"/>
                </a:solidFill>
              </a:rPr>
              <a:t>labour</a:t>
            </a:r>
            <a:r>
              <a:rPr lang="en-US" sz="2400" dirty="0">
                <a:solidFill>
                  <a:prstClr val="black"/>
                </a:solidFill>
              </a:rPr>
              <a:t> and management has proved a key barrier to effective HRM.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Multiplicity of unions, union </a:t>
            </a:r>
            <a:r>
              <a:rPr lang="en-US" sz="2400" dirty="0" smtClean="0">
                <a:solidFill>
                  <a:prstClr val="black"/>
                </a:solidFill>
              </a:rPr>
              <a:t>conflicts, </a:t>
            </a:r>
            <a:r>
              <a:rPr lang="en-US" sz="2400" dirty="0">
                <a:solidFill>
                  <a:prstClr val="black"/>
                </a:solidFill>
              </a:rPr>
              <a:t>politicization of unions and negative attitude of management towards </a:t>
            </a:r>
            <a:r>
              <a:rPr lang="en-US" sz="2400" dirty="0" err="1">
                <a:solidFill>
                  <a:prstClr val="black"/>
                </a:solidFill>
              </a:rPr>
              <a:t>labour</a:t>
            </a:r>
            <a:r>
              <a:rPr lang="en-US" sz="2400" dirty="0">
                <a:solidFill>
                  <a:prstClr val="black"/>
                </a:solidFill>
              </a:rPr>
              <a:t> unions have constrained the development of HRM.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prstClr val="black"/>
                </a:solidFill>
              </a:rPr>
              <a:t>Labour</a:t>
            </a:r>
            <a:r>
              <a:rPr lang="en-US" sz="2400" dirty="0">
                <a:solidFill>
                  <a:prstClr val="black"/>
                </a:solidFill>
              </a:rPr>
              <a:t> relation lack harmony.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HRM aspects are not considered in policy and plans formulations.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Performance based HRM practice is lacking.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Legal framework has remained weak and largely welfare oriented.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i="1" dirty="0"/>
              <a:t>According to </a:t>
            </a:r>
            <a:r>
              <a:rPr lang="en-US" b="1" i="1" dirty="0" err="1"/>
              <a:t>Decenzo</a:t>
            </a:r>
            <a:r>
              <a:rPr lang="en-US" b="1" i="1" dirty="0"/>
              <a:t> and Robbins</a:t>
            </a:r>
            <a:r>
              <a:rPr lang="en-US" dirty="0"/>
              <a:t>, “Human Resource Management is concerned with the people dimension” in management. </a:t>
            </a:r>
            <a:endParaRPr lang="en-US" dirty="0" smtClean="0"/>
          </a:p>
          <a:p>
            <a:pPr algn="just">
              <a:lnSpc>
                <a:spcPct val="170000"/>
              </a:lnSpc>
            </a:pPr>
            <a:r>
              <a:rPr lang="en-US" dirty="0" smtClean="0"/>
              <a:t>Since </a:t>
            </a:r>
            <a:r>
              <a:rPr lang="en-US" dirty="0">
                <a:solidFill>
                  <a:srgbClr val="FF0000"/>
                </a:solidFill>
              </a:rPr>
              <a:t>every organization is made up of people, acquiring their services, developing their skills, motivating them to higher levels of performance and ensuring</a:t>
            </a:r>
            <a:r>
              <a:rPr lang="en-US" dirty="0"/>
              <a:t> that they continue to maintain their commitment to the organization is essential to achieve </a:t>
            </a:r>
            <a:r>
              <a:rPr lang="en-US" dirty="0" err="1"/>
              <a:t>organsational</a:t>
            </a:r>
            <a:r>
              <a:rPr lang="en-US" dirty="0"/>
              <a:t> objectives.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9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/>
              <a:t>Thank You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11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in concept of HRM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HRM is an important function of management </a:t>
            </a:r>
          </a:p>
          <a:p>
            <a:r>
              <a:rPr lang="en-US" dirty="0" smtClean="0"/>
              <a:t>HRM regards people as strategic resource.</a:t>
            </a:r>
          </a:p>
          <a:p>
            <a:r>
              <a:rPr lang="en-US" dirty="0" smtClean="0"/>
              <a:t>HRM directly contributes to the achievement of organization objective. </a:t>
            </a:r>
          </a:p>
          <a:p>
            <a:r>
              <a:rPr lang="en-US" dirty="0" smtClean="0"/>
              <a:t>HRM promote “ HR think” as an organization wide culture. </a:t>
            </a:r>
          </a:p>
          <a:p>
            <a:r>
              <a:rPr lang="en-US" dirty="0" smtClean="0"/>
              <a:t>HRM coordinates all the activities related to human resource.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2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HRM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Goal achievement </a:t>
            </a:r>
          </a:p>
          <a:p>
            <a:pPr marL="0" indent="0">
              <a:buNone/>
            </a:pPr>
            <a:r>
              <a:rPr lang="en-US" dirty="0" smtClean="0"/>
              <a:t>-Personal goals </a:t>
            </a:r>
          </a:p>
          <a:p>
            <a:pPr marL="0" indent="0">
              <a:buNone/>
            </a:pPr>
            <a:r>
              <a:rPr lang="en-US" dirty="0" smtClean="0"/>
              <a:t>-HRM goals </a:t>
            </a:r>
          </a:p>
          <a:p>
            <a:pPr marL="0" indent="0">
              <a:buNone/>
            </a:pPr>
            <a:r>
              <a:rPr lang="en-US" dirty="0" smtClean="0"/>
              <a:t>-Organizational goals </a:t>
            </a:r>
          </a:p>
          <a:p>
            <a:pPr marL="0" indent="0">
              <a:buNone/>
            </a:pPr>
            <a:r>
              <a:rPr lang="en-US" dirty="0" smtClean="0"/>
              <a:t>-Societal (common) goals </a:t>
            </a:r>
          </a:p>
          <a:p>
            <a:r>
              <a:rPr lang="en-US" dirty="0" smtClean="0"/>
              <a:t>Goal harmony </a:t>
            </a:r>
          </a:p>
          <a:p>
            <a:r>
              <a:rPr lang="en-US" dirty="0" smtClean="0"/>
              <a:t>Structure maintenance </a:t>
            </a:r>
          </a:p>
          <a:p>
            <a:r>
              <a:rPr lang="en-US" dirty="0" smtClean="0"/>
              <a:t>Efficiency management </a:t>
            </a:r>
          </a:p>
          <a:p>
            <a:r>
              <a:rPr lang="en-US" dirty="0" smtClean="0"/>
              <a:t>Change management </a:t>
            </a:r>
          </a:p>
          <a:p>
            <a:r>
              <a:rPr lang="en-US" dirty="0" smtClean="0"/>
              <a:t>Quality of work </a:t>
            </a:r>
          </a:p>
        </p:txBody>
      </p:sp>
    </p:spTree>
    <p:extLst>
      <p:ext uri="{BB962C8B-B14F-4D97-AF65-F5344CB8AC3E}">
        <p14:creationId xmlns:p14="http://schemas.microsoft.com/office/powerpoint/2010/main" val="25972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Autofit/>
          </a:bodyPr>
          <a:lstStyle/>
          <a:p>
            <a:pPr marL="527685" indent="-515620">
              <a:lnSpc>
                <a:spcPct val="170000"/>
              </a:lnSpc>
              <a:spcBef>
                <a:spcPts val="7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1800" spc="-305" dirty="0" smtClean="0">
                <a:latin typeface="Arial"/>
                <a:cs typeface="Arial"/>
              </a:rPr>
              <a:t>T o   </a:t>
            </a:r>
            <a:r>
              <a:rPr lang="en-US" sz="1800" spc="-80" dirty="0" smtClean="0">
                <a:latin typeface="Arial"/>
                <a:cs typeface="Arial"/>
              </a:rPr>
              <a:t>help </a:t>
            </a:r>
            <a:r>
              <a:rPr lang="en-US" sz="1800" spc="-30" dirty="0">
                <a:latin typeface="Arial"/>
                <a:cs typeface="Arial"/>
              </a:rPr>
              <a:t>the </a:t>
            </a:r>
            <a:r>
              <a:rPr lang="en-US" sz="1800" spc="-95" dirty="0">
                <a:latin typeface="Arial"/>
                <a:cs typeface="Arial"/>
              </a:rPr>
              <a:t>organization </a:t>
            </a:r>
            <a:r>
              <a:rPr lang="en-US" sz="1800" spc="-125" dirty="0">
                <a:latin typeface="Arial"/>
                <a:cs typeface="Arial"/>
              </a:rPr>
              <a:t>reach </a:t>
            </a:r>
            <a:r>
              <a:rPr lang="en-US" sz="1800" spc="-40" dirty="0">
                <a:latin typeface="Arial"/>
                <a:cs typeface="Arial"/>
              </a:rPr>
              <a:t>its</a:t>
            </a:r>
            <a:r>
              <a:rPr lang="en-US" sz="1800" spc="-150" dirty="0">
                <a:latin typeface="Arial"/>
                <a:cs typeface="Arial"/>
              </a:rPr>
              <a:t> </a:t>
            </a:r>
            <a:r>
              <a:rPr lang="en-US" sz="1800" spc="-120" dirty="0">
                <a:latin typeface="Arial"/>
                <a:cs typeface="Arial"/>
              </a:rPr>
              <a:t>goal</a:t>
            </a:r>
            <a:endParaRPr lang="en-US" sz="1800" dirty="0">
              <a:latin typeface="Arial"/>
              <a:cs typeface="Arial"/>
            </a:endParaRPr>
          </a:p>
          <a:p>
            <a:pPr marL="527685" indent="-515620">
              <a:lnSpc>
                <a:spcPct val="17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1800" spc="-305" dirty="0" smtClean="0">
                <a:latin typeface="Arial"/>
                <a:cs typeface="Arial"/>
              </a:rPr>
              <a:t>T o   </a:t>
            </a:r>
            <a:r>
              <a:rPr lang="en-US" sz="1800" spc="-85" dirty="0" smtClean="0">
                <a:latin typeface="Arial"/>
                <a:cs typeface="Arial"/>
              </a:rPr>
              <a:t>employ </a:t>
            </a:r>
            <a:r>
              <a:rPr lang="en-US" sz="1800" spc="-30" dirty="0">
                <a:latin typeface="Arial"/>
                <a:cs typeface="Arial"/>
              </a:rPr>
              <a:t>the </a:t>
            </a:r>
            <a:r>
              <a:rPr lang="en-US" sz="1800" spc="-105" dirty="0">
                <a:latin typeface="Arial"/>
                <a:cs typeface="Arial"/>
              </a:rPr>
              <a:t>skills </a:t>
            </a:r>
            <a:r>
              <a:rPr lang="en-US" sz="1800" spc="-120" dirty="0">
                <a:latin typeface="Arial"/>
                <a:cs typeface="Arial"/>
              </a:rPr>
              <a:t>and </a:t>
            </a:r>
            <a:r>
              <a:rPr lang="en-US" sz="1800" spc="-55" dirty="0">
                <a:latin typeface="Arial"/>
                <a:cs typeface="Arial"/>
              </a:rPr>
              <a:t>abilities </a:t>
            </a:r>
            <a:r>
              <a:rPr lang="en-US" sz="1800" spc="-5" dirty="0">
                <a:latin typeface="Arial"/>
                <a:cs typeface="Arial"/>
              </a:rPr>
              <a:t>of </a:t>
            </a:r>
            <a:r>
              <a:rPr lang="en-US" sz="1800" spc="-30" dirty="0">
                <a:latin typeface="Arial"/>
                <a:cs typeface="Arial"/>
              </a:rPr>
              <a:t>the </a:t>
            </a:r>
            <a:r>
              <a:rPr lang="en-US" sz="1800" spc="-65" dirty="0">
                <a:latin typeface="Arial"/>
                <a:cs typeface="Arial"/>
              </a:rPr>
              <a:t>workforce</a:t>
            </a:r>
            <a:r>
              <a:rPr lang="en-US" sz="1800" spc="-455" dirty="0">
                <a:latin typeface="Arial"/>
                <a:cs typeface="Arial"/>
              </a:rPr>
              <a:t> </a:t>
            </a:r>
            <a:r>
              <a:rPr lang="en-US" sz="1800" spc="-45" dirty="0">
                <a:latin typeface="Arial"/>
                <a:cs typeface="Arial"/>
              </a:rPr>
              <a:t>efficiently</a:t>
            </a:r>
            <a:endParaRPr lang="en-US" sz="1800" dirty="0">
              <a:latin typeface="Arial"/>
              <a:cs typeface="Arial"/>
            </a:endParaRPr>
          </a:p>
          <a:p>
            <a:pPr marL="527685" marR="332105" indent="-515620">
              <a:lnSpc>
                <a:spcPct val="17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1800" spc="-305" dirty="0" smtClean="0">
                <a:latin typeface="Arial"/>
                <a:cs typeface="Arial"/>
              </a:rPr>
              <a:t>T o</a:t>
            </a:r>
            <a:r>
              <a:rPr lang="en-US" sz="1800" spc="-135" dirty="0" smtClean="0">
                <a:latin typeface="Arial"/>
                <a:cs typeface="Arial"/>
              </a:rPr>
              <a:t>  </a:t>
            </a:r>
            <a:r>
              <a:rPr lang="en-US" sz="1800" spc="-75" dirty="0" smtClean="0">
                <a:latin typeface="Arial"/>
                <a:cs typeface="Arial"/>
              </a:rPr>
              <a:t>provide</a:t>
            </a:r>
            <a:r>
              <a:rPr lang="en-US" sz="1800" spc="-135" dirty="0" smtClean="0">
                <a:latin typeface="Arial"/>
                <a:cs typeface="Arial"/>
              </a:rPr>
              <a:t> </a:t>
            </a:r>
            <a:r>
              <a:rPr lang="en-US" sz="1800" spc="-30" dirty="0">
                <a:latin typeface="Arial"/>
                <a:cs typeface="Arial"/>
              </a:rPr>
              <a:t>the</a:t>
            </a:r>
            <a:r>
              <a:rPr lang="en-US" sz="1800" spc="-130" dirty="0">
                <a:latin typeface="Arial"/>
                <a:cs typeface="Arial"/>
              </a:rPr>
              <a:t> </a:t>
            </a:r>
            <a:r>
              <a:rPr lang="en-US" sz="1800" spc="-90" dirty="0">
                <a:latin typeface="Arial"/>
                <a:cs typeface="Arial"/>
              </a:rPr>
              <a:t>organization</a:t>
            </a:r>
            <a:r>
              <a:rPr lang="en-US" sz="1800" spc="-135" dirty="0">
                <a:latin typeface="Arial"/>
                <a:cs typeface="Arial"/>
              </a:rPr>
              <a:t> </a:t>
            </a:r>
            <a:r>
              <a:rPr lang="en-US" sz="1800" spc="15" dirty="0">
                <a:latin typeface="Arial"/>
                <a:cs typeface="Arial"/>
              </a:rPr>
              <a:t>with</a:t>
            </a:r>
            <a:r>
              <a:rPr lang="en-US" sz="1800" spc="-130" dirty="0">
                <a:latin typeface="Arial"/>
                <a:cs typeface="Arial"/>
              </a:rPr>
              <a:t> </a:t>
            </a:r>
            <a:r>
              <a:rPr lang="en-US" sz="1800" spc="-45" dirty="0">
                <a:latin typeface="Arial"/>
                <a:cs typeface="Arial"/>
              </a:rPr>
              <a:t>well</a:t>
            </a:r>
            <a:r>
              <a:rPr lang="en-US" sz="1800" spc="-125" dirty="0">
                <a:latin typeface="Arial"/>
                <a:cs typeface="Arial"/>
              </a:rPr>
              <a:t> </a:t>
            </a:r>
            <a:r>
              <a:rPr lang="en-US" sz="1800" spc="-50" dirty="0">
                <a:latin typeface="Arial"/>
                <a:cs typeface="Arial"/>
              </a:rPr>
              <a:t>trained</a:t>
            </a:r>
            <a:r>
              <a:rPr lang="en-US" sz="1800" spc="-114" dirty="0">
                <a:latin typeface="Arial"/>
                <a:cs typeface="Arial"/>
              </a:rPr>
              <a:t> </a:t>
            </a:r>
            <a:r>
              <a:rPr lang="en-US" sz="1800" spc="35" dirty="0">
                <a:latin typeface="Arial"/>
                <a:cs typeface="Arial"/>
              </a:rPr>
              <a:t>&amp;</a:t>
            </a:r>
            <a:r>
              <a:rPr lang="en-US" sz="1800" spc="-145" dirty="0">
                <a:latin typeface="Arial"/>
                <a:cs typeface="Arial"/>
              </a:rPr>
              <a:t> </a:t>
            </a:r>
            <a:r>
              <a:rPr lang="en-US" sz="1800" spc="-40" dirty="0">
                <a:latin typeface="Arial"/>
                <a:cs typeface="Arial"/>
              </a:rPr>
              <a:t>well</a:t>
            </a:r>
            <a:r>
              <a:rPr lang="en-US" sz="1800" spc="-130" dirty="0">
                <a:latin typeface="Arial"/>
                <a:cs typeface="Arial"/>
              </a:rPr>
              <a:t> </a:t>
            </a:r>
            <a:r>
              <a:rPr lang="en-US" sz="1800" spc="-55" dirty="0">
                <a:latin typeface="Arial"/>
                <a:cs typeface="Arial"/>
              </a:rPr>
              <a:t>motivated  </a:t>
            </a:r>
            <a:r>
              <a:rPr lang="en-US" sz="1800" spc="-125" dirty="0">
                <a:latin typeface="Arial"/>
                <a:cs typeface="Arial"/>
              </a:rPr>
              <a:t>employees</a:t>
            </a:r>
            <a:endParaRPr lang="en-US" sz="1800" dirty="0">
              <a:latin typeface="Arial"/>
              <a:cs typeface="Arial"/>
            </a:endParaRPr>
          </a:p>
          <a:p>
            <a:pPr marL="527685" marR="647700" indent="-515620">
              <a:lnSpc>
                <a:spcPct val="17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1800" spc="-305" dirty="0" smtClean="0">
                <a:latin typeface="Arial"/>
                <a:cs typeface="Arial"/>
              </a:rPr>
              <a:t>T o   </a:t>
            </a:r>
            <a:r>
              <a:rPr lang="en-US" sz="1800" spc="-130" dirty="0" smtClean="0">
                <a:latin typeface="Arial"/>
                <a:cs typeface="Arial"/>
              </a:rPr>
              <a:t>Increase </a:t>
            </a:r>
            <a:r>
              <a:rPr lang="en-US" sz="1800" spc="-125" dirty="0">
                <a:latin typeface="Arial"/>
                <a:cs typeface="Arial"/>
              </a:rPr>
              <a:t>employees </a:t>
            </a:r>
            <a:r>
              <a:rPr lang="en-US" sz="1800" spc="-40" dirty="0">
                <a:latin typeface="Arial"/>
                <a:cs typeface="Arial"/>
              </a:rPr>
              <a:t>job </a:t>
            </a:r>
            <a:r>
              <a:rPr lang="en-US" sz="1800" spc="-85" dirty="0">
                <a:latin typeface="Arial"/>
                <a:cs typeface="Arial"/>
              </a:rPr>
              <a:t>satisfaction </a:t>
            </a:r>
            <a:r>
              <a:rPr lang="en-US" sz="1800" spc="-120" dirty="0">
                <a:latin typeface="Arial"/>
                <a:cs typeface="Arial"/>
              </a:rPr>
              <a:t>and </a:t>
            </a:r>
            <a:r>
              <a:rPr lang="en-US" sz="1800" spc="-90" dirty="0">
                <a:latin typeface="Arial"/>
                <a:cs typeface="Arial"/>
              </a:rPr>
              <a:t>self </a:t>
            </a:r>
            <a:r>
              <a:rPr lang="en-US" sz="1800" spc="-80" dirty="0">
                <a:latin typeface="Arial"/>
                <a:cs typeface="Arial"/>
              </a:rPr>
              <a:t>actualization  </a:t>
            </a:r>
            <a:r>
              <a:rPr lang="en-US" sz="1800" spc="-65" dirty="0">
                <a:latin typeface="Arial"/>
                <a:cs typeface="Arial"/>
              </a:rPr>
              <a:t>(stimulate </a:t>
            </a:r>
            <a:r>
              <a:rPr lang="en-US" sz="1800" spc="-125" dirty="0">
                <a:latin typeface="Arial"/>
                <a:cs typeface="Arial"/>
              </a:rPr>
              <a:t>employees </a:t>
            </a:r>
            <a:r>
              <a:rPr lang="en-US" sz="1800" spc="20" dirty="0">
                <a:latin typeface="Arial"/>
                <a:cs typeface="Arial"/>
              </a:rPr>
              <a:t>to </a:t>
            </a:r>
            <a:r>
              <a:rPr lang="en-US" sz="1800" spc="-114" dirty="0">
                <a:latin typeface="Arial"/>
                <a:cs typeface="Arial"/>
              </a:rPr>
              <a:t>realize </a:t>
            </a:r>
            <a:r>
              <a:rPr lang="en-US" sz="1800" spc="-10" dirty="0">
                <a:latin typeface="Arial"/>
                <a:cs typeface="Arial"/>
              </a:rPr>
              <a:t>their</a:t>
            </a:r>
            <a:r>
              <a:rPr lang="en-US" sz="1800" spc="-315" dirty="0">
                <a:latin typeface="Arial"/>
                <a:cs typeface="Arial"/>
              </a:rPr>
              <a:t> </a:t>
            </a:r>
            <a:r>
              <a:rPr lang="en-US" sz="1800" spc="-40" dirty="0">
                <a:latin typeface="Arial"/>
                <a:cs typeface="Arial"/>
              </a:rPr>
              <a:t>potential)</a:t>
            </a:r>
            <a:endParaRPr lang="en-US" sz="1800" dirty="0">
              <a:latin typeface="Arial"/>
              <a:cs typeface="Arial"/>
            </a:endParaRPr>
          </a:p>
          <a:p>
            <a:pPr marL="527685" indent="-515620">
              <a:lnSpc>
                <a:spcPct val="170000"/>
              </a:lnSpc>
              <a:spcBef>
                <a:spcPts val="6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1800" spc="-305" dirty="0" smtClean="0">
                <a:latin typeface="Arial"/>
                <a:cs typeface="Arial"/>
              </a:rPr>
              <a:t>T o   </a:t>
            </a:r>
            <a:r>
              <a:rPr lang="en-US" sz="1800" spc="-100" dirty="0" smtClean="0">
                <a:latin typeface="Arial"/>
                <a:cs typeface="Arial"/>
              </a:rPr>
              <a:t>develop </a:t>
            </a:r>
            <a:r>
              <a:rPr lang="en-US" sz="1800" spc="35" dirty="0">
                <a:latin typeface="Arial"/>
                <a:cs typeface="Arial"/>
              </a:rPr>
              <a:t>&amp; </a:t>
            </a:r>
            <a:r>
              <a:rPr lang="en-US" sz="1800" spc="-65" dirty="0">
                <a:latin typeface="Arial"/>
                <a:cs typeface="Arial"/>
              </a:rPr>
              <a:t>maintain </a:t>
            </a:r>
            <a:r>
              <a:rPr lang="en-US" sz="1800" spc="-195" dirty="0">
                <a:latin typeface="Arial"/>
                <a:cs typeface="Arial"/>
              </a:rPr>
              <a:t>a </a:t>
            </a:r>
            <a:r>
              <a:rPr lang="en-US" sz="1800" spc="-45" dirty="0">
                <a:latin typeface="Arial"/>
                <a:cs typeface="Arial"/>
              </a:rPr>
              <a:t>quality </a:t>
            </a:r>
            <a:r>
              <a:rPr lang="en-US" sz="1800" spc="-10" dirty="0">
                <a:latin typeface="Arial"/>
                <a:cs typeface="Arial"/>
              </a:rPr>
              <a:t>of </a:t>
            </a:r>
            <a:r>
              <a:rPr lang="en-US" sz="1800" spc="-50" dirty="0">
                <a:latin typeface="Arial"/>
                <a:cs typeface="Arial"/>
              </a:rPr>
              <a:t>work</a:t>
            </a:r>
            <a:r>
              <a:rPr lang="en-US" sz="1800" spc="-380" dirty="0">
                <a:latin typeface="Arial"/>
                <a:cs typeface="Arial"/>
              </a:rPr>
              <a:t> </a:t>
            </a:r>
            <a:r>
              <a:rPr lang="en-US" sz="1800" spc="-40" dirty="0">
                <a:latin typeface="Arial"/>
                <a:cs typeface="Arial"/>
              </a:rPr>
              <a:t>life.</a:t>
            </a:r>
            <a:endParaRPr lang="en-US" sz="1800" dirty="0">
              <a:latin typeface="Arial"/>
              <a:cs typeface="Arial"/>
            </a:endParaRPr>
          </a:p>
          <a:p>
            <a:pPr marL="527685" indent="-515620">
              <a:lnSpc>
                <a:spcPct val="17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1800" spc="-305" dirty="0" smtClean="0">
                <a:latin typeface="Arial"/>
                <a:cs typeface="Arial"/>
              </a:rPr>
              <a:t>T o   </a:t>
            </a:r>
            <a:r>
              <a:rPr lang="en-US" sz="1800" spc="-100" dirty="0" smtClean="0">
                <a:latin typeface="Arial"/>
                <a:cs typeface="Arial"/>
              </a:rPr>
              <a:t>communicate </a:t>
            </a:r>
            <a:r>
              <a:rPr lang="en-US" sz="1800" spc="-355" dirty="0" smtClean="0">
                <a:latin typeface="Arial"/>
                <a:cs typeface="Arial"/>
              </a:rPr>
              <a:t>H R   </a:t>
            </a:r>
            <a:r>
              <a:rPr lang="en-US" sz="1800" spc="-90" dirty="0">
                <a:latin typeface="Arial"/>
                <a:cs typeface="Arial"/>
              </a:rPr>
              <a:t>policies </a:t>
            </a:r>
            <a:r>
              <a:rPr lang="en-US" sz="1800" spc="20" dirty="0">
                <a:latin typeface="Arial"/>
                <a:cs typeface="Arial"/>
              </a:rPr>
              <a:t>to </a:t>
            </a:r>
            <a:r>
              <a:rPr lang="en-US" sz="1800" spc="-55" dirty="0">
                <a:latin typeface="Arial"/>
                <a:cs typeface="Arial"/>
              </a:rPr>
              <a:t>all</a:t>
            </a:r>
            <a:r>
              <a:rPr lang="en-US" sz="1800" spc="-280" dirty="0">
                <a:latin typeface="Arial"/>
                <a:cs typeface="Arial"/>
              </a:rPr>
              <a:t> </a:t>
            </a:r>
            <a:r>
              <a:rPr lang="en-US" sz="1800" spc="-120" dirty="0">
                <a:latin typeface="Arial"/>
                <a:cs typeface="Arial"/>
              </a:rPr>
              <a:t>employees.</a:t>
            </a:r>
            <a:endParaRPr lang="en-US" sz="1800" dirty="0">
              <a:latin typeface="Arial"/>
              <a:cs typeface="Arial"/>
            </a:endParaRPr>
          </a:p>
          <a:p>
            <a:pPr marL="527685" marR="737235" indent="-515620">
              <a:lnSpc>
                <a:spcPct val="17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1800" spc="-305" dirty="0" smtClean="0">
                <a:latin typeface="Arial"/>
                <a:cs typeface="Arial"/>
              </a:rPr>
              <a:t>T o   </a:t>
            </a:r>
            <a:r>
              <a:rPr lang="en-US" sz="1800" spc="-120" dirty="0" smtClean="0">
                <a:latin typeface="Arial"/>
                <a:cs typeface="Arial"/>
              </a:rPr>
              <a:t>be </a:t>
            </a:r>
            <a:r>
              <a:rPr lang="en-US" sz="1800" spc="-65" dirty="0">
                <a:latin typeface="Arial"/>
                <a:cs typeface="Arial"/>
              </a:rPr>
              <a:t>ethically </a:t>
            </a:r>
            <a:r>
              <a:rPr lang="en-US" sz="1800" spc="35" dirty="0">
                <a:latin typeface="Arial"/>
                <a:cs typeface="Arial"/>
              </a:rPr>
              <a:t>&amp; </a:t>
            </a:r>
            <a:r>
              <a:rPr lang="en-US" sz="1800" spc="-105" dirty="0">
                <a:latin typeface="Arial"/>
                <a:cs typeface="Arial"/>
              </a:rPr>
              <a:t>socially </a:t>
            </a:r>
            <a:r>
              <a:rPr lang="en-US" sz="1800" spc="-125" dirty="0">
                <a:latin typeface="Arial"/>
                <a:cs typeface="Arial"/>
              </a:rPr>
              <a:t>responsive </a:t>
            </a:r>
            <a:r>
              <a:rPr lang="en-US" sz="1800" spc="25" dirty="0">
                <a:latin typeface="Arial"/>
                <a:cs typeface="Arial"/>
              </a:rPr>
              <a:t>to </a:t>
            </a:r>
            <a:r>
              <a:rPr lang="en-US" sz="1800" spc="-30" dirty="0">
                <a:latin typeface="Arial"/>
                <a:cs typeface="Arial"/>
              </a:rPr>
              <a:t>the </a:t>
            </a:r>
            <a:r>
              <a:rPr lang="en-US" sz="1800" spc="-150" dirty="0">
                <a:latin typeface="Arial"/>
                <a:cs typeface="Arial"/>
              </a:rPr>
              <a:t>needs </a:t>
            </a:r>
            <a:r>
              <a:rPr lang="en-US" sz="1800" spc="-10" dirty="0">
                <a:latin typeface="Arial"/>
                <a:cs typeface="Arial"/>
              </a:rPr>
              <a:t>of </a:t>
            </a:r>
            <a:r>
              <a:rPr lang="en-US" sz="1800" spc="-30" dirty="0">
                <a:latin typeface="Arial"/>
                <a:cs typeface="Arial"/>
              </a:rPr>
              <a:t>the  </a:t>
            </a:r>
            <a:r>
              <a:rPr lang="en-US" sz="1800" spc="-105" dirty="0">
                <a:latin typeface="Arial"/>
                <a:cs typeface="Arial"/>
              </a:rPr>
              <a:t>society(ensuring </a:t>
            </a:r>
            <a:r>
              <a:rPr lang="en-US" sz="1800" spc="-110" dirty="0">
                <a:latin typeface="Arial"/>
                <a:cs typeface="Arial"/>
              </a:rPr>
              <a:t>compliance </a:t>
            </a:r>
            <a:r>
              <a:rPr lang="en-US" sz="1800" spc="15" dirty="0">
                <a:latin typeface="Arial"/>
                <a:cs typeface="Arial"/>
              </a:rPr>
              <a:t>with </a:t>
            </a:r>
            <a:r>
              <a:rPr lang="en-US" sz="1800" spc="-114" dirty="0">
                <a:latin typeface="Arial"/>
                <a:cs typeface="Arial"/>
              </a:rPr>
              <a:t>legal </a:t>
            </a:r>
            <a:r>
              <a:rPr lang="en-US" sz="1800" spc="35" dirty="0">
                <a:latin typeface="Arial"/>
                <a:cs typeface="Arial"/>
              </a:rPr>
              <a:t>&amp; </a:t>
            </a:r>
            <a:r>
              <a:rPr lang="en-US" sz="1800" spc="-70" dirty="0">
                <a:latin typeface="Arial"/>
                <a:cs typeface="Arial"/>
              </a:rPr>
              <a:t>ethical</a:t>
            </a:r>
            <a:r>
              <a:rPr lang="en-US" sz="1800" spc="-385" dirty="0">
                <a:latin typeface="Arial"/>
                <a:cs typeface="Arial"/>
              </a:rPr>
              <a:t> </a:t>
            </a:r>
            <a:r>
              <a:rPr lang="en-US" sz="1800" spc="-120" dirty="0">
                <a:latin typeface="Arial"/>
                <a:cs typeface="Arial"/>
              </a:rPr>
              <a:t>standards)</a:t>
            </a:r>
            <a:endParaRPr lang="en-US" sz="1800" dirty="0">
              <a:latin typeface="Arial"/>
              <a:cs typeface="Arial"/>
            </a:endParaRPr>
          </a:p>
          <a:p>
            <a:pPr marL="527685" indent="-515620">
              <a:lnSpc>
                <a:spcPct val="17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1800" spc="-305" dirty="0" smtClean="0">
                <a:latin typeface="Arial"/>
                <a:cs typeface="Arial"/>
              </a:rPr>
              <a:t>T o   </a:t>
            </a:r>
            <a:r>
              <a:rPr lang="en-US" sz="1800" spc="-75" dirty="0" smtClean="0">
                <a:latin typeface="Arial"/>
                <a:cs typeface="Arial"/>
              </a:rPr>
              <a:t>provide </a:t>
            </a:r>
            <a:r>
              <a:rPr lang="en-US" sz="1800" spc="-140" dirty="0">
                <a:latin typeface="Arial"/>
                <a:cs typeface="Arial"/>
              </a:rPr>
              <a:t>an </a:t>
            </a:r>
            <a:r>
              <a:rPr lang="en-US" sz="1800" spc="-25" dirty="0">
                <a:latin typeface="Arial"/>
                <a:cs typeface="Arial"/>
              </a:rPr>
              <a:t>opportunity </a:t>
            </a:r>
            <a:r>
              <a:rPr lang="en-US" sz="1800" spc="-10" dirty="0">
                <a:latin typeface="Arial"/>
                <a:cs typeface="Arial"/>
              </a:rPr>
              <a:t>for </a:t>
            </a:r>
            <a:r>
              <a:rPr lang="en-US" sz="1800" spc="-130" dirty="0">
                <a:latin typeface="Arial"/>
                <a:cs typeface="Arial"/>
              </a:rPr>
              <a:t>expression </a:t>
            </a:r>
            <a:r>
              <a:rPr lang="en-US" sz="1800" spc="35" dirty="0">
                <a:latin typeface="Arial"/>
                <a:cs typeface="Arial"/>
              </a:rPr>
              <a:t>&amp; </a:t>
            </a:r>
            <a:r>
              <a:rPr lang="en-US" sz="1800" spc="-110" dirty="0">
                <a:latin typeface="Arial"/>
                <a:cs typeface="Arial"/>
              </a:rPr>
              <a:t>voice </a:t>
            </a:r>
            <a:r>
              <a:rPr lang="en-US" sz="1800" spc="-35" dirty="0">
                <a:latin typeface="Arial"/>
                <a:cs typeface="Arial"/>
              </a:rPr>
              <a:t>in</a:t>
            </a:r>
            <a:r>
              <a:rPr lang="en-US" sz="1800" spc="-440" dirty="0">
                <a:latin typeface="Arial"/>
                <a:cs typeface="Arial"/>
              </a:rPr>
              <a:t> </a:t>
            </a:r>
            <a:r>
              <a:rPr lang="en-US" sz="1800" spc="-114" dirty="0">
                <a:latin typeface="Arial"/>
                <a:cs typeface="Arial"/>
              </a:rPr>
              <a:t>management</a:t>
            </a:r>
            <a:endParaRPr lang="en-US" sz="1800" dirty="0">
              <a:latin typeface="Arial"/>
              <a:cs typeface="Arial"/>
            </a:endParaRPr>
          </a:p>
          <a:p>
            <a:pPr marL="527685" indent="-515620">
              <a:lnSpc>
                <a:spcPct val="170000"/>
              </a:lnSpc>
              <a:spcBef>
                <a:spcPts val="6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1800" spc="-305" dirty="0" smtClean="0">
                <a:latin typeface="Arial"/>
                <a:cs typeface="Arial"/>
              </a:rPr>
              <a:t>T o   </a:t>
            </a:r>
            <a:r>
              <a:rPr lang="en-US" sz="1800" spc="-75" dirty="0" smtClean="0">
                <a:latin typeface="Arial"/>
                <a:cs typeface="Arial"/>
              </a:rPr>
              <a:t>provide </a:t>
            </a:r>
            <a:r>
              <a:rPr lang="en-US" sz="1800" spc="-85" dirty="0">
                <a:latin typeface="Arial"/>
                <a:cs typeface="Arial"/>
              </a:rPr>
              <a:t>fair, </a:t>
            </a:r>
            <a:r>
              <a:rPr lang="en-US" sz="1800" spc="-114" dirty="0">
                <a:latin typeface="Arial"/>
                <a:cs typeface="Arial"/>
              </a:rPr>
              <a:t>acceptable </a:t>
            </a:r>
            <a:r>
              <a:rPr lang="en-US" sz="1800" spc="35" dirty="0">
                <a:latin typeface="Arial"/>
                <a:cs typeface="Arial"/>
              </a:rPr>
              <a:t>&amp; </a:t>
            </a:r>
            <a:r>
              <a:rPr lang="en-US" sz="1800" spc="-45" dirty="0">
                <a:latin typeface="Arial"/>
                <a:cs typeface="Arial"/>
              </a:rPr>
              <a:t>efficient</a:t>
            </a:r>
            <a:r>
              <a:rPr lang="en-US" sz="1800" spc="-204" dirty="0">
                <a:latin typeface="Arial"/>
                <a:cs typeface="Arial"/>
              </a:rPr>
              <a:t> </a:t>
            </a:r>
            <a:r>
              <a:rPr lang="en-US" sz="1800" spc="-100" dirty="0">
                <a:latin typeface="Arial"/>
                <a:cs typeface="Arial"/>
              </a:rPr>
              <a:t>leadership</a:t>
            </a:r>
            <a:endParaRPr lang="en-US" sz="1800" dirty="0">
              <a:latin typeface="Arial"/>
              <a:cs typeface="Arial"/>
            </a:endParaRPr>
          </a:p>
          <a:p>
            <a:pPr marL="527685" marR="220979" indent="-515620">
              <a:lnSpc>
                <a:spcPct val="170000"/>
              </a:lnSpc>
              <a:spcBef>
                <a:spcPts val="600"/>
              </a:spcBef>
              <a:buAutoNum type="arabicPeriod"/>
              <a:tabLst>
                <a:tab pos="528320" algn="l"/>
              </a:tabLst>
            </a:pPr>
            <a:r>
              <a:rPr lang="en-US" sz="1800" spc="-305" dirty="0" smtClean="0">
                <a:latin typeface="Arial"/>
                <a:cs typeface="Arial"/>
              </a:rPr>
              <a:t>T o   </a:t>
            </a:r>
            <a:r>
              <a:rPr lang="en-US" sz="1800" spc="-105" dirty="0" smtClean="0">
                <a:latin typeface="Arial"/>
                <a:cs typeface="Arial"/>
              </a:rPr>
              <a:t>establish </a:t>
            </a:r>
            <a:r>
              <a:rPr lang="en-US" sz="1800" spc="-120" dirty="0">
                <a:latin typeface="Arial"/>
                <a:cs typeface="Arial"/>
              </a:rPr>
              <a:t>sound </a:t>
            </a:r>
            <a:r>
              <a:rPr lang="en-US" sz="1800" spc="-95" dirty="0">
                <a:latin typeface="Arial"/>
                <a:cs typeface="Arial"/>
              </a:rPr>
              <a:t>organizational </a:t>
            </a:r>
            <a:r>
              <a:rPr lang="en-US" sz="1800" spc="-55" dirty="0">
                <a:latin typeface="Arial"/>
                <a:cs typeface="Arial"/>
              </a:rPr>
              <a:t>structure </a:t>
            </a:r>
            <a:r>
              <a:rPr lang="en-US" sz="1800" spc="35" dirty="0">
                <a:latin typeface="Arial"/>
                <a:cs typeface="Arial"/>
              </a:rPr>
              <a:t>&amp; </a:t>
            </a:r>
            <a:r>
              <a:rPr lang="en-US" sz="1800" spc="-105" dirty="0">
                <a:latin typeface="Arial"/>
                <a:cs typeface="Arial"/>
              </a:rPr>
              <a:t>desirable </a:t>
            </a:r>
            <a:r>
              <a:rPr lang="en-US" sz="1800" spc="-70" dirty="0">
                <a:latin typeface="Arial"/>
                <a:cs typeface="Arial"/>
              </a:rPr>
              <a:t>working  </a:t>
            </a:r>
            <a:r>
              <a:rPr lang="en-US" sz="1800" spc="-80" dirty="0">
                <a:latin typeface="Arial"/>
                <a:cs typeface="Arial"/>
              </a:rPr>
              <a:t>relationships.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18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HRM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358" y="1209874"/>
            <a:ext cx="8915400" cy="56481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16002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2286000"/>
            <a:ext cx="16002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45489" y="2315570"/>
            <a:ext cx="16002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utputs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3048000"/>
            <a:ext cx="2514600" cy="2514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Human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HR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HR Inventory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Job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Labour</a:t>
            </a:r>
            <a:r>
              <a:rPr lang="en-US" dirty="0" smtClean="0"/>
              <a:t> Market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3620" y="3048000"/>
            <a:ext cx="2442380" cy="2514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Acquisition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Utilization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maintenance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51979" y="3048000"/>
            <a:ext cx="2387221" cy="2514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Organizational Related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Profit </a:t>
            </a:r>
          </a:p>
          <a:p>
            <a:r>
              <a:rPr lang="en-US" b="1" dirty="0" smtClean="0"/>
              <a:t>Employee  related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Commitment </a:t>
            </a:r>
          </a:p>
          <a:p>
            <a:pPr algn="ctr"/>
            <a:endParaRPr lang="en-US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2675212" y="23155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91200" y="23780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>
            <a:off x="5791200" y="5715000"/>
            <a:ext cx="1904681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 rot="16200000">
            <a:off x="2246376" y="4730496"/>
            <a:ext cx="813816" cy="26182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91000" y="6039610"/>
            <a:ext cx="1371600" cy="6659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4560058" y="5562600"/>
            <a:ext cx="484632" cy="4151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95600" y="1209874"/>
            <a:ext cx="2895600" cy="914400"/>
          </a:xfrm>
          <a:prstGeom prst="ellipse">
            <a:avLst/>
          </a:prstGeom>
        </p:spPr>
        <p:style>
          <a:lnRef idx="2">
            <a:schemeClr val="accent3"/>
          </a:lnRef>
          <a:fillRef idx="1003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Environment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1796</Words>
  <Application>Microsoft Office PowerPoint</Application>
  <PresentationFormat>On-screen Show (4:3)</PresentationFormat>
  <Paragraphs>391</Paragraphs>
  <Slides>50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Office Theme</vt:lpstr>
      <vt:lpstr>1_Office Theme</vt:lpstr>
      <vt:lpstr>2_Office Theme</vt:lpstr>
      <vt:lpstr>Unit VI: Introduction to HRM (Utilization) </vt:lpstr>
      <vt:lpstr>Contents </vt:lpstr>
      <vt:lpstr>PowerPoint Presentation</vt:lpstr>
      <vt:lpstr>PowerPoint Presentation</vt:lpstr>
      <vt:lpstr>PowerPoint Presentation</vt:lpstr>
      <vt:lpstr>Key points in concept of HRM </vt:lpstr>
      <vt:lpstr>Objectives of HRM</vt:lpstr>
      <vt:lpstr>PowerPoint Presentation</vt:lpstr>
      <vt:lpstr>HRM System </vt:lpstr>
      <vt:lpstr>Environmental factors that affects the  HRM</vt:lpstr>
      <vt:lpstr>HRM Components and health Program </vt:lpstr>
      <vt:lpstr>PowerPoint Presentation</vt:lpstr>
      <vt:lpstr>PowerPoint Presentation</vt:lpstr>
      <vt:lpstr>1. HR Planning  </vt:lpstr>
      <vt:lpstr>2. Recruitment Selection  </vt:lpstr>
      <vt:lpstr>3. Training &amp; Development </vt:lpstr>
      <vt:lpstr>4. Performance Management </vt:lpstr>
      <vt:lpstr>5. Compensation &amp; Benefits </vt:lpstr>
      <vt:lpstr>6. Health &amp; Safety </vt:lpstr>
      <vt:lpstr>7. HR information System </vt:lpstr>
      <vt:lpstr>Scope and functional area of HRM</vt:lpstr>
      <vt:lpstr>HRM Process</vt:lpstr>
      <vt:lpstr>Difference between personnel mg &amp; HRM</vt:lpstr>
      <vt:lpstr>Challenges of HRM</vt:lpstr>
      <vt:lpstr>Function of HRM</vt:lpstr>
      <vt:lpstr>PowerPoint Presentation</vt:lpstr>
      <vt:lpstr>PowerPoint Presentation</vt:lpstr>
      <vt:lpstr>HUMAN R E S O U R C E   PLANNING</vt:lpstr>
      <vt:lpstr>PowerPoint Presentation</vt:lpstr>
      <vt:lpstr>PowerPoint Presentation</vt:lpstr>
      <vt:lpstr>PowerPoint Presentation</vt:lpstr>
      <vt:lpstr>People in Health Organization </vt:lpstr>
      <vt:lpstr>PowerPoint Presentation</vt:lpstr>
      <vt:lpstr>PowerPoint Presentation</vt:lpstr>
      <vt:lpstr>Role of Health Manager in HRD/HRM</vt:lpstr>
      <vt:lpstr>Role of HR manager </vt:lpstr>
      <vt:lpstr>PowerPoint Presentation</vt:lpstr>
      <vt:lpstr>HRH Production in Nepal </vt:lpstr>
      <vt:lpstr>MoH&amp;P stated in strategic plan 2003-2017</vt:lpstr>
      <vt:lpstr>PowerPoint Presentation</vt:lpstr>
      <vt:lpstr>Evolution of HRM</vt:lpstr>
      <vt:lpstr>Evolution of HRM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HRM practice in health service organizations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VI: Introduction to HRM (Utilization) </dc:title>
  <dc:creator>HP</dc:creator>
  <cp:lastModifiedBy>hp</cp:lastModifiedBy>
  <cp:revision>51</cp:revision>
  <dcterms:created xsi:type="dcterms:W3CDTF">2006-08-16T00:00:00Z</dcterms:created>
  <dcterms:modified xsi:type="dcterms:W3CDTF">2020-01-02T03:14:21Z</dcterms:modified>
</cp:coreProperties>
</file>