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302" r:id="rId7"/>
    <p:sldId id="262" r:id="rId8"/>
    <p:sldId id="263" r:id="rId9"/>
    <p:sldId id="264" r:id="rId10"/>
    <p:sldId id="265" r:id="rId11"/>
    <p:sldId id="266" r:id="rId12"/>
    <p:sldId id="267" r:id="rId13"/>
    <p:sldId id="268" r:id="rId14"/>
    <p:sldId id="269" r:id="rId15"/>
    <p:sldId id="270" r:id="rId16"/>
    <p:sldId id="271" r:id="rId17"/>
    <p:sldId id="303" r:id="rId18"/>
    <p:sldId id="304" r:id="rId19"/>
    <p:sldId id="305" r:id="rId20"/>
    <p:sldId id="273" r:id="rId21"/>
    <p:sldId id="307" r:id="rId22"/>
    <p:sldId id="308" r:id="rId23"/>
    <p:sldId id="309" r:id="rId24"/>
    <p:sldId id="310" r:id="rId25"/>
    <p:sldId id="311" r:id="rId26"/>
    <p:sldId id="312" r:id="rId27"/>
    <p:sldId id="313" r:id="rId28"/>
    <p:sldId id="314" r:id="rId29"/>
    <p:sldId id="315" r:id="rId30"/>
    <p:sldId id="319" r:id="rId31"/>
    <p:sldId id="320" r:id="rId32"/>
    <p:sldId id="316" r:id="rId33"/>
    <p:sldId id="317" r:id="rId34"/>
    <p:sldId id="318" r:id="rId35"/>
    <p:sldId id="257" r:id="rId36"/>
    <p:sldId id="322" r:id="rId37"/>
    <p:sldId id="274" r:id="rId38"/>
    <p:sldId id="321" r:id="rId39"/>
    <p:sldId id="323"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24" r:id="rId63"/>
    <p:sldId id="325" r:id="rId64"/>
    <p:sldId id="326" r:id="rId65"/>
    <p:sldId id="327" r:id="rId66"/>
    <p:sldId id="351" r:id="rId67"/>
    <p:sldId id="329" r:id="rId68"/>
    <p:sldId id="328" r:id="rId69"/>
    <p:sldId id="330" r:id="rId70"/>
    <p:sldId id="332" r:id="rId71"/>
    <p:sldId id="333" r:id="rId72"/>
    <p:sldId id="334" r:id="rId73"/>
    <p:sldId id="335" r:id="rId74"/>
    <p:sldId id="336" r:id="rId75"/>
    <p:sldId id="337" r:id="rId76"/>
    <p:sldId id="338" r:id="rId77"/>
    <p:sldId id="339" r:id="rId78"/>
    <p:sldId id="350" r:id="rId79"/>
    <p:sldId id="340" r:id="rId80"/>
    <p:sldId id="341" r:id="rId81"/>
    <p:sldId id="342" r:id="rId82"/>
    <p:sldId id="343" r:id="rId83"/>
    <p:sldId id="345" r:id="rId84"/>
    <p:sldId id="344" r:id="rId85"/>
    <p:sldId id="301"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67" autoAdjust="0"/>
    <p:restoredTop sz="94660"/>
  </p:normalViewPr>
  <p:slideViewPr>
    <p:cSldViewPr snapToGrid="0">
      <p:cViewPr varScale="1">
        <p:scale>
          <a:sx n="70" d="100"/>
          <a:sy n="70" d="100"/>
        </p:scale>
        <p:origin x="6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7EDA7D3-77D9-49BC-AAB3-F80053DCC5B5}" type="datetimeFigureOut">
              <a:rPr lang="en-GB" smtClean="0"/>
              <a:t>22/07/2018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233283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EDA7D3-77D9-49BC-AAB3-F80053DCC5B5}" type="datetimeFigureOut">
              <a:rPr lang="en-GB" smtClean="0"/>
              <a:t>22/07/2018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166884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EDA7D3-77D9-49BC-AAB3-F80053DCC5B5}" type="datetimeFigureOut">
              <a:rPr lang="en-GB" smtClean="0"/>
              <a:t>22/07/2018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1940921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719263"/>
            <a:ext cx="53848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97600" y="1719263"/>
            <a:ext cx="5384800" cy="4411662"/>
          </a:xfrm>
        </p:spPr>
        <p:txBody>
          <a:bodyPr/>
          <a:lstStyle/>
          <a:p>
            <a:pPr lvl="0"/>
            <a:endParaRPr lang="en-US" noProof="0" smtClean="0"/>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fld id="{7F8605E2-28D9-46BF-8794-8A966C17116D}" type="slidenum">
              <a:rPr lang="en-US" altLang="en-US"/>
              <a:pPr/>
              <a:t>‹#›</a:t>
            </a:fld>
            <a:endParaRPr lang="en-US" altLang="en-US"/>
          </a:p>
        </p:txBody>
      </p:sp>
    </p:spTree>
    <p:extLst>
      <p:ext uri="{BB962C8B-B14F-4D97-AF65-F5344CB8AC3E}">
        <p14:creationId xmlns:p14="http://schemas.microsoft.com/office/powerpoint/2010/main" val="4392260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EDA7D3-77D9-49BC-AAB3-F80053DCC5B5}" type="datetimeFigureOut">
              <a:rPr lang="en-GB" smtClean="0"/>
              <a:t>22/07/2018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2509989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EDA7D3-77D9-49BC-AAB3-F80053DCC5B5}" type="datetimeFigureOut">
              <a:rPr lang="en-GB" smtClean="0"/>
              <a:t>22/07/2018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782969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7EDA7D3-77D9-49BC-AAB3-F80053DCC5B5}" type="datetimeFigureOut">
              <a:rPr lang="en-GB" smtClean="0"/>
              <a:t>22/07/2018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354112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7EDA7D3-77D9-49BC-AAB3-F80053DCC5B5}" type="datetimeFigureOut">
              <a:rPr lang="en-GB" smtClean="0"/>
              <a:t>22/07/2018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547929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EDA7D3-77D9-49BC-AAB3-F80053DCC5B5}" type="datetimeFigureOut">
              <a:rPr lang="en-GB" smtClean="0"/>
              <a:t>22/07/2018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3613083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EDA7D3-77D9-49BC-AAB3-F80053DCC5B5}" type="datetimeFigureOut">
              <a:rPr lang="en-GB" smtClean="0"/>
              <a:t>22/07/2018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3861046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EDA7D3-77D9-49BC-AAB3-F80053DCC5B5}" type="datetimeFigureOut">
              <a:rPr lang="en-GB" smtClean="0"/>
              <a:t>22/07/2018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228123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EDA7D3-77D9-49BC-AAB3-F80053DCC5B5}" type="datetimeFigureOut">
              <a:rPr lang="en-GB" smtClean="0"/>
              <a:t>22/07/2018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10B4A8-7193-45CB-85EE-3D42C78AB033}" type="slidenum">
              <a:rPr lang="en-GB" smtClean="0"/>
              <a:t>‹#›</a:t>
            </a:fld>
            <a:endParaRPr lang="en-GB"/>
          </a:p>
        </p:txBody>
      </p:sp>
    </p:spTree>
    <p:extLst>
      <p:ext uri="{BB962C8B-B14F-4D97-AF65-F5344CB8AC3E}">
        <p14:creationId xmlns:p14="http://schemas.microsoft.com/office/powerpoint/2010/main" val="3305751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EDA7D3-77D9-49BC-AAB3-F80053DCC5B5}" type="datetimeFigureOut">
              <a:rPr lang="en-GB" smtClean="0"/>
              <a:t>22/07/2018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0B4A8-7193-45CB-85EE-3D42C78AB033}" type="slidenum">
              <a:rPr lang="en-GB" smtClean="0"/>
              <a:t>‹#›</a:t>
            </a:fld>
            <a:endParaRPr lang="en-GB"/>
          </a:p>
        </p:txBody>
      </p:sp>
    </p:spTree>
    <p:extLst>
      <p:ext uri="{BB962C8B-B14F-4D97-AF65-F5344CB8AC3E}">
        <p14:creationId xmlns:p14="http://schemas.microsoft.com/office/powerpoint/2010/main" val="30339725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Bryophyt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5073721"/>
          </a:xfrm>
        </p:spPr>
        <p:txBody>
          <a:bodyPr>
            <a:normAutofit/>
          </a:bodyPr>
          <a:lstStyle/>
          <a:p>
            <a:r>
              <a:rPr lang="en-US" dirty="0"/>
              <a:t>Concept of </a:t>
            </a:r>
            <a:r>
              <a:rPr lang="en-US" dirty="0" smtClean="0"/>
              <a:t>biodiversity</a:t>
            </a:r>
            <a:br>
              <a:rPr lang="en-US" dirty="0" smtClean="0"/>
            </a:b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507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C7887A-26AB-4DB8-8372-49D3C7BACC7B}" type="slidenum">
              <a:rPr lang="en-US" altLang="en-US"/>
              <a:pPr eaLnBrk="1" hangingPunct="1"/>
              <a:t>10</a:t>
            </a:fld>
            <a:endParaRPr lang="en-US" altLang="en-US"/>
          </a:p>
        </p:txBody>
      </p:sp>
      <p:sp>
        <p:nvSpPr>
          <p:cNvPr id="11267" name="Rectangle 2"/>
          <p:cNvSpPr>
            <a:spLocks noGrp="1" noChangeArrowheads="1"/>
          </p:cNvSpPr>
          <p:nvPr>
            <p:ph type="title"/>
          </p:nvPr>
        </p:nvSpPr>
        <p:spPr>
          <a:xfrm>
            <a:off x="1981200" y="122238"/>
            <a:ext cx="7543800" cy="639762"/>
          </a:xfrm>
        </p:spPr>
        <p:txBody>
          <a:bodyPr/>
          <a:lstStyle/>
          <a:p>
            <a:pPr eaLnBrk="1" hangingPunct="1"/>
            <a:r>
              <a:rPr lang="en-US" sz="3500"/>
              <a:t>2) Species diversity</a:t>
            </a:r>
          </a:p>
        </p:txBody>
      </p:sp>
      <p:sp>
        <p:nvSpPr>
          <p:cNvPr id="11268" name="Rectangle 3"/>
          <p:cNvSpPr>
            <a:spLocks noGrp="1" noChangeArrowheads="1"/>
          </p:cNvSpPr>
          <p:nvPr>
            <p:ph type="body" idx="1"/>
          </p:nvPr>
        </p:nvSpPr>
        <p:spPr>
          <a:xfrm>
            <a:off x="1981200" y="914401"/>
            <a:ext cx="8229600" cy="5673725"/>
          </a:xfrm>
        </p:spPr>
        <p:txBody>
          <a:bodyPr/>
          <a:lstStyle/>
          <a:p>
            <a:pPr eaLnBrk="1" hangingPunct="1">
              <a:lnSpc>
                <a:spcPct val="90000"/>
              </a:lnSpc>
            </a:pPr>
            <a:r>
              <a:rPr lang="en-US" smtClean="0"/>
              <a:t>A group of organisms that are sufficiently similar morphologically, physiologically &amp; genetically are grouped together to form a species.</a:t>
            </a:r>
          </a:p>
          <a:p>
            <a:pPr eaLnBrk="1" hangingPunct="1">
              <a:lnSpc>
                <a:spcPct val="90000"/>
              </a:lnSpc>
            </a:pPr>
            <a:r>
              <a:rPr lang="en-US" smtClean="0"/>
              <a:t>Species diversity refers to the frequency and variety of species within a geographical area.</a:t>
            </a:r>
          </a:p>
          <a:p>
            <a:pPr eaLnBrk="1" hangingPunct="1">
              <a:lnSpc>
                <a:spcPct val="90000"/>
              </a:lnSpc>
            </a:pPr>
            <a:r>
              <a:rPr lang="en-US" smtClean="0"/>
              <a:t>The total number of species in the world has been estimated to range from 5 to 30 million, out of which approximately 1.7 million have been described.</a:t>
            </a:r>
          </a:p>
          <a:p>
            <a:pPr eaLnBrk="1" hangingPunct="1">
              <a:lnSpc>
                <a:spcPct val="90000"/>
              </a:lnSpc>
            </a:pPr>
            <a:r>
              <a:rPr lang="en-US" smtClean="0"/>
              <a:t>Species are principle agent in governing biological diversity. </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139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0908FD-234F-4A1F-906E-3388AD724E44}" type="slidenum">
              <a:rPr lang="en-US" altLang="en-US"/>
              <a:pPr eaLnBrk="1" hangingPunct="1"/>
              <a:t>11</a:t>
            </a:fld>
            <a:endParaRPr lang="en-US" altLang="en-US"/>
          </a:p>
        </p:txBody>
      </p:sp>
      <p:pic>
        <p:nvPicPr>
          <p:cNvPr id="12292" name="Picture 4" descr="Satellite?blobcol=urldata&amp;blobheader=image%2Fjpeg&amp;blobkey=id&amp;blobtable=MungoBlobs&amp;blobwhere=1137941859783&amp;ssbinary=true"/>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6000" y="409575"/>
            <a:ext cx="7315200" cy="6400800"/>
          </a:xfrm>
          <a:noFill/>
        </p:spPr>
      </p:pic>
      <p:pic>
        <p:nvPicPr>
          <p:cNvPr id="4" name="Picture 3"/>
          <p:cNvPicPr>
            <a:picLocks noChangeAspect="1"/>
          </p:cNvPicPr>
          <p:nvPr/>
        </p:nvPicPr>
        <p:blipFill>
          <a:blip r:embed="rId3"/>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6878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B7C27DA-50A9-4035-8E96-B6E6B30687B4}" type="slidenum">
              <a:rPr lang="en-US" altLang="en-US"/>
              <a:pPr eaLnBrk="1" hangingPunct="1"/>
              <a:t>12</a:t>
            </a:fld>
            <a:endParaRPr lang="en-US" altLang="en-US"/>
          </a:p>
        </p:txBody>
      </p:sp>
      <p:sp>
        <p:nvSpPr>
          <p:cNvPr id="13315" name="Rectangle 3"/>
          <p:cNvSpPr>
            <a:spLocks noGrp="1" noChangeArrowheads="1"/>
          </p:cNvSpPr>
          <p:nvPr>
            <p:ph type="body" idx="1"/>
          </p:nvPr>
        </p:nvSpPr>
        <p:spPr>
          <a:xfrm>
            <a:off x="1447800" y="1082675"/>
            <a:ext cx="8534400" cy="5638800"/>
          </a:xfrm>
        </p:spPr>
        <p:txBody>
          <a:bodyPr/>
          <a:lstStyle/>
          <a:p>
            <a:pPr eaLnBrk="1" hangingPunct="1"/>
            <a:r>
              <a:rPr lang="en-US" dirty="0" smtClean="0"/>
              <a:t>There are different way to describe species diversity</a:t>
            </a:r>
          </a:p>
          <a:p>
            <a:pPr lvl="1" eaLnBrk="1" hangingPunct="1"/>
            <a:r>
              <a:rPr lang="en-US" dirty="0" smtClean="0"/>
              <a:t>One often used way to measure species diversity is “species richness”, which gives the total number of species within a particular area or geographical area.</a:t>
            </a:r>
          </a:p>
          <a:p>
            <a:pPr eaLnBrk="1" hangingPunct="1"/>
            <a:r>
              <a:rPr lang="en-US" dirty="0" smtClean="0"/>
              <a:t>Species diversity in natural habitants is high in areas of high rainfall and lower in drier areas.</a:t>
            </a:r>
          </a:p>
          <a:p>
            <a:pPr eaLnBrk="1" hangingPunct="1"/>
            <a:r>
              <a:rPr lang="en-US" dirty="0" smtClean="0"/>
              <a:t>The richest areas are tropical rain forest, which cover about 7% of the world’s land area &amp; contain 90% of all species.</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411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57C93D-6354-4E98-880B-557E22189A0B}" type="slidenum">
              <a:rPr lang="en-US" altLang="en-US"/>
              <a:pPr eaLnBrk="1" hangingPunct="1"/>
              <a:t>13</a:t>
            </a:fld>
            <a:endParaRPr lang="en-US" altLang="en-US"/>
          </a:p>
        </p:txBody>
      </p:sp>
      <p:sp>
        <p:nvSpPr>
          <p:cNvPr id="14339" name="Rectangle 2"/>
          <p:cNvSpPr>
            <a:spLocks noGrp="1" noChangeArrowheads="1"/>
          </p:cNvSpPr>
          <p:nvPr>
            <p:ph type="title"/>
          </p:nvPr>
        </p:nvSpPr>
        <p:spPr>
          <a:xfrm>
            <a:off x="1981200" y="122238"/>
            <a:ext cx="7543800" cy="868362"/>
          </a:xfrm>
        </p:spPr>
        <p:txBody>
          <a:bodyPr/>
          <a:lstStyle/>
          <a:p>
            <a:pPr eaLnBrk="1" hangingPunct="1"/>
            <a:r>
              <a:rPr lang="en-US" smtClean="0"/>
              <a:t>3) Ecosystem diversity</a:t>
            </a:r>
          </a:p>
        </p:txBody>
      </p:sp>
      <p:sp>
        <p:nvSpPr>
          <p:cNvPr id="14340" name="Rectangle 3"/>
          <p:cNvSpPr>
            <a:spLocks noGrp="1" noChangeArrowheads="1"/>
          </p:cNvSpPr>
          <p:nvPr>
            <p:ph type="body" idx="1"/>
          </p:nvPr>
        </p:nvSpPr>
        <p:spPr>
          <a:xfrm>
            <a:off x="1981200" y="990600"/>
            <a:ext cx="8229600" cy="5486400"/>
          </a:xfrm>
        </p:spPr>
        <p:txBody>
          <a:bodyPr/>
          <a:lstStyle/>
          <a:p>
            <a:pPr eaLnBrk="1" hangingPunct="1">
              <a:lnSpc>
                <a:spcPct val="90000"/>
              </a:lnSpc>
            </a:pPr>
            <a:r>
              <a:rPr lang="en-US" smtClean="0"/>
              <a:t>An ecosystem comprise a dynamic complex of plant animal and microorganism communities and their interaction to non-living environment, which interact as a functional unit.</a:t>
            </a:r>
          </a:p>
          <a:p>
            <a:pPr eaLnBrk="1" hangingPunct="1">
              <a:lnSpc>
                <a:spcPct val="90000"/>
              </a:lnSpc>
            </a:pPr>
            <a:r>
              <a:rPr lang="en-US" smtClean="0"/>
              <a:t>Ecosystem diversity refers to the variety of habitat, dynamic complexes of plant, animal and microorganisms communities &amp; their non living environment which interact as functional unit and their change over time.</a:t>
            </a:r>
          </a:p>
          <a:p>
            <a:pPr eaLnBrk="1" hangingPunct="1">
              <a:lnSpc>
                <a:spcPct val="90000"/>
              </a:lnSpc>
            </a:pPr>
            <a:r>
              <a:rPr lang="en-US" smtClean="0"/>
              <a:t>Ecologists have identified 118 types of ecosystems in Nepal.</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3381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A6C537-CEB6-4A20-A76D-7874F1F0CC28}" type="slidenum">
              <a:rPr lang="en-US" altLang="en-US"/>
              <a:pPr eaLnBrk="1" hangingPunct="1"/>
              <a:t>14</a:t>
            </a:fld>
            <a:endParaRPr lang="en-US" altLang="en-US"/>
          </a:p>
        </p:txBody>
      </p:sp>
      <p:sp>
        <p:nvSpPr>
          <p:cNvPr id="15363" name="Rectangle 3"/>
          <p:cNvSpPr>
            <a:spLocks noGrp="1" noChangeArrowheads="1"/>
          </p:cNvSpPr>
          <p:nvPr>
            <p:ph type="body" sz="half" idx="1"/>
          </p:nvPr>
        </p:nvSpPr>
        <p:spPr>
          <a:xfrm>
            <a:off x="1735540" y="979227"/>
            <a:ext cx="4038600" cy="6324600"/>
          </a:xfrm>
        </p:spPr>
        <p:txBody>
          <a:bodyPr/>
          <a:lstStyle/>
          <a:p>
            <a:pPr eaLnBrk="1" hangingPunct="1"/>
            <a:r>
              <a:rPr lang="en-US" sz="2600" dirty="0"/>
              <a:t>This may involve assessment of the relative abundance of </a:t>
            </a:r>
            <a:r>
              <a:rPr lang="en-US" sz="2600" dirty="0">
                <a:solidFill>
                  <a:srgbClr val="FF0000"/>
                </a:solidFill>
              </a:rPr>
              <a:t>different species </a:t>
            </a:r>
            <a:r>
              <a:rPr lang="en-US" sz="2600" dirty="0"/>
              <a:t>as well as consideration of the </a:t>
            </a:r>
            <a:r>
              <a:rPr lang="en-US" sz="2600" dirty="0">
                <a:solidFill>
                  <a:srgbClr val="FF0000"/>
                </a:solidFill>
              </a:rPr>
              <a:t>types of species.</a:t>
            </a:r>
          </a:p>
          <a:p>
            <a:pPr eaLnBrk="1" hangingPunct="1"/>
            <a:r>
              <a:rPr lang="en-US" sz="2600" dirty="0"/>
              <a:t>Examples of these ecosystem are : terrestrial ecosystem, marine ecosystem, aquatic ecosystem, ecosystem in forest, land and diversity of all ecosystem in biosphere. </a:t>
            </a:r>
          </a:p>
        </p:txBody>
      </p:sp>
      <p:pic>
        <p:nvPicPr>
          <p:cNvPr id="15364" name="Picture 6" descr="Imag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0" y="2057400"/>
            <a:ext cx="4572000" cy="2514600"/>
          </a:xfrm>
          <a:noFill/>
        </p:spPr>
      </p:pic>
      <p:pic>
        <p:nvPicPr>
          <p:cNvPr id="5" name="Picture 4"/>
          <p:cNvPicPr>
            <a:picLocks noChangeAspect="1"/>
          </p:cNvPicPr>
          <p:nvPr/>
        </p:nvPicPr>
        <p:blipFill>
          <a:blip r:embed="rId3"/>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45077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C44287F-6AFF-49FC-9DD1-48EDCF36DFAD}" type="slidenum">
              <a:rPr lang="en-US" altLang="en-US"/>
              <a:pPr eaLnBrk="1" hangingPunct="1"/>
              <a:t>15</a:t>
            </a:fld>
            <a:endParaRPr lang="en-US" altLang="en-US"/>
          </a:p>
        </p:txBody>
      </p:sp>
      <p:pic>
        <p:nvPicPr>
          <p:cNvPr id="163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4" y="685800"/>
            <a:ext cx="88423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stretch>
            <a:fillRect/>
          </a:stretch>
        </p:blipFill>
        <p:spPr>
          <a:xfrm>
            <a:off x="11167011" y="85777"/>
            <a:ext cx="885370" cy="604911"/>
          </a:xfrm>
          <a:prstGeom prst="rect">
            <a:avLst/>
          </a:prstGeom>
        </p:spPr>
      </p:pic>
    </p:spTree>
    <p:extLst>
      <p:ext uri="{BB962C8B-B14F-4D97-AF65-F5344CB8AC3E}">
        <p14:creationId xmlns:p14="http://schemas.microsoft.com/office/powerpoint/2010/main" val="2739106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18D501-C0BD-418C-A1BD-34CA294A5607}" type="slidenum">
              <a:rPr lang="en-US" altLang="en-US"/>
              <a:pPr eaLnBrk="1" hangingPunct="1"/>
              <a:t>16</a:t>
            </a:fld>
            <a:endParaRPr lang="en-US" altLang="en-US"/>
          </a:p>
        </p:txBody>
      </p:sp>
      <p:sp>
        <p:nvSpPr>
          <p:cNvPr id="17411" name="Rectangle 2"/>
          <p:cNvSpPr>
            <a:spLocks noGrp="1" noChangeArrowheads="1"/>
          </p:cNvSpPr>
          <p:nvPr>
            <p:ph type="title"/>
          </p:nvPr>
        </p:nvSpPr>
        <p:spPr>
          <a:xfrm>
            <a:off x="1981200" y="122238"/>
            <a:ext cx="7543800" cy="944562"/>
          </a:xfrm>
        </p:spPr>
        <p:txBody>
          <a:bodyPr/>
          <a:lstStyle/>
          <a:p>
            <a:pPr eaLnBrk="1" hangingPunct="1"/>
            <a:r>
              <a:rPr lang="en-US" smtClean="0"/>
              <a:t>Biodiversity in Nepal </a:t>
            </a:r>
          </a:p>
        </p:txBody>
      </p:sp>
      <p:sp>
        <p:nvSpPr>
          <p:cNvPr id="17412" name="Rectangle 3"/>
          <p:cNvSpPr>
            <a:spLocks noGrp="1" noChangeArrowheads="1"/>
          </p:cNvSpPr>
          <p:nvPr>
            <p:ph type="body" idx="1"/>
          </p:nvPr>
        </p:nvSpPr>
        <p:spPr>
          <a:xfrm>
            <a:off x="1981200" y="1143000"/>
            <a:ext cx="8229600" cy="5410200"/>
          </a:xfrm>
        </p:spPr>
        <p:txBody>
          <a:bodyPr/>
          <a:lstStyle/>
          <a:p>
            <a:pPr eaLnBrk="1" hangingPunct="1"/>
            <a:r>
              <a:rPr lang="en-US" dirty="0" smtClean="0"/>
              <a:t>Nepal’s biodiversity is a reflection of its unique geographical position &amp; altitudinal &amp; climatic variation.</a:t>
            </a:r>
          </a:p>
          <a:p>
            <a:pPr eaLnBrk="1" hangingPunct="1"/>
            <a:r>
              <a:rPr lang="en-US" dirty="0" smtClean="0"/>
              <a:t>Those ecosystem, species &amp; biological resources which are indigenous as well as endemic &amp; which together give Nepal its distinct &amp; unique ecological character are paramount in the protection and management of Nepal's biodiversity.</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100368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1599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18D501-C0BD-418C-A1BD-34CA294A5607}" type="slidenum">
              <a:rPr lang="en-US" altLang="en-US"/>
              <a:pPr eaLnBrk="1" hangingPunct="1"/>
              <a:t>17</a:t>
            </a:fld>
            <a:endParaRPr lang="en-US" altLang="en-US"/>
          </a:p>
        </p:txBody>
      </p:sp>
      <p:sp>
        <p:nvSpPr>
          <p:cNvPr id="17411" name="Rectangle 2"/>
          <p:cNvSpPr>
            <a:spLocks noGrp="1" noChangeArrowheads="1"/>
          </p:cNvSpPr>
          <p:nvPr>
            <p:ph type="title"/>
          </p:nvPr>
        </p:nvSpPr>
        <p:spPr>
          <a:xfrm>
            <a:off x="1981200" y="122238"/>
            <a:ext cx="7543800" cy="944562"/>
          </a:xfrm>
        </p:spPr>
        <p:txBody>
          <a:bodyPr/>
          <a:lstStyle/>
          <a:p>
            <a:pPr eaLnBrk="1" hangingPunct="1"/>
            <a:r>
              <a:rPr lang="en-US" smtClean="0"/>
              <a:t>Biodiversity in Nepal </a:t>
            </a:r>
          </a:p>
        </p:txBody>
      </p:sp>
      <p:sp>
        <p:nvSpPr>
          <p:cNvPr id="17412" name="Rectangle 3"/>
          <p:cNvSpPr>
            <a:spLocks noGrp="1" noChangeArrowheads="1"/>
          </p:cNvSpPr>
          <p:nvPr>
            <p:ph type="body" idx="1"/>
          </p:nvPr>
        </p:nvSpPr>
        <p:spPr>
          <a:xfrm>
            <a:off x="1981200" y="1143000"/>
            <a:ext cx="8229600" cy="5410200"/>
          </a:xfrm>
        </p:spPr>
        <p:txBody>
          <a:bodyPr>
            <a:normAutofit fontScale="92500"/>
          </a:bodyPr>
          <a:lstStyle/>
          <a:p>
            <a:r>
              <a:rPr lang="en-GB" dirty="0"/>
              <a:t>The country’s unique geography, with dramatic changes in elevation along the relatively short (</a:t>
            </a:r>
            <a:r>
              <a:rPr lang="en-GB" dirty="0" smtClean="0"/>
              <a:t>150-250 </a:t>
            </a:r>
            <a:r>
              <a:rPr lang="en-GB" dirty="0" err="1"/>
              <a:t>kilometers</a:t>
            </a:r>
            <a:r>
              <a:rPr lang="en-GB" dirty="0"/>
              <a:t>) north south transect, and associated variability in the physiographic and </a:t>
            </a:r>
            <a:r>
              <a:rPr lang="en-GB" dirty="0" smtClean="0"/>
              <a:t>climatic conditions </a:t>
            </a:r>
            <a:r>
              <a:rPr lang="en-GB" dirty="0"/>
              <a:t>have resulted in and extremely rich diversity of flora and fauna in Nepal. </a:t>
            </a:r>
            <a:endParaRPr lang="en-GB" dirty="0" smtClean="0"/>
          </a:p>
          <a:p>
            <a:r>
              <a:rPr lang="en-GB" dirty="0" smtClean="0"/>
              <a:t>Other important </a:t>
            </a:r>
            <a:r>
              <a:rPr lang="en-GB" dirty="0"/>
              <a:t>climatic factors such as rainfall, winter snowfall, temperature, and aspect also </a:t>
            </a:r>
            <a:r>
              <a:rPr lang="en-GB" dirty="0" smtClean="0"/>
              <a:t>have influence </a:t>
            </a:r>
            <a:r>
              <a:rPr lang="en-GB" dirty="0"/>
              <a:t>on biodiversity. </a:t>
            </a:r>
            <a:endParaRPr lang="en-GB" dirty="0" smtClean="0"/>
          </a:p>
          <a:p>
            <a:r>
              <a:rPr lang="en-GB" dirty="0" smtClean="0"/>
              <a:t>Besides </a:t>
            </a:r>
            <a:r>
              <a:rPr lang="en-GB" dirty="0"/>
              <a:t>these local factors, the country’s standing at the crossroads </a:t>
            </a:r>
            <a:r>
              <a:rPr lang="en-GB" dirty="0" smtClean="0"/>
              <a:t>of two </a:t>
            </a:r>
            <a:r>
              <a:rPr lang="en-GB" dirty="0"/>
              <a:t>major biogeographic regions of the world (Indo-Malayan to the south and Palearctic to </a:t>
            </a:r>
            <a:r>
              <a:rPr lang="en-GB" dirty="0" smtClean="0"/>
              <a:t>the north</a:t>
            </a:r>
            <a:r>
              <a:rPr lang="en-GB" dirty="0"/>
              <a:t>) has made Nepal a mixing place of species originating in both the regions (</a:t>
            </a:r>
            <a:r>
              <a:rPr lang="en-GB" dirty="0" err="1"/>
              <a:t>Stainton</a:t>
            </a:r>
            <a:r>
              <a:rPr lang="en-GB" dirty="0"/>
              <a:t>, 1972).</a:t>
            </a:r>
            <a:endParaRPr lang="en-US" dirty="0"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100368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18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18D501-C0BD-418C-A1BD-34CA294A5607}" type="slidenum">
              <a:rPr lang="en-US" altLang="en-US"/>
              <a:pPr eaLnBrk="1" hangingPunct="1"/>
              <a:t>18</a:t>
            </a:fld>
            <a:endParaRPr lang="en-US" altLang="en-US"/>
          </a:p>
        </p:txBody>
      </p:sp>
      <p:sp>
        <p:nvSpPr>
          <p:cNvPr id="17411" name="Rectangle 2"/>
          <p:cNvSpPr>
            <a:spLocks noGrp="1" noChangeArrowheads="1"/>
          </p:cNvSpPr>
          <p:nvPr>
            <p:ph type="title"/>
          </p:nvPr>
        </p:nvSpPr>
        <p:spPr>
          <a:xfrm>
            <a:off x="1981200" y="122238"/>
            <a:ext cx="7543800" cy="944562"/>
          </a:xfrm>
        </p:spPr>
        <p:txBody>
          <a:bodyPr/>
          <a:lstStyle/>
          <a:p>
            <a:pPr eaLnBrk="1" hangingPunct="1"/>
            <a:r>
              <a:rPr lang="en-US" smtClean="0"/>
              <a:t>Biodiversity in Nepal </a:t>
            </a:r>
          </a:p>
        </p:txBody>
      </p:sp>
      <p:sp>
        <p:nvSpPr>
          <p:cNvPr id="17412" name="Rectangle 3"/>
          <p:cNvSpPr>
            <a:spLocks noGrp="1" noChangeArrowheads="1"/>
          </p:cNvSpPr>
          <p:nvPr>
            <p:ph type="body" idx="1"/>
          </p:nvPr>
        </p:nvSpPr>
        <p:spPr>
          <a:xfrm>
            <a:off x="1981200" y="1143000"/>
            <a:ext cx="8229600" cy="5410200"/>
          </a:xfrm>
        </p:spPr>
        <p:txBody>
          <a:bodyPr>
            <a:normAutofit lnSpcReduction="10000"/>
          </a:bodyPr>
          <a:lstStyle/>
          <a:p>
            <a:r>
              <a:rPr lang="en-GB" b="1" dirty="0"/>
              <a:t>Ecosystem </a:t>
            </a:r>
            <a:r>
              <a:rPr lang="en-GB" b="1" dirty="0" smtClean="0"/>
              <a:t>Diversity</a:t>
            </a:r>
          </a:p>
          <a:p>
            <a:r>
              <a:rPr lang="en-GB" dirty="0"/>
              <a:t>The original study to identify and classify the country’s ecosystems was carried out by </a:t>
            </a:r>
            <a:r>
              <a:rPr lang="en-GB" dirty="0" err="1" smtClean="0"/>
              <a:t>Dobremez</a:t>
            </a:r>
            <a:r>
              <a:rPr lang="en-GB" dirty="0" smtClean="0"/>
              <a:t> and </a:t>
            </a:r>
            <a:r>
              <a:rPr lang="en-GB" dirty="0"/>
              <a:t>his colleagues in the late 1960s. </a:t>
            </a:r>
            <a:endParaRPr lang="en-GB" dirty="0" smtClean="0"/>
          </a:p>
          <a:p>
            <a:r>
              <a:rPr lang="en-GB" dirty="0" smtClean="0"/>
              <a:t>The </a:t>
            </a:r>
            <a:r>
              <a:rPr lang="en-GB" dirty="0"/>
              <a:t>classification was based on altitude, climatic variations </a:t>
            </a:r>
            <a:r>
              <a:rPr lang="en-GB" dirty="0" smtClean="0"/>
              <a:t>and vegetation </a:t>
            </a:r>
            <a:r>
              <a:rPr lang="en-GB" dirty="0"/>
              <a:t>types (</a:t>
            </a:r>
            <a:r>
              <a:rPr lang="en-GB" dirty="0" err="1"/>
              <a:t>Dobremez</a:t>
            </a:r>
            <a:r>
              <a:rPr lang="en-GB" dirty="0"/>
              <a:t>, 1970; 1976). </a:t>
            </a:r>
            <a:endParaRPr lang="en-GB" dirty="0" smtClean="0"/>
          </a:p>
          <a:p>
            <a:r>
              <a:rPr lang="en-GB" dirty="0" smtClean="0"/>
              <a:t>The </a:t>
            </a:r>
            <a:r>
              <a:rPr lang="en-GB" dirty="0"/>
              <a:t>Biodiversity Profiles Project (1995), which </a:t>
            </a:r>
            <a:r>
              <a:rPr lang="en-GB" dirty="0" smtClean="0"/>
              <a:t>built upon </a:t>
            </a:r>
            <a:r>
              <a:rPr lang="en-GB" dirty="0" err="1"/>
              <a:t>Dobremez’s</a:t>
            </a:r>
            <a:r>
              <a:rPr lang="en-GB" dirty="0"/>
              <a:t> work and reports 118 ecosystems with 75 vegetation types, is the most </a:t>
            </a:r>
            <a:r>
              <a:rPr lang="en-GB" dirty="0" smtClean="0"/>
              <a:t>widely used </a:t>
            </a:r>
            <a:r>
              <a:rPr lang="en-GB" dirty="0"/>
              <a:t>categorization of ecosystems and vegetation since its creation. </a:t>
            </a:r>
            <a:endParaRPr lang="en-GB" dirty="0" smtClean="0"/>
          </a:p>
          <a:p>
            <a:r>
              <a:rPr lang="en-GB" dirty="0" smtClean="0"/>
              <a:t>Most </a:t>
            </a:r>
            <a:r>
              <a:rPr lang="en-GB" dirty="0"/>
              <a:t>of the ecosystems </a:t>
            </a:r>
            <a:r>
              <a:rPr lang="en-GB" dirty="0" smtClean="0"/>
              <a:t>are found </a:t>
            </a:r>
            <a:r>
              <a:rPr lang="en-GB" dirty="0"/>
              <a:t>in the Middle Mountains and High Mountains</a:t>
            </a:r>
            <a:endParaRPr lang="en-US" dirty="0"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1003680"/>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6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3825" y="1238250"/>
            <a:ext cx="12439650" cy="4381500"/>
          </a:xfrm>
          <a:prstGeom prst="rect">
            <a:avLst/>
          </a:prstGeom>
        </p:spPr>
      </p:pic>
    </p:spTree>
    <p:extLst>
      <p:ext uri="{BB962C8B-B14F-4D97-AF65-F5344CB8AC3E}">
        <p14:creationId xmlns:p14="http://schemas.microsoft.com/office/powerpoint/2010/main" val="402621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190F81-3DA7-41BB-B6E7-3055E2B998B5}" type="slidenum">
              <a:rPr lang="en-US" altLang="en-US"/>
              <a:pPr eaLnBrk="1" hangingPunct="1"/>
              <a:t>2</a:t>
            </a:fld>
            <a:endParaRPr lang="en-US" altLang="en-US"/>
          </a:p>
        </p:txBody>
      </p:sp>
      <p:sp>
        <p:nvSpPr>
          <p:cNvPr id="4099" name="Rectangle 2"/>
          <p:cNvSpPr>
            <a:spLocks noGrp="1" noChangeArrowheads="1"/>
          </p:cNvSpPr>
          <p:nvPr>
            <p:ph type="title"/>
          </p:nvPr>
        </p:nvSpPr>
        <p:spPr>
          <a:xfrm>
            <a:off x="1981200" y="122238"/>
            <a:ext cx="7543800" cy="792162"/>
          </a:xfrm>
        </p:spPr>
        <p:txBody>
          <a:bodyPr/>
          <a:lstStyle/>
          <a:p>
            <a:pPr eaLnBrk="1" hangingPunct="1"/>
            <a:r>
              <a:rPr lang="en-US" smtClean="0"/>
              <a:t>Basic concept of biodiversity</a:t>
            </a:r>
          </a:p>
        </p:txBody>
      </p:sp>
      <p:sp>
        <p:nvSpPr>
          <p:cNvPr id="4100" name="Rectangle 3"/>
          <p:cNvSpPr>
            <a:spLocks noGrp="1" noChangeArrowheads="1"/>
          </p:cNvSpPr>
          <p:nvPr>
            <p:ph type="body" idx="1"/>
          </p:nvPr>
        </p:nvSpPr>
        <p:spPr>
          <a:xfrm>
            <a:off x="1981200" y="1143000"/>
            <a:ext cx="8229600" cy="5410200"/>
          </a:xfrm>
        </p:spPr>
        <p:txBody>
          <a:bodyPr/>
          <a:lstStyle/>
          <a:p>
            <a:pPr eaLnBrk="1" hangingPunct="1"/>
            <a:r>
              <a:rPr lang="en-US" dirty="0" smtClean="0"/>
              <a:t>“biodiversity” is short form of biological diversity.</a:t>
            </a:r>
          </a:p>
          <a:p>
            <a:pPr eaLnBrk="1" hangingPunct="1"/>
            <a:r>
              <a:rPr lang="en-US" dirty="0" smtClean="0"/>
              <a:t>Biological diversity refers to varieties within the living world.</a:t>
            </a:r>
          </a:p>
          <a:p>
            <a:pPr eaLnBrk="1" hangingPunct="1"/>
            <a:r>
              <a:rPr lang="en-US" dirty="0" smtClean="0"/>
              <a:t>biodiversity is used to describe the number, variety, &amp; variability of life forms, levels and combinations existing within  the living world.</a:t>
            </a:r>
          </a:p>
          <a:p>
            <a:pPr eaLnBrk="1" hangingPunct="1"/>
            <a:r>
              <a:rPr lang="en-US" dirty="0" smtClean="0"/>
              <a:t>In a broader sense biodiversity is a synonym of all life on the earth.</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646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F410E8B-D17E-4069-BF47-D54F15458867}" type="slidenum">
              <a:rPr lang="en-US" altLang="en-US"/>
              <a:pPr eaLnBrk="1" hangingPunct="1"/>
              <a:t>20</a:t>
            </a:fld>
            <a:endParaRPr lang="en-US" altLang="en-US"/>
          </a:p>
        </p:txBody>
      </p:sp>
      <p:sp>
        <p:nvSpPr>
          <p:cNvPr id="19459" name="Rectangle 3"/>
          <p:cNvSpPr>
            <a:spLocks noGrp="1" noChangeArrowheads="1"/>
          </p:cNvSpPr>
          <p:nvPr>
            <p:ph type="body" idx="1"/>
          </p:nvPr>
        </p:nvSpPr>
        <p:spPr>
          <a:xfrm>
            <a:off x="1524000" y="838200"/>
            <a:ext cx="8382000" cy="6019800"/>
          </a:xfrm>
        </p:spPr>
        <p:txBody>
          <a:bodyPr>
            <a:normAutofit/>
          </a:bodyPr>
          <a:lstStyle/>
          <a:p>
            <a:pPr marL="514350" indent="-514350" eaLnBrk="1" hangingPunct="1">
              <a:buAutoNum type="alphaUcPeriod"/>
            </a:pPr>
            <a:r>
              <a:rPr lang="en-GB" dirty="0" smtClean="0"/>
              <a:t>Forest Ecosystems of Nepal</a:t>
            </a:r>
          </a:p>
          <a:p>
            <a:r>
              <a:rPr lang="en-GB" dirty="0" err="1" smtClean="0"/>
              <a:t>Stainton</a:t>
            </a:r>
            <a:r>
              <a:rPr lang="en-GB" dirty="0" smtClean="0"/>
              <a:t> (1972</a:t>
            </a:r>
            <a:r>
              <a:rPr lang="en-GB" dirty="0"/>
              <a:t>) delineated </a:t>
            </a:r>
            <a:r>
              <a:rPr lang="en-GB" dirty="0" err="1"/>
              <a:t>phyto</a:t>
            </a:r>
            <a:r>
              <a:rPr lang="en-GB" dirty="0"/>
              <a:t>-geographic boundaries based on climate, vegetation and </a:t>
            </a:r>
            <a:r>
              <a:rPr lang="en-GB" dirty="0" smtClean="0"/>
              <a:t>floristic composition </a:t>
            </a:r>
            <a:r>
              <a:rPr lang="en-GB" dirty="0"/>
              <a:t>and classified the country’s forests into 35 types. </a:t>
            </a:r>
            <a:endParaRPr lang="en-GB" dirty="0" smtClean="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2928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F410E8B-D17E-4069-BF47-D54F15458867}" type="slidenum">
              <a:rPr lang="en-US" altLang="en-US"/>
              <a:pPr eaLnBrk="1" hangingPunct="1"/>
              <a:t>21</a:t>
            </a:fld>
            <a:endParaRPr lang="en-US" altLang="en-US"/>
          </a:p>
        </p:txBody>
      </p:sp>
      <p:sp>
        <p:nvSpPr>
          <p:cNvPr id="19459" name="Rectangle 3"/>
          <p:cNvSpPr>
            <a:spLocks noGrp="1" noChangeArrowheads="1"/>
          </p:cNvSpPr>
          <p:nvPr>
            <p:ph type="body" idx="1"/>
          </p:nvPr>
        </p:nvSpPr>
        <p:spPr>
          <a:xfrm>
            <a:off x="1524000" y="838200"/>
            <a:ext cx="8382000" cy="6019800"/>
          </a:xfrm>
        </p:spPr>
        <p:txBody>
          <a:bodyPr>
            <a:normAutofit/>
          </a:bodyPr>
          <a:lstStyle/>
          <a:p>
            <a:r>
              <a:rPr lang="en-GB" dirty="0" smtClean="0"/>
              <a:t>These </a:t>
            </a:r>
            <a:r>
              <a:rPr lang="en-GB" dirty="0"/>
              <a:t>types are often categorized into 10 major groups: </a:t>
            </a:r>
          </a:p>
          <a:p>
            <a:pPr marL="0" indent="0">
              <a:buNone/>
            </a:pPr>
            <a:r>
              <a:rPr lang="en-GB" dirty="0"/>
              <a:t>(</a:t>
            </a:r>
            <a:r>
              <a:rPr lang="en-GB" dirty="0" err="1"/>
              <a:t>i</a:t>
            </a:r>
            <a:r>
              <a:rPr lang="en-GB" dirty="0"/>
              <a:t>) tropical, </a:t>
            </a:r>
          </a:p>
          <a:p>
            <a:pPr marL="0" indent="0">
              <a:buNone/>
            </a:pPr>
            <a:r>
              <a:rPr lang="en-GB" dirty="0"/>
              <a:t>(ii) subtropical broadleaved, </a:t>
            </a:r>
          </a:p>
          <a:p>
            <a:pPr marL="0" indent="0">
              <a:buNone/>
            </a:pPr>
            <a:r>
              <a:rPr lang="en-GB" dirty="0"/>
              <a:t>(iii) subtropical conifer, </a:t>
            </a:r>
            <a:endParaRPr lang="en-GB" dirty="0" smtClean="0"/>
          </a:p>
          <a:p>
            <a:pPr marL="0" indent="0">
              <a:buNone/>
            </a:pPr>
            <a:r>
              <a:rPr lang="en-GB" dirty="0" smtClean="0"/>
              <a:t>(</a:t>
            </a:r>
            <a:r>
              <a:rPr lang="en-GB" dirty="0"/>
              <a:t>iv) lower temperate broadleaved, </a:t>
            </a:r>
            <a:endParaRPr lang="en-GB" dirty="0" smtClean="0"/>
          </a:p>
          <a:p>
            <a:pPr marL="0" indent="0">
              <a:buNone/>
            </a:pPr>
            <a:r>
              <a:rPr lang="en-GB" dirty="0" smtClean="0"/>
              <a:t>(</a:t>
            </a:r>
            <a:r>
              <a:rPr lang="en-GB" dirty="0"/>
              <a:t>v) lower temperate mixed broadleaved, </a:t>
            </a:r>
            <a:endParaRPr lang="en-GB" dirty="0" smtClean="0"/>
          </a:p>
          <a:p>
            <a:pPr marL="0" indent="0">
              <a:buNone/>
            </a:pPr>
            <a:r>
              <a:rPr lang="en-GB" dirty="0" smtClean="0"/>
              <a:t>(</a:t>
            </a:r>
            <a:r>
              <a:rPr lang="en-GB" dirty="0"/>
              <a:t>vi) upper temperate broadleaved, </a:t>
            </a:r>
            <a:endParaRPr lang="en-GB" dirty="0" smtClean="0"/>
          </a:p>
          <a:p>
            <a:pPr marL="0" indent="0">
              <a:buNone/>
            </a:pPr>
            <a:r>
              <a:rPr lang="en-GB" dirty="0" smtClean="0"/>
              <a:t>(</a:t>
            </a:r>
            <a:r>
              <a:rPr lang="en-GB" dirty="0"/>
              <a:t>vii) upper temperate mixed broadleaved, </a:t>
            </a:r>
            <a:endParaRPr lang="en-GB" dirty="0" smtClean="0"/>
          </a:p>
          <a:p>
            <a:pPr marL="0" indent="0">
              <a:buNone/>
            </a:pPr>
            <a:r>
              <a:rPr lang="en-GB" dirty="0" smtClean="0"/>
              <a:t>(</a:t>
            </a:r>
            <a:r>
              <a:rPr lang="en-GB" dirty="0"/>
              <a:t>viii) temperate coniferous, </a:t>
            </a:r>
            <a:endParaRPr lang="en-GB" dirty="0" smtClean="0"/>
          </a:p>
          <a:p>
            <a:pPr marL="0" indent="0">
              <a:buNone/>
            </a:pPr>
            <a:r>
              <a:rPr lang="en-GB" dirty="0" smtClean="0"/>
              <a:t>(</a:t>
            </a:r>
            <a:r>
              <a:rPr lang="en-GB" dirty="0"/>
              <a:t>ix) </a:t>
            </a:r>
            <a:r>
              <a:rPr lang="en-GB" dirty="0" smtClean="0"/>
              <a:t>sub-alpine</a:t>
            </a:r>
            <a:r>
              <a:rPr lang="en-GB" dirty="0"/>
              <a:t>, and </a:t>
            </a:r>
            <a:endParaRPr lang="en-GB" dirty="0" smtClean="0"/>
          </a:p>
          <a:p>
            <a:pPr marL="0" indent="0">
              <a:buNone/>
            </a:pPr>
            <a:r>
              <a:rPr lang="en-GB" dirty="0" smtClean="0"/>
              <a:t>(</a:t>
            </a:r>
            <a:r>
              <a:rPr lang="en-GB" dirty="0"/>
              <a:t>x) alpine scrub. </a:t>
            </a:r>
            <a:endParaRPr lang="en-US"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50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b="1" dirty="0"/>
              <a:t>(B) Rangeland </a:t>
            </a:r>
            <a:r>
              <a:rPr lang="en-GB" b="1" dirty="0" smtClean="0"/>
              <a:t>Ecosystems</a:t>
            </a:r>
          </a:p>
          <a:p>
            <a:pPr marL="0" indent="0">
              <a:buNone/>
            </a:pPr>
            <a:r>
              <a:rPr lang="en-GB" dirty="0"/>
              <a:t>Rangeland ecosystems in Nepal are comprised of </a:t>
            </a:r>
            <a:endParaRPr lang="en-GB" dirty="0" smtClean="0"/>
          </a:p>
          <a:p>
            <a:r>
              <a:rPr lang="en-GB" dirty="0" smtClean="0"/>
              <a:t>grasslands</a:t>
            </a:r>
            <a:r>
              <a:rPr lang="en-GB" dirty="0"/>
              <a:t>, </a:t>
            </a:r>
            <a:endParaRPr lang="en-GB" dirty="0" smtClean="0"/>
          </a:p>
          <a:p>
            <a:r>
              <a:rPr lang="en-GB" dirty="0" smtClean="0"/>
              <a:t>pastures </a:t>
            </a:r>
            <a:r>
              <a:rPr lang="en-GB" dirty="0"/>
              <a:t>and </a:t>
            </a:r>
            <a:endParaRPr lang="en-GB" dirty="0" smtClean="0"/>
          </a:p>
          <a:p>
            <a:r>
              <a:rPr lang="en-GB" dirty="0" smtClean="0"/>
              <a:t>shrub lands </a:t>
            </a:r>
          </a:p>
          <a:p>
            <a:pPr marL="0" indent="0">
              <a:buNone/>
            </a:pPr>
            <a:r>
              <a:rPr lang="en-GB" dirty="0" smtClean="0"/>
              <a:t>that cover about </a:t>
            </a:r>
            <a:r>
              <a:rPr lang="en-GB" dirty="0"/>
              <a:t>1.7 million hectares or nearly 12 percent of country’s land area. </a:t>
            </a:r>
            <a:endParaRPr lang="en-GB" dirty="0" smtClean="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038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a:t>About 79 </a:t>
            </a:r>
            <a:r>
              <a:rPr lang="en-GB" dirty="0" smtClean="0"/>
              <a:t>% </a:t>
            </a:r>
            <a:r>
              <a:rPr lang="en-GB" dirty="0"/>
              <a:t>of the rangelands are located in the High Mountains and High Himalaya areas, </a:t>
            </a:r>
          </a:p>
          <a:p>
            <a:pPr marL="0" indent="0">
              <a:buNone/>
            </a:pPr>
            <a:r>
              <a:rPr lang="en-GB" dirty="0"/>
              <a:t>17 </a:t>
            </a:r>
            <a:r>
              <a:rPr lang="en-GB" dirty="0" smtClean="0"/>
              <a:t>% </a:t>
            </a:r>
            <a:r>
              <a:rPr lang="en-GB" dirty="0"/>
              <a:t>in Middle Mountains and </a:t>
            </a:r>
            <a:endParaRPr lang="en-GB" dirty="0" smtClean="0"/>
          </a:p>
          <a:p>
            <a:pPr marL="0" indent="0">
              <a:buNone/>
            </a:pPr>
            <a:r>
              <a:rPr lang="en-GB" dirty="0" smtClean="0"/>
              <a:t>the </a:t>
            </a:r>
            <a:r>
              <a:rPr lang="en-GB" dirty="0"/>
              <a:t>remaining </a:t>
            </a:r>
            <a:r>
              <a:rPr lang="en-GB" dirty="0" smtClean="0"/>
              <a:t>4% in </a:t>
            </a:r>
            <a:r>
              <a:rPr lang="en-GB" dirty="0"/>
              <a:t>the </a:t>
            </a:r>
            <a:r>
              <a:rPr lang="en-GB" i="1" dirty="0"/>
              <a:t>Siwalik </a:t>
            </a:r>
            <a:r>
              <a:rPr lang="en-GB" dirty="0"/>
              <a:t>and </a:t>
            </a:r>
            <a:r>
              <a:rPr lang="en-GB" i="1" dirty="0" err="1"/>
              <a:t>Tarai</a:t>
            </a:r>
            <a:endParaRPr lang="en-GB" dirty="0"/>
          </a:p>
          <a:p>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850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838200" y="4722125"/>
            <a:ext cx="10515600" cy="955344"/>
          </a:xfrm>
        </p:spPr>
        <p:txBody>
          <a:bodyPr>
            <a:normAutofit lnSpcReduction="10000"/>
          </a:bodyPr>
          <a:lstStyle/>
          <a:p>
            <a:r>
              <a:rPr lang="en-GB" dirty="0"/>
              <a:t>A temperate rangeland and </a:t>
            </a:r>
            <a:r>
              <a:rPr lang="en-GB" dirty="0" err="1"/>
              <a:t>associatedmixed</a:t>
            </a:r>
            <a:r>
              <a:rPr lang="en-GB" dirty="0"/>
              <a:t> forest in </a:t>
            </a:r>
            <a:r>
              <a:rPr lang="en-GB" dirty="0" err="1" smtClean="0"/>
              <a:t>Jumla</a:t>
            </a:r>
            <a:endParaRPr lang="en-GB" dirty="0" smtClean="0"/>
          </a:p>
          <a:p>
            <a:pPr marL="0" indent="0">
              <a:buNone/>
            </a:pPr>
            <a:r>
              <a:rPr lang="en-GB" dirty="0"/>
              <a:t>Photo ©: </a:t>
            </a:r>
            <a:r>
              <a:rPr lang="en-GB" dirty="0" err="1"/>
              <a:t>Rabindra</a:t>
            </a:r>
            <a:r>
              <a:rPr lang="en-GB" dirty="0"/>
              <a:t> </a:t>
            </a:r>
            <a:r>
              <a:rPr lang="en-GB" dirty="0" err="1"/>
              <a:t>Maharjan</a:t>
            </a:r>
            <a:endParaRPr lang="en-GB" dirty="0"/>
          </a:p>
        </p:txBody>
      </p:sp>
      <p:pic>
        <p:nvPicPr>
          <p:cNvPr id="4" name="Picture 3"/>
          <p:cNvPicPr>
            <a:picLocks noChangeAspect="1"/>
          </p:cNvPicPr>
          <p:nvPr/>
        </p:nvPicPr>
        <p:blipFill>
          <a:blip r:embed="rId2"/>
          <a:stretch>
            <a:fillRect/>
          </a:stretch>
        </p:blipFill>
        <p:spPr>
          <a:xfrm>
            <a:off x="0" y="0"/>
            <a:ext cx="12192000" cy="4576557"/>
          </a:xfrm>
          <a:prstGeom prst="rect">
            <a:avLst/>
          </a:prstGeom>
        </p:spPr>
      </p:pic>
    </p:spTree>
    <p:extLst>
      <p:ext uri="{BB962C8B-B14F-4D97-AF65-F5344CB8AC3E}">
        <p14:creationId xmlns:p14="http://schemas.microsoft.com/office/powerpoint/2010/main" val="2879983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b="1" dirty="0"/>
              <a:t>(C) </a:t>
            </a:r>
            <a:r>
              <a:rPr lang="en-GB" b="1" dirty="0" smtClean="0"/>
              <a:t>Wetland Ecosystems</a:t>
            </a:r>
          </a:p>
          <a:p>
            <a:pPr marL="0" indent="0">
              <a:buNone/>
            </a:pPr>
            <a:r>
              <a:rPr lang="en-GB" dirty="0"/>
              <a:t>Wetland ecosystems of Nepal fall into two broad categories: </a:t>
            </a:r>
            <a:endParaRPr lang="en-GB" dirty="0" smtClean="0"/>
          </a:p>
          <a:p>
            <a:pPr marL="571500" indent="-571500">
              <a:buAutoNum type="romanLcParenBoth"/>
            </a:pPr>
            <a:r>
              <a:rPr lang="en-GB" dirty="0" smtClean="0"/>
              <a:t>natural </a:t>
            </a:r>
            <a:r>
              <a:rPr lang="en-GB" dirty="0"/>
              <a:t>wetlands, comprising </a:t>
            </a:r>
            <a:r>
              <a:rPr lang="en-GB" dirty="0" smtClean="0"/>
              <a:t>of lakes </a:t>
            </a:r>
            <a:r>
              <a:rPr lang="en-GB" dirty="0"/>
              <a:t>and ponds, riverine </a:t>
            </a:r>
            <a:r>
              <a:rPr lang="en-GB" dirty="0" smtClean="0"/>
              <a:t>floodplains, swamps </a:t>
            </a:r>
            <a:r>
              <a:rPr lang="en-GB" dirty="0"/>
              <a:t>and marshes, and </a:t>
            </a:r>
            <a:endParaRPr lang="en-GB" dirty="0" smtClean="0"/>
          </a:p>
          <a:p>
            <a:pPr marL="571500" indent="-571500">
              <a:buAutoNum type="romanLcParenBoth"/>
            </a:pPr>
            <a:r>
              <a:rPr lang="en-GB" dirty="0" smtClean="0"/>
              <a:t>man-made wetlands</a:t>
            </a:r>
            <a:r>
              <a:rPr lang="en-GB" dirty="0"/>
              <a:t>, including water reservoirs, </a:t>
            </a:r>
            <a:r>
              <a:rPr lang="en-GB" dirty="0" smtClean="0"/>
              <a:t>ponds and </a:t>
            </a:r>
            <a:r>
              <a:rPr lang="en-GB" dirty="0"/>
              <a:t>deep-water paddy fields. Irrigated </a:t>
            </a:r>
            <a:r>
              <a:rPr lang="en-GB" dirty="0" smtClean="0"/>
              <a:t>paddy fields </a:t>
            </a:r>
            <a:r>
              <a:rPr lang="en-GB" dirty="0"/>
              <a:t>cover the largest area followed </a:t>
            </a:r>
            <a:r>
              <a:rPr lang="en-GB" dirty="0" smtClean="0"/>
              <a:t>by rivers</a:t>
            </a: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755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82324"/>
            <a:ext cx="4470779" cy="5983067"/>
          </a:xfrm>
        </p:spPr>
        <p:txBody>
          <a:bodyPr>
            <a:normAutofit/>
          </a:bodyPr>
          <a:lstStyle/>
          <a:p>
            <a:pPr algn="just"/>
            <a:r>
              <a:rPr lang="en-GB" dirty="0"/>
              <a:t>Nearly half (45%) of the wetlands are </a:t>
            </a:r>
            <a:r>
              <a:rPr lang="en-GB" dirty="0" smtClean="0"/>
              <a:t>in High Himalaya . This </a:t>
            </a:r>
            <a:r>
              <a:rPr lang="en-GB" dirty="0"/>
              <a:t>is due </a:t>
            </a:r>
            <a:r>
              <a:rPr lang="en-GB" dirty="0" smtClean="0"/>
              <a:t>mainly to </a:t>
            </a:r>
            <a:r>
              <a:rPr lang="en-GB" dirty="0"/>
              <a:t>the large number of glaciers and </a:t>
            </a:r>
            <a:r>
              <a:rPr lang="en-GB" dirty="0" smtClean="0"/>
              <a:t>glacial lakes </a:t>
            </a:r>
            <a:r>
              <a:rPr lang="en-GB" dirty="0"/>
              <a:t>in the </a:t>
            </a:r>
            <a:r>
              <a:rPr lang="en-GB" dirty="0" smtClean="0"/>
              <a:t> Himalayan </a:t>
            </a:r>
            <a:r>
              <a:rPr lang="en-GB" dirty="0"/>
              <a:t>region. </a:t>
            </a:r>
            <a:endParaRPr lang="en-GB" dirty="0" smtClean="0"/>
          </a:p>
          <a:p>
            <a:pPr algn="just"/>
            <a:r>
              <a:rPr lang="en-GB" dirty="0" smtClean="0"/>
              <a:t>Among the major </a:t>
            </a:r>
            <a:r>
              <a:rPr lang="en-GB" dirty="0"/>
              <a:t>river basins, </a:t>
            </a:r>
            <a:r>
              <a:rPr lang="en-GB" dirty="0" err="1"/>
              <a:t>Karnali</a:t>
            </a:r>
            <a:r>
              <a:rPr lang="en-GB" dirty="0"/>
              <a:t> houses </a:t>
            </a:r>
            <a:r>
              <a:rPr lang="en-GB" dirty="0" smtClean="0"/>
              <a:t>the highest </a:t>
            </a:r>
            <a:r>
              <a:rPr lang="en-GB" dirty="0"/>
              <a:t>number (36%) of wetlands, </a:t>
            </a:r>
            <a:r>
              <a:rPr lang="en-GB" dirty="0" smtClean="0"/>
              <a:t>followed by </a:t>
            </a:r>
            <a:r>
              <a:rPr lang="en-GB" dirty="0" err="1"/>
              <a:t>Koshi</a:t>
            </a:r>
            <a:r>
              <a:rPr lang="en-GB" dirty="0"/>
              <a:t> (Bhandari, 2009). </a:t>
            </a:r>
            <a:endParaRPr lang="en-GB" dirty="0" smtClean="0"/>
          </a:p>
          <a:p>
            <a:pPr algn="just"/>
            <a:r>
              <a:rPr lang="en-GB" dirty="0" smtClean="0"/>
              <a:t>Nine </a:t>
            </a:r>
            <a:r>
              <a:rPr lang="en-GB" dirty="0"/>
              <a:t>of </a:t>
            </a:r>
            <a:r>
              <a:rPr lang="en-GB" dirty="0" smtClean="0"/>
              <a:t>the country’s </a:t>
            </a:r>
            <a:r>
              <a:rPr lang="en-GB" dirty="0"/>
              <a:t>wetlands are listed as </a:t>
            </a:r>
            <a:r>
              <a:rPr lang="en-GB" dirty="0" err="1"/>
              <a:t>Ramsar</a:t>
            </a:r>
            <a:r>
              <a:rPr lang="en-GB" dirty="0"/>
              <a:t> </a:t>
            </a:r>
            <a:r>
              <a:rPr lang="en-GB" dirty="0" smtClean="0"/>
              <a:t>sites.</a:t>
            </a: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437419" y="882324"/>
            <a:ext cx="6492132" cy="4410802"/>
          </a:xfrm>
          <a:prstGeom prst="rect">
            <a:avLst/>
          </a:prstGeom>
        </p:spPr>
      </p:pic>
      <p:sp>
        <p:nvSpPr>
          <p:cNvPr id="6" name="Rectangle 5"/>
          <p:cNvSpPr/>
          <p:nvPr/>
        </p:nvSpPr>
        <p:spPr>
          <a:xfrm>
            <a:off x="6665718" y="5444727"/>
            <a:ext cx="4355551" cy="646331"/>
          </a:xfrm>
          <a:prstGeom prst="rect">
            <a:avLst/>
          </a:prstGeom>
        </p:spPr>
        <p:txBody>
          <a:bodyPr wrap="none">
            <a:spAutoFit/>
          </a:bodyPr>
          <a:lstStyle/>
          <a:p>
            <a:r>
              <a:rPr lang="en-GB" dirty="0" err="1"/>
              <a:t>Rupa</a:t>
            </a:r>
            <a:r>
              <a:rPr lang="en-GB" dirty="0"/>
              <a:t> Lake in </a:t>
            </a:r>
            <a:r>
              <a:rPr lang="en-GB" dirty="0" err="1"/>
              <a:t>Lekhnath</a:t>
            </a:r>
            <a:r>
              <a:rPr lang="en-GB" dirty="0"/>
              <a:t> Municipality, </a:t>
            </a:r>
            <a:r>
              <a:rPr lang="en-GB" dirty="0" err="1" smtClean="0"/>
              <a:t>Pokhara</a:t>
            </a:r>
            <a:endParaRPr lang="en-GB" dirty="0" smtClean="0"/>
          </a:p>
          <a:p>
            <a:r>
              <a:rPr lang="en-GB" dirty="0"/>
              <a:t>Photo ©: </a:t>
            </a:r>
            <a:r>
              <a:rPr lang="en-GB" dirty="0" err="1"/>
              <a:t>Kapil</a:t>
            </a:r>
            <a:r>
              <a:rPr lang="en-GB" dirty="0"/>
              <a:t> </a:t>
            </a:r>
            <a:r>
              <a:rPr lang="en-GB" dirty="0" err="1"/>
              <a:t>Khanal</a:t>
            </a:r>
            <a:endParaRPr lang="en-GB" dirty="0"/>
          </a:p>
        </p:txBody>
      </p:sp>
    </p:spTree>
    <p:extLst>
      <p:ext uri="{BB962C8B-B14F-4D97-AF65-F5344CB8AC3E}">
        <p14:creationId xmlns:p14="http://schemas.microsoft.com/office/powerpoint/2010/main" val="1787799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a:t>Nepalese wetlands have very high </a:t>
            </a:r>
            <a:r>
              <a:rPr lang="en-GB" dirty="0" smtClean="0"/>
              <a:t>ecological significance</a:t>
            </a:r>
            <a:r>
              <a:rPr lang="en-GB" dirty="0"/>
              <a:t>, as they </a:t>
            </a:r>
            <a:r>
              <a:rPr lang="en-GB" dirty="0" err="1"/>
              <a:t>harbor</a:t>
            </a:r>
            <a:r>
              <a:rPr lang="en-GB" dirty="0"/>
              <a:t> many threatened </a:t>
            </a:r>
            <a:r>
              <a:rPr lang="en-GB" dirty="0" smtClean="0"/>
              <a:t>species of </a:t>
            </a:r>
            <a:r>
              <a:rPr lang="en-GB" dirty="0"/>
              <a:t>flora and fauna and serve as resting places </a:t>
            </a:r>
            <a:r>
              <a:rPr lang="en-GB" dirty="0" smtClean="0"/>
              <a:t>for many </a:t>
            </a:r>
            <a:r>
              <a:rPr lang="en-GB" dirty="0"/>
              <a:t>migratory and globally threatened birds. </a:t>
            </a:r>
            <a:endParaRPr lang="en-GB" dirty="0" smtClean="0"/>
          </a:p>
          <a:p>
            <a:r>
              <a:rPr lang="en-GB" dirty="0" smtClean="0"/>
              <a:t>The </a:t>
            </a:r>
            <a:r>
              <a:rPr lang="en-GB" dirty="0"/>
              <a:t>wetland ecosystems offer excellent habitats to </a:t>
            </a:r>
            <a:r>
              <a:rPr lang="en-GB" dirty="0" smtClean="0"/>
              <a:t>at least 230 </a:t>
            </a:r>
            <a:r>
              <a:rPr lang="en-GB" dirty="0"/>
              <a:t>indigenous species of fish belonging to 104 genera of high </a:t>
            </a:r>
            <a:r>
              <a:rPr lang="en-GB" dirty="0" smtClean="0"/>
              <a:t>economic, environmental and academic </a:t>
            </a:r>
            <a:r>
              <a:rPr lang="en-GB" dirty="0"/>
              <a:t>value (</a:t>
            </a:r>
            <a:r>
              <a:rPr lang="en-GB" dirty="0" err="1"/>
              <a:t>Rajbanshi</a:t>
            </a:r>
            <a:r>
              <a:rPr lang="en-GB" dirty="0"/>
              <a:t>, 2013).</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442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GB" sz="3200" dirty="0"/>
              <a:t>The wetlands also have high cultural and economic significance. </a:t>
            </a:r>
            <a:endParaRPr lang="en-GB" sz="3200" dirty="0" smtClean="0"/>
          </a:p>
          <a:p>
            <a:r>
              <a:rPr lang="en-GB" sz="3200" dirty="0" smtClean="0"/>
              <a:t>Many </a:t>
            </a:r>
            <a:r>
              <a:rPr lang="en-GB" sz="3200" dirty="0"/>
              <a:t>ethnic groups are </a:t>
            </a:r>
            <a:r>
              <a:rPr lang="en-GB" sz="3200" dirty="0" smtClean="0"/>
              <a:t>dependent on </a:t>
            </a:r>
            <a:r>
              <a:rPr lang="en-GB" sz="3200" dirty="0"/>
              <a:t>wetlands for their livelihoods. </a:t>
            </a:r>
            <a:endParaRPr lang="en-GB" sz="3200" dirty="0" smtClean="0"/>
          </a:p>
          <a:p>
            <a:r>
              <a:rPr lang="en-GB" sz="3200" dirty="0" smtClean="0"/>
              <a:t>The </a:t>
            </a:r>
            <a:r>
              <a:rPr lang="en-GB" sz="3200" dirty="0"/>
              <a:t>wide variety of plants and animals that the wetlands </a:t>
            </a:r>
            <a:r>
              <a:rPr lang="en-GB" sz="3200" dirty="0" smtClean="0"/>
              <a:t>support provide </a:t>
            </a:r>
            <a:r>
              <a:rPr lang="en-GB" sz="3200" dirty="0"/>
              <a:t>a wide range of goods and services as well as income-generating </a:t>
            </a:r>
            <a:r>
              <a:rPr lang="en-GB" sz="3200" dirty="0" smtClean="0"/>
              <a:t>opportunities </a:t>
            </a:r>
            <a:r>
              <a:rPr lang="en-GB" sz="3200" dirty="0"/>
              <a:t>for the </a:t>
            </a:r>
            <a:r>
              <a:rPr lang="en-GB" sz="3200" dirty="0" smtClean="0"/>
              <a:t>local people</a:t>
            </a:r>
            <a:r>
              <a:rPr lang="en-GB" sz="3200" dirty="0"/>
              <a:t>. </a:t>
            </a:r>
            <a:endParaRPr lang="en-GB" sz="3200" dirty="0" smtClean="0"/>
          </a:p>
          <a:p>
            <a:r>
              <a:rPr lang="en-GB" sz="3200" dirty="0" smtClean="0"/>
              <a:t>Loss </a:t>
            </a:r>
            <a:r>
              <a:rPr lang="en-GB" sz="3200" dirty="0"/>
              <a:t>and degradation of these vital natural resources during the last few decades </a:t>
            </a:r>
            <a:r>
              <a:rPr lang="en-GB" sz="3200" dirty="0" smtClean="0"/>
              <a:t>has severely </a:t>
            </a:r>
            <a:r>
              <a:rPr lang="en-GB" sz="3200" dirty="0"/>
              <a:t>affected these relationships.</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429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5617191" cy="4351338"/>
          </a:xfrm>
        </p:spPr>
        <p:txBody>
          <a:bodyPr>
            <a:normAutofit/>
          </a:bodyPr>
          <a:lstStyle/>
          <a:p>
            <a:pPr marL="0" indent="0">
              <a:buNone/>
            </a:pPr>
            <a:r>
              <a:rPr lang="en-GB" dirty="0"/>
              <a:t>(D) </a:t>
            </a:r>
            <a:r>
              <a:rPr lang="en-GB" dirty="0" smtClean="0"/>
              <a:t>Agro-ecosystems</a:t>
            </a:r>
          </a:p>
          <a:p>
            <a:r>
              <a:rPr lang="en-GB" dirty="0"/>
              <a:t>The diverse climatic and topographic conditions have </a:t>
            </a:r>
            <a:r>
              <a:rPr lang="en-GB" dirty="0" err="1"/>
              <a:t>favored</a:t>
            </a:r>
            <a:r>
              <a:rPr lang="en-GB" dirty="0"/>
              <a:t> for maximum diversity of </a:t>
            </a:r>
            <a:r>
              <a:rPr lang="en-GB" dirty="0" smtClean="0"/>
              <a:t>agricultural crops</a:t>
            </a:r>
            <a:r>
              <a:rPr lang="en-GB" dirty="0"/>
              <a:t>, their wild relatives, and animal species in Nepal. </a:t>
            </a:r>
            <a:endParaRPr lang="en-GB" dirty="0" smtClean="0"/>
          </a:p>
          <a:p>
            <a:r>
              <a:rPr lang="en-GB" dirty="0" smtClean="0"/>
              <a:t>Crops</a:t>
            </a:r>
            <a:r>
              <a:rPr lang="en-GB" dirty="0"/>
              <a:t>, livestock and forests are the </a:t>
            </a:r>
            <a:r>
              <a:rPr lang="en-GB" dirty="0" smtClean="0"/>
              <a:t>three major </a:t>
            </a:r>
            <a:r>
              <a:rPr lang="en-GB" dirty="0"/>
              <a:t>components of the country’s complex farming systems. </a:t>
            </a:r>
            <a:endParaRPr lang="en-GB" dirty="0" smtClean="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3557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BC3D123-A126-4D2B-9218-3266A7240B9B}" type="slidenum">
              <a:rPr lang="en-US" altLang="en-US"/>
              <a:pPr eaLnBrk="1" hangingPunct="1"/>
              <a:t>3</a:t>
            </a:fld>
            <a:endParaRPr lang="en-US" altLang="en-US"/>
          </a:p>
        </p:txBody>
      </p:sp>
      <p:pic>
        <p:nvPicPr>
          <p:cNvPr id="5123" name="Picture 2" descr="http://www.ifoam.org/growing_organic/7_training/t_materials/6_gen_publications/images/biodiversity7ae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942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0214" y="4325771"/>
            <a:ext cx="11214181" cy="2233329"/>
          </a:xfrm>
        </p:spPr>
        <p:txBody>
          <a:bodyPr>
            <a:normAutofit lnSpcReduction="10000"/>
          </a:bodyPr>
          <a:lstStyle/>
          <a:p>
            <a:pPr marL="0" indent="0">
              <a:buNone/>
            </a:pPr>
            <a:r>
              <a:rPr lang="en-GB" dirty="0"/>
              <a:t>(D) </a:t>
            </a:r>
            <a:r>
              <a:rPr lang="en-GB" dirty="0" smtClean="0"/>
              <a:t>Agro-ecosystems</a:t>
            </a:r>
          </a:p>
          <a:p>
            <a:r>
              <a:rPr lang="en-GB" dirty="0"/>
              <a:t>Traditional farming systems, which use local knowledge and experiences and vary across the country, are assumed to have great role in maintaining the agricultural diversity. </a:t>
            </a:r>
          </a:p>
          <a:p>
            <a:r>
              <a:rPr lang="en-GB" dirty="0"/>
              <a:t>Forests are integral components of such systems.</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710214" y="770757"/>
            <a:ext cx="7432332" cy="3555014"/>
          </a:xfrm>
          <a:prstGeom prst="rect">
            <a:avLst/>
          </a:prstGeom>
        </p:spPr>
      </p:pic>
      <p:sp>
        <p:nvSpPr>
          <p:cNvPr id="6" name="Rectangle 5"/>
          <p:cNvSpPr/>
          <p:nvPr/>
        </p:nvSpPr>
        <p:spPr>
          <a:xfrm>
            <a:off x="8142546" y="770757"/>
            <a:ext cx="4292597" cy="923330"/>
          </a:xfrm>
          <a:prstGeom prst="rect">
            <a:avLst/>
          </a:prstGeom>
        </p:spPr>
        <p:txBody>
          <a:bodyPr wrap="square">
            <a:spAutoFit/>
          </a:bodyPr>
          <a:lstStyle/>
          <a:p>
            <a:r>
              <a:rPr lang="en-GB" dirty="0"/>
              <a:t>A Middle Mountain farming system in central </a:t>
            </a:r>
            <a:r>
              <a:rPr lang="en-GB" dirty="0" smtClean="0"/>
              <a:t>Nepal</a:t>
            </a:r>
          </a:p>
          <a:p>
            <a:r>
              <a:rPr lang="en-GB" dirty="0"/>
              <a:t>Photo ©: </a:t>
            </a:r>
            <a:r>
              <a:rPr lang="en-GB" dirty="0" err="1"/>
              <a:t>Sagar</a:t>
            </a:r>
            <a:r>
              <a:rPr lang="en-GB" dirty="0"/>
              <a:t> Kumar </a:t>
            </a:r>
            <a:r>
              <a:rPr lang="en-GB" dirty="0" err="1"/>
              <a:t>Rimal</a:t>
            </a:r>
            <a:endParaRPr lang="en-GB" dirty="0"/>
          </a:p>
        </p:txBody>
      </p:sp>
    </p:spTree>
    <p:extLst>
      <p:ext uri="{BB962C8B-B14F-4D97-AF65-F5344CB8AC3E}">
        <p14:creationId xmlns:p14="http://schemas.microsoft.com/office/powerpoint/2010/main" val="65331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144" y="911225"/>
            <a:ext cx="10515600" cy="5544166"/>
          </a:xfrm>
        </p:spPr>
        <p:txBody>
          <a:bodyPr>
            <a:normAutofit/>
          </a:bodyPr>
          <a:lstStyle/>
          <a:p>
            <a:pPr marL="0" indent="0">
              <a:buNone/>
            </a:pPr>
            <a:r>
              <a:rPr lang="en-GB" b="1" dirty="0"/>
              <a:t>Species </a:t>
            </a:r>
            <a:r>
              <a:rPr lang="en-GB" b="1" dirty="0" smtClean="0"/>
              <a:t>Diversity</a:t>
            </a:r>
          </a:p>
          <a:p>
            <a:r>
              <a:rPr lang="en-GB" dirty="0"/>
              <a:t>Nepal </a:t>
            </a:r>
            <a:r>
              <a:rPr lang="en-GB" dirty="0" err="1"/>
              <a:t>harbors</a:t>
            </a:r>
            <a:r>
              <a:rPr lang="en-GB" dirty="0"/>
              <a:t> around three percent and one percent of the world’s </a:t>
            </a:r>
            <a:r>
              <a:rPr lang="en-GB" dirty="0" smtClean="0"/>
              <a:t>flora </a:t>
            </a:r>
            <a:r>
              <a:rPr lang="en-GB" dirty="0"/>
              <a:t>and fauna, respectively. </a:t>
            </a:r>
            <a:endParaRPr lang="en-GB" dirty="0" smtClean="0"/>
          </a:p>
          <a:p>
            <a:r>
              <a:rPr lang="en-GB" dirty="0" smtClean="0"/>
              <a:t>This </a:t>
            </a:r>
            <a:r>
              <a:rPr lang="en-GB" dirty="0"/>
              <a:t>includes </a:t>
            </a:r>
            <a:endParaRPr lang="en-GB" dirty="0" smtClean="0"/>
          </a:p>
          <a:p>
            <a:pPr lvl="1"/>
            <a:r>
              <a:rPr lang="en-GB" dirty="0" smtClean="0"/>
              <a:t>over three </a:t>
            </a:r>
            <a:r>
              <a:rPr lang="en-GB" dirty="0"/>
              <a:t>percent of Angiosperms, </a:t>
            </a:r>
            <a:endParaRPr lang="en-GB" dirty="0" smtClean="0"/>
          </a:p>
          <a:p>
            <a:pPr lvl="1"/>
            <a:r>
              <a:rPr lang="en-GB" dirty="0" smtClean="0"/>
              <a:t>five </a:t>
            </a:r>
            <a:r>
              <a:rPr lang="en-GB" dirty="0"/>
              <a:t>percent of Gymnosperms, </a:t>
            </a:r>
            <a:endParaRPr lang="en-GB" dirty="0" smtClean="0"/>
          </a:p>
          <a:p>
            <a:pPr lvl="1"/>
            <a:r>
              <a:rPr lang="en-GB" dirty="0" smtClean="0"/>
              <a:t>six </a:t>
            </a:r>
            <a:r>
              <a:rPr lang="en-GB" dirty="0"/>
              <a:t>percent of Bryophytes, and </a:t>
            </a:r>
            <a:endParaRPr lang="en-GB" dirty="0" smtClean="0"/>
          </a:p>
          <a:p>
            <a:pPr lvl="1"/>
            <a:r>
              <a:rPr lang="en-GB" dirty="0" smtClean="0"/>
              <a:t>nearly five </a:t>
            </a:r>
            <a:r>
              <a:rPr lang="en-GB" dirty="0"/>
              <a:t>percent of </a:t>
            </a:r>
            <a:r>
              <a:rPr lang="en-GB" dirty="0" err="1"/>
              <a:t>Pteridophytes</a:t>
            </a:r>
            <a:r>
              <a:rPr lang="en-GB" dirty="0"/>
              <a:t>. </a:t>
            </a:r>
          </a:p>
          <a:p>
            <a:pPr marL="228600" lvl="1">
              <a:spcBef>
                <a:spcPts val="1000"/>
              </a:spcBef>
            </a:pPr>
            <a:r>
              <a:rPr lang="en-GB" sz="2800" dirty="0"/>
              <a:t>The country also holds proportionately high number of faunal species, including </a:t>
            </a:r>
            <a:endParaRPr lang="en-GB" sz="2800" dirty="0" smtClean="0"/>
          </a:p>
          <a:p>
            <a:pPr marL="685800" lvl="2">
              <a:spcBef>
                <a:spcPts val="1000"/>
              </a:spcBef>
            </a:pPr>
            <a:r>
              <a:rPr lang="en-GB" dirty="0" smtClean="0"/>
              <a:t>208 </a:t>
            </a:r>
            <a:r>
              <a:rPr lang="en-GB" dirty="0"/>
              <a:t>species </a:t>
            </a:r>
            <a:r>
              <a:rPr lang="en-GB" dirty="0" smtClean="0"/>
              <a:t>(5.2% </a:t>
            </a:r>
            <a:r>
              <a:rPr lang="en-GB" dirty="0"/>
              <a:t>of the world’s total) mammals, and </a:t>
            </a:r>
            <a:endParaRPr lang="en-GB" dirty="0" smtClean="0"/>
          </a:p>
          <a:p>
            <a:pPr marL="685800" lvl="2">
              <a:spcBef>
                <a:spcPts val="1000"/>
              </a:spcBef>
            </a:pPr>
            <a:r>
              <a:rPr lang="en-GB" dirty="0" smtClean="0"/>
              <a:t>873 </a:t>
            </a:r>
            <a:r>
              <a:rPr lang="en-GB" dirty="0"/>
              <a:t>species (9.5%) of birds</a:t>
            </a:r>
          </a:p>
          <a:p>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7634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144" y="911225"/>
            <a:ext cx="10515600" cy="536347"/>
          </a:xfrm>
        </p:spPr>
        <p:txBody>
          <a:bodyPr>
            <a:normAutofit/>
          </a:bodyPr>
          <a:lstStyle/>
          <a:p>
            <a:pPr marL="0" indent="0">
              <a:buNone/>
            </a:pPr>
            <a:r>
              <a:rPr lang="en-GB" b="1" dirty="0"/>
              <a:t>Species </a:t>
            </a:r>
            <a:r>
              <a:rPr lang="en-GB" b="1" dirty="0" smtClean="0"/>
              <a:t>Diversity</a:t>
            </a:r>
          </a:p>
          <a:p>
            <a:pPr marL="0" indent="0">
              <a:buNone/>
            </a:pP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0423" y="2402007"/>
            <a:ext cx="12256401" cy="4353635"/>
          </a:xfrm>
          <a:prstGeom prst="rect">
            <a:avLst/>
          </a:prstGeom>
        </p:spPr>
      </p:pic>
    </p:spTree>
    <p:extLst>
      <p:ext uri="{BB962C8B-B14F-4D97-AF65-F5344CB8AC3E}">
        <p14:creationId xmlns:p14="http://schemas.microsoft.com/office/powerpoint/2010/main" val="846383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962167" y="770757"/>
            <a:ext cx="10267666" cy="5931875"/>
            <a:chOff x="1924334" y="926126"/>
            <a:chExt cx="10267666" cy="5931875"/>
          </a:xfrm>
        </p:grpSpPr>
        <p:pic>
          <p:nvPicPr>
            <p:cNvPr id="6" name="Picture 5"/>
            <p:cNvPicPr>
              <a:picLocks noChangeAspect="1"/>
            </p:cNvPicPr>
            <p:nvPr/>
          </p:nvPicPr>
          <p:blipFill>
            <a:blip r:embed="rId3"/>
            <a:stretch>
              <a:fillRect/>
            </a:stretch>
          </p:blipFill>
          <p:spPr>
            <a:xfrm>
              <a:off x="1924334" y="1630223"/>
              <a:ext cx="10267666" cy="5227778"/>
            </a:xfrm>
            <a:prstGeom prst="rect">
              <a:avLst/>
            </a:prstGeom>
          </p:spPr>
        </p:pic>
        <p:pic>
          <p:nvPicPr>
            <p:cNvPr id="7" name="Picture 6"/>
            <p:cNvPicPr>
              <a:picLocks noChangeAspect="1"/>
            </p:cNvPicPr>
            <p:nvPr/>
          </p:nvPicPr>
          <p:blipFill>
            <a:blip r:embed="rId4"/>
            <a:stretch>
              <a:fillRect/>
            </a:stretch>
          </p:blipFill>
          <p:spPr>
            <a:xfrm>
              <a:off x="1924334" y="926126"/>
              <a:ext cx="10267666" cy="704098"/>
            </a:xfrm>
            <a:prstGeom prst="rect">
              <a:avLst/>
            </a:prstGeom>
          </p:spPr>
        </p:pic>
      </p:grpSp>
    </p:spTree>
    <p:extLst>
      <p:ext uri="{BB962C8B-B14F-4D97-AF65-F5344CB8AC3E}">
        <p14:creationId xmlns:p14="http://schemas.microsoft.com/office/powerpoint/2010/main" val="185731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829" y="770756"/>
            <a:ext cx="5404514" cy="5438975"/>
          </a:xfrm>
        </p:spPr>
        <p:txBody>
          <a:bodyPr>
            <a:normAutofit/>
          </a:bodyPr>
          <a:lstStyle/>
          <a:p>
            <a:pPr marL="0" indent="0">
              <a:buNone/>
            </a:pPr>
            <a:r>
              <a:rPr lang="en-GB" dirty="0"/>
              <a:t>Genetic Diversity</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786651" y="770757"/>
            <a:ext cx="6405349" cy="4798183"/>
          </a:xfrm>
          <a:prstGeom prst="rect">
            <a:avLst/>
          </a:prstGeom>
        </p:spPr>
      </p:pic>
    </p:spTree>
    <p:extLst>
      <p:ext uri="{BB962C8B-B14F-4D97-AF65-F5344CB8AC3E}">
        <p14:creationId xmlns:p14="http://schemas.microsoft.com/office/powerpoint/2010/main" val="1507959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5073721"/>
          </a:xfrm>
        </p:spPr>
        <p:txBody>
          <a:bodyPr>
            <a:normAutofit/>
          </a:bodyPr>
          <a:lstStyle/>
          <a:p>
            <a:r>
              <a:rPr lang="en-US" dirty="0"/>
              <a:t>Concept of </a:t>
            </a:r>
            <a:r>
              <a:rPr lang="en-US" dirty="0" smtClean="0"/>
              <a:t>biodiversity</a:t>
            </a:r>
            <a:br>
              <a:rPr lang="en-US" dirty="0" smtClean="0"/>
            </a:br>
            <a:endParaRPr lang="en-GB" dirty="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1338262" y="0"/>
            <a:ext cx="9515475" cy="6756171"/>
          </a:xfrm>
          <a:prstGeom prst="rect">
            <a:avLst/>
          </a:prstGeom>
        </p:spPr>
      </p:pic>
      <p:pic>
        <p:nvPicPr>
          <p:cNvPr id="7" name="Picture 6"/>
          <p:cNvPicPr>
            <a:picLocks noChangeAspect="1"/>
          </p:cNvPicPr>
          <p:nvPr/>
        </p:nvPicPr>
        <p:blipFill>
          <a:blip r:embed="rId2"/>
          <a:stretch>
            <a:fillRect/>
          </a:stretch>
        </p:blipFill>
        <p:spPr>
          <a:xfrm>
            <a:off x="11319411" y="238177"/>
            <a:ext cx="885370" cy="604911"/>
          </a:xfrm>
          <a:prstGeom prst="rect">
            <a:avLst/>
          </a:prstGeom>
        </p:spPr>
      </p:pic>
      <p:cxnSp>
        <p:nvCxnSpPr>
          <p:cNvPr id="8" name="Straight Connector 7"/>
          <p:cNvCxnSpPr/>
          <p:nvPr/>
        </p:nvCxnSpPr>
        <p:spPr>
          <a:xfrm>
            <a:off x="275230" y="8831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5978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38199" y="1030064"/>
            <a:ext cx="10776045" cy="5691411"/>
          </a:xfrm>
        </p:spPr>
        <p:txBody>
          <a:bodyPr>
            <a:normAutofit/>
          </a:bodyPr>
          <a:lstStyle/>
          <a:p>
            <a:r>
              <a:rPr lang="en-GB" sz="5300" b="1" dirty="0" smtClean="0"/>
              <a:t>Global Biodiversity</a:t>
            </a:r>
            <a:br>
              <a:rPr lang="en-GB" sz="5300" b="1" dirty="0" smtClean="0"/>
            </a:br>
            <a:r>
              <a:rPr lang="en-GB" dirty="0"/>
              <a:t/>
            </a:r>
            <a:br>
              <a:rPr lang="en-GB" dirty="0"/>
            </a:br>
            <a:endParaRPr lang="en-US" dirty="0" smtClean="0"/>
          </a:p>
        </p:txBody>
      </p:sp>
      <p:sp>
        <p:nvSpPr>
          <p:cNvPr id="20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E37237-5C46-46ED-8239-2596D013CDA8}" type="slidenum">
              <a:rPr lang="en-US" altLang="en-US"/>
              <a:pPr eaLnBrk="1" hangingPunct="1"/>
              <a:t>36</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046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38199" y="1030064"/>
            <a:ext cx="10776045" cy="5691411"/>
          </a:xfrm>
        </p:spPr>
        <p:txBody>
          <a:bodyPr>
            <a:normAutofit/>
          </a:bodyPr>
          <a:lstStyle/>
          <a:p>
            <a:r>
              <a:rPr lang="en-GB" sz="5300" b="1" dirty="0" smtClean="0"/>
              <a:t>Global Biodiversity</a:t>
            </a:r>
            <a:br>
              <a:rPr lang="en-GB" sz="5300" b="1" dirty="0" smtClean="0"/>
            </a:br>
            <a:r>
              <a:rPr lang="en-GB" dirty="0"/>
              <a:t/>
            </a:r>
            <a:br>
              <a:rPr lang="en-GB" dirty="0"/>
            </a:br>
            <a:r>
              <a:rPr lang="en-GB" sz="4000" dirty="0"/>
              <a:t>More than 99 percent of all </a:t>
            </a:r>
            <a:r>
              <a:rPr lang="en-GB" sz="4000" dirty="0" smtClean="0"/>
              <a:t>species that </a:t>
            </a:r>
            <a:r>
              <a:rPr lang="en-GB" sz="4000" dirty="0"/>
              <a:t>ever lived on Earth are estimated to be </a:t>
            </a:r>
            <a:r>
              <a:rPr lang="en-GB" sz="4000" dirty="0" smtClean="0"/>
              <a:t>extinct. </a:t>
            </a:r>
            <a:r>
              <a:rPr lang="en-GB" dirty="0"/>
              <a:t>Estimates on the number of Earth's current species range from 2 million to </a:t>
            </a:r>
            <a:r>
              <a:rPr lang="en-GB" dirty="0" smtClean="0"/>
              <a:t>10</a:t>
            </a:r>
            <a:r>
              <a:rPr lang="en-GB" baseline="30000" dirty="0" smtClean="0"/>
              <a:t>12</a:t>
            </a:r>
            <a:r>
              <a:rPr lang="en-GB" dirty="0"/>
              <a:t>of which about 1.6 million have been </a:t>
            </a:r>
            <a:r>
              <a:rPr lang="en-GB" dirty="0" err="1"/>
              <a:t>databased</a:t>
            </a:r>
            <a:r>
              <a:rPr lang="en-GB" dirty="0"/>
              <a:t> thus </a:t>
            </a:r>
            <a:r>
              <a:rPr lang="en-GB" dirty="0" smtClean="0"/>
              <a:t>far and </a:t>
            </a:r>
            <a:r>
              <a:rPr lang="en-GB" dirty="0"/>
              <a:t>over 80 percent have not yet been described.</a:t>
            </a:r>
            <a:endParaRPr lang="en-US" dirty="0" smtClean="0"/>
          </a:p>
        </p:txBody>
      </p:sp>
      <p:sp>
        <p:nvSpPr>
          <p:cNvPr id="20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E37237-5C46-46ED-8239-2596D013CDA8}" type="slidenum">
              <a:rPr lang="en-US" altLang="en-US"/>
              <a:pPr eaLnBrk="1" hangingPunct="1"/>
              <a:t>37</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1440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92790" y="1030064"/>
            <a:ext cx="10776045" cy="5691411"/>
          </a:xfrm>
        </p:spPr>
        <p:txBody>
          <a:bodyPr>
            <a:normAutofit/>
          </a:bodyPr>
          <a:lstStyle/>
          <a:p>
            <a:r>
              <a:rPr lang="en-GB" sz="5300" b="1" dirty="0" smtClean="0"/>
              <a:t>Global Biodiversity</a:t>
            </a:r>
            <a:br>
              <a:rPr lang="en-GB" sz="5300" b="1" dirty="0" smtClean="0"/>
            </a:br>
            <a:r>
              <a:rPr lang="en-GB" dirty="0"/>
              <a:t/>
            </a:r>
            <a:br>
              <a:rPr lang="en-GB" dirty="0"/>
            </a:br>
            <a:r>
              <a:rPr lang="en-GB" dirty="0"/>
              <a:t>More recently, in May 2016, scientists reported that 1 trillion species are estimated to be on </a:t>
            </a:r>
            <a:r>
              <a:rPr lang="en-GB" dirty="0" smtClean="0"/>
              <a:t>Earth</a:t>
            </a:r>
            <a:endParaRPr lang="en-US" dirty="0" smtClean="0"/>
          </a:p>
        </p:txBody>
      </p:sp>
      <p:sp>
        <p:nvSpPr>
          <p:cNvPr id="20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E37237-5C46-46ED-8239-2596D013CDA8}" type="slidenum">
              <a:rPr lang="en-US" altLang="en-US"/>
              <a:pPr eaLnBrk="1" hangingPunct="1"/>
              <a:t>38</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826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92790" y="1030064"/>
            <a:ext cx="3283425" cy="5691411"/>
          </a:xfrm>
        </p:spPr>
        <p:txBody>
          <a:bodyPr>
            <a:normAutofit/>
          </a:bodyPr>
          <a:lstStyle/>
          <a:p>
            <a:r>
              <a:rPr lang="en-US" dirty="0" smtClean="0"/>
              <a:t>Global Biodiversity (Described)</a:t>
            </a:r>
          </a:p>
        </p:txBody>
      </p:sp>
      <p:sp>
        <p:nvSpPr>
          <p:cNvPr id="2048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E37237-5C46-46ED-8239-2596D013CDA8}" type="slidenum">
              <a:rPr lang="en-US" altLang="en-US"/>
              <a:pPr eaLnBrk="1" hangingPunct="1"/>
              <a:t>39</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2955080612"/>
              </p:ext>
            </p:extLst>
          </p:nvPr>
        </p:nvGraphicFramePr>
        <p:xfrm>
          <a:off x="3575713" y="974945"/>
          <a:ext cx="8616287" cy="5740273"/>
        </p:xfrm>
        <a:graphic>
          <a:graphicData uri="http://schemas.openxmlformats.org/drawingml/2006/table">
            <a:tbl>
              <a:tblPr firstRow="1" firstCol="1" bandRow="1">
                <a:tableStyleId>{5C22544A-7EE6-4342-B048-85BDC9FD1C3A}</a:tableStyleId>
              </a:tblPr>
              <a:tblGrid>
                <a:gridCol w="2511188"/>
                <a:gridCol w="6105099"/>
              </a:tblGrid>
              <a:tr h="0">
                <a:tc>
                  <a:txBody>
                    <a:bodyPr/>
                    <a:lstStyle/>
                    <a:p>
                      <a:pPr>
                        <a:lnSpc>
                          <a:spcPct val="107000"/>
                        </a:lnSpc>
                        <a:spcAft>
                          <a:spcPts val="0"/>
                        </a:spcAft>
                      </a:pPr>
                      <a:r>
                        <a:rPr lang="en-US" sz="3200" dirty="0">
                          <a:effectLst/>
                        </a:rPr>
                        <a:t>Gymnosperm</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~1,021</a:t>
                      </a:r>
                      <a:endParaRPr lang="en-US" sz="3200" dirty="0">
                        <a:effectLst/>
                      </a:endParaRPr>
                    </a:p>
                  </a:txBody>
                  <a:tcPr marL="68580" marR="68580" marT="0" marB="0"/>
                </a:tc>
              </a:tr>
              <a:tr h="0">
                <a:tc>
                  <a:txBody>
                    <a:bodyPr/>
                    <a:lstStyle/>
                    <a:p>
                      <a:pPr>
                        <a:lnSpc>
                          <a:spcPct val="107000"/>
                        </a:lnSpc>
                        <a:spcAft>
                          <a:spcPts val="0"/>
                        </a:spcAft>
                      </a:pPr>
                      <a:r>
                        <a:rPr lang="en-US" sz="3200" dirty="0">
                          <a:effectLst/>
                        </a:rPr>
                        <a:t>Angiosperm</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a:effectLst/>
                        </a:rPr>
                        <a:t>22000</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n-US" sz="3200" dirty="0">
                          <a:effectLst/>
                        </a:rPr>
                        <a:t>Lichen</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17,000</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6625">
                <a:tc>
                  <a:txBody>
                    <a:bodyPr/>
                    <a:lstStyle/>
                    <a:p>
                      <a:pPr>
                        <a:lnSpc>
                          <a:spcPct val="107000"/>
                        </a:lnSpc>
                        <a:spcAft>
                          <a:spcPts val="0"/>
                        </a:spcAft>
                      </a:pPr>
                      <a:r>
                        <a:rPr lang="en-US" sz="3200" dirty="0">
                          <a:effectLst/>
                        </a:rPr>
                        <a:t>Algae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12,272</a:t>
                      </a:r>
                      <a:endParaRPr lang="en-US" sz="3200" dirty="0">
                        <a:effectLst/>
                      </a:endParaRPr>
                    </a:p>
                  </a:txBody>
                  <a:tcPr marL="68580" marR="68580" marT="0" marB="0"/>
                </a:tc>
              </a:tr>
              <a:tr h="0">
                <a:tc>
                  <a:txBody>
                    <a:bodyPr/>
                    <a:lstStyle/>
                    <a:p>
                      <a:pPr>
                        <a:lnSpc>
                          <a:spcPct val="107000"/>
                        </a:lnSpc>
                        <a:spcAft>
                          <a:spcPts val="0"/>
                        </a:spcAft>
                      </a:pPr>
                      <a:r>
                        <a:rPr lang="en-US" sz="3200">
                          <a:effectLst/>
                        </a:rPr>
                        <a:t>Fungi</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98,998 (incl. Lichens 17,000)</a:t>
                      </a:r>
                      <a:endParaRPr lang="en-US" sz="3200" dirty="0">
                        <a:effectLst/>
                      </a:endParaRPr>
                    </a:p>
                  </a:txBody>
                  <a:tcPr marL="68580" marR="68580" marT="0" marB="0"/>
                </a:tc>
              </a:tr>
              <a:tr h="0">
                <a:tc>
                  <a:txBody>
                    <a:bodyPr/>
                    <a:lstStyle/>
                    <a:p>
                      <a:pPr>
                        <a:lnSpc>
                          <a:spcPct val="107000"/>
                        </a:lnSpc>
                        <a:spcAft>
                          <a:spcPts val="0"/>
                        </a:spcAft>
                      </a:pPr>
                      <a:r>
                        <a:rPr lang="en-US" sz="3200">
                          <a:effectLst/>
                        </a:rPr>
                        <a:t>Insects</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~1,000,000 (965,431–1,015,897)</a:t>
                      </a:r>
                      <a:endParaRPr lang="en-US" sz="3200" dirty="0">
                        <a:effectLst/>
                      </a:endParaRPr>
                    </a:p>
                  </a:txBody>
                  <a:tcPr marL="68580" marR="68580" marT="0" marB="0"/>
                </a:tc>
              </a:tr>
              <a:tr h="0">
                <a:tc>
                  <a:txBody>
                    <a:bodyPr/>
                    <a:lstStyle/>
                    <a:p>
                      <a:pPr>
                        <a:lnSpc>
                          <a:spcPct val="107000"/>
                        </a:lnSpc>
                        <a:spcAft>
                          <a:spcPts val="0"/>
                        </a:spcAft>
                      </a:pPr>
                      <a:r>
                        <a:rPr lang="en-US" sz="3200">
                          <a:effectLst/>
                        </a:rPr>
                        <a:t>Pisces</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31,153</a:t>
                      </a:r>
                      <a:endParaRPr lang="en-US" sz="3200" dirty="0">
                        <a:effectLst/>
                      </a:endParaRPr>
                    </a:p>
                  </a:txBody>
                  <a:tcPr marL="68580" marR="68580" marT="0" marB="0"/>
                </a:tc>
              </a:tr>
              <a:tr h="0">
                <a:tc>
                  <a:txBody>
                    <a:bodyPr/>
                    <a:lstStyle/>
                    <a:p>
                      <a:pPr>
                        <a:lnSpc>
                          <a:spcPct val="107000"/>
                        </a:lnSpc>
                        <a:spcAft>
                          <a:spcPts val="0"/>
                        </a:spcAft>
                      </a:pPr>
                      <a:r>
                        <a:rPr lang="en-US" sz="3200">
                          <a:effectLst/>
                        </a:rPr>
                        <a:t>Ambhibians</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6,515</a:t>
                      </a:r>
                      <a:endParaRPr lang="en-US" sz="3200" dirty="0">
                        <a:effectLst/>
                      </a:endParaRPr>
                    </a:p>
                  </a:txBody>
                  <a:tcPr marL="68580" marR="68580" marT="0" marB="0"/>
                </a:tc>
              </a:tr>
              <a:tr h="0">
                <a:tc>
                  <a:txBody>
                    <a:bodyPr/>
                    <a:lstStyle/>
                    <a:p>
                      <a:pPr>
                        <a:lnSpc>
                          <a:spcPct val="107000"/>
                        </a:lnSpc>
                        <a:spcAft>
                          <a:spcPts val="0"/>
                        </a:spcAft>
                      </a:pPr>
                      <a:r>
                        <a:rPr lang="en-US" sz="3200">
                          <a:effectLst/>
                        </a:rPr>
                        <a:t>Reptile</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8,734</a:t>
                      </a:r>
                      <a:endParaRPr lang="en-US" sz="3200" dirty="0">
                        <a:effectLst/>
                      </a:endParaRPr>
                    </a:p>
                  </a:txBody>
                  <a:tcPr marL="68580" marR="68580" marT="0" marB="0"/>
                </a:tc>
              </a:tr>
              <a:tr h="0">
                <a:tc>
                  <a:txBody>
                    <a:bodyPr/>
                    <a:lstStyle/>
                    <a:p>
                      <a:pPr>
                        <a:lnSpc>
                          <a:spcPct val="107000"/>
                        </a:lnSpc>
                        <a:spcAft>
                          <a:spcPts val="0"/>
                        </a:spcAft>
                      </a:pPr>
                      <a:r>
                        <a:rPr lang="en-US" sz="3200">
                          <a:effectLst/>
                        </a:rPr>
                        <a:t>Aves</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9990</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n-US" sz="3200">
                          <a:effectLst/>
                        </a:rPr>
                        <a:t>Mammals</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smtClean="0">
                          <a:effectLst/>
                        </a:rPr>
                        <a:t>5487</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2" name="Rectangle 1"/>
          <p:cNvSpPr/>
          <p:nvPr/>
        </p:nvSpPr>
        <p:spPr>
          <a:xfrm>
            <a:off x="4176215" y="145947"/>
            <a:ext cx="6409866" cy="584775"/>
          </a:xfrm>
          <a:prstGeom prst="rect">
            <a:avLst/>
          </a:prstGeom>
        </p:spPr>
        <p:txBody>
          <a:bodyPr wrap="square">
            <a:spAutoFit/>
          </a:bodyPr>
          <a:lstStyle/>
          <a:p>
            <a:r>
              <a:rPr lang="en-GB" sz="3200" u="sng" dirty="0" err="1">
                <a:latin typeface="Calibri" panose="020F0502020204030204" pitchFamily="34" charset="0"/>
                <a:hlinkClick r:id="rId3" tooltip="Bryophyte"/>
              </a:rPr>
              <a:t>Bryophyta</a:t>
            </a:r>
            <a:r>
              <a:rPr lang="en-GB" sz="3200" dirty="0"/>
              <a:t> </a:t>
            </a:r>
            <a:r>
              <a:rPr lang="en-GB" sz="3200" dirty="0" smtClean="0">
                <a:latin typeface="Arial" panose="020B0604020202020204" pitchFamily="34" charset="0"/>
              </a:rPr>
              <a:t>16,236</a:t>
            </a:r>
            <a:endParaRPr lang="en-GB" sz="3200" dirty="0"/>
          </a:p>
        </p:txBody>
      </p:sp>
    </p:spTree>
    <p:extLst>
      <p:ext uri="{BB962C8B-B14F-4D97-AF65-F5344CB8AC3E}">
        <p14:creationId xmlns:p14="http://schemas.microsoft.com/office/powerpoint/2010/main" val="2410181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81200" y="122238"/>
            <a:ext cx="7543800" cy="792162"/>
          </a:xfrm>
        </p:spPr>
        <p:txBody>
          <a:bodyPr/>
          <a:lstStyle/>
          <a:p>
            <a:pPr eaLnBrk="1" hangingPunct="1"/>
            <a:r>
              <a:rPr lang="en-US" smtClean="0"/>
              <a:t>Definition </a:t>
            </a:r>
          </a:p>
        </p:txBody>
      </p:sp>
      <p:sp>
        <p:nvSpPr>
          <p:cNvPr id="6147" name="Content Placeholder 2"/>
          <p:cNvSpPr>
            <a:spLocks noGrp="1"/>
          </p:cNvSpPr>
          <p:nvPr>
            <p:ph idx="1"/>
          </p:nvPr>
        </p:nvSpPr>
        <p:spPr>
          <a:xfrm>
            <a:off x="1752600" y="1371600"/>
            <a:ext cx="8458200" cy="5105400"/>
          </a:xfrm>
        </p:spPr>
        <p:txBody>
          <a:bodyPr/>
          <a:lstStyle/>
          <a:p>
            <a:pPr eaLnBrk="1" hangingPunct="1"/>
            <a:r>
              <a:rPr lang="en-US" dirty="0" smtClean="0"/>
              <a:t>The number and variety of organisms found within a specified geographic region.</a:t>
            </a:r>
          </a:p>
          <a:p>
            <a:pPr eaLnBrk="1" hangingPunct="1"/>
            <a:r>
              <a:rPr lang="en-US" dirty="0" smtClean="0"/>
              <a:t>The variability among living organisms on the earth, including the variability within and between species and within and between ecosystems.</a:t>
            </a:r>
            <a:r>
              <a:rPr lang="en-US" b="1" dirty="0" smtClean="0"/>
              <a:t> </a:t>
            </a:r>
          </a:p>
          <a:p>
            <a:pPr eaLnBrk="1" hangingPunct="1"/>
            <a:r>
              <a:rPr lang="en-US" dirty="0" smtClean="0"/>
              <a:t>Biodiversity underpins life on Earth, and refers to the variety found in biota from genetic make up of plants an animals to cultural diversity.</a:t>
            </a:r>
          </a:p>
          <a:p>
            <a:pPr eaLnBrk="1" hangingPunct="1"/>
            <a:endParaRPr lang="en-US" dirty="0" smtClean="0"/>
          </a:p>
          <a:p>
            <a:pPr eaLnBrk="1" hangingPunct="1"/>
            <a:endParaRPr lang="en-US" dirty="0" smtClean="0"/>
          </a:p>
          <a:p>
            <a:pPr eaLnBrk="1" hangingPunct="1"/>
            <a:endParaRPr lang="en-US" dirty="0" smtClean="0"/>
          </a:p>
        </p:txBody>
      </p:sp>
      <p:sp>
        <p:nvSpPr>
          <p:cNvPr id="614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172C08-CBA7-47FC-80E2-8B2E48CF0674}" type="slidenum">
              <a:rPr lang="en-US" altLang="en-US"/>
              <a:pPr eaLnBrk="1" hangingPunct="1"/>
              <a:t>4</a:t>
            </a:fld>
            <a:endParaRPr lang="en-US" altLang="en-US"/>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417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6D65D87-FE07-4879-9FD2-EFC645FCCDD5}" type="slidenum">
              <a:rPr lang="en-US" altLang="en-US"/>
              <a:pPr eaLnBrk="1" hangingPunct="1"/>
              <a:t>40</a:t>
            </a:fld>
            <a:endParaRPr lang="en-US" altLang="en-US"/>
          </a:p>
        </p:txBody>
      </p:sp>
      <p:sp>
        <p:nvSpPr>
          <p:cNvPr id="25603" name="Rectangle 2"/>
          <p:cNvSpPr>
            <a:spLocks noGrp="1" noChangeArrowheads="1"/>
          </p:cNvSpPr>
          <p:nvPr>
            <p:ph type="title"/>
          </p:nvPr>
        </p:nvSpPr>
        <p:spPr/>
        <p:txBody>
          <a:bodyPr/>
          <a:lstStyle/>
          <a:p>
            <a:pPr eaLnBrk="1" hangingPunct="1"/>
            <a:r>
              <a:rPr lang="en-US" smtClean="0"/>
              <a:t>Importance of biodiversity</a:t>
            </a:r>
          </a:p>
        </p:txBody>
      </p:sp>
      <p:sp>
        <p:nvSpPr>
          <p:cNvPr id="25604"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en-US" dirty="0" smtClean="0"/>
              <a:t>The value of biodiversity can be grouped as the following categories</a:t>
            </a:r>
          </a:p>
          <a:p>
            <a:pPr eaLnBrk="1" hangingPunct="1">
              <a:lnSpc>
                <a:spcPct val="90000"/>
              </a:lnSpc>
              <a:buFont typeface="Wingdings" panose="05000000000000000000" pitchFamily="2" charset="2"/>
              <a:buNone/>
            </a:pPr>
            <a:r>
              <a:rPr lang="en-US" dirty="0" smtClean="0">
                <a:solidFill>
                  <a:srgbClr val="0000FF"/>
                </a:solidFill>
              </a:rPr>
              <a:t>1) Resource value </a:t>
            </a:r>
          </a:p>
          <a:p>
            <a:pPr lvl="1" eaLnBrk="1" hangingPunct="1">
              <a:lnSpc>
                <a:spcPct val="90000"/>
              </a:lnSpc>
            </a:pPr>
            <a:r>
              <a:rPr lang="en-US" dirty="0" smtClean="0"/>
              <a:t>It provides the material basis for life such as food, fiber, medicine &amp; raw material for industry.</a:t>
            </a:r>
          </a:p>
          <a:p>
            <a:pPr lvl="1" eaLnBrk="1" hangingPunct="1">
              <a:lnSpc>
                <a:spcPct val="90000"/>
              </a:lnSpc>
            </a:pPr>
            <a:r>
              <a:rPr lang="en-US" dirty="0" smtClean="0"/>
              <a:t>It also provide genes for breeding improved varieties .</a:t>
            </a:r>
          </a:p>
          <a:p>
            <a:pPr lvl="1" eaLnBrk="1" hangingPunct="1">
              <a:lnSpc>
                <a:spcPct val="90000"/>
              </a:lnSpc>
            </a:pPr>
            <a:r>
              <a:rPr lang="en-US" dirty="0" smtClean="0"/>
              <a:t>Similarly local cultivators of crop &amp; local bread of animals also provide genes better suited to local environmental condition. </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590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FE42DF-4B49-40E6-9612-47BEFED61EDC}" type="slidenum">
              <a:rPr lang="en-US" altLang="en-US"/>
              <a:pPr eaLnBrk="1" hangingPunct="1"/>
              <a:t>41</a:t>
            </a:fld>
            <a:endParaRPr lang="en-US" altLang="en-US"/>
          </a:p>
        </p:txBody>
      </p:sp>
      <p:sp>
        <p:nvSpPr>
          <p:cNvPr id="26627" name="Rectangle 2"/>
          <p:cNvSpPr>
            <a:spLocks noGrp="1" noChangeArrowheads="1"/>
          </p:cNvSpPr>
          <p:nvPr>
            <p:ph type="title"/>
          </p:nvPr>
        </p:nvSpPr>
        <p:spPr/>
        <p:txBody>
          <a:bodyPr/>
          <a:lstStyle/>
          <a:p>
            <a:pPr eaLnBrk="1" hangingPunct="1"/>
            <a:endParaRPr lang="en-US" smtClean="0"/>
          </a:p>
        </p:txBody>
      </p:sp>
      <p:sp>
        <p:nvSpPr>
          <p:cNvPr id="26628" name="Rectangle 3"/>
          <p:cNvSpPr>
            <a:spLocks noGrp="1" noChangeArrowheads="1"/>
          </p:cNvSpPr>
          <p:nvPr>
            <p:ph type="body" idx="1"/>
          </p:nvPr>
        </p:nvSpPr>
        <p:spPr/>
        <p:txBody>
          <a:bodyPr/>
          <a:lstStyle/>
          <a:p>
            <a:pPr eaLnBrk="1" hangingPunct="1"/>
            <a:r>
              <a:rPr lang="en-US" sz="2600" dirty="0"/>
              <a:t>The air we breathe is a product of photosynthesis by green plants. Insects, worms, bacteria, and other tiny organisms break down wastes and aid in the decomposition of dead plants and animals to enrich soils. More than 90 percent of the calories consumed by people worldwide are produced      from     80     plant species. Almost 30 percent of medicines are developed from plants and animals, and many more are derived from these sources.</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72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00CB87-33E4-4964-909C-C68EB2BA9DE4}" type="slidenum">
              <a:rPr lang="en-US" altLang="en-US"/>
              <a:pPr eaLnBrk="1" hangingPunct="1"/>
              <a:t>42</a:t>
            </a:fld>
            <a:endParaRPr lang="en-US" altLang="en-US"/>
          </a:p>
        </p:txBody>
      </p:sp>
      <p:sp>
        <p:nvSpPr>
          <p:cNvPr id="27651" name="Rectangle 2"/>
          <p:cNvSpPr>
            <a:spLocks noGrp="1" noChangeArrowheads="1"/>
          </p:cNvSpPr>
          <p:nvPr>
            <p:ph type="title"/>
          </p:nvPr>
        </p:nvSpPr>
        <p:spPr/>
        <p:txBody>
          <a:bodyPr/>
          <a:lstStyle/>
          <a:p>
            <a:pPr eaLnBrk="1" hangingPunct="1"/>
            <a:endParaRPr lang="en-US" smtClean="0"/>
          </a:p>
        </p:txBody>
      </p:sp>
      <p:sp>
        <p:nvSpPr>
          <p:cNvPr id="27652" name="Rectangle 3"/>
          <p:cNvSpPr>
            <a:spLocks noGrp="1" noChangeArrowheads="1"/>
          </p:cNvSpPr>
          <p:nvPr>
            <p:ph type="body" idx="1"/>
          </p:nvPr>
        </p:nvSpPr>
        <p:spPr/>
        <p:txBody>
          <a:bodyPr/>
          <a:lstStyle/>
          <a:p>
            <a:pPr eaLnBrk="1" hangingPunct="1">
              <a:buFont typeface="Wingdings" panose="05000000000000000000" pitchFamily="2" charset="2"/>
              <a:buNone/>
            </a:pPr>
            <a:r>
              <a:rPr lang="en-US" smtClean="0">
                <a:solidFill>
                  <a:srgbClr val="0000FF"/>
                </a:solidFill>
              </a:rPr>
              <a:t>2) Functional use</a:t>
            </a:r>
          </a:p>
          <a:p>
            <a:pPr lvl="1" eaLnBrk="1" hangingPunct="1"/>
            <a:r>
              <a:rPr lang="en-US" smtClean="0"/>
              <a:t>It plays important role in the maintenance of biosphere which is a state supportive to human life.</a:t>
            </a:r>
          </a:p>
          <a:p>
            <a:pPr lvl="1" eaLnBrk="1" hangingPunct="1"/>
            <a:r>
              <a:rPr lang="en-US" smtClean="0"/>
              <a:t>It provides many ecosystem services to human being such as water shed regulation &amp; stabilization of soil, recycling of important elements like carbon, hydrogen, nitrogen, oxygen.</a:t>
            </a:r>
          </a:p>
          <a:p>
            <a:pPr lvl="1" eaLnBrk="1" hangingPunct="1"/>
            <a:r>
              <a:rPr lang="en-US" smtClean="0"/>
              <a:t>It also regulate the chemistry of the atmosphere, global climate, water cycle and soil quality.</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878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62A4C6-03A1-4ED2-8F06-D3388262D932}" type="slidenum">
              <a:rPr lang="en-US" altLang="en-US"/>
              <a:pPr eaLnBrk="1" hangingPunct="1"/>
              <a:t>43</a:t>
            </a:fld>
            <a:endParaRPr lang="en-US" altLang="en-US"/>
          </a:p>
        </p:txBody>
      </p:sp>
      <p:sp>
        <p:nvSpPr>
          <p:cNvPr id="28675" name="Rectangle 3"/>
          <p:cNvSpPr>
            <a:spLocks noGrp="1" noChangeArrowheads="1"/>
          </p:cNvSpPr>
          <p:nvPr>
            <p:ph type="body" idx="1"/>
          </p:nvPr>
        </p:nvSpPr>
        <p:spPr>
          <a:xfrm>
            <a:off x="1447800" y="304800"/>
            <a:ext cx="8229600" cy="6553200"/>
          </a:xfrm>
        </p:spPr>
        <p:txBody>
          <a:bodyPr/>
          <a:lstStyle/>
          <a:p>
            <a:pPr eaLnBrk="1" hangingPunct="1">
              <a:buFont typeface="Wingdings" panose="05000000000000000000" pitchFamily="2" charset="2"/>
              <a:buNone/>
            </a:pPr>
            <a:r>
              <a:rPr lang="en-US" smtClean="0">
                <a:solidFill>
                  <a:srgbClr val="0000FF"/>
                </a:solidFill>
              </a:rPr>
              <a:t>	3) Aesthetic &amp; ethical value</a:t>
            </a:r>
          </a:p>
          <a:p>
            <a:pPr lvl="1" eaLnBrk="1" hangingPunct="1"/>
            <a:r>
              <a:rPr lang="en-US" smtClean="0"/>
              <a:t>Biodiversity is used for appealing beauty, cultural, religious or moral faith is an aspect of non-material value.</a:t>
            </a:r>
          </a:p>
          <a:p>
            <a:pPr lvl="1" eaLnBrk="1" hangingPunct="1"/>
            <a:r>
              <a:rPr lang="en-US" smtClean="0"/>
              <a:t>It also help to increase the economical development of country from tourism by bring in foreign currency, e.g., national parks, conservation areas wild life reserve etc.</a:t>
            </a:r>
          </a:p>
          <a:p>
            <a:pPr lvl="1" eaLnBrk="1" hangingPunct="1"/>
            <a:r>
              <a:rPr lang="en-US" smtClean="0"/>
              <a:t>Aesthetic values concerns with the mental pleasure and satisfaction to the sense or mind.</a:t>
            </a:r>
          </a:p>
          <a:p>
            <a:pPr lvl="1" eaLnBrk="1" hangingPunct="1"/>
            <a:r>
              <a:rPr lang="en-US" smtClean="0"/>
              <a:t>Ethical values are more related to cultural, religious and moral senses ultimately based on the view  that all living creature on the earth are inter related to each other directly or indirectly &amp; all of them have a right of existence.</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426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53F4EF-9425-45AA-8F63-C84327EC2218}" type="slidenum">
              <a:rPr lang="en-US" altLang="en-US"/>
              <a:pPr eaLnBrk="1" hangingPunct="1"/>
              <a:t>44</a:t>
            </a:fld>
            <a:endParaRPr lang="en-US" altLang="en-US"/>
          </a:p>
        </p:txBody>
      </p:sp>
      <p:sp>
        <p:nvSpPr>
          <p:cNvPr id="29699" name="Rectangle 2"/>
          <p:cNvSpPr>
            <a:spLocks noGrp="1" noChangeArrowheads="1"/>
          </p:cNvSpPr>
          <p:nvPr>
            <p:ph type="title"/>
          </p:nvPr>
        </p:nvSpPr>
        <p:spPr/>
        <p:txBody>
          <a:bodyPr/>
          <a:lstStyle/>
          <a:p>
            <a:pPr eaLnBrk="1" hangingPunct="1"/>
            <a:endParaRPr lang="en-US" smtClean="0"/>
          </a:p>
        </p:txBody>
      </p:sp>
      <p:sp>
        <p:nvSpPr>
          <p:cNvPr id="29700" name="Rectangle 3"/>
          <p:cNvSpPr>
            <a:spLocks noGrp="1" noChangeArrowheads="1"/>
          </p:cNvSpPr>
          <p:nvPr>
            <p:ph type="body" idx="1"/>
          </p:nvPr>
        </p:nvSpPr>
        <p:spPr>
          <a:xfrm>
            <a:off x="1752600" y="1719263"/>
            <a:ext cx="8610600" cy="4411662"/>
          </a:xfrm>
        </p:spPr>
        <p:txBody>
          <a:bodyPr/>
          <a:lstStyle/>
          <a:p>
            <a:pPr eaLnBrk="1" hangingPunct="1">
              <a:buFont typeface="Wingdings" panose="05000000000000000000" pitchFamily="2" charset="2"/>
              <a:buNone/>
            </a:pPr>
            <a:r>
              <a:rPr lang="en-US" smtClean="0">
                <a:solidFill>
                  <a:srgbClr val="0000FF"/>
                </a:solidFill>
              </a:rPr>
              <a:t>4) Study and research</a:t>
            </a:r>
          </a:p>
          <a:p>
            <a:pPr lvl="1" eaLnBrk="1" hangingPunct="1"/>
            <a:r>
              <a:rPr lang="en-US" smtClean="0"/>
              <a:t>The study and research of various aspect of biodiversity is to be carried out for the economic and social development of human race.</a:t>
            </a:r>
          </a:p>
          <a:p>
            <a:pPr lvl="1" eaLnBrk="1" hangingPunct="1"/>
            <a:r>
              <a:rPr lang="en-US" smtClean="0"/>
              <a:t>The accumulated knowledge &amp; skill will help in the conservation &amp; promotion of creatures of the earth.</a:t>
            </a:r>
          </a:p>
          <a:p>
            <a:pPr lvl="1" eaLnBrk="1" hangingPunct="1"/>
            <a:r>
              <a:rPr lang="en-US" smtClean="0"/>
              <a:t>Biodiversity is a large area for research of creatures.</a:t>
            </a:r>
          </a:p>
          <a:p>
            <a:pPr lvl="1" eaLnBrk="1" hangingPunct="1">
              <a:buFont typeface="Wingdings" panose="05000000000000000000" pitchFamily="2" charset="2"/>
              <a:buNone/>
            </a:pPr>
            <a:endParaRPr lang="en-US" smtClean="0"/>
          </a:p>
          <a:p>
            <a:pPr eaLnBrk="1" hangingPunct="1"/>
            <a:endParaRPr lang="en-US"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957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CA6816-F924-4067-9138-F7FA1905C14A}" type="slidenum">
              <a:rPr lang="en-US" altLang="en-US"/>
              <a:pPr eaLnBrk="1" hangingPunct="1"/>
              <a:t>45</a:t>
            </a:fld>
            <a:endParaRPr lang="en-US" altLang="en-US"/>
          </a:p>
        </p:txBody>
      </p:sp>
      <p:sp>
        <p:nvSpPr>
          <p:cNvPr id="30723" name="Rectangle 2"/>
          <p:cNvSpPr>
            <a:spLocks noGrp="1" noChangeArrowheads="1"/>
          </p:cNvSpPr>
          <p:nvPr>
            <p:ph type="title"/>
          </p:nvPr>
        </p:nvSpPr>
        <p:spPr/>
        <p:txBody>
          <a:bodyPr/>
          <a:lstStyle/>
          <a:p>
            <a:pPr eaLnBrk="1" hangingPunct="1"/>
            <a:r>
              <a:rPr lang="en-US" dirty="0" smtClean="0"/>
              <a:t>Major threats or challenges to biodiversity</a:t>
            </a:r>
          </a:p>
        </p:txBody>
      </p:sp>
      <p:sp>
        <p:nvSpPr>
          <p:cNvPr id="30724" name="Rectangle 3"/>
          <p:cNvSpPr>
            <a:spLocks noGrp="1" noChangeArrowheads="1"/>
          </p:cNvSpPr>
          <p:nvPr>
            <p:ph type="body" idx="1"/>
          </p:nvPr>
        </p:nvSpPr>
        <p:spPr/>
        <p:txBody>
          <a:bodyPr/>
          <a:lstStyle/>
          <a:p>
            <a:pPr eaLnBrk="1" hangingPunct="1">
              <a:buFont typeface="Wingdings" panose="05000000000000000000" pitchFamily="2" charset="2"/>
              <a:buNone/>
            </a:pPr>
            <a:r>
              <a:rPr lang="en-US" dirty="0" smtClean="0"/>
              <a:t>3 major levels</a:t>
            </a:r>
          </a:p>
          <a:p>
            <a:pPr eaLnBrk="1" hangingPunct="1"/>
            <a:r>
              <a:rPr lang="en-US" dirty="0" smtClean="0"/>
              <a:t>The threat of ecosystem loss</a:t>
            </a:r>
          </a:p>
          <a:p>
            <a:pPr eaLnBrk="1" hangingPunct="1"/>
            <a:r>
              <a:rPr lang="en-US" dirty="0" smtClean="0"/>
              <a:t>The threat of species loss</a:t>
            </a:r>
          </a:p>
          <a:p>
            <a:pPr eaLnBrk="1" hangingPunct="1"/>
            <a:r>
              <a:rPr lang="en-US" dirty="0" smtClean="0"/>
              <a:t>The threat of loss of genetic loss</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5961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375DFE-4D4C-4C79-AC5E-FE104CE4A323}" type="slidenum">
              <a:rPr lang="en-US" altLang="en-US"/>
              <a:pPr eaLnBrk="1" hangingPunct="1"/>
              <a:t>46</a:t>
            </a:fld>
            <a:endParaRPr lang="en-US" altLang="en-US"/>
          </a:p>
        </p:txBody>
      </p:sp>
      <p:sp>
        <p:nvSpPr>
          <p:cNvPr id="31747" name="Rectangle 2"/>
          <p:cNvSpPr>
            <a:spLocks noGrp="1" noChangeArrowheads="1"/>
          </p:cNvSpPr>
          <p:nvPr>
            <p:ph type="title"/>
          </p:nvPr>
        </p:nvSpPr>
        <p:spPr/>
        <p:txBody>
          <a:bodyPr/>
          <a:lstStyle/>
          <a:p>
            <a:pPr eaLnBrk="1" hangingPunct="1"/>
            <a:r>
              <a:rPr lang="en-US" smtClean="0"/>
              <a:t>The threat of ecosystem loss</a:t>
            </a:r>
          </a:p>
        </p:txBody>
      </p:sp>
      <p:sp>
        <p:nvSpPr>
          <p:cNvPr id="31748" name="Rectangle 3"/>
          <p:cNvSpPr>
            <a:spLocks noGrp="1" noChangeArrowheads="1"/>
          </p:cNvSpPr>
          <p:nvPr>
            <p:ph type="body" idx="1"/>
          </p:nvPr>
        </p:nvSpPr>
        <p:spPr/>
        <p:txBody>
          <a:bodyPr/>
          <a:lstStyle/>
          <a:p>
            <a:pPr eaLnBrk="1" hangingPunct="1"/>
            <a:r>
              <a:rPr lang="en-US" dirty="0" smtClean="0"/>
              <a:t>Ecosystem loss can be the result of direct or indirect impact of human activities.</a:t>
            </a:r>
          </a:p>
          <a:p>
            <a:pPr eaLnBrk="1" hangingPunct="1"/>
            <a:r>
              <a:rPr lang="en-US" dirty="0" smtClean="0"/>
              <a:t>Direct cause include conversion of natural environment (forest, grassland, hill, mountain) to agriculture, horticulture, residential forest or industrial development, road, dams or other physical infrastructure.</a:t>
            </a:r>
          </a:p>
          <a:p>
            <a:pPr eaLnBrk="1" hangingPunct="1">
              <a:buFont typeface="Wingdings" panose="05000000000000000000" pitchFamily="2" charset="2"/>
              <a:buNone/>
            </a:pPr>
            <a:r>
              <a:rPr lang="en-US" dirty="0" smtClean="0"/>
              <a:t> </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9306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AE5305-7288-4C39-A11C-2271C5C29BA3}" type="slidenum">
              <a:rPr lang="en-US" altLang="en-US"/>
              <a:pPr eaLnBrk="1" hangingPunct="1"/>
              <a:t>47</a:t>
            </a:fld>
            <a:endParaRPr lang="en-US" altLang="en-US"/>
          </a:p>
        </p:txBody>
      </p:sp>
      <p:sp>
        <p:nvSpPr>
          <p:cNvPr id="32771" name="Rectangle 2"/>
          <p:cNvSpPr>
            <a:spLocks noGrp="1" noChangeArrowheads="1"/>
          </p:cNvSpPr>
          <p:nvPr>
            <p:ph type="title"/>
          </p:nvPr>
        </p:nvSpPr>
        <p:spPr/>
        <p:txBody>
          <a:bodyPr/>
          <a:lstStyle/>
          <a:p>
            <a:pPr eaLnBrk="1" hangingPunct="1"/>
            <a:r>
              <a:rPr lang="en-US" smtClean="0"/>
              <a:t>  </a:t>
            </a:r>
          </a:p>
        </p:txBody>
      </p:sp>
      <p:sp>
        <p:nvSpPr>
          <p:cNvPr id="32772" name="Rectangle 3"/>
          <p:cNvSpPr>
            <a:spLocks noGrp="1" noChangeArrowheads="1"/>
          </p:cNvSpPr>
          <p:nvPr>
            <p:ph type="body" idx="1"/>
          </p:nvPr>
        </p:nvSpPr>
        <p:spPr>
          <a:xfrm>
            <a:off x="1160060" y="1096320"/>
            <a:ext cx="9348716" cy="5456880"/>
          </a:xfrm>
        </p:spPr>
        <p:txBody>
          <a:bodyPr>
            <a:normAutofit/>
          </a:bodyPr>
          <a:lstStyle/>
          <a:p>
            <a:pPr eaLnBrk="1" hangingPunct="1">
              <a:lnSpc>
                <a:spcPct val="90000"/>
              </a:lnSpc>
            </a:pPr>
            <a:r>
              <a:rPr lang="en-US" dirty="0" smtClean="0"/>
              <a:t>The greatest threat comes from the need of subsistence farmers to extend their agriculture  activity &amp; perception that is best achieved through the conversion of forest &amp; other virgin land </a:t>
            </a:r>
          </a:p>
          <a:p>
            <a:pPr eaLnBrk="1" hangingPunct="1">
              <a:lnSpc>
                <a:spcPct val="90000"/>
              </a:lnSpc>
            </a:pPr>
            <a:r>
              <a:rPr lang="en-US" dirty="0" smtClean="0"/>
              <a:t>Ecosystem loss has been appear due to following cause:</a:t>
            </a:r>
          </a:p>
          <a:p>
            <a:pPr lvl="1" eaLnBrk="1" hangingPunct="1">
              <a:lnSpc>
                <a:spcPct val="90000"/>
              </a:lnSpc>
            </a:pPr>
            <a:r>
              <a:rPr lang="en-US" dirty="0" smtClean="0"/>
              <a:t>Habitat loss due to deforestation</a:t>
            </a:r>
          </a:p>
          <a:p>
            <a:pPr lvl="1" eaLnBrk="1" hangingPunct="1">
              <a:lnSpc>
                <a:spcPct val="90000"/>
              </a:lnSpc>
            </a:pPr>
            <a:r>
              <a:rPr lang="en-US" dirty="0" smtClean="0"/>
              <a:t>Threat of rangeland biodiversity: due to increased grazing animals.</a:t>
            </a:r>
            <a:endParaRPr lang="ne-NP" dirty="0" smtClean="0"/>
          </a:p>
          <a:p>
            <a:pPr lvl="1" eaLnBrk="1" hangingPunct="1">
              <a:lnSpc>
                <a:spcPct val="90000"/>
              </a:lnSpc>
            </a:pPr>
            <a:r>
              <a:rPr lang="en-US" dirty="0" smtClean="0"/>
              <a:t>F</a:t>
            </a:r>
            <a:r>
              <a:rPr lang="ne-NP" dirty="0" smtClean="0"/>
              <a:t>ire </a:t>
            </a:r>
            <a:endParaRPr lang="en-US" dirty="0" smtClean="0"/>
          </a:p>
          <a:p>
            <a:pPr lvl="1" eaLnBrk="1" hangingPunct="1">
              <a:lnSpc>
                <a:spcPct val="90000"/>
              </a:lnSpc>
            </a:pPr>
            <a:r>
              <a:rPr lang="en-US" dirty="0" smtClean="0"/>
              <a:t>Threats to protected areas : e.g., grazing, poaching, illegal timber harvesting.</a:t>
            </a:r>
          </a:p>
          <a:p>
            <a:pPr lvl="1" eaLnBrk="1" hangingPunct="1">
              <a:lnSpc>
                <a:spcPct val="90000"/>
              </a:lnSpc>
            </a:pPr>
            <a:r>
              <a:rPr lang="en-US" dirty="0" smtClean="0"/>
              <a:t>Threat to wetland biodiversity</a:t>
            </a:r>
          </a:p>
          <a:p>
            <a:pPr lvl="2" eaLnBrk="1" hangingPunct="1">
              <a:lnSpc>
                <a:spcPct val="90000"/>
              </a:lnSpc>
            </a:pPr>
            <a:r>
              <a:rPr lang="en-US" dirty="0" smtClean="0"/>
              <a:t>Industrial pollution, agricultural runoff water, solid waste pollution.  </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774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5AA0E8-C5A6-4D09-9905-1BFA546ACAD5}" type="slidenum">
              <a:rPr lang="en-US" altLang="en-US"/>
              <a:pPr eaLnBrk="1" hangingPunct="1"/>
              <a:t>48</a:t>
            </a:fld>
            <a:endParaRPr lang="en-US" altLang="en-US"/>
          </a:p>
        </p:txBody>
      </p:sp>
      <p:sp>
        <p:nvSpPr>
          <p:cNvPr id="33795" name="Rectangle 2"/>
          <p:cNvSpPr>
            <a:spLocks noGrp="1" noChangeArrowheads="1"/>
          </p:cNvSpPr>
          <p:nvPr>
            <p:ph type="title"/>
          </p:nvPr>
        </p:nvSpPr>
        <p:spPr>
          <a:xfrm>
            <a:off x="1981200" y="122238"/>
            <a:ext cx="7543800" cy="792162"/>
          </a:xfrm>
        </p:spPr>
        <p:txBody>
          <a:bodyPr/>
          <a:lstStyle/>
          <a:p>
            <a:pPr eaLnBrk="1" hangingPunct="1"/>
            <a:r>
              <a:rPr lang="en-US" smtClean="0"/>
              <a:t>The threat of species loss</a:t>
            </a:r>
          </a:p>
        </p:txBody>
      </p:sp>
      <p:sp>
        <p:nvSpPr>
          <p:cNvPr id="33796" name="Rectangle 3"/>
          <p:cNvSpPr>
            <a:spLocks noGrp="1" noChangeArrowheads="1"/>
          </p:cNvSpPr>
          <p:nvPr>
            <p:ph type="body" idx="1"/>
          </p:nvPr>
        </p:nvSpPr>
        <p:spPr>
          <a:xfrm>
            <a:off x="1524000" y="990600"/>
            <a:ext cx="8686800" cy="5867400"/>
          </a:xfrm>
        </p:spPr>
        <p:txBody>
          <a:bodyPr/>
          <a:lstStyle/>
          <a:p>
            <a:pPr eaLnBrk="1" hangingPunct="1">
              <a:lnSpc>
                <a:spcPct val="90000"/>
              </a:lnSpc>
            </a:pPr>
            <a:r>
              <a:rPr lang="en-US" smtClean="0"/>
              <a:t>Species loss can be the result of over exploitation of biological resources.</a:t>
            </a:r>
          </a:p>
          <a:p>
            <a:pPr eaLnBrk="1" hangingPunct="1">
              <a:lnSpc>
                <a:spcPct val="90000"/>
              </a:lnSpc>
            </a:pPr>
            <a:r>
              <a:rPr lang="en-US" smtClean="0"/>
              <a:t>Uncontrolled use of forest resources for subsistence like fuel material, timber, shelter, medicine, food etc.</a:t>
            </a:r>
          </a:p>
          <a:p>
            <a:pPr eaLnBrk="1" hangingPunct="1">
              <a:lnSpc>
                <a:spcPct val="90000"/>
              </a:lnSpc>
            </a:pPr>
            <a:r>
              <a:rPr lang="en-US" smtClean="0"/>
              <a:t>Over 75% of the energy resources &amp; over 40% fodder needs are meet through forest resources.</a:t>
            </a:r>
          </a:p>
          <a:p>
            <a:pPr eaLnBrk="1" hangingPunct="1">
              <a:lnSpc>
                <a:spcPct val="90000"/>
              </a:lnSpc>
            </a:pPr>
            <a:r>
              <a:rPr lang="en-US" smtClean="0"/>
              <a:t>A threat to this biological resources is also a threat to social and economical wellbeing of the people </a:t>
            </a:r>
          </a:p>
          <a:p>
            <a:pPr eaLnBrk="1" hangingPunct="1">
              <a:lnSpc>
                <a:spcPct val="90000"/>
              </a:lnSpc>
            </a:pPr>
            <a:r>
              <a:rPr lang="en-US" smtClean="0">
                <a:solidFill>
                  <a:srgbClr val="0000FF"/>
                </a:solidFill>
              </a:rPr>
              <a:t>Threat to forest diversity</a:t>
            </a:r>
            <a:r>
              <a:rPr lang="en-US" smtClean="0"/>
              <a:t>.</a:t>
            </a:r>
          </a:p>
          <a:p>
            <a:pPr eaLnBrk="1" hangingPunct="1">
              <a:lnSpc>
                <a:spcPct val="90000"/>
              </a:lnSpc>
              <a:buFont typeface="Wingdings" panose="05000000000000000000" pitchFamily="2" charset="2"/>
              <a:buNone/>
            </a:pPr>
            <a:endParaRPr lang="en-US"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378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A40E01-3604-4F27-8B3E-72FDF05ED8F6}" type="slidenum">
              <a:rPr lang="en-US" altLang="en-US"/>
              <a:pPr eaLnBrk="1" hangingPunct="1"/>
              <a:t>49</a:t>
            </a:fld>
            <a:endParaRPr lang="en-US" altLang="en-US"/>
          </a:p>
        </p:txBody>
      </p:sp>
      <p:sp>
        <p:nvSpPr>
          <p:cNvPr id="34819" name="Rectangle 2"/>
          <p:cNvSpPr>
            <a:spLocks noGrp="1" noChangeArrowheads="1"/>
          </p:cNvSpPr>
          <p:nvPr>
            <p:ph type="title"/>
          </p:nvPr>
        </p:nvSpPr>
        <p:spPr>
          <a:xfrm>
            <a:off x="1981200" y="122238"/>
            <a:ext cx="7543800" cy="868362"/>
          </a:xfrm>
        </p:spPr>
        <p:txBody>
          <a:bodyPr/>
          <a:lstStyle/>
          <a:p>
            <a:pPr eaLnBrk="1" hangingPunct="1"/>
            <a:r>
              <a:rPr lang="en-GB" b="0" smtClean="0"/>
              <a:t>Threats to forest biodiversity</a:t>
            </a:r>
            <a:endParaRPr lang="en-US" smtClean="0"/>
          </a:p>
        </p:txBody>
      </p:sp>
      <p:sp>
        <p:nvSpPr>
          <p:cNvPr id="34820" name="Rectangle 3"/>
          <p:cNvSpPr>
            <a:spLocks noGrp="1" noChangeArrowheads="1"/>
          </p:cNvSpPr>
          <p:nvPr>
            <p:ph type="body" idx="1"/>
          </p:nvPr>
        </p:nvSpPr>
        <p:spPr>
          <a:xfrm>
            <a:off x="1981200" y="1143000"/>
            <a:ext cx="8229600" cy="5486400"/>
          </a:xfrm>
        </p:spPr>
        <p:txBody>
          <a:bodyPr/>
          <a:lstStyle/>
          <a:p>
            <a:pPr eaLnBrk="1" hangingPunct="1">
              <a:lnSpc>
                <a:spcPct val="90000"/>
              </a:lnSpc>
            </a:pPr>
            <a:r>
              <a:rPr lang="en-GB" sz="2100"/>
              <a:t>The Nepal Conservation Strategy raised the alarm that if Nepal were to lose its remaining humid tropical forests, an estimated ten species of highly valuable timber trees, six species of fibre trees, six species of edible fruit trees, four species of medicinal herbs and fifty species of other trees and shrubs would be lost forever.</a:t>
            </a:r>
          </a:p>
          <a:p>
            <a:pPr eaLnBrk="1" hangingPunct="1">
              <a:lnSpc>
                <a:spcPct val="90000"/>
              </a:lnSpc>
            </a:pPr>
            <a:r>
              <a:rPr lang="en-GB" sz="2100"/>
              <a:t>In addition, the habitats for 200 species of birds, ten species of mammals and twenty species of reptiles and amphibians would be severely affected. </a:t>
            </a:r>
          </a:p>
          <a:p>
            <a:pPr eaLnBrk="1" hangingPunct="1">
              <a:lnSpc>
                <a:spcPct val="90000"/>
              </a:lnSpc>
            </a:pPr>
            <a:r>
              <a:rPr lang="fr-FR" sz="2100"/>
              <a:t>Shrestha </a:t>
            </a:r>
            <a:r>
              <a:rPr lang="fr-FR" sz="2100" i="1"/>
              <a:t>et al</a:t>
            </a:r>
            <a:r>
              <a:rPr lang="fr-FR" sz="2100"/>
              <a:t>. </a:t>
            </a:r>
            <a:r>
              <a:rPr lang="en-GB" sz="2100"/>
              <a:t>(1998) reported that 68% of plant species were lost when 41% of the density and 50% of the tree biomass were lost in Riyale, Kabhrepalanchowk. </a:t>
            </a:r>
          </a:p>
          <a:p>
            <a:pPr eaLnBrk="1" hangingPunct="1">
              <a:lnSpc>
                <a:spcPct val="90000"/>
              </a:lnSpc>
            </a:pPr>
            <a:r>
              <a:rPr lang="en-GB" sz="2100"/>
              <a:t>Similarly, Shrestha </a:t>
            </a:r>
            <a:r>
              <a:rPr lang="en-GB" sz="2100" i="1"/>
              <a:t>et al</a:t>
            </a:r>
            <a:r>
              <a:rPr lang="en-GB" sz="2100"/>
              <a:t>. (2000) reported that a 78.2% plant species loss occurred when 83.1% of the density and 80.1% of the tree biomass were lost in the degraded forests of Chitrepani, Makwanpur district, as compared to natural forests.</a:t>
            </a:r>
            <a:endParaRPr lang="en-US" sz="210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910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DC4453-A47E-4E46-BD38-45760F40FF10}" type="slidenum">
              <a:rPr lang="en-US" altLang="en-US"/>
              <a:pPr eaLnBrk="1" hangingPunct="1"/>
              <a:t>5</a:t>
            </a:fld>
            <a:endParaRPr lang="en-US" altLang="en-US"/>
          </a:p>
        </p:txBody>
      </p:sp>
      <p:sp>
        <p:nvSpPr>
          <p:cNvPr id="7171" name="Rectangle 3"/>
          <p:cNvSpPr>
            <a:spLocks noGrp="1" noChangeArrowheads="1"/>
          </p:cNvSpPr>
          <p:nvPr>
            <p:ph type="body" idx="1"/>
          </p:nvPr>
        </p:nvSpPr>
        <p:spPr>
          <a:xfrm>
            <a:off x="1572905" y="1031875"/>
            <a:ext cx="8229600" cy="5826125"/>
          </a:xfrm>
        </p:spPr>
        <p:txBody>
          <a:bodyPr/>
          <a:lstStyle/>
          <a:p>
            <a:pPr eaLnBrk="1" hangingPunct="1">
              <a:lnSpc>
                <a:spcPct val="90000"/>
              </a:lnSpc>
            </a:pPr>
            <a:r>
              <a:rPr lang="en-US" dirty="0" smtClean="0"/>
              <a:t>According to the definition of the UN conference on environment and development 1992, biodiversity includes all of its manifestations.</a:t>
            </a:r>
          </a:p>
          <a:p>
            <a:pPr eaLnBrk="1" hangingPunct="1">
              <a:lnSpc>
                <a:spcPct val="90000"/>
              </a:lnSpc>
            </a:pPr>
            <a:r>
              <a:rPr lang="en-US" dirty="0" smtClean="0"/>
              <a:t>Therefore in addition to terrestrial biodiversity, it also covers marine and other aquatic biodiversity as well.</a:t>
            </a:r>
          </a:p>
          <a:p>
            <a:pPr eaLnBrk="1" hangingPunct="1">
              <a:lnSpc>
                <a:spcPct val="90000"/>
              </a:lnSpc>
            </a:pPr>
            <a:r>
              <a:rPr lang="en-US" dirty="0" smtClean="0"/>
              <a:t>As such biodiversity </a:t>
            </a:r>
            <a:r>
              <a:rPr lang="en-US" dirty="0" smtClean="0">
                <a:solidFill>
                  <a:srgbClr val="FF0000"/>
                </a:solidFill>
              </a:rPr>
              <a:t>means the richness </a:t>
            </a:r>
            <a:r>
              <a:rPr lang="en-US" dirty="0" smtClean="0"/>
              <a:t>and </a:t>
            </a:r>
            <a:r>
              <a:rPr lang="en-US" dirty="0" smtClean="0">
                <a:solidFill>
                  <a:srgbClr val="0000CC"/>
                </a:solidFill>
              </a:rPr>
              <a:t>on the variety of living thing from all sources </a:t>
            </a:r>
            <a:r>
              <a:rPr lang="en-US" dirty="0" smtClean="0"/>
              <a:t>including  terrestrial, marine and fresh water ecosystem &amp; ecological complex of which they are part, this includes within species, between species and ecosystem.  </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3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5C5F11-1177-424F-BC0A-E7276EF80103}" type="slidenum">
              <a:rPr lang="en-US" altLang="en-US"/>
              <a:pPr eaLnBrk="1" hangingPunct="1"/>
              <a:t>50</a:t>
            </a:fld>
            <a:endParaRPr lang="en-US" altLang="en-US"/>
          </a:p>
        </p:txBody>
      </p:sp>
      <p:sp>
        <p:nvSpPr>
          <p:cNvPr id="35843" name="Rectangle 2"/>
          <p:cNvSpPr>
            <a:spLocks noGrp="1" noChangeArrowheads="1"/>
          </p:cNvSpPr>
          <p:nvPr>
            <p:ph type="title"/>
          </p:nvPr>
        </p:nvSpPr>
        <p:spPr/>
        <p:txBody>
          <a:bodyPr/>
          <a:lstStyle/>
          <a:p>
            <a:pPr eaLnBrk="1" hangingPunct="1"/>
            <a:endParaRPr lang="en-US" smtClean="0"/>
          </a:p>
        </p:txBody>
      </p:sp>
      <p:sp>
        <p:nvSpPr>
          <p:cNvPr id="35844" name="Rectangle 3"/>
          <p:cNvSpPr>
            <a:spLocks noGrp="1" noChangeArrowheads="1"/>
          </p:cNvSpPr>
          <p:nvPr>
            <p:ph type="body" idx="1"/>
          </p:nvPr>
        </p:nvSpPr>
        <p:spPr/>
        <p:txBody>
          <a:bodyPr/>
          <a:lstStyle/>
          <a:p>
            <a:pPr eaLnBrk="1" hangingPunct="1"/>
            <a:r>
              <a:rPr lang="en-GB" smtClean="0"/>
              <a:t>Threats to endangered plants and animals are increasing due to the high commercial values in local and international markets for specific plants and animal parts. </a:t>
            </a:r>
          </a:p>
          <a:p>
            <a:pPr eaLnBrk="1" hangingPunct="1"/>
            <a:r>
              <a:rPr lang="en-GB" smtClean="0">
                <a:solidFill>
                  <a:srgbClr val="0000FF"/>
                </a:solidFill>
              </a:rPr>
              <a:t>In Nepal, 56 mammal, 226 bird, 25 reptile, nine amphibian, 35 fish, and 142 butterfly species are threatened with extinction locally</a:t>
            </a:r>
            <a:r>
              <a:rPr lang="en-GB" smtClean="0"/>
              <a:t>.</a:t>
            </a:r>
            <a:endParaRPr lang="en-US"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1751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B5BBD13-9879-4A49-A9F0-9F56FB5DD277}" type="slidenum">
              <a:rPr lang="en-US" altLang="en-US"/>
              <a:pPr eaLnBrk="1" hangingPunct="1"/>
              <a:t>51</a:t>
            </a:fld>
            <a:endParaRPr lang="en-US" altLang="en-US"/>
          </a:p>
        </p:txBody>
      </p:sp>
      <p:sp>
        <p:nvSpPr>
          <p:cNvPr id="36867" name="Rectangle 2"/>
          <p:cNvSpPr>
            <a:spLocks noGrp="1" noChangeArrowheads="1"/>
          </p:cNvSpPr>
          <p:nvPr>
            <p:ph type="title"/>
          </p:nvPr>
        </p:nvSpPr>
        <p:spPr/>
        <p:txBody>
          <a:bodyPr/>
          <a:lstStyle/>
          <a:p>
            <a:pPr eaLnBrk="1" hangingPunct="1"/>
            <a:r>
              <a:rPr lang="en-GB" b="0" smtClean="0"/>
              <a:t>Threats to Non-Timber Forest Products (NTFPs)</a:t>
            </a:r>
            <a:endParaRPr lang="en-US" b="0" smtClean="0"/>
          </a:p>
        </p:txBody>
      </p:sp>
      <p:sp>
        <p:nvSpPr>
          <p:cNvPr id="36868" name="Rectangle 3"/>
          <p:cNvSpPr>
            <a:spLocks noGrp="1" noChangeArrowheads="1"/>
          </p:cNvSpPr>
          <p:nvPr>
            <p:ph type="body" idx="1"/>
          </p:nvPr>
        </p:nvSpPr>
        <p:spPr/>
        <p:txBody>
          <a:bodyPr/>
          <a:lstStyle/>
          <a:p>
            <a:pPr eaLnBrk="1" hangingPunct="1"/>
            <a:r>
              <a:rPr lang="en-GB" smtClean="0"/>
              <a:t>The most critical threats to all NTFPs are deforestation, habitat degradation, and unsustainable harvesting. </a:t>
            </a:r>
          </a:p>
          <a:p>
            <a:pPr eaLnBrk="1" hangingPunct="1"/>
            <a:r>
              <a:rPr lang="en-GB" smtClean="0"/>
              <a:t>The most common NTFPs that are traded on a large scale (over 100 tonnes/year) are Pine resin (khoto), Sal seed, Ritha, Timur, Dalchini and Tejpat, Sabai grass (or Babiyo), Lokta, Satawari (or Kurilo), Chirayito, Jatamansi, (Malla </a:t>
            </a:r>
            <a:r>
              <a:rPr lang="en-GB" i="1" smtClean="0"/>
              <a:t>et al</a:t>
            </a:r>
            <a:r>
              <a:rPr lang="en-GB" smtClean="0"/>
              <a:t>. 1993). </a:t>
            </a:r>
            <a:endParaRPr lang="en-US"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38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92F62A7-1BE5-4F06-B782-BAA7813BB8E5}" type="slidenum">
              <a:rPr lang="en-US" altLang="en-US"/>
              <a:pPr eaLnBrk="1" hangingPunct="1"/>
              <a:t>52</a:t>
            </a:fld>
            <a:endParaRPr lang="en-US" altLang="en-US"/>
          </a:p>
        </p:txBody>
      </p:sp>
      <p:sp>
        <p:nvSpPr>
          <p:cNvPr id="37891" name="Rectangle 2"/>
          <p:cNvSpPr>
            <a:spLocks noGrp="1" noChangeArrowheads="1"/>
          </p:cNvSpPr>
          <p:nvPr>
            <p:ph type="title"/>
          </p:nvPr>
        </p:nvSpPr>
        <p:spPr/>
        <p:txBody>
          <a:bodyPr/>
          <a:lstStyle/>
          <a:p>
            <a:pPr eaLnBrk="1" hangingPunct="1"/>
            <a:r>
              <a:rPr lang="en-GB" b="0" smtClean="0"/>
              <a:t>The threat of loss of genetic resources</a:t>
            </a:r>
            <a:endParaRPr lang="en-US" b="0" smtClean="0"/>
          </a:p>
        </p:txBody>
      </p:sp>
      <p:sp>
        <p:nvSpPr>
          <p:cNvPr id="37892" name="Rectangle 3"/>
          <p:cNvSpPr>
            <a:spLocks noGrp="1" noChangeArrowheads="1"/>
          </p:cNvSpPr>
          <p:nvPr>
            <p:ph type="body" idx="1"/>
          </p:nvPr>
        </p:nvSpPr>
        <p:spPr>
          <a:xfrm>
            <a:off x="1981200" y="1719264"/>
            <a:ext cx="8229600" cy="4833937"/>
          </a:xfrm>
        </p:spPr>
        <p:txBody>
          <a:bodyPr/>
          <a:lstStyle/>
          <a:p>
            <a:pPr eaLnBrk="1" hangingPunct="1">
              <a:lnSpc>
                <a:spcPct val="90000"/>
              </a:lnSpc>
            </a:pPr>
            <a:r>
              <a:rPr lang="en-GB" dirty="0" smtClean="0"/>
              <a:t>The genetic resources of Nepal are in a state of depletion which  is primarily due to the </a:t>
            </a:r>
            <a:r>
              <a:rPr lang="en-GB" dirty="0" smtClean="0">
                <a:solidFill>
                  <a:srgbClr val="0000FF"/>
                </a:solidFill>
              </a:rPr>
              <a:t>destruction of natural habitat</a:t>
            </a:r>
            <a:r>
              <a:rPr lang="en-GB" dirty="0" smtClean="0"/>
              <a:t>, </a:t>
            </a:r>
            <a:r>
              <a:rPr lang="en-GB" dirty="0" smtClean="0">
                <a:solidFill>
                  <a:srgbClr val="FF0000"/>
                </a:solidFill>
              </a:rPr>
              <a:t>over-grazing</a:t>
            </a:r>
            <a:r>
              <a:rPr lang="en-GB" dirty="0" smtClean="0"/>
              <a:t>, </a:t>
            </a:r>
            <a:r>
              <a:rPr lang="en-GB" dirty="0" smtClean="0">
                <a:solidFill>
                  <a:srgbClr val="993300"/>
                </a:solidFill>
              </a:rPr>
              <a:t>land fragmentation</a:t>
            </a:r>
            <a:r>
              <a:rPr lang="en-GB" dirty="0" smtClean="0"/>
              <a:t>, </a:t>
            </a:r>
            <a:r>
              <a:rPr lang="en-GB" dirty="0" smtClean="0">
                <a:solidFill>
                  <a:srgbClr val="CC0066"/>
                </a:solidFill>
              </a:rPr>
              <a:t>commercialisation of agriculture</a:t>
            </a:r>
            <a:r>
              <a:rPr lang="en-GB" dirty="0" smtClean="0"/>
              <a:t> and the </a:t>
            </a:r>
            <a:r>
              <a:rPr lang="en-GB" dirty="0" smtClean="0">
                <a:solidFill>
                  <a:srgbClr val="0000FF"/>
                </a:solidFill>
              </a:rPr>
              <a:t>expansion of high-yielding crop varieties,</a:t>
            </a:r>
            <a:r>
              <a:rPr lang="en-GB" dirty="0" smtClean="0"/>
              <a:t> indiscriminate use of pesticides, population growth and urbanisation, changes in farmers’ priorities, and lack of awareness among policy makers and planners about the importance of biodiversity.</a:t>
            </a:r>
            <a:endParaRPr lang="en-US" dirty="0"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020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E5412B-AF43-4356-A535-B72B971FC33B}" type="slidenum">
              <a:rPr lang="en-US" altLang="en-US"/>
              <a:pPr eaLnBrk="1" hangingPunct="1"/>
              <a:t>53</a:t>
            </a:fld>
            <a:endParaRPr lang="en-US" altLang="en-US"/>
          </a:p>
        </p:txBody>
      </p:sp>
      <p:sp>
        <p:nvSpPr>
          <p:cNvPr id="38915" name="Rectangle 2"/>
          <p:cNvSpPr>
            <a:spLocks noGrp="1" noChangeArrowheads="1"/>
          </p:cNvSpPr>
          <p:nvPr>
            <p:ph type="title"/>
          </p:nvPr>
        </p:nvSpPr>
        <p:spPr>
          <a:xfrm>
            <a:off x="1981200" y="122238"/>
            <a:ext cx="7543800" cy="715962"/>
          </a:xfrm>
        </p:spPr>
        <p:txBody>
          <a:bodyPr/>
          <a:lstStyle/>
          <a:p>
            <a:pPr eaLnBrk="1" hangingPunct="1"/>
            <a:r>
              <a:rPr lang="en-GB" b="0" smtClean="0"/>
              <a:t>Threats to protected areas</a:t>
            </a:r>
            <a:r>
              <a:rPr lang="en-GB" smtClean="0"/>
              <a:t> </a:t>
            </a:r>
            <a:endParaRPr lang="en-US" smtClean="0"/>
          </a:p>
        </p:txBody>
      </p:sp>
      <p:sp>
        <p:nvSpPr>
          <p:cNvPr id="38916" name="Rectangle 3"/>
          <p:cNvSpPr>
            <a:spLocks noGrp="1" noChangeArrowheads="1"/>
          </p:cNvSpPr>
          <p:nvPr>
            <p:ph type="body" idx="1"/>
          </p:nvPr>
        </p:nvSpPr>
        <p:spPr>
          <a:xfrm>
            <a:off x="1981200" y="914401"/>
            <a:ext cx="8229600" cy="5216525"/>
          </a:xfrm>
        </p:spPr>
        <p:txBody>
          <a:bodyPr/>
          <a:lstStyle/>
          <a:p>
            <a:pPr eaLnBrk="1" hangingPunct="1">
              <a:buFont typeface="Wingdings" panose="05000000000000000000" pitchFamily="2" charset="2"/>
              <a:buNone/>
            </a:pPr>
            <a:r>
              <a:rPr lang="en-GB" sz="2600"/>
              <a:t>There are still many conflicts and threats that affect the entire Protected Areas System in Nepal. A few examples are discussed below:</a:t>
            </a:r>
            <a:endParaRPr lang="en-GB" sz="2600" b="1"/>
          </a:p>
          <a:p>
            <a:pPr eaLnBrk="1" hangingPunct="1"/>
            <a:r>
              <a:rPr lang="en-GB" sz="2600" b="1"/>
              <a:t>Grazing</a:t>
            </a:r>
            <a:r>
              <a:rPr lang="en-GB" sz="2600"/>
              <a:t> is a year-round threat to many of the protected areas in the Terai, whereas it is usually only a seasonal threat to the high elevation pastures of the Himalayas. </a:t>
            </a:r>
            <a:endParaRPr lang="en-GB" sz="2600" b="1"/>
          </a:p>
          <a:p>
            <a:pPr eaLnBrk="1" hangingPunct="1"/>
            <a:r>
              <a:rPr lang="en-GB" sz="2600" b="1"/>
              <a:t>Poaching</a:t>
            </a:r>
            <a:r>
              <a:rPr lang="en-GB" sz="2600"/>
              <a:t> for high value products for international markets, such as rhino horn, elephant tail hair are fundamentally different in scope and in degree from the occasional poaching of wild animals to supplement rural diets. </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788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8D0E3C-953E-48B7-B584-73C06C16978E}" type="slidenum">
              <a:rPr lang="en-US" altLang="en-US"/>
              <a:pPr eaLnBrk="1" hangingPunct="1"/>
              <a:t>54</a:t>
            </a:fld>
            <a:endParaRPr lang="en-US" altLang="en-US"/>
          </a:p>
        </p:txBody>
      </p:sp>
      <p:sp>
        <p:nvSpPr>
          <p:cNvPr id="39939" name="Rectangle 2"/>
          <p:cNvSpPr>
            <a:spLocks noGrp="1" noChangeArrowheads="1"/>
          </p:cNvSpPr>
          <p:nvPr>
            <p:ph type="title"/>
          </p:nvPr>
        </p:nvSpPr>
        <p:spPr/>
        <p:txBody>
          <a:bodyPr/>
          <a:lstStyle/>
          <a:p>
            <a:pPr eaLnBrk="1" hangingPunct="1"/>
            <a:r>
              <a:rPr lang="en-GB" smtClean="0"/>
              <a:t>PRELIMINARY CAUSAL CHAIN ANALYSIS</a:t>
            </a:r>
            <a:endParaRPr lang="en-US" smtClean="0"/>
          </a:p>
        </p:txBody>
      </p:sp>
      <p:sp>
        <p:nvSpPr>
          <p:cNvPr id="39940" name="Rectangle 3"/>
          <p:cNvSpPr>
            <a:spLocks noGrp="1" noChangeArrowheads="1"/>
          </p:cNvSpPr>
          <p:nvPr>
            <p:ph type="body" idx="1"/>
          </p:nvPr>
        </p:nvSpPr>
        <p:spPr>
          <a:xfrm>
            <a:off x="1981200" y="1905001"/>
            <a:ext cx="8229600" cy="3311525"/>
          </a:xfrm>
        </p:spPr>
        <p:txBody>
          <a:bodyPr/>
          <a:lstStyle/>
          <a:p>
            <a:pPr eaLnBrk="1" hangingPunct="1">
              <a:lnSpc>
                <a:spcPct val="90000"/>
              </a:lnSpc>
            </a:pPr>
            <a:r>
              <a:rPr lang="en-GB" dirty="0" smtClean="0"/>
              <a:t>Low level of public information and participation</a:t>
            </a:r>
          </a:p>
          <a:p>
            <a:pPr eaLnBrk="1" hangingPunct="1">
              <a:lnSpc>
                <a:spcPct val="90000"/>
              </a:lnSpc>
            </a:pPr>
            <a:r>
              <a:rPr lang="en-GB" dirty="0" smtClean="0"/>
              <a:t>Increase  population and incidence  of poverty</a:t>
            </a:r>
          </a:p>
          <a:p>
            <a:pPr eaLnBrk="1" hangingPunct="1">
              <a:lnSpc>
                <a:spcPct val="90000"/>
              </a:lnSpc>
            </a:pPr>
            <a:r>
              <a:rPr lang="en-GB" dirty="0" smtClean="0"/>
              <a:t>Weak institutional capacity </a:t>
            </a:r>
          </a:p>
          <a:p>
            <a:pPr eaLnBrk="1" hangingPunct="1">
              <a:lnSpc>
                <a:spcPct val="90000"/>
              </a:lnSpc>
            </a:pPr>
            <a:r>
              <a:rPr lang="en-GB" dirty="0" smtClean="0"/>
              <a:t>Lack of integrated land and water use planning</a:t>
            </a:r>
            <a:endParaRPr lang="en-US" dirty="0" smtClean="0"/>
          </a:p>
        </p:txBody>
      </p:sp>
      <p:sp>
        <p:nvSpPr>
          <p:cNvPr id="39941" name="Text Box 6"/>
          <p:cNvSpPr txBox="1">
            <a:spLocks noChangeArrowheads="1"/>
          </p:cNvSpPr>
          <p:nvPr/>
        </p:nvSpPr>
        <p:spPr bwMode="auto">
          <a:xfrm>
            <a:off x="2133600" y="1371601"/>
            <a:ext cx="822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sz="2800" b="1" dirty="0">
                <a:solidFill>
                  <a:srgbClr val="0000FF"/>
                </a:solidFill>
              </a:rPr>
              <a:t>Root causes of the threats to ecosystem loss</a:t>
            </a:r>
            <a:endParaRPr lang="en-US" sz="2800" b="1" dirty="0">
              <a:solidFill>
                <a:srgbClr val="0000FF"/>
              </a:solidFill>
            </a:endParaRPr>
          </a:p>
        </p:txBody>
      </p:sp>
      <p:grpSp>
        <p:nvGrpSpPr>
          <p:cNvPr id="39942" name="Group 10"/>
          <p:cNvGrpSpPr>
            <a:grpSpLocks/>
          </p:cNvGrpSpPr>
          <p:nvPr/>
        </p:nvGrpSpPr>
        <p:grpSpPr bwMode="auto">
          <a:xfrm>
            <a:off x="5791200" y="5538789"/>
            <a:ext cx="228600" cy="1100137"/>
            <a:chOff x="2688" y="3489"/>
            <a:chExt cx="144" cy="693"/>
          </a:xfrm>
        </p:grpSpPr>
        <p:sp>
          <p:nvSpPr>
            <p:cNvPr id="39943" name="Line 7"/>
            <p:cNvSpPr>
              <a:spLocks noChangeShapeType="1"/>
            </p:cNvSpPr>
            <p:nvPr/>
          </p:nvSpPr>
          <p:spPr bwMode="auto">
            <a:xfrm>
              <a:off x="2688" y="3504"/>
              <a:ext cx="0" cy="6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9944" name="Line 8"/>
            <p:cNvSpPr>
              <a:spLocks noChangeShapeType="1"/>
            </p:cNvSpPr>
            <p:nvPr/>
          </p:nvSpPr>
          <p:spPr bwMode="auto">
            <a:xfrm>
              <a:off x="2832" y="3489"/>
              <a:ext cx="0" cy="6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9945" name="Line 9"/>
            <p:cNvSpPr>
              <a:spLocks noChangeShapeType="1"/>
            </p:cNvSpPr>
            <p:nvPr/>
          </p:nvSpPr>
          <p:spPr bwMode="auto">
            <a:xfrm>
              <a:off x="2688" y="3504"/>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pic>
        <p:nvPicPr>
          <p:cNvPr id="10" name="Picture 9"/>
          <p:cNvPicPr>
            <a:picLocks noChangeAspect="1"/>
          </p:cNvPicPr>
          <p:nvPr/>
        </p:nvPicPr>
        <p:blipFill>
          <a:blip r:embed="rId2"/>
          <a:stretch>
            <a:fillRect/>
          </a:stretch>
        </p:blipFill>
        <p:spPr>
          <a:xfrm>
            <a:off x="11167011" y="85777"/>
            <a:ext cx="885370" cy="604911"/>
          </a:xfrm>
          <a:prstGeom prst="rect">
            <a:avLst/>
          </a:prstGeom>
        </p:spPr>
      </p:pic>
      <p:cxnSp>
        <p:nvCxnSpPr>
          <p:cNvPr id="11" name="Straight Connector 10"/>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412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F9DD7F-BB5D-4368-96FB-FCA3762BF987}" type="slidenum">
              <a:rPr lang="en-US" altLang="en-US"/>
              <a:pPr eaLnBrk="1" hangingPunct="1"/>
              <a:t>55</a:t>
            </a:fld>
            <a:endParaRPr lang="en-US" altLang="en-US"/>
          </a:p>
        </p:txBody>
      </p:sp>
      <p:sp>
        <p:nvSpPr>
          <p:cNvPr id="40963" name="Rectangle 2"/>
          <p:cNvSpPr>
            <a:spLocks noGrp="1" noChangeArrowheads="1"/>
          </p:cNvSpPr>
          <p:nvPr>
            <p:ph type="title"/>
          </p:nvPr>
        </p:nvSpPr>
        <p:spPr/>
        <p:txBody>
          <a:bodyPr/>
          <a:lstStyle/>
          <a:p>
            <a:pPr eaLnBrk="1" hangingPunct="1"/>
            <a:r>
              <a:rPr lang="en-US" i="1" dirty="0" smtClean="0"/>
              <a:t>INTERMEDIATE CAUSES</a:t>
            </a:r>
            <a:endParaRPr lang="en-US" dirty="0" smtClean="0"/>
          </a:p>
        </p:txBody>
      </p:sp>
      <p:sp>
        <p:nvSpPr>
          <p:cNvPr id="40964" name="Rectangle 3"/>
          <p:cNvSpPr>
            <a:spLocks noGrp="1" noChangeArrowheads="1"/>
          </p:cNvSpPr>
          <p:nvPr>
            <p:ph type="body" idx="1"/>
          </p:nvPr>
        </p:nvSpPr>
        <p:spPr/>
        <p:txBody>
          <a:bodyPr/>
          <a:lstStyle/>
          <a:p>
            <a:pPr eaLnBrk="1" hangingPunct="1"/>
            <a:r>
              <a:rPr lang="en-GB" dirty="0" smtClean="0"/>
              <a:t>Limited land available for the growing human population</a:t>
            </a:r>
          </a:p>
          <a:p>
            <a:pPr eaLnBrk="1" hangingPunct="1"/>
            <a:r>
              <a:rPr lang="en-GB" dirty="0" smtClean="0"/>
              <a:t>Inefficient or over-use of land</a:t>
            </a:r>
          </a:p>
          <a:p>
            <a:pPr eaLnBrk="1" hangingPunct="1"/>
            <a:r>
              <a:rPr lang="en-GB" dirty="0" smtClean="0"/>
              <a:t>Lack of environmental sensitivity and awareness</a:t>
            </a:r>
          </a:p>
          <a:p>
            <a:pPr eaLnBrk="1" hangingPunct="1"/>
            <a:r>
              <a:rPr lang="en-GB" dirty="0" smtClean="0"/>
              <a:t>Ineffective solid and liquid waste management</a:t>
            </a:r>
            <a:endParaRPr lang="en-US" dirty="0" smtClean="0"/>
          </a:p>
        </p:txBody>
      </p:sp>
      <p:grpSp>
        <p:nvGrpSpPr>
          <p:cNvPr id="40965" name="Group 4"/>
          <p:cNvGrpSpPr>
            <a:grpSpLocks/>
          </p:cNvGrpSpPr>
          <p:nvPr/>
        </p:nvGrpSpPr>
        <p:grpSpPr bwMode="auto">
          <a:xfrm>
            <a:off x="5791200" y="5538789"/>
            <a:ext cx="228600" cy="1100137"/>
            <a:chOff x="2688" y="3489"/>
            <a:chExt cx="144" cy="693"/>
          </a:xfrm>
        </p:grpSpPr>
        <p:sp>
          <p:nvSpPr>
            <p:cNvPr id="40966" name="Line 5"/>
            <p:cNvSpPr>
              <a:spLocks noChangeShapeType="1"/>
            </p:cNvSpPr>
            <p:nvPr/>
          </p:nvSpPr>
          <p:spPr bwMode="auto">
            <a:xfrm>
              <a:off x="2688" y="3504"/>
              <a:ext cx="0" cy="6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0967" name="Line 6"/>
            <p:cNvSpPr>
              <a:spLocks noChangeShapeType="1"/>
            </p:cNvSpPr>
            <p:nvPr/>
          </p:nvSpPr>
          <p:spPr bwMode="auto">
            <a:xfrm>
              <a:off x="2832" y="3489"/>
              <a:ext cx="0" cy="6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0968" name="Line 7"/>
            <p:cNvSpPr>
              <a:spLocks noChangeShapeType="1"/>
            </p:cNvSpPr>
            <p:nvPr/>
          </p:nvSpPr>
          <p:spPr bwMode="auto">
            <a:xfrm>
              <a:off x="2688" y="3504"/>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pic>
        <p:nvPicPr>
          <p:cNvPr id="9" name="Picture 8"/>
          <p:cNvPicPr>
            <a:picLocks noChangeAspect="1"/>
          </p:cNvPicPr>
          <p:nvPr/>
        </p:nvPicPr>
        <p:blipFill>
          <a:blip r:embed="rId2"/>
          <a:stretch>
            <a:fillRect/>
          </a:stretch>
        </p:blipFill>
        <p:spPr>
          <a:xfrm>
            <a:off x="11167011" y="85777"/>
            <a:ext cx="885370" cy="604911"/>
          </a:xfrm>
          <a:prstGeom prst="rect">
            <a:avLst/>
          </a:prstGeom>
        </p:spPr>
      </p:pic>
      <p:cxnSp>
        <p:nvCxnSpPr>
          <p:cNvPr id="10" name="Straight Connector 9"/>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740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20068B-C2BD-4655-AD82-486AA11C10F6}" type="slidenum">
              <a:rPr lang="en-US" altLang="en-US"/>
              <a:pPr eaLnBrk="1" hangingPunct="1"/>
              <a:t>56</a:t>
            </a:fld>
            <a:endParaRPr lang="en-US" altLang="en-US"/>
          </a:p>
        </p:txBody>
      </p:sp>
      <p:sp>
        <p:nvSpPr>
          <p:cNvPr id="41987" name="Rectangle 2"/>
          <p:cNvSpPr>
            <a:spLocks noGrp="1" noChangeArrowheads="1"/>
          </p:cNvSpPr>
          <p:nvPr>
            <p:ph type="title"/>
          </p:nvPr>
        </p:nvSpPr>
        <p:spPr>
          <a:xfrm>
            <a:off x="1981200" y="122238"/>
            <a:ext cx="7543800" cy="792162"/>
          </a:xfrm>
        </p:spPr>
        <p:txBody>
          <a:bodyPr/>
          <a:lstStyle/>
          <a:p>
            <a:pPr eaLnBrk="1" hangingPunct="1"/>
            <a:r>
              <a:rPr lang="en-GB" b="0" i="1" smtClean="0"/>
              <a:t>IMMEDIATE CAUSES</a:t>
            </a:r>
            <a:endParaRPr lang="en-US" b="0" i="1" smtClean="0"/>
          </a:p>
        </p:txBody>
      </p:sp>
      <p:sp>
        <p:nvSpPr>
          <p:cNvPr id="41988" name="Rectangle 3"/>
          <p:cNvSpPr>
            <a:spLocks noGrp="1" noChangeArrowheads="1"/>
          </p:cNvSpPr>
          <p:nvPr>
            <p:ph type="body" idx="1"/>
          </p:nvPr>
        </p:nvSpPr>
        <p:spPr>
          <a:xfrm>
            <a:off x="1905000" y="990600"/>
            <a:ext cx="8229600" cy="3733800"/>
          </a:xfrm>
        </p:spPr>
        <p:txBody>
          <a:bodyPr/>
          <a:lstStyle/>
          <a:p>
            <a:pPr eaLnBrk="1" hangingPunct="1"/>
            <a:r>
              <a:rPr lang="en-GB" smtClean="0"/>
              <a:t>Grazing, grass-cutting and other illegal activities</a:t>
            </a:r>
          </a:p>
          <a:p>
            <a:pPr eaLnBrk="1" hangingPunct="1"/>
            <a:r>
              <a:rPr lang="en-GB" smtClean="0"/>
              <a:t>Conversion of forests and wetlands to agriculture</a:t>
            </a:r>
          </a:p>
          <a:p>
            <a:pPr eaLnBrk="1" hangingPunct="1"/>
            <a:r>
              <a:rPr lang="en-GB" smtClean="0"/>
              <a:t>Haphazard Fire</a:t>
            </a:r>
          </a:p>
          <a:p>
            <a:pPr eaLnBrk="1" hangingPunct="1"/>
            <a:r>
              <a:rPr lang="en-GB" smtClean="0"/>
              <a:t>Pollution and environmental degradation</a:t>
            </a:r>
          </a:p>
          <a:p>
            <a:pPr eaLnBrk="1" hangingPunct="1"/>
            <a:r>
              <a:rPr lang="en-GB" smtClean="0"/>
              <a:t>Soil erosion</a:t>
            </a:r>
            <a:endParaRPr lang="en-US" smtClean="0"/>
          </a:p>
        </p:txBody>
      </p:sp>
      <p:grpSp>
        <p:nvGrpSpPr>
          <p:cNvPr id="41989" name="Group 4"/>
          <p:cNvGrpSpPr>
            <a:grpSpLocks/>
          </p:cNvGrpSpPr>
          <p:nvPr/>
        </p:nvGrpSpPr>
        <p:grpSpPr bwMode="auto">
          <a:xfrm>
            <a:off x="5791200" y="4876800"/>
            <a:ext cx="228600" cy="1100138"/>
            <a:chOff x="2688" y="3489"/>
            <a:chExt cx="144" cy="693"/>
          </a:xfrm>
        </p:grpSpPr>
        <p:sp>
          <p:nvSpPr>
            <p:cNvPr id="41991" name="Line 5"/>
            <p:cNvSpPr>
              <a:spLocks noChangeShapeType="1"/>
            </p:cNvSpPr>
            <p:nvPr/>
          </p:nvSpPr>
          <p:spPr bwMode="auto">
            <a:xfrm>
              <a:off x="2688" y="3504"/>
              <a:ext cx="0" cy="6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1992" name="Line 6"/>
            <p:cNvSpPr>
              <a:spLocks noChangeShapeType="1"/>
            </p:cNvSpPr>
            <p:nvPr/>
          </p:nvSpPr>
          <p:spPr bwMode="auto">
            <a:xfrm>
              <a:off x="2832" y="3489"/>
              <a:ext cx="0" cy="6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1993" name="Line 7"/>
            <p:cNvSpPr>
              <a:spLocks noChangeShapeType="1"/>
            </p:cNvSpPr>
            <p:nvPr/>
          </p:nvSpPr>
          <p:spPr bwMode="auto">
            <a:xfrm>
              <a:off x="2688" y="3504"/>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1990" name="Rectangle 8"/>
          <p:cNvSpPr>
            <a:spLocks noChangeArrowheads="1"/>
          </p:cNvSpPr>
          <p:nvPr/>
        </p:nvSpPr>
        <p:spPr bwMode="auto">
          <a:xfrm>
            <a:off x="3657601" y="6096000"/>
            <a:ext cx="4837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0" algn="l"/>
              </a:tabLst>
              <a:defRPr>
                <a:solidFill>
                  <a:schemeClr val="tx1"/>
                </a:solidFill>
                <a:latin typeface="Arial" panose="020B0604020202020204" pitchFamily="34" charset="0"/>
              </a:defRPr>
            </a:lvl1pPr>
            <a:lvl2pPr marL="742950" indent="-285750" eaLnBrk="0" hangingPunct="0">
              <a:tabLst>
                <a:tab pos="0" algn="l"/>
              </a:tabLst>
              <a:defRPr>
                <a:solidFill>
                  <a:schemeClr val="tx1"/>
                </a:solidFill>
                <a:latin typeface="Arial" panose="020B0604020202020204" pitchFamily="34" charset="0"/>
              </a:defRPr>
            </a:lvl2pPr>
            <a:lvl3pPr marL="1143000" indent="-228600" eaLnBrk="0" hangingPunct="0">
              <a:tabLst>
                <a:tab pos="0" algn="l"/>
              </a:tabLst>
              <a:defRPr>
                <a:solidFill>
                  <a:schemeClr val="tx1"/>
                </a:solidFill>
                <a:latin typeface="Arial" panose="020B0604020202020204" pitchFamily="34" charset="0"/>
              </a:defRPr>
            </a:lvl3pPr>
            <a:lvl4pPr marL="1600200" indent="-228600" eaLnBrk="0" hangingPunct="0">
              <a:tabLst>
                <a:tab pos="0" algn="l"/>
              </a:tabLst>
              <a:defRPr>
                <a:solidFill>
                  <a:schemeClr val="tx1"/>
                </a:solidFill>
                <a:latin typeface="Arial" panose="020B0604020202020204" pitchFamily="34" charset="0"/>
              </a:defRPr>
            </a:lvl4pPr>
            <a:lvl5pPr marL="2057400" indent="-228600" eaLnBrk="0" hangingPunct="0">
              <a:tabLst>
                <a:tab pos="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Lst>
              <a:defRPr>
                <a:solidFill>
                  <a:schemeClr val="tx1"/>
                </a:solidFill>
                <a:latin typeface="Arial" panose="020B0604020202020204" pitchFamily="34" charset="0"/>
              </a:defRPr>
            </a:lvl9pPr>
          </a:lstStyle>
          <a:p>
            <a:pPr algn="just" eaLnBrk="1" hangingPunct="1"/>
            <a:r>
              <a:rPr lang="en-GB" sz="2400" b="1">
                <a:solidFill>
                  <a:srgbClr val="0000FF"/>
                </a:solidFill>
              </a:rPr>
              <a:t>THREAT OF ECOSYSTEM LOSS</a:t>
            </a:r>
          </a:p>
        </p:txBody>
      </p:sp>
      <p:pic>
        <p:nvPicPr>
          <p:cNvPr id="10" name="Picture 9"/>
          <p:cNvPicPr>
            <a:picLocks noChangeAspect="1"/>
          </p:cNvPicPr>
          <p:nvPr/>
        </p:nvPicPr>
        <p:blipFill>
          <a:blip r:embed="rId2"/>
          <a:stretch>
            <a:fillRect/>
          </a:stretch>
        </p:blipFill>
        <p:spPr>
          <a:xfrm>
            <a:off x="11167011" y="85777"/>
            <a:ext cx="885370" cy="604911"/>
          </a:xfrm>
          <a:prstGeom prst="rect">
            <a:avLst/>
          </a:prstGeom>
        </p:spPr>
      </p:pic>
      <p:cxnSp>
        <p:nvCxnSpPr>
          <p:cNvPr id="11" name="Straight Connector 10"/>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2369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22517B-4A21-40A9-B18B-DF462BD5340F}" type="slidenum">
              <a:rPr lang="en-US" altLang="en-US"/>
              <a:pPr eaLnBrk="1" hangingPunct="1"/>
              <a:t>57</a:t>
            </a:fld>
            <a:endParaRPr lang="en-US" altLang="en-US"/>
          </a:p>
        </p:txBody>
      </p:sp>
      <p:sp>
        <p:nvSpPr>
          <p:cNvPr id="43011" name="Rectangle 2"/>
          <p:cNvSpPr>
            <a:spLocks noGrp="1" noChangeArrowheads="1"/>
          </p:cNvSpPr>
          <p:nvPr>
            <p:ph type="title"/>
          </p:nvPr>
        </p:nvSpPr>
        <p:spPr>
          <a:xfrm>
            <a:off x="1981200" y="122238"/>
            <a:ext cx="7543800" cy="639762"/>
          </a:xfrm>
        </p:spPr>
        <p:txBody>
          <a:bodyPr/>
          <a:lstStyle/>
          <a:p>
            <a:pPr eaLnBrk="1" hangingPunct="1"/>
            <a:r>
              <a:rPr lang="en-GB" sz="3200"/>
              <a:t>THREAT OF  SPECIES LOSS</a:t>
            </a:r>
            <a:endParaRPr lang="en-US" sz="3200"/>
          </a:p>
        </p:txBody>
      </p:sp>
      <p:sp>
        <p:nvSpPr>
          <p:cNvPr id="46084" name="Text Box 4"/>
          <p:cNvSpPr txBox="1">
            <a:spLocks noChangeArrowheads="1"/>
          </p:cNvSpPr>
          <p:nvPr/>
        </p:nvSpPr>
        <p:spPr bwMode="auto">
          <a:xfrm>
            <a:off x="1752600" y="1676400"/>
            <a:ext cx="628650" cy="41910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just">
              <a:defRPr/>
            </a:pPr>
            <a:r>
              <a:rPr lang="en-GB" sz="2000" b="1">
                <a:solidFill>
                  <a:srgbClr val="CC00FF"/>
                </a:solidFill>
                <a:latin typeface="Arial" charset="0"/>
              </a:rPr>
              <a:t>THREAT OF </a:t>
            </a:r>
          </a:p>
          <a:p>
            <a:pPr algn="just">
              <a:defRPr/>
            </a:pPr>
            <a:r>
              <a:rPr lang="en-GB" sz="2000" b="1">
                <a:solidFill>
                  <a:srgbClr val="CC00FF"/>
                </a:solidFill>
                <a:latin typeface="Arial" charset="0"/>
              </a:rPr>
              <a:t>SPECIES LOSS</a:t>
            </a:r>
            <a:endParaRPr lang="en-US" sz="2000" b="1">
              <a:solidFill>
                <a:srgbClr val="CC00FF"/>
              </a:solidFill>
              <a:latin typeface="Arial" charset="0"/>
            </a:endParaRPr>
          </a:p>
        </p:txBody>
      </p:sp>
      <p:sp>
        <p:nvSpPr>
          <p:cNvPr id="46085" name="Text Box 5"/>
          <p:cNvSpPr txBox="1">
            <a:spLocks noChangeArrowheads="1"/>
          </p:cNvSpPr>
          <p:nvPr/>
        </p:nvSpPr>
        <p:spPr bwMode="auto">
          <a:xfrm>
            <a:off x="2743200" y="762000"/>
            <a:ext cx="2609850" cy="60960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ctr">
              <a:defRPr/>
            </a:pPr>
            <a:r>
              <a:rPr lang="en-GB" sz="1600" b="1" i="1">
                <a:solidFill>
                  <a:srgbClr val="CC00FF"/>
                </a:solidFill>
                <a:latin typeface="Arial" charset="0"/>
              </a:rPr>
              <a:t>IMMEDIATE CAUSES</a:t>
            </a:r>
          </a:p>
          <a:p>
            <a:pPr>
              <a:defRPr/>
            </a:pPr>
            <a:endParaRPr lang="en-US" sz="1600">
              <a:solidFill>
                <a:srgbClr val="CC00FF"/>
              </a:solidFill>
              <a:latin typeface="Arial" charset="0"/>
            </a:endParaRPr>
          </a:p>
          <a:p>
            <a:pPr>
              <a:buFont typeface="Symbol" pitchFamily="18" charset="2"/>
              <a:buChar char="·"/>
              <a:defRPr/>
            </a:pPr>
            <a:r>
              <a:rPr lang="en-US" b="1">
                <a:solidFill>
                  <a:srgbClr val="0000FF"/>
                </a:solidFill>
                <a:latin typeface="Arial" charset="0"/>
              </a:rPr>
              <a:t>Poaching, hunting and other illegal activities</a:t>
            </a:r>
          </a:p>
          <a:p>
            <a:pPr>
              <a:buFont typeface="Symbol" pitchFamily="18" charset="2"/>
              <a:buChar char="·"/>
              <a:defRPr/>
            </a:pPr>
            <a:r>
              <a:rPr lang="en-US" b="1">
                <a:solidFill>
                  <a:srgbClr val="FF0000"/>
                </a:solidFill>
                <a:latin typeface="Arial" charset="0"/>
              </a:rPr>
              <a:t>Over-collection of medicinal and other plants</a:t>
            </a:r>
          </a:p>
          <a:p>
            <a:pPr>
              <a:buFont typeface="Symbol" pitchFamily="18" charset="2"/>
              <a:buChar char="·"/>
              <a:defRPr/>
            </a:pPr>
            <a:r>
              <a:rPr lang="en-US" b="1">
                <a:solidFill>
                  <a:srgbClr val="993300"/>
                </a:solidFill>
                <a:latin typeface="Arial" charset="0"/>
              </a:rPr>
              <a:t>Replacement of indigenous races with exotic varieties</a:t>
            </a:r>
          </a:p>
          <a:p>
            <a:pPr>
              <a:buFont typeface="Symbol" pitchFamily="18" charset="2"/>
              <a:buChar char="·"/>
              <a:defRPr/>
            </a:pPr>
            <a:r>
              <a:rPr lang="en-US" b="1">
                <a:solidFill>
                  <a:srgbClr val="0000FF"/>
                </a:solidFill>
                <a:latin typeface="Arial" charset="0"/>
              </a:rPr>
              <a:t>No recovery/rehabilitation plans</a:t>
            </a:r>
          </a:p>
          <a:p>
            <a:pPr>
              <a:buFont typeface="Symbol" pitchFamily="18" charset="2"/>
              <a:buChar char="·"/>
              <a:defRPr/>
            </a:pPr>
            <a:r>
              <a:rPr lang="en-US" b="1">
                <a:solidFill>
                  <a:srgbClr val="FF0000"/>
                </a:solidFill>
                <a:latin typeface="Arial" charset="0"/>
              </a:rPr>
              <a:t>Competition and other impacts of alien species</a:t>
            </a:r>
          </a:p>
          <a:p>
            <a:pPr>
              <a:buFont typeface="Symbol" pitchFamily="18" charset="2"/>
              <a:buChar char="·"/>
              <a:defRPr/>
            </a:pPr>
            <a:r>
              <a:rPr lang="en-US" b="1">
                <a:solidFill>
                  <a:srgbClr val="CC00FF"/>
                </a:solidFill>
                <a:latin typeface="Arial" charset="0"/>
              </a:rPr>
              <a:t>Destruction of habitat </a:t>
            </a:r>
            <a:endParaRPr lang="en-US" sz="2800" b="1">
              <a:solidFill>
                <a:srgbClr val="CC00FF"/>
              </a:solidFill>
              <a:latin typeface="Arial" charset="0"/>
            </a:endParaRPr>
          </a:p>
        </p:txBody>
      </p:sp>
      <p:sp>
        <p:nvSpPr>
          <p:cNvPr id="46086" name="Text Box 6"/>
          <p:cNvSpPr txBox="1">
            <a:spLocks noChangeArrowheads="1"/>
          </p:cNvSpPr>
          <p:nvPr/>
        </p:nvSpPr>
        <p:spPr bwMode="auto">
          <a:xfrm>
            <a:off x="5716588" y="762000"/>
            <a:ext cx="2055812" cy="60960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ctr">
              <a:defRPr/>
            </a:pPr>
            <a:r>
              <a:rPr lang="en-US" b="1" i="1">
                <a:solidFill>
                  <a:srgbClr val="CC00FF"/>
                </a:solidFill>
                <a:latin typeface="Arial" charset="0"/>
              </a:rPr>
              <a:t>INTERMEDIATE CAUSES</a:t>
            </a:r>
          </a:p>
          <a:p>
            <a:pPr>
              <a:buFontTx/>
              <a:buChar char="•"/>
              <a:defRPr/>
            </a:pPr>
            <a:r>
              <a:rPr lang="en-US" sz="2400">
                <a:solidFill>
                  <a:srgbClr val="FF0000"/>
                </a:solidFill>
                <a:latin typeface="Arial" charset="0"/>
              </a:rPr>
              <a:t>Inadequate active management</a:t>
            </a:r>
          </a:p>
          <a:p>
            <a:pPr>
              <a:buFont typeface="Symbol" pitchFamily="18" charset="2"/>
              <a:buChar char="·"/>
              <a:defRPr/>
            </a:pPr>
            <a:r>
              <a:rPr lang="en-US" sz="2400">
                <a:solidFill>
                  <a:srgbClr val="0000FF"/>
                </a:solidFill>
                <a:latin typeface="Arial" charset="0"/>
              </a:rPr>
              <a:t>Inadequate implementation of legislation</a:t>
            </a:r>
          </a:p>
          <a:p>
            <a:pPr>
              <a:buFont typeface="Symbol" pitchFamily="18" charset="2"/>
              <a:buChar char="·"/>
              <a:defRPr/>
            </a:pPr>
            <a:r>
              <a:rPr lang="en-US" sz="2400">
                <a:solidFill>
                  <a:srgbClr val="993300"/>
                </a:solidFill>
                <a:latin typeface="Arial" charset="0"/>
              </a:rPr>
              <a:t>Subsistence and income needs</a:t>
            </a:r>
          </a:p>
          <a:p>
            <a:pPr>
              <a:buFont typeface="Symbol" pitchFamily="18" charset="2"/>
              <a:buChar char="·"/>
              <a:defRPr/>
            </a:pPr>
            <a:r>
              <a:rPr lang="en-US" sz="2400">
                <a:solidFill>
                  <a:srgbClr val="CC0066"/>
                </a:solidFill>
                <a:latin typeface="Arial" charset="0"/>
              </a:rPr>
              <a:t>Lack of environmental awareness and sensitivity</a:t>
            </a:r>
            <a:endParaRPr lang="en-US" sz="3600">
              <a:solidFill>
                <a:srgbClr val="CC0066"/>
              </a:solidFill>
              <a:latin typeface="Arial" charset="0"/>
            </a:endParaRPr>
          </a:p>
        </p:txBody>
      </p:sp>
      <p:sp>
        <p:nvSpPr>
          <p:cNvPr id="46087" name="Text Box 7"/>
          <p:cNvSpPr txBox="1">
            <a:spLocks noChangeArrowheads="1"/>
          </p:cNvSpPr>
          <p:nvPr/>
        </p:nvSpPr>
        <p:spPr bwMode="auto">
          <a:xfrm>
            <a:off x="8039100" y="609600"/>
            <a:ext cx="2400300" cy="6019800"/>
          </a:xfrm>
          <a:prstGeom prst="rect">
            <a:avLst/>
          </a:prstGeom>
          <a:solidFill>
            <a:srgbClr val="FFFFFF"/>
          </a:solidFill>
          <a:ln w="28575">
            <a:solidFill>
              <a:srgbClr val="000000"/>
            </a:solidFill>
            <a:miter lim="800000"/>
            <a:headEnd/>
            <a:tailEnd/>
          </a:ln>
          <a:effectLst>
            <a:outerShdw dist="35921" dir="2700000" algn="ctr" rotWithShape="0">
              <a:srgbClr val="808080"/>
            </a:outerShdw>
          </a:effectLst>
        </p:spPr>
        <p:txBody>
          <a:bodyPr/>
          <a:lstStyle/>
          <a:p>
            <a:pPr algn="ctr">
              <a:defRPr/>
            </a:pPr>
            <a:endParaRPr lang="en-US" sz="1000" i="1">
              <a:latin typeface="Arial" charset="0"/>
            </a:endParaRPr>
          </a:p>
          <a:p>
            <a:pPr algn="ctr">
              <a:defRPr/>
            </a:pPr>
            <a:r>
              <a:rPr lang="en-US" b="1" i="1">
                <a:solidFill>
                  <a:srgbClr val="CC00FF"/>
                </a:solidFill>
                <a:latin typeface="Arial" charset="0"/>
              </a:rPr>
              <a:t>ROOT CAUSES</a:t>
            </a:r>
          </a:p>
          <a:p>
            <a:pPr>
              <a:buFontTx/>
              <a:buChar char="•"/>
              <a:defRPr/>
            </a:pPr>
            <a:r>
              <a:rPr lang="en-US" sz="2400">
                <a:solidFill>
                  <a:srgbClr val="0000FF"/>
                </a:solidFill>
                <a:latin typeface="Arial" charset="0"/>
              </a:rPr>
              <a:t>Weak in administrative, planning and management capacity</a:t>
            </a:r>
          </a:p>
          <a:p>
            <a:pPr>
              <a:buFont typeface="Symbol" pitchFamily="18" charset="2"/>
              <a:buChar char="·"/>
              <a:defRPr/>
            </a:pPr>
            <a:r>
              <a:rPr lang="en-US" sz="2400">
                <a:solidFill>
                  <a:srgbClr val="FF0000"/>
                </a:solidFill>
                <a:latin typeface="Arial" charset="0"/>
              </a:rPr>
              <a:t>Inadequate data and information management</a:t>
            </a:r>
          </a:p>
          <a:p>
            <a:pPr>
              <a:buFont typeface="Symbol" pitchFamily="18" charset="2"/>
              <a:buChar char="·"/>
              <a:defRPr/>
            </a:pPr>
            <a:r>
              <a:rPr lang="en-US" sz="2400">
                <a:solidFill>
                  <a:srgbClr val="993300"/>
                </a:solidFill>
                <a:latin typeface="Arial" charset="0"/>
              </a:rPr>
              <a:t>High incidence of poverty</a:t>
            </a:r>
          </a:p>
          <a:p>
            <a:pPr>
              <a:buFont typeface="Symbol" pitchFamily="18" charset="2"/>
              <a:buChar char="·"/>
              <a:defRPr/>
            </a:pPr>
            <a:r>
              <a:rPr lang="en-US" sz="2400">
                <a:solidFill>
                  <a:srgbClr val="0000FF"/>
                </a:solidFill>
                <a:latin typeface="Arial" charset="0"/>
              </a:rPr>
              <a:t>Low level of public information and participation</a:t>
            </a:r>
            <a:endParaRPr lang="en-US" sz="3600">
              <a:solidFill>
                <a:srgbClr val="0000FF"/>
              </a:solidFill>
              <a:latin typeface="Arial" charset="0"/>
            </a:endParaRPr>
          </a:p>
        </p:txBody>
      </p:sp>
      <p:sp>
        <p:nvSpPr>
          <p:cNvPr id="43016" name="Line 8"/>
          <p:cNvSpPr>
            <a:spLocks noChangeShapeType="1"/>
          </p:cNvSpPr>
          <p:nvPr/>
        </p:nvSpPr>
        <p:spPr bwMode="auto">
          <a:xfrm flipH="1">
            <a:off x="7832726" y="3733801"/>
            <a:ext cx="244475" cy="1587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3017" name="Line 9"/>
          <p:cNvSpPr>
            <a:spLocks noChangeShapeType="1"/>
          </p:cNvSpPr>
          <p:nvPr/>
        </p:nvSpPr>
        <p:spPr bwMode="auto">
          <a:xfrm flipH="1">
            <a:off x="5367338" y="3748089"/>
            <a:ext cx="381000" cy="1587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3018" name="Line 10"/>
          <p:cNvSpPr>
            <a:spLocks noChangeShapeType="1"/>
          </p:cNvSpPr>
          <p:nvPr/>
        </p:nvSpPr>
        <p:spPr bwMode="auto">
          <a:xfrm flipH="1">
            <a:off x="2438400" y="3810001"/>
            <a:ext cx="457200" cy="30163"/>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pic>
        <p:nvPicPr>
          <p:cNvPr id="11" name="Picture 10"/>
          <p:cNvPicPr>
            <a:picLocks noChangeAspect="1"/>
          </p:cNvPicPr>
          <p:nvPr/>
        </p:nvPicPr>
        <p:blipFill>
          <a:blip r:embed="rId2"/>
          <a:stretch>
            <a:fillRect/>
          </a:stretch>
        </p:blipFill>
        <p:spPr>
          <a:xfrm>
            <a:off x="11167011" y="85777"/>
            <a:ext cx="885370" cy="604911"/>
          </a:xfrm>
          <a:prstGeom prst="rect">
            <a:avLst/>
          </a:prstGeom>
        </p:spPr>
      </p:pic>
      <p:cxnSp>
        <p:nvCxnSpPr>
          <p:cNvPr id="12" name="Straight Connector 11"/>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380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DAF2B0-2711-428D-8476-66EABC32A285}" type="slidenum">
              <a:rPr lang="en-US" altLang="en-US"/>
              <a:pPr eaLnBrk="1" hangingPunct="1"/>
              <a:t>58</a:t>
            </a:fld>
            <a:endParaRPr lang="en-US" altLang="en-US"/>
          </a:p>
        </p:txBody>
      </p:sp>
      <p:sp>
        <p:nvSpPr>
          <p:cNvPr id="44035" name="Rectangle 2"/>
          <p:cNvSpPr>
            <a:spLocks noGrp="1" noChangeArrowheads="1"/>
          </p:cNvSpPr>
          <p:nvPr>
            <p:ph type="title"/>
          </p:nvPr>
        </p:nvSpPr>
        <p:spPr>
          <a:xfrm>
            <a:off x="1905000" y="85777"/>
            <a:ext cx="7543800" cy="792163"/>
          </a:xfrm>
        </p:spPr>
        <p:txBody>
          <a:bodyPr/>
          <a:lstStyle/>
          <a:p>
            <a:pPr eaLnBrk="1" hangingPunct="1"/>
            <a:r>
              <a:rPr lang="en-GB" sz="3500" dirty="0"/>
              <a:t> </a:t>
            </a:r>
            <a:r>
              <a:rPr lang="en-GB" sz="2700" dirty="0"/>
              <a:t>Root causes of the threats to Genetic loss</a:t>
            </a:r>
            <a:endParaRPr lang="en-US" sz="2700" dirty="0"/>
          </a:p>
        </p:txBody>
      </p:sp>
      <p:sp>
        <p:nvSpPr>
          <p:cNvPr id="44036" name="Text Box 4"/>
          <p:cNvSpPr txBox="1">
            <a:spLocks noChangeArrowheads="1"/>
          </p:cNvSpPr>
          <p:nvPr/>
        </p:nvSpPr>
        <p:spPr bwMode="auto">
          <a:xfrm>
            <a:off x="955343" y="2819400"/>
            <a:ext cx="1330657" cy="26670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just">
              <a:defRPr/>
            </a:pPr>
            <a:r>
              <a:rPr lang="en-GB" sz="1400" b="1" dirty="0">
                <a:solidFill>
                  <a:srgbClr val="CC00FF"/>
                </a:solidFill>
                <a:latin typeface="Arial" charset="0"/>
              </a:rPr>
              <a:t>THREAT OF LOSS OF GENETIC RESOURCES</a:t>
            </a:r>
            <a:endParaRPr lang="en-US" sz="1400" b="1" dirty="0">
              <a:solidFill>
                <a:srgbClr val="CC00FF"/>
              </a:solidFill>
              <a:latin typeface="Arial" charset="0"/>
            </a:endParaRPr>
          </a:p>
        </p:txBody>
      </p:sp>
      <p:sp>
        <p:nvSpPr>
          <p:cNvPr id="44037" name="Text Box 5"/>
          <p:cNvSpPr txBox="1">
            <a:spLocks noChangeArrowheads="1"/>
          </p:cNvSpPr>
          <p:nvPr/>
        </p:nvSpPr>
        <p:spPr bwMode="auto">
          <a:xfrm>
            <a:off x="2590800" y="1143000"/>
            <a:ext cx="2590800" cy="57150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ctr">
              <a:defRPr/>
            </a:pPr>
            <a:endParaRPr lang="en-GB" sz="1200" b="1" i="1" dirty="0">
              <a:latin typeface="Arial" charset="0"/>
            </a:endParaRPr>
          </a:p>
          <a:p>
            <a:pPr algn="ctr">
              <a:defRPr/>
            </a:pPr>
            <a:r>
              <a:rPr lang="en-GB" sz="1600" b="1" i="1" dirty="0">
                <a:solidFill>
                  <a:srgbClr val="CC00FF"/>
                </a:solidFill>
                <a:latin typeface="Arial" charset="0"/>
              </a:rPr>
              <a:t>IMMEDIATE CAUSES</a:t>
            </a:r>
          </a:p>
          <a:p>
            <a:pPr>
              <a:buFont typeface="Symbol" pitchFamily="18" charset="2"/>
              <a:buChar char="·"/>
              <a:defRPr/>
            </a:pPr>
            <a:r>
              <a:rPr lang="en-US" sz="2400" b="1" dirty="0">
                <a:solidFill>
                  <a:srgbClr val="0000FF"/>
                </a:solidFill>
                <a:latin typeface="Arial" charset="0"/>
              </a:rPr>
              <a:t>Alien species promoted over indigenous species</a:t>
            </a:r>
          </a:p>
          <a:p>
            <a:pPr>
              <a:buFontTx/>
              <a:buChar char="•"/>
              <a:defRPr/>
            </a:pPr>
            <a:r>
              <a:rPr lang="en-US" sz="2400" b="1" dirty="0">
                <a:solidFill>
                  <a:srgbClr val="FF0000"/>
                </a:solidFill>
                <a:latin typeface="Arial" charset="0"/>
              </a:rPr>
              <a:t>Unsustainable agricultural practices</a:t>
            </a:r>
          </a:p>
          <a:p>
            <a:pPr>
              <a:buFont typeface="Symbol" pitchFamily="18" charset="2"/>
              <a:buChar char="·"/>
              <a:defRPr/>
            </a:pPr>
            <a:r>
              <a:rPr lang="en-US" sz="2400" b="1" dirty="0" err="1">
                <a:solidFill>
                  <a:srgbClr val="0000FF"/>
                </a:solidFill>
                <a:latin typeface="Arial" charset="0"/>
              </a:rPr>
              <a:t>Hybridisation</a:t>
            </a:r>
            <a:r>
              <a:rPr lang="en-US" sz="2400" b="1" dirty="0">
                <a:solidFill>
                  <a:srgbClr val="0000FF"/>
                </a:solidFill>
                <a:latin typeface="Arial" charset="0"/>
              </a:rPr>
              <a:t> with alien species</a:t>
            </a:r>
          </a:p>
        </p:txBody>
      </p:sp>
      <p:sp>
        <p:nvSpPr>
          <p:cNvPr id="44038" name="Text Box 6"/>
          <p:cNvSpPr txBox="1">
            <a:spLocks noChangeArrowheads="1"/>
          </p:cNvSpPr>
          <p:nvPr/>
        </p:nvSpPr>
        <p:spPr bwMode="auto">
          <a:xfrm>
            <a:off x="5638800" y="1143000"/>
            <a:ext cx="2438400" cy="5486400"/>
          </a:xfrm>
          <a:prstGeom prst="rect">
            <a:avLst/>
          </a:prstGeom>
          <a:solidFill>
            <a:srgbClr val="FFFFFF"/>
          </a:solidFill>
          <a:ln w="28575">
            <a:solidFill>
              <a:srgbClr val="003300"/>
            </a:solidFill>
            <a:miter lim="800000"/>
            <a:headEnd/>
            <a:tailEnd/>
          </a:ln>
          <a:effectLst>
            <a:outerShdw dist="35921" dir="2700000" algn="ctr" rotWithShape="0">
              <a:srgbClr val="808080"/>
            </a:outerShdw>
          </a:effectLst>
        </p:spPr>
        <p:txBody>
          <a:bodyPr/>
          <a:lstStyle/>
          <a:p>
            <a:pPr algn="ctr">
              <a:defRPr/>
            </a:pPr>
            <a:r>
              <a:rPr lang="en-US" sz="1400" b="1" i="1" dirty="0">
                <a:solidFill>
                  <a:srgbClr val="CC00FF"/>
                </a:solidFill>
                <a:latin typeface="Arial" charset="0"/>
              </a:rPr>
              <a:t>INTERMEDIATE CAUSES</a:t>
            </a:r>
          </a:p>
          <a:p>
            <a:pPr>
              <a:buFontTx/>
              <a:buChar char="•"/>
              <a:defRPr/>
            </a:pPr>
            <a:r>
              <a:rPr lang="en-US" sz="2000" b="1" dirty="0">
                <a:solidFill>
                  <a:srgbClr val="0000FF"/>
                </a:solidFill>
                <a:latin typeface="Arial" charset="0"/>
              </a:rPr>
              <a:t>Absence of an integrated/</a:t>
            </a:r>
            <a:r>
              <a:rPr lang="en-US" sz="2000" b="1" dirty="0" err="1">
                <a:solidFill>
                  <a:srgbClr val="0000FF"/>
                </a:solidFill>
                <a:latin typeface="Arial" charset="0"/>
              </a:rPr>
              <a:t>co-ordinated</a:t>
            </a:r>
            <a:r>
              <a:rPr lang="en-US" sz="2000" b="1" dirty="0">
                <a:solidFill>
                  <a:srgbClr val="0000FF"/>
                </a:solidFill>
                <a:latin typeface="Arial" charset="0"/>
              </a:rPr>
              <a:t> approach to management of biological resources</a:t>
            </a:r>
            <a:r>
              <a:rPr lang="en-US" b="1" dirty="0">
                <a:latin typeface="Arial" charset="0"/>
              </a:rPr>
              <a:t> </a:t>
            </a:r>
          </a:p>
          <a:p>
            <a:pPr>
              <a:buFont typeface="Symbol" pitchFamily="18" charset="2"/>
              <a:buChar char="·"/>
              <a:defRPr/>
            </a:pPr>
            <a:r>
              <a:rPr lang="en-US" sz="2000" b="1" dirty="0">
                <a:solidFill>
                  <a:srgbClr val="FF0000"/>
                </a:solidFill>
                <a:latin typeface="Arial" charset="0"/>
              </a:rPr>
              <a:t>Lack of environmental awareness and sensitivity</a:t>
            </a:r>
          </a:p>
          <a:p>
            <a:pPr>
              <a:buFont typeface="Symbol" pitchFamily="18" charset="2"/>
              <a:buChar char="·"/>
              <a:defRPr/>
            </a:pPr>
            <a:r>
              <a:rPr lang="en-US" sz="2400" b="1" dirty="0">
                <a:solidFill>
                  <a:srgbClr val="993300"/>
                </a:solidFill>
                <a:latin typeface="Arial" charset="0"/>
              </a:rPr>
              <a:t>Pressing need for subsistence and/or income generation</a:t>
            </a:r>
            <a:endParaRPr lang="en-US" sz="3600" b="1" dirty="0">
              <a:solidFill>
                <a:srgbClr val="993300"/>
              </a:solidFill>
              <a:latin typeface="Arial" charset="0"/>
            </a:endParaRPr>
          </a:p>
        </p:txBody>
      </p:sp>
      <p:sp>
        <p:nvSpPr>
          <p:cNvPr id="44039" name="Text Box 7"/>
          <p:cNvSpPr txBox="1">
            <a:spLocks noChangeArrowheads="1"/>
          </p:cNvSpPr>
          <p:nvPr/>
        </p:nvSpPr>
        <p:spPr bwMode="auto">
          <a:xfrm>
            <a:off x="8382000" y="1143000"/>
            <a:ext cx="2101850" cy="5410200"/>
          </a:xfrm>
          <a:prstGeom prst="rect">
            <a:avLst/>
          </a:prstGeom>
          <a:solidFill>
            <a:srgbClr val="FFFFFF"/>
          </a:solidFill>
          <a:ln w="28575">
            <a:solidFill>
              <a:srgbClr val="000000"/>
            </a:solidFill>
            <a:miter lim="800000"/>
            <a:headEnd/>
            <a:tailEnd/>
          </a:ln>
          <a:effectLst>
            <a:outerShdw dist="35921" dir="2700000" algn="ctr" rotWithShape="0">
              <a:srgbClr val="808080"/>
            </a:outerShdw>
          </a:effectLst>
        </p:spPr>
        <p:txBody>
          <a:bodyPr/>
          <a:lstStyle/>
          <a:p>
            <a:pPr algn="ctr">
              <a:defRPr/>
            </a:pPr>
            <a:r>
              <a:rPr lang="en-US" sz="1400" b="1" i="1">
                <a:solidFill>
                  <a:srgbClr val="CC00FF"/>
                </a:solidFill>
                <a:latin typeface="Arial" charset="0"/>
              </a:rPr>
              <a:t>ROOT CAUSES</a:t>
            </a:r>
          </a:p>
          <a:p>
            <a:pPr>
              <a:defRPr/>
            </a:pPr>
            <a:endParaRPr lang="en-US" sz="1600" b="1">
              <a:solidFill>
                <a:srgbClr val="CC00FF"/>
              </a:solidFill>
              <a:latin typeface="Arial" charset="0"/>
            </a:endParaRPr>
          </a:p>
          <a:p>
            <a:pPr>
              <a:buFont typeface="Symbol" pitchFamily="18" charset="2"/>
              <a:buChar char="·"/>
              <a:defRPr/>
            </a:pPr>
            <a:r>
              <a:rPr lang="en-US" sz="2000" b="1">
                <a:solidFill>
                  <a:srgbClr val="0000FF"/>
                </a:solidFill>
                <a:latin typeface="Arial" charset="0"/>
              </a:rPr>
              <a:t>Lack of policies or strategies for biodiversity conservation</a:t>
            </a:r>
          </a:p>
          <a:p>
            <a:pPr>
              <a:buFont typeface="Symbol" pitchFamily="18" charset="2"/>
              <a:buChar char="·"/>
              <a:defRPr/>
            </a:pPr>
            <a:r>
              <a:rPr lang="en-US" sz="2000" b="1">
                <a:solidFill>
                  <a:srgbClr val="FF0000"/>
                </a:solidFill>
                <a:latin typeface="Arial" charset="0"/>
              </a:rPr>
              <a:t>Low level of public information and participation</a:t>
            </a:r>
          </a:p>
          <a:p>
            <a:pPr>
              <a:buFont typeface="Symbol" pitchFamily="18" charset="2"/>
              <a:buChar char="·"/>
              <a:defRPr/>
            </a:pPr>
            <a:r>
              <a:rPr lang="en-US" sz="2000" b="1">
                <a:solidFill>
                  <a:srgbClr val="CC00FF"/>
                </a:solidFill>
                <a:latin typeface="Arial" charset="0"/>
              </a:rPr>
              <a:t>High incidence of poverty</a:t>
            </a:r>
            <a:endParaRPr lang="en-US" sz="3200" b="1">
              <a:solidFill>
                <a:srgbClr val="CC00FF"/>
              </a:solidFill>
              <a:latin typeface="Arial" charset="0"/>
            </a:endParaRPr>
          </a:p>
        </p:txBody>
      </p:sp>
      <p:sp>
        <p:nvSpPr>
          <p:cNvPr id="44040" name="Line 8"/>
          <p:cNvSpPr>
            <a:spLocks noChangeShapeType="1"/>
          </p:cNvSpPr>
          <p:nvPr/>
        </p:nvSpPr>
        <p:spPr bwMode="auto">
          <a:xfrm flipH="1">
            <a:off x="2286000" y="3505200"/>
            <a:ext cx="228600" cy="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4041" name="Line 9"/>
          <p:cNvSpPr>
            <a:spLocks noChangeShapeType="1"/>
          </p:cNvSpPr>
          <p:nvPr/>
        </p:nvSpPr>
        <p:spPr bwMode="auto">
          <a:xfrm flipH="1">
            <a:off x="5181600" y="3352801"/>
            <a:ext cx="381000" cy="2857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4042" name="Line 10"/>
          <p:cNvSpPr>
            <a:spLocks noChangeShapeType="1"/>
          </p:cNvSpPr>
          <p:nvPr/>
        </p:nvSpPr>
        <p:spPr bwMode="auto">
          <a:xfrm flipH="1">
            <a:off x="8001000" y="3429000"/>
            <a:ext cx="457200" cy="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pic>
        <p:nvPicPr>
          <p:cNvPr id="11" name="Picture 10"/>
          <p:cNvPicPr>
            <a:picLocks noChangeAspect="1"/>
          </p:cNvPicPr>
          <p:nvPr/>
        </p:nvPicPr>
        <p:blipFill>
          <a:blip r:embed="rId2"/>
          <a:stretch>
            <a:fillRect/>
          </a:stretch>
        </p:blipFill>
        <p:spPr>
          <a:xfrm>
            <a:off x="11167011" y="85777"/>
            <a:ext cx="885370" cy="604911"/>
          </a:xfrm>
          <a:prstGeom prst="rect">
            <a:avLst/>
          </a:prstGeom>
        </p:spPr>
      </p:pic>
      <p:cxnSp>
        <p:nvCxnSpPr>
          <p:cNvPr id="12" name="Straight Connector 11"/>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728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B4D4A6B-6D67-4616-B19D-6E47149B0BEA}" type="slidenum">
              <a:rPr lang="en-US" altLang="en-US"/>
              <a:pPr eaLnBrk="1" hangingPunct="1"/>
              <a:t>59</a:t>
            </a:fld>
            <a:endParaRPr lang="en-US" altLang="en-US"/>
          </a:p>
        </p:txBody>
      </p:sp>
      <p:sp>
        <p:nvSpPr>
          <p:cNvPr id="39939" name="Rectangle 3"/>
          <p:cNvSpPr>
            <a:spLocks noGrp="1" noChangeArrowheads="1"/>
          </p:cNvSpPr>
          <p:nvPr>
            <p:ph type="body" idx="1"/>
          </p:nvPr>
        </p:nvSpPr>
        <p:spPr>
          <a:xfrm>
            <a:off x="1605886" y="1117979"/>
            <a:ext cx="8077200" cy="6096000"/>
          </a:xfrm>
        </p:spPr>
        <p:txBody>
          <a:bodyPr/>
          <a:lstStyle/>
          <a:p>
            <a:pPr algn="just" eaLnBrk="1" hangingPunct="1">
              <a:lnSpc>
                <a:spcPct val="90000"/>
              </a:lnSpc>
              <a:buFont typeface="Wingdings" panose="05000000000000000000" pitchFamily="2" charset="2"/>
              <a:buNone/>
            </a:pPr>
            <a:r>
              <a:rPr lang="en-GB" sz="2600" dirty="0"/>
              <a:t>Though the above causal chain analysis is very preliminary, the results obtained above are very indicative of some of the origins of the threats to biodiversity in Nepal.  These can be summarised as follows:</a:t>
            </a:r>
            <a:endParaRPr lang="en-GB" sz="2600" b="1" dirty="0"/>
          </a:p>
          <a:p>
            <a:pPr lvl="1" eaLnBrk="1" hangingPunct="1">
              <a:lnSpc>
                <a:spcPct val="90000"/>
              </a:lnSpc>
            </a:pPr>
            <a:r>
              <a:rPr lang="en-GB" dirty="0" smtClean="0"/>
              <a:t>Low level of public awareness and participation</a:t>
            </a:r>
          </a:p>
          <a:p>
            <a:pPr lvl="1" eaLnBrk="1" hangingPunct="1">
              <a:lnSpc>
                <a:spcPct val="90000"/>
              </a:lnSpc>
            </a:pPr>
            <a:r>
              <a:rPr lang="en-GB" dirty="0" smtClean="0"/>
              <a:t>High population pressures and incidence of poverty</a:t>
            </a:r>
          </a:p>
          <a:p>
            <a:pPr lvl="1" eaLnBrk="1" hangingPunct="1">
              <a:lnSpc>
                <a:spcPct val="90000"/>
              </a:lnSpc>
            </a:pPr>
            <a:r>
              <a:rPr lang="en-GB" dirty="0" smtClean="0"/>
              <a:t>Weak institutional, administrative, planning and management capacities </a:t>
            </a:r>
          </a:p>
          <a:p>
            <a:pPr lvl="1" eaLnBrk="1" hangingPunct="1">
              <a:lnSpc>
                <a:spcPct val="90000"/>
              </a:lnSpc>
            </a:pPr>
            <a:r>
              <a:rPr lang="en-GB" dirty="0" smtClean="0"/>
              <a:t>Lack of integrated land and water use planning</a:t>
            </a:r>
          </a:p>
          <a:p>
            <a:pPr lvl="1" eaLnBrk="1" hangingPunct="1">
              <a:lnSpc>
                <a:spcPct val="90000"/>
              </a:lnSpc>
            </a:pPr>
            <a:r>
              <a:rPr lang="en-GB" dirty="0" smtClean="0"/>
              <a:t>Inadequate data and information management</a:t>
            </a:r>
          </a:p>
          <a:p>
            <a:pPr lvl="1" eaLnBrk="1" hangingPunct="1">
              <a:lnSpc>
                <a:spcPct val="90000"/>
              </a:lnSpc>
            </a:pPr>
            <a:r>
              <a:rPr lang="en-GB" dirty="0" smtClean="0"/>
              <a:t>Lack of policies or strategies for biodiversity conservation</a:t>
            </a:r>
            <a:endParaRPr lang="en-US" dirty="0" smtClean="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22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anim calcmode="lin" valueType="num">
                                      <p:cBhvr additive="base">
                                        <p:cTn id="11"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93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anim calcmode="lin" valueType="num">
                                      <p:cBhvr additive="base">
                                        <p:cTn id="15"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993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anim calcmode="lin" valueType="num">
                                      <p:cBhvr additive="base">
                                        <p:cTn id="19"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9939">
                                            <p:txEl>
                                              <p:pRg st="4" end="4"/>
                                            </p:txEl>
                                          </p:spTgt>
                                        </p:tgtEl>
                                        <p:attrNameLst>
                                          <p:attrName>style.visibility</p:attrName>
                                        </p:attrNameLst>
                                      </p:cBhvr>
                                      <p:to>
                                        <p:strVal val="visible"/>
                                      </p:to>
                                    </p:set>
                                    <p:anim calcmode="lin" valueType="num">
                                      <p:cBhvr additive="base">
                                        <p:cTn id="23"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993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9939">
                                            <p:txEl>
                                              <p:pRg st="5" end="5"/>
                                            </p:txEl>
                                          </p:spTgt>
                                        </p:tgtEl>
                                        <p:attrNameLst>
                                          <p:attrName>style.visibility</p:attrName>
                                        </p:attrNameLst>
                                      </p:cBhvr>
                                      <p:to>
                                        <p:strVal val="visible"/>
                                      </p:to>
                                    </p:set>
                                    <p:anim calcmode="lin" valueType="num">
                                      <p:cBhvr additive="base">
                                        <p:cTn id="27"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9939">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9939">
                                            <p:txEl>
                                              <p:pRg st="6" end="6"/>
                                            </p:txEl>
                                          </p:spTgt>
                                        </p:tgtEl>
                                        <p:attrNameLst>
                                          <p:attrName>style.visibility</p:attrName>
                                        </p:attrNameLst>
                                      </p:cBhvr>
                                      <p:to>
                                        <p:strVal val="visible"/>
                                      </p:to>
                                    </p:set>
                                    <p:anim calcmode="lin" valueType="num">
                                      <p:cBhvr additive="base">
                                        <p:cTn id="31" dur="500" fill="hold"/>
                                        <p:tgtEl>
                                          <p:spTgt spid="3993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3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DC4453-A47E-4E46-BD38-45760F40FF10}" type="slidenum">
              <a:rPr lang="en-US" altLang="en-US"/>
              <a:pPr eaLnBrk="1" hangingPunct="1"/>
              <a:t>6</a:t>
            </a:fld>
            <a:endParaRPr lang="en-US" altLang="en-US"/>
          </a:p>
        </p:txBody>
      </p:sp>
      <p:sp>
        <p:nvSpPr>
          <p:cNvPr id="7171" name="Rectangle 3"/>
          <p:cNvSpPr>
            <a:spLocks noGrp="1" noChangeArrowheads="1"/>
          </p:cNvSpPr>
          <p:nvPr>
            <p:ph type="body" idx="1"/>
          </p:nvPr>
        </p:nvSpPr>
        <p:spPr>
          <a:xfrm>
            <a:off x="1572905" y="1031875"/>
            <a:ext cx="8229600" cy="5826125"/>
          </a:xfrm>
        </p:spPr>
        <p:txBody>
          <a:bodyPr/>
          <a:lstStyle/>
          <a:p>
            <a:r>
              <a:rPr lang="en-GB" dirty="0"/>
              <a:t>"Biological diversity" means the variability among living organisms from all sources including, inter alia, terrestrial, marine and other aquatic ecosystems and the ecological complexes of which they are part: this includes diversity within species, between species and of ecosystems</a:t>
            </a:r>
            <a:r>
              <a:rPr lang="en-GB" dirty="0" smtClean="0"/>
              <a:t>. (definition from CBD)</a:t>
            </a:r>
            <a:endParaRPr lang="en-US" dirty="0" smtClean="0"/>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362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981200" y="122238"/>
            <a:ext cx="7543800" cy="792162"/>
          </a:xfrm>
        </p:spPr>
        <p:txBody>
          <a:bodyPr/>
          <a:lstStyle/>
          <a:p>
            <a:r>
              <a:rPr lang="en-US" dirty="0" smtClean="0"/>
              <a:t>C</a:t>
            </a:r>
            <a:r>
              <a:rPr lang="ne-NP" dirty="0" smtClean="0"/>
              <a:t>hallanges </a:t>
            </a:r>
            <a:endParaRPr lang="en-US" dirty="0" smtClean="0"/>
          </a:p>
        </p:txBody>
      </p:sp>
      <p:sp>
        <p:nvSpPr>
          <p:cNvPr id="46083" name="Content Placeholder 2"/>
          <p:cNvSpPr>
            <a:spLocks noGrp="1"/>
          </p:cNvSpPr>
          <p:nvPr>
            <p:ph idx="1"/>
          </p:nvPr>
        </p:nvSpPr>
        <p:spPr>
          <a:xfrm>
            <a:off x="1981200" y="1066800"/>
            <a:ext cx="8229600" cy="5486400"/>
          </a:xfrm>
        </p:spPr>
        <p:txBody>
          <a:bodyPr/>
          <a:lstStyle/>
          <a:p>
            <a:r>
              <a:rPr lang="en-IN" dirty="0" smtClean="0"/>
              <a:t>Lack of Creating ownership among people</a:t>
            </a:r>
          </a:p>
          <a:p>
            <a:r>
              <a:rPr lang="en-IN" dirty="0" smtClean="0"/>
              <a:t>Governance: Biodiversity vs. livelihood and</a:t>
            </a:r>
            <a:r>
              <a:rPr lang="ne-NP" dirty="0" smtClean="0"/>
              <a:t> </a:t>
            </a:r>
            <a:r>
              <a:rPr lang="en-US" dirty="0" smtClean="0"/>
              <a:t>local participation</a:t>
            </a:r>
            <a:endParaRPr lang="ne-NP" dirty="0" smtClean="0"/>
          </a:p>
          <a:p>
            <a:r>
              <a:rPr lang="en-US" dirty="0" smtClean="0"/>
              <a:t>I</a:t>
            </a:r>
            <a:r>
              <a:rPr lang="ne-NP" dirty="0" smtClean="0"/>
              <a:t>lliteracy </a:t>
            </a:r>
            <a:endParaRPr lang="en-US" dirty="0" smtClean="0"/>
          </a:p>
          <a:p>
            <a:r>
              <a:rPr lang="en-US" dirty="0" smtClean="0"/>
              <a:t>Tenure Right: Indigenous, forest dependent</a:t>
            </a:r>
            <a:r>
              <a:rPr lang="ne-NP" dirty="0" smtClean="0"/>
              <a:t> </a:t>
            </a:r>
            <a:r>
              <a:rPr lang="en-IN" dirty="0" smtClean="0"/>
              <a:t>communities (</a:t>
            </a:r>
            <a:r>
              <a:rPr lang="en-IN" dirty="0" err="1" smtClean="0"/>
              <a:t>Chepang</a:t>
            </a:r>
            <a:r>
              <a:rPr lang="en-IN" dirty="0" smtClean="0"/>
              <a:t>, </a:t>
            </a:r>
            <a:r>
              <a:rPr lang="en-IN" dirty="0" err="1" smtClean="0"/>
              <a:t>Raute</a:t>
            </a:r>
            <a:r>
              <a:rPr lang="en-IN" dirty="0" smtClean="0"/>
              <a:t>). Both BD and</a:t>
            </a:r>
            <a:r>
              <a:rPr lang="ne-NP" dirty="0" smtClean="0"/>
              <a:t> </a:t>
            </a:r>
            <a:r>
              <a:rPr lang="en-US" dirty="0" smtClean="0"/>
              <a:t>these in trouble</a:t>
            </a:r>
          </a:p>
          <a:p>
            <a:r>
              <a:rPr lang="en-US" dirty="0" smtClean="0"/>
              <a:t>Benefit Sharing mechanism ( Government,</a:t>
            </a:r>
            <a:r>
              <a:rPr lang="ne-NP" dirty="0" smtClean="0"/>
              <a:t> </a:t>
            </a:r>
            <a:r>
              <a:rPr lang="en-US" dirty="0" smtClean="0"/>
              <a:t>local community)</a:t>
            </a:r>
          </a:p>
          <a:p>
            <a:r>
              <a:rPr lang="en-US" dirty="0" smtClean="0"/>
              <a:t>Payment of Environmental Services</a:t>
            </a:r>
          </a:p>
        </p:txBody>
      </p:sp>
      <p:sp>
        <p:nvSpPr>
          <p:cNvPr id="460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79DA52-D0FD-456C-B2D3-57F96AF43CA6}" type="slidenum">
              <a:rPr lang="en-US" altLang="en-US"/>
              <a:pPr eaLnBrk="1" hangingPunct="1"/>
              <a:t>60</a:t>
            </a:fld>
            <a:endParaRPr lang="en-US" altLang="en-US"/>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6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2008496" y="1110018"/>
            <a:ext cx="8229600" cy="6096000"/>
          </a:xfrm>
        </p:spPr>
        <p:txBody>
          <a:bodyPr/>
          <a:lstStyle/>
          <a:p>
            <a:r>
              <a:rPr lang="en-US" b="1" dirty="0" smtClean="0"/>
              <a:t>Pollution</a:t>
            </a:r>
            <a:endParaRPr lang="ne-NP" dirty="0" smtClean="0"/>
          </a:p>
          <a:p>
            <a:r>
              <a:rPr lang="en-IN" b="1" dirty="0" smtClean="0"/>
              <a:t>Capacity Building: </a:t>
            </a:r>
            <a:r>
              <a:rPr lang="en-IN" dirty="0" smtClean="0"/>
              <a:t>Aware why to protect,</a:t>
            </a:r>
            <a:r>
              <a:rPr lang="ne-NP" dirty="0" smtClean="0"/>
              <a:t> </a:t>
            </a:r>
            <a:r>
              <a:rPr lang="en-US" dirty="0" smtClean="0"/>
              <a:t>monitoring skills and documentation system</a:t>
            </a:r>
          </a:p>
          <a:p>
            <a:r>
              <a:rPr lang="en-IN" dirty="0" smtClean="0"/>
              <a:t>Policy Formulation Process: Trickle down, no</a:t>
            </a:r>
            <a:r>
              <a:rPr lang="ne-NP" dirty="0" smtClean="0"/>
              <a:t> </a:t>
            </a:r>
            <a:r>
              <a:rPr lang="en-IN" dirty="0" smtClean="0"/>
              <a:t>involvement of community and stakeholders</a:t>
            </a:r>
            <a:r>
              <a:rPr lang="ne-NP" dirty="0" smtClean="0"/>
              <a:t>.</a:t>
            </a:r>
            <a:r>
              <a:rPr lang="en-IN" dirty="0" smtClean="0"/>
              <a:t> Thus may be unreliable policy, low ownership.</a:t>
            </a:r>
            <a:endParaRPr lang="ne-NP" dirty="0" smtClean="0"/>
          </a:p>
          <a:p>
            <a:r>
              <a:rPr lang="en-US" b="1" dirty="0" smtClean="0"/>
              <a:t>Global climate change</a:t>
            </a:r>
            <a:endParaRPr lang="en-IN" dirty="0" smtClean="0"/>
          </a:p>
          <a:p>
            <a:r>
              <a:rPr lang="en-IN" dirty="0" smtClean="0"/>
              <a:t>Ignore role of </a:t>
            </a:r>
            <a:r>
              <a:rPr lang="ne-NP" dirty="0" smtClean="0"/>
              <a:t>staskeholder</a:t>
            </a:r>
            <a:r>
              <a:rPr lang="en-IN" dirty="0" smtClean="0"/>
              <a:t> and local manager</a:t>
            </a:r>
            <a:endParaRPr lang="ne-NP" dirty="0" smtClean="0"/>
          </a:p>
          <a:p>
            <a:r>
              <a:rPr lang="en-US" b="1" dirty="0" smtClean="0"/>
              <a:t>Over-harvesting</a:t>
            </a:r>
            <a:endParaRPr lang="en-IN" dirty="0" smtClean="0"/>
          </a:p>
          <a:p>
            <a:r>
              <a:rPr lang="en-IN" dirty="0" smtClean="0"/>
              <a:t>Lack of coordination and Partnership</a:t>
            </a:r>
            <a:endParaRPr lang="en-US"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61</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026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953905" y="85777"/>
            <a:ext cx="8229600" cy="4299045"/>
          </a:xfrm>
        </p:spPr>
        <p:txBody>
          <a:bodyPr>
            <a:normAutofit/>
          </a:bodyPr>
          <a:lstStyle/>
          <a:p>
            <a:pPr marL="0" indent="0">
              <a:buNone/>
            </a:pPr>
            <a:r>
              <a:rPr lang="en-US" sz="4000" dirty="0"/>
              <a:t>Biodiversity conservation </a:t>
            </a:r>
            <a:r>
              <a:rPr lang="en-US" sz="4000" dirty="0" smtClean="0"/>
              <a:t>measures</a:t>
            </a:r>
            <a:endParaRPr lang="en-US" sz="4000" dirty="0"/>
          </a:p>
          <a:p>
            <a:pPr marL="0" indent="0">
              <a:buNone/>
            </a:pPr>
            <a:endParaRPr lang="en-US" sz="4000" dirty="0"/>
          </a:p>
          <a:p>
            <a:pPr marL="0" indent="0">
              <a:buNone/>
            </a:pPr>
            <a:r>
              <a:rPr lang="en-US" sz="3200" dirty="0" smtClean="0"/>
              <a:t>Ex-situ Conservation</a:t>
            </a:r>
          </a:p>
          <a:p>
            <a:pPr marL="0" indent="0">
              <a:buNone/>
            </a:pPr>
            <a:r>
              <a:rPr lang="en-US" sz="3200" dirty="0" smtClean="0"/>
              <a:t>In-situ Conservation</a:t>
            </a:r>
            <a:endParaRPr lang="en-US"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62</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108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953905" y="85777"/>
            <a:ext cx="8229600" cy="4299045"/>
          </a:xfrm>
        </p:spPr>
        <p:txBody>
          <a:bodyPr>
            <a:normAutofit lnSpcReduction="10000"/>
          </a:bodyPr>
          <a:lstStyle/>
          <a:p>
            <a:pPr marL="0" indent="0">
              <a:buNone/>
            </a:pPr>
            <a:r>
              <a:rPr lang="en-US" sz="3200" dirty="0" smtClean="0"/>
              <a:t>Ex-situ Conservation</a:t>
            </a:r>
          </a:p>
          <a:p>
            <a:pPr marL="0" indent="0">
              <a:buNone/>
            </a:pPr>
            <a:endParaRPr lang="en-GB" sz="3200" dirty="0" smtClean="0"/>
          </a:p>
          <a:p>
            <a:pPr marL="0" indent="0">
              <a:buNone/>
            </a:pPr>
            <a:r>
              <a:rPr lang="en-GB" sz="3200" dirty="0" smtClean="0"/>
              <a:t>Ex </a:t>
            </a:r>
            <a:r>
              <a:rPr lang="en-GB" sz="3200" dirty="0"/>
              <a:t>situ conservation literally means, "off-site conservation". It is the process of protecting an endangered species, variety or breed, of plant or animal outside its natural habitat; for example, by removing part of the population from a threatened habitat and placing it in a new location, which may be a wild area or within the care of humans</a:t>
            </a:r>
            <a:r>
              <a:rPr lang="en-GB" sz="3200" dirty="0" smtClean="0"/>
              <a:t>. </a:t>
            </a:r>
          </a:p>
          <a:p>
            <a:pPr marL="0" indent="0">
              <a:buNone/>
            </a:pPr>
            <a:endParaRPr lang="en-US"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63</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777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953905" y="85777"/>
            <a:ext cx="8229600" cy="4299045"/>
          </a:xfrm>
        </p:spPr>
        <p:txBody>
          <a:bodyPr>
            <a:normAutofit/>
          </a:bodyPr>
          <a:lstStyle/>
          <a:p>
            <a:pPr marL="0" indent="0">
              <a:buNone/>
            </a:pPr>
            <a:r>
              <a:rPr lang="en-US" sz="3200" dirty="0" smtClean="0"/>
              <a:t>Ex-situ Conservation</a:t>
            </a:r>
          </a:p>
          <a:p>
            <a:pPr marL="0" indent="0">
              <a:buNone/>
            </a:pPr>
            <a:endParaRPr lang="en-GB" sz="3200" dirty="0" smtClean="0"/>
          </a:p>
          <a:p>
            <a:pPr marL="0" indent="0">
              <a:buNone/>
            </a:pPr>
            <a:r>
              <a:rPr lang="en-GB" sz="3200" dirty="0"/>
              <a:t>The degree to which humans control or modify the natural dynamics of the managed population varies widely, and this may include alteration of living environments, reproductive patterns, access to resources, and protection from predation and mortality.</a:t>
            </a:r>
            <a:endParaRPr lang="en-US"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64</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389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226704" y="98983"/>
            <a:ext cx="8383895" cy="6622492"/>
          </a:xfrm>
        </p:spPr>
        <p:txBody>
          <a:bodyPr>
            <a:normAutofit fontScale="25000" lnSpcReduction="20000"/>
          </a:bodyPr>
          <a:lstStyle/>
          <a:p>
            <a:pPr marL="0" indent="0">
              <a:buNone/>
            </a:pPr>
            <a:r>
              <a:rPr lang="en-GB" sz="14400" b="1" dirty="0"/>
              <a:t>Botanical gardens, zoos, and </a:t>
            </a:r>
            <a:r>
              <a:rPr lang="en-GB" sz="14400" b="1" dirty="0" smtClean="0"/>
              <a:t>aquariums</a:t>
            </a:r>
          </a:p>
          <a:p>
            <a:pPr marL="0" indent="0">
              <a:buNone/>
            </a:pPr>
            <a:endParaRPr lang="en-GB" sz="3200" b="1" dirty="0"/>
          </a:p>
          <a:p>
            <a:pPr marL="0" indent="0">
              <a:buNone/>
            </a:pPr>
            <a:r>
              <a:rPr lang="en-GB" sz="12800" dirty="0"/>
              <a:t>Botanical gardens, and zoos are the most conventional methods of Ex situ conservation and also In situ conservation, all of which house whole, protected specimens for breeding and reintroduction into the wild when necessary and possible. These facilities provide not only housing and care for specimens of endangered species, but also have an educational value. They inform the public of the threatened status of endangered species and of those factors which cause the threat, with the hope of creating public interest in stopping and reversing those factors which jeopardize a species' survival in the first place</a:t>
            </a:r>
            <a:r>
              <a:rPr lang="en-GB" dirty="0"/>
              <a:t>.</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65</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0897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526438" y="-12721"/>
            <a:ext cx="9156076" cy="6870721"/>
          </a:xfrm>
          <a:prstGeom prst="rect">
            <a:avLst/>
          </a:prstGeom>
        </p:spPr>
      </p:pic>
    </p:spTree>
    <p:extLst>
      <p:ext uri="{BB962C8B-B14F-4D97-AF65-F5344CB8AC3E}">
        <p14:creationId xmlns:p14="http://schemas.microsoft.com/office/powerpoint/2010/main" val="18215991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381000" y="222302"/>
            <a:ext cx="8229600" cy="6635698"/>
          </a:xfrm>
        </p:spPr>
        <p:txBody>
          <a:bodyPr>
            <a:normAutofit fontScale="92500" lnSpcReduction="10000"/>
          </a:bodyPr>
          <a:lstStyle/>
          <a:p>
            <a:pPr marL="0" indent="0">
              <a:buNone/>
            </a:pPr>
            <a:r>
              <a:rPr lang="en-GB" sz="3900" b="1" dirty="0"/>
              <a:t>Botanical gardens, zoos, and </a:t>
            </a:r>
            <a:r>
              <a:rPr lang="en-GB" sz="3900" b="1" dirty="0" smtClean="0"/>
              <a:t>aquariums</a:t>
            </a:r>
          </a:p>
          <a:p>
            <a:pPr marL="0" indent="0">
              <a:buNone/>
            </a:pPr>
            <a:endParaRPr lang="en-GB" sz="5800" b="1" dirty="0" smtClean="0"/>
          </a:p>
          <a:p>
            <a:pPr marL="514350" indent="-514350">
              <a:buFont typeface="+mj-lt"/>
              <a:buAutoNum type="arabicPeriod"/>
            </a:pPr>
            <a:r>
              <a:rPr lang="en-GB" sz="3200" b="1" dirty="0"/>
              <a:t>National Botanical </a:t>
            </a:r>
            <a:r>
              <a:rPr lang="en-GB" sz="3200" b="1" dirty="0" err="1"/>
              <a:t>Garden,Godawari</a:t>
            </a:r>
            <a:endParaRPr lang="en-GB" sz="3200" b="1" dirty="0"/>
          </a:p>
          <a:p>
            <a:pPr marL="514350" indent="-514350">
              <a:buFont typeface="+mj-lt"/>
              <a:buAutoNum type="arabicPeriod"/>
            </a:pPr>
            <a:r>
              <a:rPr lang="en-GB" sz="3200" b="1" dirty="0" err="1"/>
              <a:t>Dhitachaur</a:t>
            </a:r>
            <a:r>
              <a:rPr lang="en-GB" sz="3200" b="1" dirty="0"/>
              <a:t> Botanical Garden, </a:t>
            </a:r>
            <a:r>
              <a:rPr lang="en-GB" sz="3200" b="1" dirty="0" err="1"/>
              <a:t>Jumla</a:t>
            </a:r>
            <a:endParaRPr lang="en-GB" sz="3200" b="1" dirty="0"/>
          </a:p>
          <a:p>
            <a:pPr marL="514350" indent="-514350">
              <a:buFont typeface="+mj-lt"/>
              <a:buAutoNum type="arabicPeriod"/>
            </a:pPr>
            <a:r>
              <a:rPr lang="en-GB" sz="3200" b="1" dirty="0" err="1"/>
              <a:t>Mulpani</a:t>
            </a:r>
            <a:r>
              <a:rPr lang="en-GB" sz="3200" b="1" dirty="0"/>
              <a:t> Botanical Garden, </a:t>
            </a:r>
            <a:r>
              <a:rPr lang="en-GB" sz="3200" b="1" dirty="0" err="1"/>
              <a:t>Kapurkot</a:t>
            </a:r>
            <a:r>
              <a:rPr lang="en-GB" sz="3200" b="1" dirty="0"/>
              <a:t>, </a:t>
            </a:r>
            <a:r>
              <a:rPr lang="en-GB" sz="3200" b="1" dirty="0" err="1"/>
              <a:t>Salyan</a:t>
            </a:r>
            <a:endParaRPr lang="en-GB" sz="3200" b="1" dirty="0"/>
          </a:p>
          <a:p>
            <a:pPr marL="514350" indent="-514350">
              <a:buFont typeface="+mj-lt"/>
              <a:buAutoNum type="arabicPeriod"/>
            </a:pPr>
            <a:r>
              <a:rPr lang="en-GB" sz="3200" b="1" dirty="0" err="1"/>
              <a:t>Dhakeri</a:t>
            </a:r>
            <a:r>
              <a:rPr lang="en-GB" sz="3200" b="1" dirty="0"/>
              <a:t> Botanical Garden, </a:t>
            </a:r>
            <a:r>
              <a:rPr lang="en-GB" sz="3200" b="1" dirty="0" err="1"/>
              <a:t>Banke</a:t>
            </a:r>
            <a:endParaRPr lang="en-GB" sz="3200" b="1" dirty="0"/>
          </a:p>
          <a:p>
            <a:pPr marL="514350" indent="-514350">
              <a:buFont typeface="+mj-lt"/>
              <a:buAutoNum type="arabicPeriod"/>
            </a:pPr>
            <a:r>
              <a:rPr lang="en-GB" sz="3200" b="1" dirty="0" err="1"/>
              <a:t>Tistung</a:t>
            </a:r>
            <a:r>
              <a:rPr lang="en-GB" sz="3200" b="1" dirty="0"/>
              <a:t> Botanical Garden, </a:t>
            </a:r>
            <a:r>
              <a:rPr lang="en-GB" sz="3200" b="1" dirty="0" err="1"/>
              <a:t>Tistung</a:t>
            </a:r>
            <a:endParaRPr lang="en-GB" sz="3200" b="1" dirty="0"/>
          </a:p>
          <a:p>
            <a:pPr marL="514350" indent="-514350">
              <a:buFont typeface="+mj-lt"/>
              <a:buAutoNum type="arabicPeriod"/>
            </a:pPr>
            <a:r>
              <a:rPr lang="en-GB" sz="3200" b="1" dirty="0"/>
              <a:t>Daman Botanical Garden, Daman</a:t>
            </a:r>
          </a:p>
          <a:p>
            <a:pPr marL="514350" indent="-514350">
              <a:buFont typeface="+mj-lt"/>
              <a:buAutoNum type="arabicPeriod"/>
            </a:pPr>
            <a:r>
              <a:rPr lang="en-GB" sz="3200" b="1" dirty="0" err="1"/>
              <a:t>Brindawan</a:t>
            </a:r>
            <a:r>
              <a:rPr lang="en-GB" sz="3200" b="1" dirty="0"/>
              <a:t> Botanical Garden, </a:t>
            </a:r>
            <a:r>
              <a:rPr lang="en-GB" sz="3200" b="1" dirty="0" err="1"/>
              <a:t>Hetuda</a:t>
            </a:r>
            <a:endParaRPr lang="en-GB" sz="3200" b="1" dirty="0"/>
          </a:p>
          <a:p>
            <a:pPr marL="514350" indent="-514350">
              <a:buFont typeface="+mj-lt"/>
              <a:buAutoNum type="arabicPeriod"/>
            </a:pPr>
            <a:r>
              <a:rPr lang="en-GB" sz="3200" b="1" dirty="0" err="1"/>
              <a:t>Dhanusha</a:t>
            </a:r>
            <a:r>
              <a:rPr lang="en-GB" sz="3200" b="1" dirty="0"/>
              <a:t> Botanical Garden, </a:t>
            </a:r>
            <a:r>
              <a:rPr lang="en-GB" sz="3200" b="1" dirty="0" err="1"/>
              <a:t>Dhanusha</a:t>
            </a:r>
            <a:endParaRPr lang="en-GB" sz="3200" b="1" dirty="0"/>
          </a:p>
          <a:p>
            <a:pPr marL="514350" indent="-514350">
              <a:buFont typeface="+mj-lt"/>
              <a:buAutoNum type="arabicPeriod"/>
            </a:pPr>
            <a:r>
              <a:rPr lang="en-GB" sz="3200" b="1" dirty="0" err="1"/>
              <a:t>Maipokhari</a:t>
            </a:r>
            <a:r>
              <a:rPr lang="en-GB" sz="3200" b="1" dirty="0"/>
              <a:t> Botanical Garden, </a:t>
            </a:r>
            <a:r>
              <a:rPr lang="en-GB" sz="3200" b="1" dirty="0" err="1"/>
              <a:t>Ilam</a:t>
            </a:r>
            <a:endParaRPr lang="en-GB" sz="3200" b="1" dirty="0"/>
          </a:p>
          <a:p>
            <a:pPr marL="514350" indent="-514350">
              <a:buFont typeface="+mj-lt"/>
              <a:buAutoNum type="arabicPeriod"/>
            </a:pPr>
            <a:r>
              <a:rPr lang="en-GB" sz="3200" b="1" dirty="0" err="1"/>
              <a:t>Dewariya</a:t>
            </a:r>
            <a:r>
              <a:rPr lang="en-GB" sz="3200" b="1" dirty="0"/>
              <a:t> Botanical Garden </a:t>
            </a:r>
            <a:r>
              <a:rPr lang="en-GB" sz="3200" b="1" dirty="0" err="1"/>
              <a:t>KailaliI</a:t>
            </a:r>
            <a:endParaRPr lang="en-GB" sz="3200" b="1" dirty="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67</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571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32500" lnSpcReduction="20000"/>
          </a:bodyPr>
          <a:lstStyle/>
          <a:p>
            <a:pPr marL="0" indent="0">
              <a:buNone/>
            </a:pPr>
            <a:r>
              <a:rPr lang="en-GB" sz="8600" b="1" dirty="0" smtClean="0"/>
              <a:t>National </a:t>
            </a:r>
            <a:r>
              <a:rPr lang="en-GB" sz="8600" b="1" dirty="0"/>
              <a:t>Botanical </a:t>
            </a:r>
            <a:r>
              <a:rPr lang="en-GB" sz="8600" b="1" dirty="0" smtClean="0"/>
              <a:t>Garden, Godavari</a:t>
            </a:r>
          </a:p>
          <a:p>
            <a:pPr marL="0" indent="0">
              <a:buNone/>
            </a:pPr>
            <a:endParaRPr lang="en-GB" sz="8600" b="1" dirty="0"/>
          </a:p>
          <a:p>
            <a:pPr marL="0" indent="0">
              <a:buNone/>
            </a:pPr>
            <a:r>
              <a:rPr lang="en-GB" sz="8600" dirty="0"/>
              <a:t>National Botanical Garden is a Government institution holding documented collections of living plants for the purpose of scientific research, conservation, display and education. </a:t>
            </a:r>
            <a:endParaRPr lang="en-GB" sz="8600" dirty="0" smtClean="0"/>
          </a:p>
          <a:p>
            <a:pPr marL="0" indent="0">
              <a:buNone/>
            </a:pPr>
            <a:endParaRPr lang="en-GB" sz="8600" dirty="0"/>
          </a:p>
          <a:p>
            <a:pPr marL="0" indent="0">
              <a:buNone/>
            </a:pPr>
            <a:r>
              <a:rPr lang="en-GB" sz="8600" b="1" dirty="0"/>
              <a:t>Daman Botanical Garden, </a:t>
            </a:r>
            <a:r>
              <a:rPr lang="en-GB" sz="8600" b="1" dirty="0" smtClean="0"/>
              <a:t>Daman</a:t>
            </a:r>
          </a:p>
          <a:p>
            <a:pPr marL="0" indent="0">
              <a:buNone/>
            </a:pPr>
            <a:r>
              <a:rPr lang="en-GB" sz="8600" dirty="0"/>
              <a:t>Situated at (2320 m.) and at about 75 km (road distance) from Kathmandu and lies on </a:t>
            </a:r>
            <a:r>
              <a:rPr lang="en-GB" sz="8600" dirty="0" err="1"/>
              <a:t>southwestern</a:t>
            </a:r>
            <a:r>
              <a:rPr lang="en-GB" sz="8600" dirty="0"/>
              <a:t> part of it . The total land area covered by the garden is 15 Ha (300 </a:t>
            </a:r>
            <a:r>
              <a:rPr lang="en-GB" sz="8600" dirty="0" err="1"/>
              <a:t>Ropani</a:t>
            </a:r>
            <a:r>
              <a:rPr lang="en-GB" sz="8600" dirty="0"/>
              <a:t>). Principal objective of the garden is to conserve  the garden with shade house </a:t>
            </a:r>
            <a:r>
              <a:rPr lang="en-GB" sz="8600" dirty="0" err="1"/>
              <a:t>germplasm</a:t>
            </a:r>
            <a:r>
              <a:rPr lang="en-GB" sz="8600" dirty="0"/>
              <a:t> of the plants occurring in the garden and its surrounding locality. Further, it is also aimed to represent different plant species having similar bioclimatic condition from other parts.</a:t>
            </a:r>
          </a:p>
          <a:p>
            <a:pPr marL="0" indent="0">
              <a:buNone/>
            </a:pP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68</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641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32500" lnSpcReduction="20000"/>
          </a:bodyPr>
          <a:lstStyle/>
          <a:p>
            <a:pPr marL="0" indent="0">
              <a:buNone/>
            </a:pPr>
            <a:r>
              <a:rPr lang="en-GB" sz="8600" b="1" dirty="0" smtClean="0"/>
              <a:t>National </a:t>
            </a:r>
            <a:r>
              <a:rPr lang="en-GB" sz="8600" b="1" dirty="0"/>
              <a:t>Botanical </a:t>
            </a:r>
            <a:r>
              <a:rPr lang="en-GB" sz="8600" b="1" dirty="0" smtClean="0"/>
              <a:t>Garden, Godavari</a:t>
            </a:r>
          </a:p>
          <a:p>
            <a:pPr marL="0" indent="0">
              <a:buNone/>
            </a:pPr>
            <a:endParaRPr lang="en-GB" sz="8600" b="1" dirty="0"/>
          </a:p>
          <a:p>
            <a:pPr marL="0" indent="0">
              <a:buNone/>
            </a:pPr>
            <a:r>
              <a:rPr lang="en-GB" sz="8600" dirty="0"/>
              <a:t>National Botanical Garden is a Government institution holding documented collections of living plants for the purpose of scientific research, conservation, display and education. </a:t>
            </a:r>
            <a:endParaRPr lang="en-GB" sz="8600" dirty="0" smtClean="0"/>
          </a:p>
          <a:p>
            <a:pPr marL="0" indent="0">
              <a:buNone/>
            </a:pPr>
            <a:endParaRPr lang="en-GB" sz="8600" dirty="0"/>
          </a:p>
          <a:p>
            <a:pPr marL="0" indent="0">
              <a:buNone/>
            </a:pPr>
            <a:r>
              <a:rPr lang="en-GB" sz="8600" b="1" dirty="0"/>
              <a:t>Daman Botanical Garden, </a:t>
            </a:r>
            <a:r>
              <a:rPr lang="en-GB" sz="8600" b="1" dirty="0" smtClean="0"/>
              <a:t>Daman</a:t>
            </a:r>
          </a:p>
          <a:p>
            <a:pPr marL="0" indent="0">
              <a:buNone/>
            </a:pPr>
            <a:r>
              <a:rPr lang="en-GB" sz="8600" dirty="0"/>
              <a:t>Situated at (2320 m.) and at about 75 km (road distance) from Kathmandu and lies on </a:t>
            </a:r>
            <a:r>
              <a:rPr lang="en-GB" sz="8600" dirty="0" err="1"/>
              <a:t>southwestern</a:t>
            </a:r>
            <a:r>
              <a:rPr lang="en-GB" sz="8600" dirty="0"/>
              <a:t> part of it . The total land area covered by the garden is 15 Ha (300 </a:t>
            </a:r>
            <a:r>
              <a:rPr lang="en-GB" sz="8600" dirty="0" err="1"/>
              <a:t>Ropani</a:t>
            </a:r>
            <a:r>
              <a:rPr lang="en-GB" sz="8600" dirty="0"/>
              <a:t>). Principal objective of the garden is to conserve  the garden with shade house </a:t>
            </a:r>
            <a:r>
              <a:rPr lang="en-GB" sz="8600" dirty="0" err="1"/>
              <a:t>germplasm</a:t>
            </a:r>
            <a:r>
              <a:rPr lang="en-GB" sz="8600" dirty="0"/>
              <a:t> of the plants occurring in the garden and its surrounding locality. Further, it is also aimed to represent different plant species having similar bioclimatic condition from other parts.</a:t>
            </a:r>
          </a:p>
          <a:p>
            <a:pPr marL="0" indent="0">
              <a:buNone/>
            </a:pP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69</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594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A9EBFE-88F7-453C-904E-9D5ED53E08F7}" type="slidenum">
              <a:rPr lang="en-US" altLang="en-US"/>
              <a:pPr eaLnBrk="1" hangingPunct="1"/>
              <a:t>7</a:t>
            </a:fld>
            <a:endParaRPr lang="en-US" altLang="en-US"/>
          </a:p>
        </p:txBody>
      </p:sp>
      <p:sp>
        <p:nvSpPr>
          <p:cNvPr id="8195" name="Rectangle 2"/>
          <p:cNvSpPr>
            <a:spLocks noGrp="1" noChangeArrowheads="1"/>
          </p:cNvSpPr>
          <p:nvPr>
            <p:ph type="title"/>
          </p:nvPr>
        </p:nvSpPr>
        <p:spPr/>
        <p:txBody>
          <a:bodyPr/>
          <a:lstStyle/>
          <a:p>
            <a:pPr eaLnBrk="1" hangingPunct="1"/>
            <a:endParaRPr lang="en-US" smtClean="0"/>
          </a:p>
        </p:txBody>
      </p:sp>
      <p:sp>
        <p:nvSpPr>
          <p:cNvPr id="8196" name="Rectangle 3"/>
          <p:cNvSpPr>
            <a:spLocks noGrp="1" noChangeArrowheads="1"/>
          </p:cNvSpPr>
          <p:nvPr>
            <p:ph type="body" idx="1"/>
          </p:nvPr>
        </p:nvSpPr>
        <p:spPr/>
        <p:txBody>
          <a:bodyPr/>
          <a:lstStyle/>
          <a:p>
            <a:pPr eaLnBrk="1" hangingPunct="1"/>
            <a:r>
              <a:rPr lang="en-US" smtClean="0"/>
              <a:t>Biodiversity is an attribute of life and differs from biological resources. </a:t>
            </a:r>
          </a:p>
          <a:p>
            <a:pPr eaLnBrk="1" hangingPunct="1"/>
            <a:r>
              <a:rPr lang="en-US" smtClean="0"/>
              <a:t>Biological  resources is defined as the resources which are originated from biological diversity and their  potential use or value to humans, such as a seed or a gene, rhinos or their horns, maize growing in field etc.</a:t>
            </a:r>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5848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85000" lnSpcReduction="10000"/>
          </a:bodyPr>
          <a:lstStyle/>
          <a:p>
            <a:pPr marL="0" indent="0">
              <a:buNone/>
            </a:pPr>
            <a:r>
              <a:rPr lang="en-GB" sz="3200" b="1" dirty="0" smtClean="0"/>
              <a:t>Zoo</a:t>
            </a:r>
          </a:p>
          <a:p>
            <a:pPr marL="0" indent="0">
              <a:buNone/>
            </a:pPr>
            <a:endParaRPr lang="en-GB" sz="3200" dirty="0" smtClean="0"/>
          </a:p>
          <a:p>
            <a:pPr marL="0" indent="0">
              <a:buNone/>
            </a:pPr>
            <a:r>
              <a:rPr lang="en-GB" sz="3200" dirty="0"/>
              <a:t>A zoo (short for zoological garden or zoological park and also called an animal park or menagerie) is a facility in which all animals are housed within enclosures, displayed to the public, and in which they may also breed</a:t>
            </a:r>
            <a:r>
              <a:rPr lang="en-GB" sz="3200" dirty="0" smtClean="0"/>
              <a:t>.</a:t>
            </a:r>
          </a:p>
          <a:p>
            <a:pPr marL="0" indent="0">
              <a:buNone/>
            </a:pPr>
            <a:r>
              <a:rPr lang="en-GB" sz="3200" dirty="0" smtClean="0"/>
              <a:t>Established </a:t>
            </a:r>
            <a:r>
              <a:rPr lang="en-GB" sz="3200" dirty="0"/>
              <a:t>basically as the private zoo by late Prime Minister </a:t>
            </a:r>
            <a:r>
              <a:rPr lang="en-GB" sz="3200" dirty="0" err="1"/>
              <a:t>Juddha</a:t>
            </a:r>
            <a:r>
              <a:rPr lang="en-GB" sz="3200" dirty="0"/>
              <a:t> </a:t>
            </a:r>
            <a:r>
              <a:rPr lang="en-GB" sz="3200" dirty="0" err="1"/>
              <a:t>Sumsher</a:t>
            </a:r>
            <a:r>
              <a:rPr lang="en-GB" sz="3200" dirty="0"/>
              <a:t> J.B. </a:t>
            </a:r>
            <a:r>
              <a:rPr lang="en-GB" sz="3200" dirty="0" err="1"/>
              <a:t>Rana</a:t>
            </a:r>
            <a:r>
              <a:rPr lang="en-GB" sz="3200" dirty="0"/>
              <a:t> in 1932, The Central Zoo is the only zoo in Nepal. The Government of Nepal finally opened the zoo to the public in 1956. The Zoo remained under the management of various Departments of the Government for various years. It was only when the zoo was managed meeting the standards when it was handed over to The National Trust for Nature Conservation (NTNC) in December 1995. The Trust has developed plans and policies to maintain the zoo and improve the living conditions of animals.</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70</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0915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lnSpcReduction="10000"/>
          </a:bodyPr>
          <a:lstStyle/>
          <a:p>
            <a:pPr marL="0" indent="0">
              <a:buNone/>
            </a:pPr>
            <a:r>
              <a:rPr lang="en-GB" sz="3200" b="1" dirty="0" smtClean="0"/>
              <a:t>Cryopreservation</a:t>
            </a:r>
            <a:endParaRPr lang="en-GB" sz="3200" b="1" dirty="0"/>
          </a:p>
          <a:p>
            <a:pPr marL="0" indent="0">
              <a:buNone/>
            </a:pPr>
            <a:r>
              <a:rPr lang="en-GB" sz="3200" dirty="0"/>
              <a:t>The storage of seeds, pollen, tissue, or embryos in liquid nitrogen. This method can be used for virtually indefinite storage of material without deterioration over a much greater time-period relative to all other methods of ex situ conservation. </a:t>
            </a:r>
            <a:endParaRPr lang="en-GB" sz="3200" dirty="0" smtClean="0"/>
          </a:p>
          <a:p>
            <a:pPr marL="0" indent="0">
              <a:buNone/>
            </a:pPr>
            <a:r>
              <a:rPr lang="en-GB" sz="3200" dirty="0" smtClean="0"/>
              <a:t>Cryopreservation </a:t>
            </a:r>
            <a:r>
              <a:rPr lang="en-GB" sz="3200" dirty="0"/>
              <a:t>is also used for the conservation of livestock genetics through </a:t>
            </a:r>
            <a:r>
              <a:rPr lang="en-GB" sz="3200" dirty="0" err="1"/>
              <a:t>Cryoconservation</a:t>
            </a:r>
            <a:r>
              <a:rPr lang="en-GB" sz="3200" dirty="0"/>
              <a:t> of animal genetic resources. Technical limitations prevent the cryopreservation of many species, but cryobiology is a field of active research, and many studies concerning plants are underway.</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71</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447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sz="3600" b="1" dirty="0"/>
              <a:t>Seed </a:t>
            </a:r>
            <a:r>
              <a:rPr lang="en-GB" sz="3600" b="1" dirty="0" smtClean="0"/>
              <a:t>bank</a:t>
            </a:r>
          </a:p>
          <a:p>
            <a:pPr marL="0" indent="0">
              <a:buNone/>
            </a:pPr>
            <a:r>
              <a:rPr lang="en-GB" sz="3200" dirty="0" smtClean="0"/>
              <a:t>The </a:t>
            </a:r>
            <a:r>
              <a:rPr lang="en-GB" sz="3200" dirty="0"/>
              <a:t>storage of seeds in a temperature and moisture controlled environment. This technique is used for taxa with orthodox seeds that tolerate desiccation. Seed bank facilities vary from sealed boxes to climate controlled walk-in freezers or vaults. Taxa with recalcitrant seeds that do not tolerate desiccation are typically not held in seed banks for extended periods of time.</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72</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520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lnSpcReduction="10000"/>
          </a:bodyPr>
          <a:lstStyle/>
          <a:p>
            <a:pPr marL="0" indent="0">
              <a:buNone/>
            </a:pPr>
            <a:r>
              <a:rPr lang="en-GB" sz="3600" b="1" dirty="0"/>
              <a:t>Tissue culture (storage and </a:t>
            </a:r>
            <a:r>
              <a:rPr lang="en-GB" sz="3600" b="1" dirty="0" smtClean="0"/>
              <a:t>propagation)</a:t>
            </a:r>
          </a:p>
          <a:p>
            <a:pPr marL="0" indent="0">
              <a:buNone/>
            </a:pPr>
            <a:endParaRPr lang="en-GB" sz="3600" b="1" dirty="0" smtClean="0"/>
          </a:p>
          <a:p>
            <a:pPr marL="0" indent="0">
              <a:buNone/>
            </a:pPr>
            <a:r>
              <a:rPr lang="en-GB" sz="3600" dirty="0" smtClean="0"/>
              <a:t>Somatic </a:t>
            </a:r>
            <a:r>
              <a:rPr lang="en-GB" sz="3600" dirty="0"/>
              <a:t>tissue can be stored in vitro for short periods of time. This is done in a light and temperature controlled environment that regulates the growth of cells. As a ex situ conservation technique tissue culture is primary used for clonal propagation of vegetative tissue or immature seeds. This allows for the proliferation of clonal plants from a relatively small amount of parent tissue.</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73</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995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sz="3600" b="1" dirty="0"/>
              <a:t>Field gene </a:t>
            </a:r>
            <a:r>
              <a:rPr lang="en-GB" sz="3600" b="1" dirty="0" smtClean="0"/>
              <a:t>banking</a:t>
            </a:r>
          </a:p>
          <a:p>
            <a:pPr marL="0" indent="0">
              <a:buNone/>
            </a:pPr>
            <a:endParaRPr lang="en-GB" sz="3600" b="1" dirty="0"/>
          </a:p>
          <a:p>
            <a:pPr marL="0" indent="0">
              <a:buNone/>
            </a:pPr>
            <a:r>
              <a:rPr lang="en-GB" sz="3600" dirty="0" smtClean="0"/>
              <a:t>An </a:t>
            </a:r>
            <a:r>
              <a:rPr lang="en-GB" sz="3600" dirty="0"/>
              <a:t>extensive open-air planting used maintain genetic diversity of wild, agricultural, or forestry species. Typically species that are either difficult or impossible to conserve in seed banks are conserved in field gene banks. Field gene banks may also be used grow and select progeny of species stored by other ex situ techniques.</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74</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259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92500" lnSpcReduction="10000"/>
          </a:bodyPr>
          <a:lstStyle/>
          <a:p>
            <a:pPr marL="0" indent="0">
              <a:buNone/>
            </a:pPr>
            <a:r>
              <a:rPr lang="en-GB" sz="3900" b="1" dirty="0"/>
              <a:t>Cultivation </a:t>
            </a:r>
            <a:r>
              <a:rPr lang="en-GB" sz="3900" b="1" dirty="0" smtClean="0"/>
              <a:t>collections</a:t>
            </a:r>
          </a:p>
          <a:p>
            <a:pPr marL="0" indent="0">
              <a:buNone/>
            </a:pPr>
            <a:endParaRPr lang="en-GB" sz="3600" b="1" dirty="0"/>
          </a:p>
          <a:p>
            <a:pPr marL="0" indent="0">
              <a:buNone/>
            </a:pPr>
            <a:r>
              <a:rPr lang="en-GB" sz="3600" dirty="0" smtClean="0"/>
              <a:t>Plants </a:t>
            </a:r>
            <a:r>
              <a:rPr lang="en-GB" sz="3600" dirty="0"/>
              <a:t>under horticultural care in a constructed landscape, typically a botanic garden or arboreta. This technique is similar to a field gene bank in that plants are maintained in the ambient environment, but the collections are typically not as genetically diverse or extensive. These collections are susceptible to hybridization, artificial selection, genetic drift, and disease transmission. Species that cannot be conserved by other ex situ techniques are often included in cultivated collections.</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75</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299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b="1" dirty="0" smtClean="0"/>
              <a:t>In-Situ Conservation</a:t>
            </a:r>
            <a:endParaRPr lang="en-GB" b="1" dirty="0"/>
          </a:p>
          <a:p>
            <a:pPr marL="0" indent="0">
              <a:buNone/>
            </a:pPr>
            <a:endParaRPr lang="en-GB" b="1" dirty="0" smtClean="0"/>
          </a:p>
          <a:p>
            <a:pPr marL="0" indent="0">
              <a:buNone/>
            </a:pPr>
            <a:r>
              <a:rPr lang="en-GB" dirty="0"/>
              <a:t>In-situ conservation is the on-site conservation or the conservation of genetic resources in natural populations of plant or animal </a:t>
            </a:r>
            <a:r>
              <a:rPr lang="en-GB" dirty="0" smtClean="0"/>
              <a:t>species. It </a:t>
            </a:r>
            <a:r>
              <a:rPr lang="en-GB" dirty="0"/>
              <a:t>is the process of protecting an endangered plant or animal species in its natural habitat, either by protecting or restoring the habitat itself, or by defending the species from predators. </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76</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665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dirty="0" smtClean="0"/>
              <a:t>National Park</a:t>
            </a:r>
          </a:p>
          <a:p>
            <a:pPr marL="0" indent="0">
              <a:buNone/>
            </a:pPr>
            <a:endParaRPr lang="en-GB" dirty="0"/>
          </a:p>
          <a:p>
            <a:pPr marL="0" indent="0">
              <a:buNone/>
            </a:pPr>
            <a:r>
              <a:rPr lang="en-GB" dirty="0" smtClean="0"/>
              <a:t>National Park is </a:t>
            </a:r>
            <a:r>
              <a:rPr lang="en-GB" dirty="0"/>
              <a:t>a reserve of natural, semi-natural, or developed land that a sovereign state declares or owns. Although individual nations designate their own national parks differently, there is a common idea: the conservation of 'wild nature' for posterity and as a symbol of national pride.</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77</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807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92500" lnSpcReduction="20000"/>
          </a:bodyPr>
          <a:lstStyle/>
          <a:p>
            <a:pPr marL="0" indent="0">
              <a:buNone/>
            </a:pPr>
            <a:r>
              <a:rPr lang="en-GB" dirty="0" smtClean="0"/>
              <a:t>National Park</a:t>
            </a:r>
          </a:p>
          <a:p>
            <a:pPr marL="0" indent="0">
              <a:buNone/>
            </a:pPr>
            <a:endParaRPr lang="en-GB" dirty="0"/>
          </a:p>
          <a:p>
            <a:pPr marL="0" indent="0">
              <a:buNone/>
            </a:pPr>
            <a:r>
              <a:rPr lang="en-GB" dirty="0" smtClean="0"/>
              <a:t>12 National parks in Nepal</a:t>
            </a:r>
          </a:p>
          <a:p>
            <a:pPr marL="514350" indent="-514350">
              <a:buFont typeface="+mj-lt"/>
              <a:buAutoNum type="arabicPeriod"/>
            </a:pPr>
            <a:r>
              <a:rPr lang="en-GB" dirty="0" err="1" smtClean="0"/>
              <a:t>Bardia</a:t>
            </a:r>
            <a:r>
              <a:rPr lang="en-GB" dirty="0" smtClean="0"/>
              <a:t> National park</a:t>
            </a:r>
          </a:p>
          <a:p>
            <a:pPr marL="514350" indent="-514350">
              <a:buFont typeface="+mj-lt"/>
              <a:buAutoNum type="arabicPeriod"/>
            </a:pPr>
            <a:r>
              <a:rPr lang="en-GB" dirty="0" err="1" smtClean="0"/>
              <a:t>Banke</a:t>
            </a:r>
            <a:r>
              <a:rPr lang="en-GB" dirty="0" smtClean="0"/>
              <a:t> National Park</a:t>
            </a:r>
          </a:p>
          <a:p>
            <a:pPr marL="514350" indent="-514350">
              <a:buFont typeface="+mj-lt"/>
              <a:buAutoNum type="arabicPeriod"/>
            </a:pPr>
            <a:r>
              <a:rPr lang="en-GB" dirty="0" err="1" smtClean="0"/>
              <a:t>Chitwan</a:t>
            </a:r>
            <a:r>
              <a:rPr lang="en-GB" dirty="0" smtClean="0"/>
              <a:t> National Park</a:t>
            </a:r>
          </a:p>
          <a:p>
            <a:pPr marL="514350" indent="-514350">
              <a:buFont typeface="+mj-lt"/>
              <a:buAutoNum type="arabicPeriod"/>
            </a:pPr>
            <a:r>
              <a:rPr lang="en-GB" dirty="0" err="1" smtClean="0"/>
              <a:t>Khaptad</a:t>
            </a:r>
            <a:r>
              <a:rPr lang="en-GB" dirty="0" smtClean="0"/>
              <a:t> National Park</a:t>
            </a:r>
          </a:p>
          <a:p>
            <a:pPr marL="514350" indent="-514350">
              <a:buFont typeface="+mj-lt"/>
              <a:buAutoNum type="arabicPeriod"/>
            </a:pPr>
            <a:r>
              <a:rPr lang="en-GB" dirty="0" err="1" smtClean="0"/>
              <a:t>Langtang</a:t>
            </a:r>
            <a:r>
              <a:rPr lang="en-GB" dirty="0" smtClean="0"/>
              <a:t> National Park</a:t>
            </a:r>
          </a:p>
          <a:p>
            <a:pPr marL="514350" indent="-514350">
              <a:buFont typeface="+mj-lt"/>
              <a:buAutoNum type="arabicPeriod"/>
            </a:pPr>
            <a:r>
              <a:rPr lang="en-GB" dirty="0" smtClean="0"/>
              <a:t>Makalu </a:t>
            </a:r>
            <a:r>
              <a:rPr lang="en-GB" dirty="0" err="1" smtClean="0"/>
              <a:t>Barun</a:t>
            </a:r>
            <a:r>
              <a:rPr lang="en-GB" dirty="0" smtClean="0"/>
              <a:t> National Park</a:t>
            </a:r>
          </a:p>
          <a:p>
            <a:pPr marL="514350" indent="-514350">
              <a:buFont typeface="+mj-lt"/>
              <a:buAutoNum type="arabicPeriod"/>
            </a:pPr>
            <a:r>
              <a:rPr lang="en-GB" dirty="0" err="1" smtClean="0"/>
              <a:t>Parsa</a:t>
            </a:r>
            <a:r>
              <a:rPr lang="en-GB" dirty="0" smtClean="0"/>
              <a:t> National Park</a:t>
            </a:r>
          </a:p>
          <a:p>
            <a:pPr marL="514350" indent="-514350">
              <a:buFont typeface="+mj-lt"/>
              <a:buAutoNum type="arabicPeriod"/>
            </a:pPr>
            <a:r>
              <a:rPr lang="en-GB" dirty="0" err="1" smtClean="0"/>
              <a:t>Rara</a:t>
            </a:r>
            <a:r>
              <a:rPr lang="en-GB" dirty="0" smtClean="0"/>
              <a:t> National Park</a:t>
            </a:r>
          </a:p>
          <a:p>
            <a:pPr marL="514350" indent="-514350">
              <a:buFont typeface="+mj-lt"/>
              <a:buAutoNum type="arabicPeriod"/>
            </a:pPr>
            <a:r>
              <a:rPr lang="en-GB" dirty="0" err="1" smtClean="0"/>
              <a:t>Sagarmatha</a:t>
            </a:r>
            <a:r>
              <a:rPr lang="en-GB" dirty="0" smtClean="0"/>
              <a:t> National Park</a:t>
            </a:r>
          </a:p>
          <a:p>
            <a:pPr marL="514350" indent="-514350">
              <a:buFont typeface="+mj-lt"/>
              <a:buAutoNum type="arabicPeriod"/>
            </a:pPr>
            <a:r>
              <a:rPr lang="en-GB" dirty="0" err="1" smtClean="0"/>
              <a:t>Shey-Phoksundo</a:t>
            </a:r>
            <a:r>
              <a:rPr lang="en-GB" dirty="0" smtClean="0"/>
              <a:t> National Park</a:t>
            </a:r>
          </a:p>
          <a:p>
            <a:pPr marL="514350" indent="-514350">
              <a:buFont typeface="+mj-lt"/>
              <a:buAutoNum type="arabicPeriod"/>
            </a:pPr>
            <a:r>
              <a:rPr lang="en-GB" dirty="0" err="1" smtClean="0"/>
              <a:t>Shivapuri</a:t>
            </a:r>
            <a:r>
              <a:rPr lang="en-GB" dirty="0" smtClean="0"/>
              <a:t> </a:t>
            </a:r>
            <a:r>
              <a:rPr lang="en-GB" dirty="0" err="1" smtClean="0"/>
              <a:t>Nagarjun</a:t>
            </a:r>
            <a:r>
              <a:rPr lang="en-GB" dirty="0" smtClean="0"/>
              <a:t> National Park</a:t>
            </a:r>
          </a:p>
          <a:p>
            <a:pPr marL="514350" indent="-514350">
              <a:buFont typeface="+mj-lt"/>
              <a:buAutoNum type="arabicPeriod"/>
            </a:pPr>
            <a:r>
              <a:rPr lang="en-GB" dirty="0" err="1" smtClean="0"/>
              <a:t>Shuklaphanta</a:t>
            </a:r>
            <a:r>
              <a:rPr lang="en-GB" dirty="0" smtClean="0"/>
              <a:t> National Park</a:t>
            </a:r>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78</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552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dirty="0"/>
              <a:t>Wildlife reserves</a:t>
            </a:r>
          </a:p>
          <a:p>
            <a:pPr marL="0" indent="0">
              <a:buNone/>
            </a:pPr>
            <a:endParaRPr lang="en-GB" dirty="0" smtClean="0"/>
          </a:p>
          <a:p>
            <a:pPr marL="0" indent="0">
              <a:buNone/>
            </a:pPr>
            <a:r>
              <a:rPr lang="en-GB" dirty="0" smtClean="0"/>
              <a:t>The </a:t>
            </a:r>
            <a:r>
              <a:rPr lang="en-GB" dirty="0" err="1"/>
              <a:t>Koshi</a:t>
            </a:r>
            <a:r>
              <a:rPr lang="en-GB" dirty="0"/>
              <a:t> </a:t>
            </a:r>
            <a:r>
              <a:rPr lang="en-GB" dirty="0" err="1"/>
              <a:t>Tappu</a:t>
            </a:r>
            <a:r>
              <a:rPr lang="en-GB" dirty="0"/>
              <a:t> Wildlife Reserve is a protected area in the </a:t>
            </a:r>
            <a:r>
              <a:rPr lang="en-GB" dirty="0" err="1"/>
              <a:t>Terai</a:t>
            </a:r>
            <a:r>
              <a:rPr lang="en-GB" dirty="0"/>
              <a:t> of eastern Nepal covering 175 km</a:t>
            </a:r>
            <a:r>
              <a:rPr lang="en-GB" baseline="30000" dirty="0"/>
              <a:t>2</a:t>
            </a:r>
            <a:r>
              <a:rPr lang="en-GB" dirty="0"/>
              <a:t> </a:t>
            </a:r>
            <a:r>
              <a:rPr lang="en-GB" dirty="0" smtClean="0"/>
              <a:t>of </a:t>
            </a:r>
            <a:r>
              <a:rPr lang="en-GB" dirty="0"/>
              <a:t>wetlands in the </a:t>
            </a:r>
            <a:r>
              <a:rPr lang="en-GB" dirty="0" err="1"/>
              <a:t>Sunsari</a:t>
            </a:r>
            <a:r>
              <a:rPr lang="en-GB" dirty="0"/>
              <a:t>, </a:t>
            </a:r>
            <a:r>
              <a:rPr lang="en-GB" dirty="0" err="1"/>
              <a:t>Saptari</a:t>
            </a:r>
            <a:r>
              <a:rPr lang="en-GB" dirty="0"/>
              <a:t> and </a:t>
            </a:r>
            <a:r>
              <a:rPr lang="en-GB" dirty="0" err="1"/>
              <a:t>Udayapur</a:t>
            </a:r>
            <a:r>
              <a:rPr lang="en-GB" dirty="0"/>
              <a:t> Districts. It comprises extensive mudflats, reed beds, and freshwater marshes in the floodplain of the </a:t>
            </a:r>
            <a:r>
              <a:rPr lang="en-GB" dirty="0" err="1"/>
              <a:t>Sapta</a:t>
            </a:r>
            <a:r>
              <a:rPr lang="en-GB" dirty="0"/>
              <a:t> </a:t>
            </a:r>
            <a:r>
              <a:rPr lang="en-GB" dirty="0" err="1"/>
              <a:t>Kosi</a:t>
            </a:r>
            <a:r>
              <a:rPr lang="en-GB" dirty="0"/>
              <a:t> River, and ranges in altitude from 75 to 81 m (246 to 266 </a:t>
            </a:r>
            <a:r>
              <a:rPr lang="en-GB" dirty="0" err="1"/>
              <a:t>ft</a:t>
            </a:r>
            <a:r>
              <a:rPr lang="en-GB" dirty="0"/>
              <a:t>). It was established in 1976 and designated as a </a:t>
            </a:r>
            <a:r>
              <a:rPr lang="en-GB" dirty="0" err="1"/>
              <a:t>Ramsar</a:t>
            </a:r>
            <a:r>
              <a:rPr lang="en-GB" dirty="0"/>
              <a:t> site in December 1987</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79</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710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DEFA570-BC01-42AF-B930-2A694C1F3D88}" type="slidenum">
              <a:rPr lang="en-US" altLang="en-US"/>
              <a:pPr eaLnBrk="1" hangingPunct="1"/>
              <a:t>8</a:t>
            </a:fld>
            <a:endParaRPr lang="en-US" altLang="en-US"/>
          </a:p>
        </p:txBody>
      </p:sp>
      <p:sp>
        <p:nvSpPr>
          <p:cNvPr id="9219" name="Rectangle 2"/>
          <p:cNvSpPr>
            <a:spLocks noGrp="1" noChangeArrowheads="1"/>
          </p:cNvSpPr>
          <p:nvPr>
            <p:ph type="title"/>
          </p:nvPr>
        </p:nvSpPr>
        <p:spPr>
          <a:xfrm>
            <a:off x="1905000" y="0"/>
            <a:ext cx="7543800" cy="762000"/>
          </a:xfrm>
        </p:spPr>
        <p:txBody>
          <a:bodyPr/>
          <a:lstStyle/>
          <a:p>
            <a:pPr eaLnBrk="1" hangingPunct="1"/>
            <a:r>
              <a:rPr lang="en-US" dirty="0" smtClean="0"/>
              <a:t>3 types</a:t>
            </a:r>
          </a:p>
        </p:txBody>
      </p:sp>
      <p:sp>
        <p:nvSpPr>
          <p:cNvPr id="9220" name="Rectangle 3"/>
          <p:cNvSpPr>
            <a:spLocks noGrp="1" noChangeArrowheads="1"/>
          </p:cNvSpPr>
          <p:nvPr>
            <p:ph type="body" idx="1"/>
          </p:nvPr>
        </p:nvSpPr>
        <p:spPr>
          <a:xfrm>
            <a:off x="1828800" y="914400"/>
            <a:ext cx="8382000" cy="5638800"/>
          </a:xfrm>
        </p:spPr>
        <p:txBody>
          <a:bodyPr/>
          <a:lstStyle/>
          <a:p>
            <a:pPr eaLnBrk="1" hangingPunct="1">
              <a:buFont typeface="Wingdings" panose="05000000000000000000" pitchFamily="2" charset="2"/>
              <a:buNone/>
            </a:pPr>
            <a:r>
              <a:rPr lang="en-US" smtClean="0">
                <a:solidFill>
                  <a:srgbClr val="0000FF"/>
                </a:solidFill>
              </a:rPr>
              <a:t>1) Genetic diversity</a:t>
            </a:r>
            <a:r>
              <a:rPr lang="en-US" smtClean="0"/>
              <a:t> </a:t>
            </a:r>
          </a:p>
          <a:p>
            <a:pPr lvl="1" eaLnBrk="1" hangingPunct="1"/>
            <a:r>
              <a:rPr lang="en-US" smtClean="0"/>
              <a:t>Genes are the fundamental units of heredity which are passed from an organism to its offspring. </a:t>
            </a:r>
          </a:p>
          <a:p>
            <a:pPr lvl="1" eaLnBrk="1" hangingPunct="1"/>
            <a:r>
              <a:rPr lang="en-US" smtClean="0"/>
              <a:t>Genes, either individually or in groups contribute many different attributes to an organism such  as its physical appearance (brown eyes or dark hair), its ability to resist certain insects, or survive drought.</a:t>
            </a:r>
          </a:p>
          <a:p>
            <a:pPr lvl="1" eaLnBrk="1" hangingPunct="1"/>
            <a:r>
              <a:rPr lang="en-US" smtClean="0"/>
              <a:t>Genetic diversity refers to </a:t>
            </a:r>
            <a:r>
              <a:rPr lang="en-US" smtClean="0">
                <a:solidFill>
                  <a:srgbClr val="FF0000"/>
                </a:solidFill>
              </a:rPr>
              <a:t>variation of genes and genomes </a:t>
            </a:r>
            <a:r>
              <a:rPr lang="en-US" smtClean="0"/>
              <a:t>within living organisms, i.e., the genetic differences among population of a single species and among individuals within a population.</a:t>
            </a:r>
          </a:p>
          <a:p>
            <a:pPr lvl="1" eaLnBrk="1" hangingPunct="1"/>
            <a:endParaRPr lang="en-US" smtClean="0"/>
          </a:p>
        </p:txBody>
      </p:sp>
      <p:pic>
        <p:nvPicPr>
          <p:cNvPr id="5" name="Picture 4"/>
          <p:cNvPicPr>
            <a:picLocks noChangeAspect="1"/>
          </p:cNvPicPr>
          <p:nvPr/>
        </p:nvPicPr>
        <p:blipFill>
          <a:blip r:embed="rId2"/>
          <a:stretch>
            <a:fillRect/>
          </a:stretch>
        </p:blipFill>
        <p:spPr>
          <a:xfrm>
            <a:off x="11167011" y="85777"/>
            <a:ext cx="885370" cy="604911"/>
          </a:xfrm>
          <a:prstGeom prst="rect">
            <a:avLst/>
          </a:prstGeom>
        </p:spPr>
      </p:pic>
      <p:cxnSp>
        <p:nvCxnSpPr>
          <p:cNvPr id="6" name="Straight Connector 5"/>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791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80</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466486" y="874375"/>
            <a:ext cx="11307451" cy="6069525"/>
          </a:xfrm>
          <a:prstGeom prst="rect">
            <a:avLst/>
          </a:prstGeom>
        </p:spPr>
      </p:pic>
    </p:spTree>
    <p:extLst>
      <p:ext uri="{BB962C8B-B14F-4D97-AF65-F5344CB8AC3E}">
        <p14:creationId xmlns:p14="http://schemas.microsoft.com/office/powerpoint/2010/main" val="1892953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sz="4800" dirty="0"/>
              <a:t>Conservation </a:t>
            </a:r>
            <a:r>
              <a:rPr lang="en-GB" sz="4800" dirty="0" smtClean="0"/>
              <a:t>areas</a:t>
            </a:r>
            <a:endParaRPr lang="en-GB" sz="4800" dirty="0"/>
          </a:p>
          <a:p>
            <a:pPr marL="514350" indent="-514350">
              <a:buFont typeface="+mj-lt"/>
              <a:buAutoNum type="arabicPeriod"/>
            </a:pPr>
            <a:r>
              <a:rPr lang="en-GB" sz="3600" dirty="0"/>
              <a:t>Annapurna Conservation Area </a:t>
            </a:r>
            <a:endParaRPr lang="en-GB" sz="3600" dirty="0" smtClean="0"/>
          </a:p>
          <a:p>
            <a:pPr marL="514350" indent="-514350">
              <a:buFont typeface="+mj-lt"/>
              <a:buAutoNum type="arabicPeriod"/>
            </a:pPr>
            <a:r>
              <a:rPr lang="en-GB" sz="3600" dirty="0" smtClean="0"/>
              <a:t>Kanchenjunga </a:t>
            </a:r>
            <a:r>
              <a:rPr lang="en-GB" sz="3600" dirty="0"/>
              <a:t>Conservation Area </a:t>
            </a:r>
            <a:endParaRPr lang="en-GB" sz="3600" dirty="0" smtClean="0"/>
          </a:p>
          <a:p>
            <a:pPr marL="514350" indent="-514350">
              <a:buFont typeface="+mj-lt"/>
              <a:buAutoNum type="arabicPeriod"/>
            </a:pPr>
            <a:r>
              <a:rPr lang="en-GB" sz="3600" dirty="0" err="1" smtClean="0"/>
              <a:t>Manaslu</a:t>
            </a:r>
            <a:r>
              <a:rPr lang="en-GB" sz="3600" dirty="0" smtClean="0"/>
              <a:t> </a:t>
            </a:r>
            <a:r>
              <a:rPr lang="en-GB" sz="3600" dirty="0"/>
              <a:t>Conservation </a:t>
            </a:r>
            <a:r>
              <a:rPr lang="en-GB" sz="3600" dirty="0" smtClean="0"/>
              <a:t>Area</a:t>
            </a:r>
            <a:endParaRPr lang="en-GB" sz="3600" dirty="0"/>
          </a:p>
          <a:p>
            <a:pPr marL="514350" indent="-514350">
              <a:buFont typeface="+mj-lt"/>
              <a:buAutoNum type="arabicPeriod"/>
            </a:pPr>
            <a:r>
              <a:rPr lang="en-GB" sz="3600" dirty="0"/>
              <a:t>Blackbuck Conservation </a:t>
            </a:r>
            <a:r>
              <a:rPr lang="en-GB" sz="3600" dirty="0" smtClean="0"/>
              <a:t>Area</a:t>
            </a:r>
            <a:endParaRPr lang="en-GB" sz="3600" dirty="0"/>
          </a:p>
          <a:p>
            <a:pPr marL="514350" indent="-514350">
              <a:buFont typeface="+mj-lt"/>
              <a:buAutoNum type="arabicPeriod"/>
            </a:pPr>
            <a:r>
              <a:rPr lang="en-GB" sz="3600" dirty="0" err="1"/>
              <a:t>Api</a:t>
            </a:r>
            <a:r>
              <a:rPr lang="en-GB" sz="3600" dirty="0"/>
              <a:t> Nampa Conservation </a:t>
            </a:r>
            <a:r>
              <a:rPr lang="en-GB" sz="3600" dirty="0" smtClean="0"/>
              <a:t>Area</a:t>
            </a:r>
            <a:endParaRPr lang="en-GB" sz="3600" dirty="0"/>
          </a:p>
          <a:p>
            <a:pPr marL="514350" indent="-514350">
              <a:buFont typeface="+mj-lt"/>
              <a:buAutoNum type="arabicPeriod"/>
            </a:pPr>
            <a:r>
              <a:rPr lang="en-GB" sz="3600" dirty="0" err="1"/>
              <a:t>Gaurishankar</a:t>
            </a:r>
            <a:r>
              <a:rPr lang="en-GB" sz="3600" dirty="0"/>
              <a:t> Conservation </a:t>
            </a:r>
            <a:r>
              <a:rPr lang="en-GB" sz="3600" dirty="0" smtClean="0"/>
              <a:t>Area</a:t>
            </a:r>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81</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355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r>
              <a:rPr lang="en-GB" sz="4800" b="1" dirty="0"/>
              <a:t>Hunting </a:t>
            </a:r>
            <a:r>
              <a:rPr lang="en-GB" sz="4800" b="1" dirty="0" smtClean="0"/>
              <a:t>Reserve</a:t>
            </a:r>
          </a:p>
          <a:p>
            <a:pPr marL="0" indent="0">
              <a:buNone/>
            </a:pPr>
            <a:endParaRPr lang="en-GB" sz="4000" dirty="0" smtClean="0"/>
          </a:p>
          <a:p>
            <a:pPr marL="0" indent="0">
              <a:buNone/>
            </a:pPr>
            <a:r>
              <a:rPr lang="en-GB" sz="4000" dirty="0" err="1" smtClean="0"/>
              <a:t>Dhorpatan</a:t>
            </a:r>
            <a:r>
              <a:rPr lang="en-GB" sz="4000" dirty="0" smtClean="0"/>
              <a:t> </a:t>
            </a:r>
            <a:r>
              <a:rPr lang="en-GB" sz="4000" dirty="0"/>
              <a:t>Hunting Reserve </a:t>
            </a:r>
            <a:endParaRPr lang="en-GB" sz="4000"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82</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2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a:bodyPr>
          <a:lstStyle/>
          <a:p>
            <a:pPr marL="0" indent="0">
              <a:buNone/>
            </a:pP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83</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152525" y="-80963"/>
            <a:ext cx="9886950" cy="7019925"/>
          </a:xfrm>
          <a:prstGeom prst="rect">
            <a:avLst/>
          </a:prstGeom>
        </p:spPr>
      </p:pic>
    </p:spTree>
    <p:extLst>
      <p:ext uri="{BB962C8B-B14F-4D97-AF65-F5344CB8AC3E}">
        <p14:creationId xmlns:p14="http://schemas.microsoft.com/office/powerpoint/2010/main" val="1929380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885667" y="181312"/>
            <a:ext cx="8229600" cy="6175038"/>
          </a:xfrm>
        </p:spPr>
        <p:txBody>
          <a:bodyPr>
            <a:normAutofit fontScale="85000" lnSpcReduction="20000"/>
          </a:bodyPr>
          <a:lstStyle/>
          <a:p>
            <a:pPr marL="0" indent="0">
              <a:buNone/>
            </a:pPr>
            <a:r>
              <a:rPr lang="en-GB" sz="3500" b="1" dirty="0" err="1"/>
              <a:t>Ramsar</a:t>
            </a:r>
            <a:r>
              <a:rPr lang="en-GB" sz="3500" b="1" dirty="0"/>
              <a:t> </a:t>
            </a:r>
            <a:r>
              <a:rPr lang="en-GB" sz="3500" b="1" dirty="0" smtClean="0"/>
              <a:t>Sites</a:t>
            </a:r>
            <a:endParaRPr lang="en-GB" sz="3500" b="1" dirty="0"/>
          </a:p>
          <a:p>
            <a:pPr marL="0" indent="0">
              <a:buNone/>
            </a:pPr>
            <a:endParaRPr lang="en-GB" dirty="0" smtClean="0"/>
          </a:p>
          <a:p>
            <a:pPr marL="0" indent="0">
              <a:buNone/>
            </a:pPr>
            <a:r>
              <a:rPr lang="en-GB" dirty="0" smtClean="0"/>
              <a:t>The </a:t>
            </a:r>
            <a:r>
              <a:rPr lang="en-GB" dirty="0"/>
              <a:t>following </a:t>
            </a:r>
            <a:r>
              <a:rPr lang="en-GB" dirty="0" err="1"/>
              <a:t>Ramsar</a:t>
            </a:r>
            <a:r>
              <a:rPr lang="en-GB" dirty="0"/>
              <a:t> sites were declared between 1988 and </a:t>
            </a:r>
            <a:r>
              <a:rPr lang="en-GB" dirty="0" smtClean="0"/>
              <a:t>2008</a:t>
            </a:r>
            <a:endParaRPr lang="en-GB" dirty="0"/>
          </a:p>
          <a:p>
            <a:pPr marL="0" indent="0">
              <a:buNone/>
            </a:pPr>
            <a:endParaRPr lang="en-GB" dirty="0"/>
          </a:p>
          <a:p>
            <a:pPr marL="514350" indent="-514350">
              <a:buFont typeface="+mj-lt"/>
              <a:buAutoNum type="arabicPeriod"/>
            </a:pPr>
            <a:r>
              <a:rPr lang="en-GB" dirty="0" err="1"/>
              <a:t>Bishazari</a:t>
            </a:r>
            <a:r>
              <a:rPr lang="en-GB" dirty="0"/>
              <a:t> Tal – 3,200 ha (12 </a:t>
            </a:r>
            <a:r>
              <a:rPr lang="en-GB" dirty="0" err="1"/>
              <a:t>sq</a:t>
            </a:r>
            <a:r>
              <a:rPr lang="en-GB" dirty="0"/>
              <a:t> mi)</a:t>
            </a:r>
          </a:p>
          <a:p>
            <a:pPr marL="514350" indent="-514350">
              <a:buFont typeface="+mj-lt"/>
              <a:buAutoNum type="arabicPeriod"/>
            </a:pPr>
            <a:r>
              <a:rPr lang="en-GB" dirty="0" err="1"/>
              <a:t>Ghodaghodi</a:t>
            </a:r>
            <a:r>
              <a:rPr lang="en-GB" dirty="0"/>
              <a:t> Tal – 2,563 ha (9.90 </a:t>
            </a:r>
            <a:r>
              <a:rPr lang="en-GB" dirty="0" err="1"/>
              <a:t>sq</a:t>
            </a:r>
            <a:r>
              <a:rPr lang="en-GB" dirty="0"/>
              <a:t> mi)</a:t>
            </a:r>
          </a:p>
          <a:p>
            <a:pPr marL="514350" indent="-514350">
              <a:buFont typeface="+mj-lt"/>
              <a:buAutoNum type="arabicPeriod"/>
            </a:pPr>
            <a:r>
              <a:rPr lang="en-GB" dirty="0" err="1"/>
              <a:t>Gokyo</a:t>
            </a:r>
            <a:r>
              <a:rPr lang="en-GB" dirty="0"/>
              <a:t> Lake Complex – 7,770 ha (30.0 </a:t>
            </a:r>
            <a:r>
              <a:rPr lang="en-GB" dirty="0" err="1"/>
              <a:t>sq</a:t>
            </a:r>
            <a:r>
              <a:rPr lang="en-GB" dirty="0"/>
              <a:t> mi)</a:t>
            </a:r>
          </a:p>
          <a:p>
            <a:pPr marL="514350" indent="-514350">
              <a:buFont typeface="+mj-lt"/>
              <a:buAutoNum type="arabicPeriod"/>
            </a:pPr>
            <a:r>
              <a:rPr lang="en-GB" dirty="0" err="1"/>
              <a:t>Gosaikunda</a:t>
            </a:r>
            <a:r>
              <a:rPr lang="en-GB" dirty="0"/>
              <a:t> – 13.8 ha (34 acres)</a:t>
            </a:r>
          </a:p>
          <a:p>
            <a:pPr marL="514350" indent="-514350">
              <a:buFont typeface="+mj-lt"/>
              <a:buAutoNum type="arabicPeriod"/>
            </a:pPr>
            <a:r>
              <a:rPr lang="en-GB" dirty="0" err="1"/>
              <a:t>Jagdishpur</a:t>
            </a:r>
            <a:r>
              <a:rPr lang="en-GB" dirty="0"/>
              <a:t> Reservoir – 225 ha (0.87 </a:t>
            </a:r>
            <a:r>
              <a:rPr lang="en-GB" dirty="0" err="1"/>
              <a:t>sq</a:t>
            </a:r>
            <a:r>
              <a:rPr lang="en-GB" dirty="0"/>
              <a:t> mi)</a:t>
            </a:r>
          </a:p>
          <a:p>
            <a:pPr marL="514350" indent="-514350">
              <a:buFont typeface="+mj-lt"/>
              <a:buAutoNum type="arabicPeriod"/>
            </a:pPr>
            <a:r>
              <a:rPr lang="en-GB" dirty="0" err="1"/>
              <a:t>Kosi</a:t>
            </a:r>
            <a:r>
              <a:rPr lang="en-GB" dirty="0"/>
              <a:t> </a:t>
            </a:r>
            <a:r>
              <a:rPr lang="en-GB" dirty="0" err="1"/>
              <a:t>Tappu</a:t>
            </a:r>
            <a:r>
              <a:rPr lang="en-GB" dirty="0"/>
              <a:t> Wildlife Reserve – 17,500 ha (68 </a:t>
            </a:r>
            <a:r>
              <a:rPr lang="en-GB" dirty="0" err="1"/>
              <a:t>sq</a:t>
            </a:r>
            <a:r>
              <a:rPr lang="en-GB" dirty="0"/>
              <a:t> mi)</a:t>
            </a:r>
          </a:p>
          <a:p>
            <a:pPr marL="514350" indent="-514350">
              <a:buFont typeface="+mj-lt"/>
              <a:buAutoNum type="arabicPeriod"/>
            </a:pPr>
            <a:r>
              <a:rPr lang="en-GB" dirty="0"/>
              <a:t>Mai </a:t>
            </a:r>
            <a:r>
              <a:rPr lang="en-GB" dirty="0" err="1"/>
              <a:t>Pokhari</a:t>
            </a:r>
            <a:r>
              <a:rPr lang="en-GB" dirty="0"/>
              <a:t> – 90 ha (220 acres)</a:t>
            </a:r>
          </a:p>
          <a:p>
            <a:pPr marL="514350" indent="-514350">
              <a:buFont typeface="+mj-lt"/>
              <a:buAutoNum type="arabicPeriod"/>
            </a:pPr>
            <a:r>
              <a:rPr lang="en-GB" dirty="0" err="1"/>
              <a:t>Phoksundo</a:t>
            </a:r>
            <a:r>
              <a:rPr lang="en-GB" dirty="0"/>
              <a:t> Lake – 494 ha (1.91 </a:t>
            </a:r>
            <a:r>
              <a:rPr lang="en-GB" dirty="0" err="1"/>
              <a:t>sq</a:t>
            </a:r>
            <a:r>
              <a:rPr lang="en-GB" dirty="0"/>
              <a:t> mi)</a:t>
            </a:r>
          </a:p>
          <a:p>
            <a:pPr marL="514350" indent="-514350">
              <a:buFont typeface="+mj-lt"/>
              <a:buAutoNum type="arabicPeriod"/>
            </a:pPr>
            <a:r>
              <a:rPr lang="en-GB" dirty="0" err="1"/>
              <a:t>Rara</a:t>
            </a:r>
            <a:r>
              <a:rPr lang="en-GB" dirty="0"/>
              <a:t> Lake – 1,583 ha (6.11 </a:t>
            </a:r>
            <a:r>
              <a:rPr lang="en-GB" dirty="0" err="1"/>
              <a:t>sq</a:t>
            </a:r>
            <a:r>
              <a:rPr lang="en-GB" dirty="0"/>
              <a:t> mi)</a:t>
            </a:r>
          </a:p>
          <a:p>
            <a:pPr marL="514350" indent="-514350">
              <a:buFont typeface="+mj-lt"/>
              <a:buAutoNum type="arabicPeriod"/>
            </a:pPr>
            <a:r>
              <a:rPr lang="en-GB" dirty="0"/>
              <a:t>Lake Cluster of </a:t>
            </a:r>
            <a:r>
              <a:rPr lang="en-GB" dirty="0" err="1"/>
              <a:t>Pokhara</a:t>
            </a:r>
            <a:r>
              <a:rPr lang="en-GB" dirty="0"/>
              <a:t> Valley[8] – 178.5 km2 (68.9 </a:t>
            </a:r>
            <a:r>
              <a:rPr lang="en-GB" dirty="0" err="1"/>
              <a:t>sq</a:t>
            </a:r>
            <a:r>
              <a:rPr lang="en-GB" dirty="0"/>
              <a:t> mi)</a:t>
            </a:r>
            <a:endParaRPr lang="en-GB" dirty="0" smtClean="0"/>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54A65-045F-4805-B49B-80E06D7A9484}" type="slidenum">
              <a:rPr lang="en-US" altLang="en-US"/>
              <a:pPr eaLnBrk="1" hangingPunct="1"/>
              <a:t>84</a:t>
            </a:fld>
            <a:endParaRPr lang="en-US" altLang="en-US"/>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975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399DF06-F814-4B44-B2C1-AB61CDA18293}" type="slidenum">
              <a:rPr lang="en-US" altLang="en-US"/>
              <a:pPr eaLnBrk="1" hangingPunct="1"/>
              <a:t>85</a:t>
            </a:fld>
            <a:endParaRPr lang="en-US" altLang="en-US"/>
          </a:p>
        </p:txBody>
      </p:sp>
      <p:sp>
        <p:nvSpPr>
          <p:cNvPr id="48131" name="Rectangle 2"/>
          <p:cNvSpPr>
            <a:spLocks noGrp="1" noChangeArrowheads="1"/>
          </p:cNvSpPr>
          <p:nvPr>
            <p:ph type="title"/>
          </p:nvPr>
        </p:nvSpPr>
        <p:spPr/>
        <p:txBody>
          <a:bodyPr/>
          <a:lstStyle/>
          <a:p>
            <a:pPr eaLnBrk="1" hangingPunct="1"/>
            <a:endParaRPr lang="en-US" smtClean="0"/>
          </a:p>
        </p:txBody>
      </p:sp>
      <p:pic>
        <p:nvPicPr>
          <p:cNvPr id="48132"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81200" y="304800"/>
            <a:ext cx="8229600" cy="6096000"/>
          </a:xfrm>
        </p:spPr>
      </p:pic>
      <p:sp>
        <p:nvSpPr>
          <p:cNvPr id="48133" name="Rectangle 4"/>
          <p:cNvSpPr>
            <a:spLocks noChangeArrowheads="1"/>
          </p:cNvSpPr>
          <p:nvPr/>
        </p:nvSpPr>
        <p:spPr bwMode="auto">
          <a:xfrm>
            <a:off x="2895600" y="5562601"/>
            <a:ext cx="3581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None/>
            </a:pPr>
            <a:r>
              <a:rPr lang="en-US" sz="2800"/>
              <a:t>Thank you</a:t>
            </a:r>
          </a:p>
        </p:txBody>
      </p:sp>
      <p:pic>
        <p:nvPicPr>
          <p:cNvPr id="6" name="Picture 5"/>
          <p:cNvPicPr>
            <a:picLocks noChangeAspect="1"/>
          </p:cNvPicPr>
          <p:nvPr/>
        </p:nvPicPr>
        <p:blipFill>
          <a:blip r:embed="rId3"/>
          <a:stretch>
            <a:fillRect/>
          </a:stretch>
        </p:blipFill>
        <p:spPr>
          <a:xfrm>
            <a:off x="11167011" y="85777"/>
            <a:ext cx="885370" cy="604911"/>
          </a:xfrm>
          <a:prstGeom prst="rect">
            <a:avLst/>
          </a:prstGeom>
        </p:spPr>
      </p:pic>
      <p:cxnSp>
        <p:nvCxnSpPr>
          <p:cNvPr id="7" name="Straight Connector 6"/>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365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84CD3E-27ED-42A0-BE63-7CEF07FDFA13}" type="slidenum">
              <a:rPr lang="en-US" altLang="en-US"/>
              <a:pPr eaLnBrk="1" hangingPunct="1"/>
              <a:t>9</a:t>
            </a:fld>
            <a:endParaRPr lang="en-US" altLang="en-US"/>
          </a:p>
        </p:txBody>
      </p:sp>
      <p:sp>
        <p:nvSpPr>
          <p:cNvPr id="10243" name="Rectangle 3"/>
          <p:cNvSpPr>
            <a:spLocks noGrp="1" noChangeArrowheads="1"/>
          </p:cNvSpPr>
          <p:nvPr>
            <p:ph type="body" idx="1"/>
          </p:nvPr>
        </p:nvSpPr>
        <p:spPr>
          <a:xfrm>
            <a:off x="1524000" y="1346579"/>
            <a:ext cx="8458200" cy="6096000"/>
          </a:xfrm>
        </p:spPr>
        <p:txBody>
          <a:bodyPr/>
          <a:lstStyle/>
          <a:p>
            <a:pPr lvl="1" eaLnBrk="1" hangingPunct="1">
              <a:lnSpc>
                <a:spcPct val="90000"/>
              </a:lnSpc>
            </a:pPr>
            <a:r>
              <a:rPr lang="en-US" dirty="0" smtClean="0"/>
              <a:t>It also covers distinct populations of the same species such as hundreds of traditional rice variety in Nepal </a:t>
            </a:r>
          </a:p>
          <a:p>
            <a:pPr lvl="1" eaLnBrk="1" hangingPunct="1">
              <a:lnSpc>
                <a:spcPct val="90000"/>
              </a:lnSpc>
            </a:pPr>
            <a:r>
              <a:rPr lang="en-US" dirty="0" smtClean="0"/>
              <a:t>Since the study of genetic diversity requires much sophisticated techniques &amp; instruments, very little and fragmentary work has been done so far in Nepal.</a:t>
            </a:r>
          </a:p>
          <a:p>
            <a:pPr lvl="1" eaLnBrk="1" hangingPunct="1">
              <a:lnSpc>
                <a:spcPct val="90000"/>
              </a:lnSpc>
            </a:pPr>
            <a:r>
              <a:rPr lang="en-US" dirty="0" smtClean="0"/>
              <a:t>Study of genetic diversity is important for production of antibiotic, micronutrients, production of resist crops to specific disease, production of anti-cancer agents, hormones, insulin, muscle relaxants, vaccines etc.</a:t>
            </a:r>
          </a:p>
          <a:p>
            <a:pPr lvl="1" eaLnBrk="1" hangingPunct="1">
              <a:lnSpc>
                <a:spcPct val="90000"/>
              </a:lnSpc>
            </a:pPr>
            <a:r>
              <a:rPr lang="en-US" dirty="0" smtClean="0"/>
              <a:t>But it also has some disadvantages: e.g., resistance has been developed by mosquito &amp; other vectors and bacteria to climate, pesticides and antibiotic.</a:t>
            </a:r>
          </a:p>
        </p:txBody>
      </p:sp>
      <p:pic>
        <p:nvPicPr>
          <p:cNvPr id="4" name="Picture 3"/>
          <p:cNvPicPr>
            <a:picLocks noChangeAspect="1"/>
          </p:cNvPicPr>
          <p:nvPr/>
        </p:nvPicPr>
        <p:blipFill>
          <a:blip r:embed="rId2"/>
          <a:stretch>
            <a:fillRect/>
          </a:stretch>
        </p:blipFill>
        <p:spPr>
          <a:xfrm>
            <a:off x="11167011" y="85777"/>
            <a:ext cx="885370" cy="604911"/>
          </a:xfrm>
          <a:prstGeom prst="rect">
            <a:avLst/>
          </a:prstGeom>
        </p:spPr>
      </p:pic>
      <p:cxnSp>
        <p:nvCxnSpPr>
          <p:cNvPr id="5" name="Straight Connector 4"/>
          <p:cNvCxnSpPr/>
          <p:nvPr/>
        </p:nvCxnSpPr>
        <p:spPr>
          <a:xfrm>
            <a:off x="122830" y="730722"/>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240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1200</TotalTime>
  <Words>4500</Words>
  <Application>Microsoft Office PowerPoint</Application>
  <PresentationFormat>Widescreen</PresentationFormat>
  <Paragraphs>450</Paragraphs>
  <Slides>85</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85</vt:i4>
      </vt:variant>
    </vt:vector>
  </HeadingPairs>
  <TitlesOfParts>
    <vt:vector size="93" baseType="lpstr">
      <vt:lpstr>Arial</vt:lpstr>
      <vt:lpstr>Calibri</vt:lpstr>
      <vt:lpstr>Calibri Light</vt:lpstr>
      <vt:lpstr>Mangal</vt:lpstr>
      <vt:lpstr>Symbol</vt:lpstr>
      <vt:lpstr>Times New Roman</vt:lpstr>
      <vt:lpstr>Wingdings</vt:lpstr>
      <vt:lpstr>Office Theme</vt:lpstr>
      <vt:lpstr>Concept of biodiversity </vt:lpstr>
      <vt:lpstr>Basic concept of biodiversity</vt:lpstr>
      <vt:lpstr>PowerPoint Presentation</vt:lpstr>
      <vt:lpstr>Definition </vt:lpstr>
      <vt:lpstr>PowerPoint Presentation</vt:lpstr>
      <vt:lpstr>PowerPoint Presentation</vt:lpstr>
      <vt:lpstr>PowerPoint Presentation</vt:lpstr>
      <vt:lpstr>3 types</vt:lpstr>
      <vt:lpstr>PowerPoint Presentation</vt:lpstr>
      <vt:lpstr>2) Species diversity</vt:lpstr>
      <vt:lpstr>PowerPoint Presentation</vt:lpstr>
      <vt:lpstr>PowerPoint Presentation</vt:lpstr>
      <vt:lpstr>3) Ecosystem diversity</vt:lpstr>
      <vt:lpstr>PowerPoint Presentation</vt:lpstr>
      <vt:lpstr>PowerPoint Presentation</vt:lpstr>
      <vt:lpstr>Biodiversity in Nepal </vt:lpstr>
      <vt:lpstr>Biodiversity in Nepal </vt:lpstr>
      <vt:lpstr>Biodiversity in Nepal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Concept of biodiversity </vt:lpstr>
      <vt:lpstr>Global Biodiversity  </vt:lpstr>
      <vt:lpstr>Global Biodiversity  More than 99 percent of all species that ever lived on Earth are estimated to be extinct. Estimates on the number of Earth's current species range from 2 million to 1012of which about 1.6 million have been databased thus far and over 80 percent have not yet been described.</vt:lpstr>
      <vt:lpstr>Global Biodiversity  More recently, in May 2016, scientists reported that 1 trillion species are estimated to be on Earth</vt:lpstr>
      <vt:lpstr>Global Biodiversity (Described)</vt:lpstr>
      <vt:lpstr>Importance of biodiversity</vt:lpstr>
      <vt:lpstr>PowerPoint Presentation</vt:lpstr>
      <vt:lpstr>PowerPoint Presentation</vt:lpstr>
      <vt:lpstr>PowerPoint Presentation</vt:lpstr>
      <vt:lpstr>PowerPoint Presentation</vt:lpstr>
      <vt:lpstr>Major threats or challenges to biodiversity</vt:lpstr>
      <vt:lpstr>The threat of ecosystem loss</vt:lpstr>
      <vt:lpstr>  </vt:lpstr>
      <vt:lpstr>The threat of species loss</vt:lpstr>
      <vt:lpstr>Threats to forest biodiversity</vt:lpstr>
      <vt:lpstr>PowerPoint Presentation</vt:lpstr>
      <vt:lpstr>Threats to Non-Timber Forest Products (NTFPs)</vt:lpstr>
      <vt:lpstr>The threat of loss of genetic resources</vt:lpstr>
      <vt:lpstr>Threats to protected areas </vt:lpstr>
      <vt:lpstr>PRELIMINARY CAUSAL CHAIN ANALYSIS</vt:lpstr>
      <vt:lpstr>INTERMEDIATE CAUSES</vt:lpstr>
      <vt:lpstr>IMMEDIATE CAUSES</vt:lpstr>
      <vt:lpstr>THREAT OF  SPECIES LOSS</vt:lpstr>
      <vt:lpstr> Root causes of the threats to Genetic loss</vt:lpstr>
      <vt:lpstr>PowerPoint Presentation</vt:lpstr>
      <vt:lpstr>Challanges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 of biodiversity</dc:title>
  <dc:creator>sarita</dc:creator>
  <cp:lastModifiedBy>user</cp:lastModifiedBy>
  <cp:revision>46</cp:revision>
  <dcterms:created xsi:type="dcterms:W3CDTF">2018-06-24T00:23:43Z</dcterms:created>
  <dcterms:modified xsi:type="dcterms:W3CDTF">2018-07-22T09:11:11Z</dcterms:modified>
</cp:coreProperties>
</file>