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1"/>
  </p:notesMasterIdLst>
  <p:sldIdLst>
    <p:sldId id="256" r:id="rId2"/>
    <p:sldId id="257" r:id="rId3"/>
    <p:sldId id="258" r:id="rId4"/>
    <p:sldId id="276" r:id="rId5"/>
    <p:sldId id="277" r:id="rId6"/>
    <p:sldId id="278" r:id="rId7"/>
    <p:sldId id="279" r:id="rId8"/>
    <p:sldId id="280" r:id="rId9"/>
    <p:sldId id="281" r:id="rId10"/>
    <p:sldId id="282" r:id="rId11"/>
    <p:sldId id="283" r:id="rId12"/>
    <p:sldId id="284" r:id="rId13"/>
    <p:sldId id="285" r:id="rId14"/>
    <p:sldId id="286" r:id="rId15"/>
    <p:sldId id="287" r:id="rId16"/>
    <p:sldId id="289" r:id="rId17"/>
    <p:sldId id="290" r:id="rId18"/>
    <p:sldId id="260" r:id="rId19"/>
    <p:sldId id="261" r:id="rId20"/>
    <p:sldId id="262" r:id="rId21"/>
    <p:sldId id="291" r:id="rId22"/>
    <p:sldId id="306" r:id="rId23"/>
    <p:sldId id="307" r:id="rId24"/>
    <p:sldId id="308" r:id="rId25"/>
    <p:sldId id="309" r:id="rId26"/>
    <p:sldId id="310" r:id="rId27"/>
    <p:sldId id="311" r:id="rId28"/>
    <p:sldId id="312" r:id="rId29"/>
    <p:sldId id="313" r:id="rId30"/>
    <p:sldId id="314" r:id="rId31"/>
    <p:sldId id="317" r:id="rId32"/>
    <p:sldId id="318" r:id="rId33"/>
    <p:sldId id="319" r:id="rId34"/>
    <p:sldId id="315" r:id="rId35"/>
    <p:sldId id="316" r:id="rId36"/>
    <p:sldId id="320" r:id="rId37"/>
    <p:sldId id="326" r:id="rId38"/>
    <p:sldId id="327" r:id="rId39"/>
    <p:sldId id="328" r:id="rId40"/>
    <p:sldId id="329" r:id="rId41"/>
    <p:sldId id="330" r:id="rId42"/>
    <p:sldId id="331" r:id="rId43"/>
    <p:sldId id="332" r:id="rId44"/>
    <p:sldId id="333" r:id="rId45"/>
    <p:sldId id="334" r:id="rId46"/>
    <p:sldId id="335" r:id="rId47"/>
    <p:sldId id="336" r:id="rId48"/>
    <p:sldId id="337" r:id="rId49"/>
    <p:sldId id="338" r:id="rId50"/>
    <p:sldId id="339" r:id="rId51"/>
    <p:sldId id="340" r:id="rId52"/>
    <p:sldId id="341" r:id="rId53"/>
    <p:sldId id="342" r:id="rId54"/>
    <p:sldId id="343" r:id="rId55"/>
    <p:sldId id="344" r:id="rId56"/>
    <p:sldId id="345" r:id="rId57"/>
    <p:sldId id="346" r:id="rId58"/>
    <p:sldId id="347" r:id="rId59"/>
    <p:sldId id="348" r:id="rId60"/>
    <p:sldId id="349" r:id="rId61"/>
    <p:sldId id="350" r:id="rId62"/>
    <p:sldId id="351" r:id="rId63"/>
    <p:sldId id="352" r:id="rId64"/>
    <p:sldId id="353" r:id="rId65"/>
    <p:sldId id="354" r:id="rId66"/>
    <p:sldId id="355" r:id="rId67"/>
    <p:sldId id="356" r:id="rId68"/>
    <p:sldId id="357" r:id="rId69"/>
    <p:sldId id="358" r:id="rId70"/>
    <p:sldId id="359" r:id="rId71"/>
    <p:sldId id="305" r:id="rId72"/>
    <p:sldId id="321" r:id="rId73"/>
    <p:sldId id="322" r:id="rId74"/>
    <p:sldId id="323" r:id="rId75"/>
    <p:sldId id="324" r:id="rId76"/>
    <p:sldId id="325" r:id="rId77"/>
    <p:sldId id="292" r:id="rId78"/>
    <p:sldId id="293" r:id="rId79"/>
    <p:sldId id="294" r:id="rId80"/>
    <p:sldId id="295" r:id="rId81"/>
    <p:sldId id="296" r:id="rId82"/>
    <p:sldId id="297" r:id="rId83"/>
    <p:sldId id="298" r:id="rId84"/>
    <p:sldId id="299" r:id="rId85"/>
    <p:sldId id="300" r:id="rId86"/>
    <p:sldId id="301" r:id="rId87"/>
    <p:sldId id="302" r:id="rId88"/>
    <p:sldId id="303" r:id="rId89"/>
    <p:sldId id="304" r:id="rId9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21A474-4BF1-4301-8BF2-A454633C75FF}" type="datetimeFigureOut">
              <a:rPr lang="en-GB" smtClean="0"/>
              <a:t>10/07/2018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11D83B-A217-4DB3-829A-6104F18DEB33}" type="slidenum">
              <a:rPr lang="en-GB" smtClean="0"/>
              <a:t>‹#›</a:t>
            </a:fld>
            <a:endParaRPr lang="en-GB"/>
          </a:p>
        </p:txBody>
      </p:sp>
    </p:spTree>
    <p:extLst>
      <p:ext uri="{BB962C8B-B14F-4D97-AF65-F5344CB8AC3E}">
        <p14:creationId xmlns:p14="http://schemas.microsoft.com/office/powerpoint/2010/main" val="2974642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911D83B-A217-4DB3-829A-6104F18DEB33}" type="slidenum">
              <a:rPr lang="en-GB" smtClean="0"/>
              <a:t>1</a:t>
            </a:fld>
            <a:endParaRPr lang="en-GB"/>
          </a:p>
        </p:txBody>
      </p:sp>
    </p:spTree>
    <p:extLst>
      <p:ext uri="{BB962C8B-B14F-4D97-AF65-F5344CB8AC3E}">
        <p14:creationId xmlns:p14="http://schemas.microsoft.com/office/powerpoint/2010/main" val="4060864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6F1B18-080C-46FE-B274-8314B2E12151}" type="slidenum">
              <a:rPr lang="en-US"/>
              <a:pPr/>
              <a:t>10</a:t>
            </a:fld>
            <a:endParaRPr lang="en-US"/>
          </a:p>
        </p:txBody>
      </p:sp>
      <p:sp>
        <p:nvSpPr>
          <p:cNvPr id="37890"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37891"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00AEF0"/>
                </a:solidFill>
                <a:cs typeface="Arial" panose="020B0604020202020204" pitchFamily="34" charset="0"/>
              </a:rPr>
              <a:t>Figure 5.5</a:t>
            </a:r>
          </a:p>
          <a:p>
            <a:r>
              <a:rPr lang="el-GR" b="1">
                <a:solidFill>
                  <a:srgbClr val="00AEF0"/>
                </a:solidFill>
                <a:cs typeface="Arial" panose="020B0604020202020204" pitchFamily="34" charset="0"/>
              </a:rPr>
              <a:t>Natural capital: </a:t>
            </a:r>
            <a:r>
              <a:rPr lang="el-GR">
                <a:solidFill>
                  <a:srgbClr val="292526"/>
                </a:solidFill>
                <a:cs typeface="Arial" panose="020B0604020202020204" pitchFamily="34" charset="0"/>
              </a:rPr>
              <a:t>transfer of energy by convection in the troposphere. </a:t>
            </a:r>
            <a:r>
              <a:rPr lang="el-GR" i="1">
                <a:solidFill>
                  <a:srgbClr val="292526"/>
                </a:solidFill>
                <a:cs typeface="Arial" panose="020B0604020202020204" pitchFamily="34" charset="0"/>
              </a:rPr>
              <a:t>Convection </a:t>
            </a:r>
            <a:r>
              <a:rPr lang="el-GR">
                <a:solidFill>
                  <a:srgbClr val="292526"/>
                </a:solidFill>
                <a:cs typeface="Arial" panose="020B0604020202020204" pitchFamily="34" charset="0"/>
              </a:rPr>
              <a:t>occurs when hot and wet warm air rises, cools, and releases moisture as precipitation and heat (right side). Then the more dense cool and dry air sinks, gets warmer, and picks up moisture as it flows across the earth’s surface to begin the cycle again.</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4164458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FF4197-6947-4C55-80CC-24C1E8A2B9B9}" type="slidenum">
              <a:rPr lang="en-US"/>
              <a:pPr/>
              <a:t>11</a:t>
            </a:fld>
            <a:endParaRPr lang="en-US"/>
          </a:p>
        </p:txBody>
      </p:sp>
      <p:sp>
        <p:nvSpPr>
          <p:cNvPr id="39938"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3993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483280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B08BB3-1A16-4788-AF0F-993889B2D0C4}" type="slidenum">
              <a:rPr lang="en-US"/>
              <a:pPr/>
              <a:t>12</a:t>
            </a:fld>
            <a:endParaRPr lang="en-US"/>
          </a:p>
        </p:txBody>
      </p:sp>
      <p:sp>
        <p:nvSpPr>
          <p:cNvPr id="41986"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41987"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00AEF0"/>
                </a:solidFill>
                <a:cs typeface="Arial" panose="020B0604020202020204" pitchFamily="34" charset="0"/>
              </a:rPr>
              <a:t>Figure 5.6</a:t>
            </a:r>
          </a:p>
          <a:p>
            <a:r>
              <a:rPr lang="el-GR" b="1">
                <a:solidFill>
                  <a:srgbClr val="00AEF0"/>
                </a:solidFill>
                <a:cs typeface="Arial" panose="020B0604020202020204" pitchFamily="34" charset="0"/>
              </a:rPr>
              <a:t>Natural capital: </a:t>
            </a:r>
            <a:r>
              <a:rPr lang="el-GR">
                <a:solidFill>
                  <a:srgbClr val="292526"/>
                </a:solidFill>
                <a:cs typeface="Arial" panose="020B0604020202020204" pitchFamily="34" charset="0"/>
              </a:rPr>
              <a:t>global air circulation and biomes. Heat and moisture are distributed over the earth’s surface by vertical currents, which form six giant convection cells at different latitudes. The resulting uneven distribution of heat and moisture over the planet’s surface leads to the forests, grasslands, and deserts that make up the earth’s biomes.</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4084628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670CD2-ACCD-431B-B088-3E5579C5A6D9}" type="slidenum">
              <a:rPr lang="en-US"/>
              <a:pPr/>
              <a:t>13</a:t>
            </a:fld>
            <a:endParaRPr lang="en-US"/>
          </a:p>
        </p:txBody>
      </p:sp>
      <p:sp>
        <p:nvSpPr>
          <p:cNvPr id="46082"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4608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959378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002DF5-0933-47CE-B3E5-7E96D1C22741}" type="slidenum">
              <a:rPr lang="en-US"/>
              <a:pPr/>
              <a:t>14</a:t>
            </a:fld>
            <a:endParaRPr lang="en-US"/>
          </a:p>
        </p:txBody>
      </p:sp>
      <p:sp>
        <p:nvSpPr>
          <p:cNvPr id="48130"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48131"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00AEF0"/>
                </a:solidFill>
                <a:cs typeface="Arial" panose="020B0604020202020204" pitchFamily="34" charset="0"/>
              </a:rPr>
              <a:t>Figure 5.7</a:t>
            </a:r>
          </a:p>
          <a:p>
            <a:r>
              <a:rPr lang="el-GR" b="1">
                <a:solidFill>
                  <a:srgbClr val="00AEF0"/>
                </a:solidFill>
                <a:cs typeface="Arial" panose="020B0604020202020204" pitchFamily="34" charset="0"/>
              </a:rPr>
              <a:t>Natural capital: </a:t>
            </a:r>
            <a:r>
              <a:rPr lang="el-GR">
                <a:solidFill>
                  <a:srgbClr val="292526"/>
                </a:solidFill>
                <a:cs typeface="Arial" panose="020B0604020202020204" pitchFamily="34" charset="0"/>
              </a:rPr>
              <a:t>the </a:t>
            </a:r>
            <a:r>
              <a:rPr lang="el-GR" i="1">
                <a:solidFill>
                  <a:srgbClr val="292526"/>
                </a:solidFill>
                <a:cs typeface="Arial" panose="020B0604020202020204" pitchFamily="34" charset="0"/>
              </a:rPr>
              <a:t>natural greenhouse effect. </a:t>
            </a:r>
            <a:r>
              <a:rPr lang="el-GR">
                <a:solidFill>
                  <a:srgbClr val="292526"/>
                </a:solidFill>
                <a:cs typeface="Arial" panose="020B0604020202020204" pitchFamily="34" charset="0"/>
              </a:rPr>
              <a:t>When concentrations of greenhouse gases in the atmosphere rise, the average temperature of the troposphere rises. (Modified by permission from Cecie Starr, </a:t>
            </a:r>
            <a:r>
              <a:rPr lang="el-GR" i="1">
                <a:solidFill>
                  <a:srgbClr val="292526"/>
                </a:solidFill>
                <a:cs typeface="Arial" panose="020B0604020202020204" pitchFamily="34" charset="0"/>
              </a:rPr>
              <a:t>Biology: Concepts and Applications, </a:t>
            </a:r>
            <a:r>
              <a:rPr lang="el-GR">
                <a:solidFill>
                  <a:srgbClr val="292526"/>
                </a:solidFill>
                <a:cs typeface="Arial" panose="020B0604020202020204" pitchFamily="34" charset="0"/>
              </a:rPr>
              <a:t>4th ed., Pacific Grove, Calif.: Brooks/Cole, 2000)</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805991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308ED6-D1F4-4C38-A993-268DA88A7C38}" type="slidenum">
              <a:rPr lang="en-US"/>
              <a:pPr/>
              <a:t>15</a:t>
            </a:fld>
            <a:endParaRPr lang="en-US"/>
          </a:p>
        </p:txBody>
      </p:sp>
      <p:sp>
        <p:nvSpPr>
          <p:cNvPr id="5427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5427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4055616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3F8093-F17E-4D8A-B428-8EAE50F9B12D}" type="slidenum">
              <a:rPr lang="en-US"/>
              <a:pPr/>
              <a:t>16</a:t>
            </a:fld>
            <a:endParaRPr lang="en-US"/>
          </a:p>
        </p:txBody>
      </p:sp>
      <p:sp>
        <p:nvSpPr>
          <p:cNvPr id="60418"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6041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509329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CE5B97-17AE-46D0-9C6C-DB2F0502F80E}" type="slidenum">
              <a:rPr lang="en-US"/>
              <a:pPr/>
              <a:t>17</a:t>
            </a:fld>
            <a:endParaRPr lang="en-US"/>
          </a:p>
        </p:txBody>
      </p:sp>
      <p:sp>
        <p:nvSpPr>
          <p:cNvPr id="62466"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62467"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00AEF0"/>
                </a:solidFill>
                <a:cs typeface="Arial" panose="020B0604020202020204" pitchFamily="34" charset="0"/>
              </a:rPr>
              <a:t>Figure 5.8</a:t>
            </a:r>
          </a:p>
          <a:p>
            <a:r>
              <a:rPr lang="el-GR" b="1">
                <a:solidFill>
                  <a:srgbClr val="00AEF0"/>
                </a:solidFill>
                <a:cs typeface="Arial" panose="020B0604020202020204" pitchFamily="34" charset="0"/>
              </a:rPr>
              <a:t>Natural capital: </a:t>
            </a:r>
            <a:r>
              <a:rPr lang="el-GR">
                <a:solidFill>
                  <a:srgbClr val="292526"/>
                </a:solidFill>
                <a:cs typeface="Arial" panose="020B0604020202020204" pitchFamily="34" charset="0"/>
              </a:rPr>
              <a:t>The </a:t>
            </a:r>
            <a:r>
              <a:rPr lang="el-GR" i="1">
                <a:solidFill>
                  <a:srgbClr val="292526"/>
                </a:solidFill>
                <a:cs typeface="Arial" panose="020B0604020202020204" pitchFamily="34" charset="0"/>
              </a:rPr>
              <a:t>rain shadow effect </a:t>
            </a:r>
            <a:r>
              <a:rPr lang="el-GR">
                <a:solidFill>
                  <a:srgbClr val="292526"/>
                </a:solidFill>
                <a:cs typeface="Arial" panose="020B0604020202020204" pitchFamily="34" charset="0"/>
              </a:rPr>
              <a:t>is a reduction of rainfall on the sides of mountains facing away from prevailing surface winds. Warm, moist air in prevailing onshore winds loses most of its moisture as rain and snow on the windward (wind-facing) slopes of a mountain range. This leads to semiarid and arid conditions on the leeward side of the mountain range and the land beyond. The Mojave Desert in the U.S. state of California and Asia’s Gobi Desert were both created by this effect.</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28256574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0DCCBA-E1EA-4D23-BAA7-646857E661AD}" type="slidenum">
              <a:rPr lang="en-US"/>
              <a:pPr/>
              <a:t>18</a:t>
            </a:fld>
            <a:endParaRPr lang="en-US"/>
          </a:p>
        </p:txBody>
      </p:sp>
      <p:sp>
        <p:nvSpPr>
          <p:cNvPr id="1843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843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0482784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FF7644-32E9-4B3B-AAD5-229FDEED8BCE}" type="slidenum">
              <a:rPr lang="en-US"/>
              <a:pPr/>
              <a:t>19</a:t>
            </a:fld>
            <a:endParaRPr lang="en-US"/>
          </a:p>
        </p:txBody>
      </p:sp>
      <p:sp>
        <p:nvSpPr>
          <p:cNvPr id="24578"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2457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796132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911D83B-A217-4DB3-829A-6104F18DEB33}" type="slidenum">
              <a:rPr lang="en-GB" smtClean="0"/>
              <a:t>2</a:t>
            </a:fld>
            <a:endParaRPr lang="en-GB"/>
          </a:p>
        </p:txBody>
      </p:sp>
    </p:spTree>
    <p:extLst>
      <p:ext uri="{BB962C8B-B14F-4D97-AF65-F5344CB8AC3E}">
        <p14:creationId xmlns:p14="http://schemas.microsoft.com/office/powerpoint/2010/main" val="2955987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944159-8BC8-4E09-9733-0068BD8450BA}" type="slidenum">
              <a:rPr lang="en-US"/>
              <a:pPr/>
              <a:t>20</a:t>
            </a:fld>
            <a:endParaRPr lang="en-US"/>
          </a:p>
        </p:txBody>
      </p:sp>
      <p:sp>
        <p:nvSpPr>
          <p:cNvPr id="27650"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27651"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00AEF0"/>
                </a:solidFill>
                <a:cs typeface="Arial" panose="020B0604020202020204" pitchFamily="34" charset="0"/>
              </a:rPr>
              <a:t>Figure 5.3</a:t>
            </a:r>
          </a:p>
          <a:p>
            <a:r>
              <a:rPr lang="el-GR" b="1">
                <a:solidFill>
                  <a:srgbClr val="00AEF0"/>
                </a:solidFill>
                <a:cs typeface="Arial" panose="020B0604020202020204" pitchFamily="34" charset="0"/>
              </a:rPr>
              <a:t>Natural capital: </a:t>
            </a:r>
            <a:r>
              <a:rPr lang="el-GR">
                <a:solidFill>
                  <a:srgbClr val="292526"/>
                </a:solidFill>
                <a:cs typeface="Arial" panose="020B0604020202020204" pitchFamily="34" charset="0"/>
              </a:rPr>
              <a:t>as the planet makes its annual revolution around the sun on an axis tilted about 23.5°, various regions are tipped toward or away from the sun. The resulting variations in the amount of solar energy reaching the earth create the seasons in the northern and southern hemispheres.</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1584132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5700C8-51CC-44AF-8405-0D97D356B58F}" type="slidenum">
              <a:rPr lang="en-US"/>
              <a:pPr/>
              <a:t>21</a:t>
            </a:fld>
            <a:endParaRPr lang="en-US"/>
          </a:p>
        </p:txBody>
      </p:sp>
      <p:sp>
        <p:nvSpPr>
          <p:cNvPr id="9318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31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8293962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5700C8-51CC-44AF-8405-0D97D356B58F}" type="slidenum">
              <a:rPr lang="en-US"/>
              <a:pPr/>
              <a:t>22</a:t>
            </a:fld>
            <a:endParaRPr lang="en-US"/>
          </a:p>
        </p:txBody>
      </p:sp>
      <p:sp>
        <p:nvSpPr>
          <p:cNvPr id="9318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31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8968107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5700C8-51CC-44AF-8405-0D97D356B58F}" type="slidenum">
              <a:rPr lang="en-US"/>
              <a:pPr/>
              <a:t>23</a:t>
            </a:fld>
            <a:endParaRPr lang="en-US"/>
          </a:p>
        </p:txBody>
      </p:sp>
      <p:sp>
        <p:nvSpPr>
          <p:cNvPr id="9318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31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597555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5700C8-51CC-44AF-8405-0D97D356B58F}" type="slidenum">
              <a:rPr lang="en-US"/>
              <a:pPr/>
              <a:t>24</a:t>
            </a:fld>
            <a:endParaRPr lang="en-US"/>
          </a:p>
        </p:txBody>
      </p:sp>
      <p:sp>
        <p:nvSpPr>
          <p:cNvPr id="9318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31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5799316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5700C8-51CC-44AF-8405-0D97D356B58F}" type="slidenum">
              <a:rPr lang="en-US"/>
              <a:pPr/>
              <a:t>25</a:t>
            </a:fld>
            <a:endParaRPr lang="en-US"/>
          </a:p>
        </p:txBody>
      </p:sp>
      <p:sp>
        <p:nvSpPr>
          <p:cNvPr id="9318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31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42005199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5700C8-51CC-44AF-8405-0D97D356B58F}" type="slidenum">
              <a:rPr lang="en-US"/>
              <a:pPr/>
              <a:t>26</a:t>
            </a:fld>
            <a:endParaRPr lang="en-US"/>
          </a:p>
        </p:txBody>
      </p:sp>
      <p:sp>
        <p:nvSpPr>
          <p:cNvPr id="9318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31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5654056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5700C8-51CC-44AF-8405-0D97D356B58F}" type="slidenum">
              <a:rPr lang="en-US"/>
              <a:pPr/>
              <a:t>27</a:t>
            </a:fld>
            <a:endParaRPr lang="en-US"/>
          </a:p>
        </p:txBody>
      </p:sp>
      <p:sp>
        <p:nvSpPr>
          <p:cNvPr id="9318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31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9108837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5700C8-51CC-44AF-8405-0D97D356B58F}" type="slidenum">
              <a:rPr lang="en-US"/>
              <a:pPr/>
              <a:t>28</a:t>
            </a:fld>
            <a:endParaRPr lang="en-US"/>
          </a:p>
        </p:txBody>
      </p:sp>
      <p:sp>
        <p:nvSpPr>
          <p:cNvPr id="9318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31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3173069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5700C8-51CC-44AF-8405-0D97D356B58F}" type="slidenum">
              <a:rPr lang="en-US"/>
              <a:pPr/>
              <a:t>29</a:t>
            </a:fld>
            <a:endParaRPr lang="en-US"/>
          </a:p>
        </p:txBody>
      </p:sp>
      <p:sp>
        <p:nvSpPr>
          <p:cNvPr id="9318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31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120177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911D83B-A217-4DB3-829A-6104F18DEB33}" type="slidenum">
              <a:rPr lang="en-GB" smtClean="0"/>
              <a:t>3</a:t>
            </a:fld>
            <a:endParaRPr lang="en-GB"/>
          </a:p>
        </p:txBody>
      </p:sp>
    </p:spTree>
    <p:extLst>
      <p:ext uri="{BB962C8B-B14F-4D97-AF65-F5344CB8AC3E}">
        <p14:creationId xmlns:p14="http://schemas.microsoft.com/office/powerpoint/2010/main" val="13059780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5700C8-51CC-44AF-8405-0D97D356B58F}" type="slidenum">
              <a:rPr lang="en-US"/>
              <a:pPr/>
              <a:t>30</a:t>
            </a:fld>
            <a:endParaRPr lang="en-US"/>
          </a:p>
        </p:txBody>
      </p:sp>
      <p:sp>
        <p:nvSpPr>
          <p:cNvPr id="9318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31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6727529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65B35F-18AB-41E9-88C4-DD037FAC0BC2}" type="slidenum">
              <a:rPr lang="en-US"/>
              <a:pPr/>
              <a:t>31</a:t>
            </a:fld>
            <a:endParaRPr lang="en-US"/>
          </a:p>
        </p:txBody>
      </p:sp>
      <p:sp>
        <p:nvSpPr>
          <p:cNvPr id="62466"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62467"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00AEF0"/>
                </a:solidFill>
                <a:cs typeface="Arial" panose="020B0604020202020204" pitchFamily="34" charset="0"/>
              </a:rPr>
              <a:t>Figure 20.5</a:t>
            </a:r>
          </a:p>
          <a:p>
            <a:r>
              <a:rPr lang="el-GR" b="1">
                <a:solidFill>
                  <a:srgbClr val="00AEF0"/>
                </a:solidFill>
                <a:cs typeface="Arial" panose="020B0604020202020204" pitchFamily="34" charset="0"/>
              </a:rPr>
              <a:t>Science: </a:t>
            </a:r>
            <a:r>
              <a:rPr lang="el-GR">
                <a:solidFill>
                  <a:srgbClr val="292526"/>
                </a:solidFill>
                <a:cs typeface="Arial" panose="020B0604020202020204" pitchFamily="34" charset="0"/>
              </a:rPr>
              <a:t>increases in average concentrations of three greenhouse gases—carbon dioxide, methane, and nitrous oxide—in the troposphere between 1860 and 2005, mostly because of fossil fuel burning, deforestation, and agriculture. The fluctuations in the CO</a:t>
            </a:r>
            <a:r>
              <a:rPr lang="el-GR" baseline="-25000">
                <a:solidFill>
                  <a:srgbClr val="292526"/>
                </a:solidFill>
                <a:cs typeface="Arial" panose="020B0604020202020204" pitchFamily="34" charset="0"/>
              </a:rPr>
              <a:t>2</a:t>
            </a:r>
            <a:r>
              <a:rPr lang="el-GR">
                <a:solidFill>
                  <a:srgbClr val="292526"/>
                </a:solidFill>
                <a:cs typeface="Arial" panose="020B0604020202020204" pitchFamily="34" charset="0"/>
              </a:rPr>
              <a:t> curve (top) reflect seasonal changes in photosynthetic activity, which cause small differences between summer and winter concentrations of CO</a:t>
            </a:r>
            <a:r>
              <a:rPr lang="el-GR" baseline="-25000">
                <a:solidFill>
                  <a:srgbClr val="292526"/>
                </a:solidFill>
                <a:cs typeface="Arial" panose="020B0604020202020204" pitchFamily="34" charset="0"/>
              </a:rPr>
              <a:t>2</a:t>
            </a:r>
            <a:r>
              <a:rPr lang="el-GR">
                <a:solidFill>
                  <a:srgbClr val="292526"/>
                </a:solidFill>
                <a:cs typeface="Arial" panose="020B0604020202020204" pitchFamily="34" charset="0"/>
              </a:rPr>
              <a:t>. (Data from Intergovernmental Panel on Climate Change, National Center for Atmospheric Research, and World Resources Institute)</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14024943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8D98FA-0A48-4AFF-811A-C06708114F35}" type="slidenum">
              <a:rPr lang="en-US"/>
              <a:pPr/>
              <a:t>32</a:t>
            </a:fld>
            <a:endParaRPr lang="en-US"/>
          </a:p>
        </p:txBody>
      </p:sp>
      <p:sp>
        <p:nvSpPr>
          <p:cNvPr id="64514"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64515"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00AEF0"/>
                </a:solidFill>
                <a:cs typeface="Arial" panose="020B0604020202020204" pitchFamily="34" charset="0"/>
              </a:rPr>
              <a:t>Figure 20.5</a:t>
            </a:r>
          </a:p>
          <a:p>
            <a:r>
              <a:rPr lang="el-GR" b="1">
                <a:solidFill>
                  <a:srgbClr val="00AEF0"/>
                </a:solidFill>
                <a:cs typeface="Arial" panose="020B0604020202020204" pitchFamily="34" charset="0"/>
              </a:rPr>
              <a:t>Science: </a:t>
            </a:r>
            <a:r>
              <a:rPr lang="el-GR">
                <a:solidFill>
                  <a:srgbClr val="292526"/>
                </a:solidFill>
                <a:cs typeface="Arial" panose="020B0604020202020204" pitchFamily="34" charset="0"/>
              </a:rPr>
              <a:t>increases in average concentrations of three greenhouse gases—carbon dioxide, methane, and nitrous oxide—in the troposphere between 1860 and 2005, mostly because of fossil fuel burning, deforestation, and agriculture. The fluctuations in the CO</a:t>
            </a:r>
            <a:r>
              <a:rPr lang="el-GR" baseline="-25000">
                <a:solidFill>
                  <a:srgbClr val="292526"/>
                </a:solidFill>
                <a:cs typeface="Arial" panose="020B0604020202020204" pitchFamily="34" charset="0"/>
              </a:rPr>
              <a:t>2</a:t>
            </a:r>
            <a:r>
              <a:rPr lang="el-GR">
                <a:solidFill>
                  <a:srgbClr val="292526"/>
                </a:solidFill>
                <a:cs typeface="Arial" panose="020B0604020202020204" pitchFamily="34" charset="0"/>
              </a:rPr>
              <a:t> curve (top) reflect seasonal changes in photosynthetic activity, which cause small differences between summer and winter concentrations of CO</a:t>
            </a:r>
            <a:r>
              <a:rPr lang="el-GR" baseline="-25000">
                <a:solidFill>
                  <a:srgbClr val="292526"/>
                </a:solidFill>
                <a:cs typeface="Arial" panose="020B0604020202020204" pitchFamily="34" charset="0"/>
              </a:rPr>
              <a:t>2</a:t>
            </a:r>
            <a:r>
              <a:rPr lang="el-GR">
                <a:solidFill>
                  <a:srgbClr val="292526"/>
                </a:solidFill>
                <a:cs typeface="Arial" panose="020B0604020202020204" pitchFamily="34" charset="0"/>
              </a:rPr>
              <a:t>. (Data from Intergovernmental Panel on Climate Change, National Center for Atmospheric Research, and World Resources Institute)</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40518280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33A7B0-22B4-4A73-89A0-425E3AC54C7A}" type="slidenum">
              <a:rPr lang="en-US"/>
              <a:pPr/>
              <a:t>33</a:t>
            </a:fld>
            <a:endParaRPr lang="en-US"/>
          </a:p>
        </p:txBody>
      </p:sp>
      <p:sp>
        <p:nvSpPr>
          <p:cNvPr id="66562"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66563"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00AEF0"/>
                </a:solidFill>
                <a:cs typeface="Arial" panose="020B0604020202020204" pitchFamily="34" charset="0"/>
              </a:rPr>
              <a:t>Figure 20.5</a:t>
            </a:r>
          </a:p>
          <a:p>
            <a:r>
              <a:rPr lang="el-GR" b="1">
                <a:solidFill>
                  <a:srgbClr val="00AEF0"/>
                </a:solidFill>
                <a:cs typeface="Arial" panose="020B0604020202020204" pitchFamily="34" charset="0"/>
              </a:rPr>
              <a:t>Science: </a:t>
            </a:r>
            <a:r>
              <a:rPr lang="el-GR">
                <a:solidFill>
                  <a:srgbClr val="292526"/>
                </a:solidFill>
                <a:cs typeface="Arial" panose="020B0604020202020204" pitchFamily="34" charset="0"/>
              </a:rPr>
              <a:t>increases in average concentrations of three greenhouse gases—carbon dioxide, methane, and nitrous oxide—in the troposphere between 1860 and 2005, mostly because of fossil fuel burning, deforestation, and agriculture. The fluctuations in the CO</a:t>
            </a:r>
            <a:r>
              <a:rPr lang="el-GR" baseline="-25000">
                <a:solidFill>
                  <a:srgbClr val="292526"/>
                </a:solidFill>
                <a:cs typeface="Arial" panose="020B0604020202020204" pitchFamily="34" charset="0"/>
              </a:rPr>
              <a:t>2</a:t>
            </a:r>
            <a:r>
              <a:rPr lang="el-GR">
                <a:solidFill>
                  <a:srgbClr val="292526"/>
                </a:solidFill>
                <a:cs typeface="Arial" panose="020B0604020202020204" pitchFamily="34" charset="0"/>
              </a:rPr>
              <a:t> curve (top) reflect seasonal changes in photosynthetic activity, which cause small differences between summer and winter concentrations of CO</a:t>
            </a:r>
            <a:r>
              <a:rPr lang="el-GR" baseline="-25000">
                <a:solidFill>
                  <a:srgbClr val="292526"/>
                </a:solidFill>
                <a:cs typeface="Arial" panose="020B0604020202020204" pitchFamily="34" charset="0"/>
              </a:rPr>
              <a:t>2</a:t>
            </a:r>
            <a:r>
              <a:rPr lang="el-GR">
                <a:solidFill>
                  <a:srgbClr val="292526"/>
                </a:solidFill>
                <a:cs typeface="Arial" panose="020B0604020202020204" pitchFamily="34" charset="0"/>
              </a:rPr>
              <a:t>. (Data from Intergovernmental Panel on Climate Change, National Center for Atmospheric Research, and World Resources Institute)</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28521843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5700C8-51CC-44AF-8405-0D97D356B58F}" type="slidenum">
              <a:rPr lang="en-US"/>
              <a:pPr/>
              <a:t>34</a:t>
            </a:fld>
            <a:endParaRPr lang="en-US"/>
          </a:p>
        </p:txBody>
      </p:sp>
      <p:sp>
        <p:nvSpPr>
          <p:cNvPr id="9318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31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4398830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5700C8-51CC-44AF-8405-0D97D356B58F}" type="slidenum">
              <a:rPr lang="en-US"/>
              <a:pPr/>
              <a:t>35</a:t>
            </a:fld>
            <a:endParaRPr lang="en-US"/>
          </a:p>
        </p:txBody>
      </p:sp>
      <p:sp>
        <p:nvSpPr>
          <p:cNvPr id="9318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31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40282563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36</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3900832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37</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0927556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38</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0228169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39</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447315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0DCCBA-E1EA-4D23-BAA7-646857E661AD}" type="slidenum">
              <a:rPr lang="en-US"/>
              <a:pPr/>
              <a:t>4</a:t>
            </a:fld>
            <a:endParaRPr lang="en-US"/>
          </a:p>
        </p:txBody>
      </p:sp>
      <p:sp>
        <p:nvSpPr>
          <p:cNvPr id="1843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843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0182882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40</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6781642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41</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9478372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42</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41344820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43</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6664061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44</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7445932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45</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5585585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46</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9516635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47</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9725162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48</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1108318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49</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043729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FF7644-32E9-4B3B-AAD5-229FDEED8BCE}" type="slidenum">
              <a:rPr lang="en-US"/>
              <a:pPr/>
              <a:t>5</a:t>
            </a:fld>
            <a:endParaRPr lang="en-US"/>
          </a:p>
        </p:txBody>
      </p:sp>
      <p:sp>
        <p:nvSpPr>
          <p:cNvPr id="24578"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2457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42670786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50</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7075206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51</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2621769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52</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4106385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53</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0671038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54</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1869287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55</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6117195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56</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dirty="0"/>
          </a:p>
        </p:txBody>
      </p:sp>
    </p:spTree>
    <p:extLst>
      <p:ext uri="{BB962C8B-B14F-4D97-AF65-F5344CB8AC3E}">
        <p14:creationId xmlns:p14="http://schemas.microsoft.com/office/powerpoint/2010/main" val="37710897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57</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53700119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58</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62449755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59</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687516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944159-8BC8-4E09-9733-0068BD8450BA}" type="slidenum">
              <a:rPr lang="en-US"/>
              <a:pPr/>
              <a:t>6</a:t>
            </a:fld>
            <a:endParaRPr lang="en-US"/>
          </a:p>
        </p:txBody>
      </p:sp>
      <p:sp>
        <p:nvSpPr>
          <p:cNvPr id="27650"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27651"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00AEF0"/>
                </a:solidFill>
                <a:cs typeface="Arial" panose="020B0604020202020204" pitchFamily="34" charset="0"/>
              </a:rPr>
              <a:t>Figure 5.3</a:t>
            </a:r>
          </a:p>
          <a:p>
            <a:r>
              <a:rPr lang="el-GR" b="1">
                <a:solidFill>
                  <a:srgbClr val="00AEF0"/>
                </a:solidFill>
                <a:cs typeface="Arial" panose="020B0604020202020204" pitchFamily="34" charset="0"/>
              </a:rPr>
              <a:t>Natural capital: </a:t>
            </a:r>
            <a:r>
              <a:rPr lang="el-GR">
                <a:solidFill>
                  <a:srgbClr val="292526"/>
                </a:solidFill>
                <a:cs typeface="Arial" panose="020B0604020202020204" pitchFamily="34" charset="0"/>
              </a:rPr>
              <a:t>as the planet makes its annual revolution around the sun on an axis tilted about 23.5°, various regions are tipped toward or away from the sun. The resulting variations in the amount of solar energy reaching the earth create the seasons in the northern and southern hemispheres.</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83692023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60</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41544337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61</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26063736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62</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1239329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63</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26336504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64</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792609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65</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96455163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66</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4436573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67</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12924018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68</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413234315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69</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514662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A085A1-B82C-4D41-AB0F-4DE7821B02A1}" type="slidenum">
              <a:rPr lang="en-US"/>
              <a:pPr/>
              <a:t>7</a:t>
            </a:fld>
            <a:endParaRPr lang="en-US"/>
          </a:p>
        </p:txBody>
      </p:sp>
      <p:sp>
        <p:nvSpPr>
          <p:cNvPr id="3174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3174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03078403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70</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93411372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5700C8-51CC-44AF-8405-0D97D356B58F}" type="slidenum">
              <a:rPr lang="en-US"/>
              <a:pPr/>
              <a:t>71</a:t>
            </a:fld>
            <a:endParaRPr lang="en-US"/>
          </a:p>
        </p:txBody>
      </p:sp>
      <p:sp>
        <p:nvSpPr>
          <p:cNvPr id="9318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31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9068372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25E3D1-47C0-4571-98E3-6E76F7D651CF}" type="slidenum">
              <a:rPr lang="en-US"/>
              <a:pPr/>
              <a:t>72</a:t>
            </a:fld>
            <a:endParaRPr lang="en-US"/>
          </a:p>
        </p:txBody>
      </p:sp>
      <p:sp>
        <p:nvSpPr>
          <p:cNvPr id="8499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43111994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FCF66E-3C5C-495D-9F8A-9A058CB10BA6}" type="slidenum">
              <a:rPr lang="en-US"/>
              <a:pPr/>
              <a:t>73</a:t>
            </a:fld>
            <a:endParaRPr lang="en-US"/>
          </a:p>
        </p:txBody>
      </p:sp>
      <p:sp>
        <p:nvSpPr>
          <p:cNvPr id="87042"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704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50372934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8FE1D9-E14F-4058-9857-FEB1B865AF2C}" type="slidenum">
              <a:rPr lang="en-US"/>
              <a:pPr/>
              <a:t>74</a:t>
            </a:fld>
            <a:endParaRPr lang="en-US"/>
          </a:p>
        </p:txBody>
      </p:sp>
      <p:sp>
        <p:nvSpPr>
          <p:cNvPr id="89090"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909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27092237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DF8C99-E85F-4118-823F-E35C0972181B}" type="slidenum">
              <a:rPr lang="en-US"/>
              <a:pPr/>
              <a:t>75</a:t>
            </a:fld>
            <a:endParaRPr lang="en-US"/>
          </a:p>
        </p:txBody>
      </p:sp>
      <p:sp>
        <p:nvSpPr>
          <p:cNvPr id="91138"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113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20506371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5700C8-51CC-44AF-8405-0D97D356B58F}" type="slidenum">
              <a:rPr lang="en-US"/>
              <a:pPr/>
              <a:t>76</a:t>
            </a:fld>
            <a:endParaRPr lang="en-US"/>
          </a:p>
        </p:txBody>
      </p:sp>
      <p:sp>
        <p:nvSpPr>
          <p:cNvPr id="9318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31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05342672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845601-A733-49BE-8F54-F4E4DF99FA8A}" type="slidenum">
              <a:rPr lang="en-US"/>
              <a:pPr/>
              <a:t>77</a:t>
            </a:fld>
            <a:endParaRPr lang="en-US"/>
          </a:p>
        </p:txBody>
      </p:sp>
      <p:sp>
        <p:nvSpPr>
          <p:cNvPr id="9523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523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52520323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9CB918-9798-4083-B2C7-DF31B26A1010}" type="slidenum">
              <a:rPr lang="en-US"/>
              <a:pPr/>
              <a:t>78</a:t>
            </a:fld>
            <a:endParaRPr lang="en-US"/>
          </a:p>
        </p:txBody>
      </p:sp>
      <p:sp>
        <p:nvSpPr>
          <p:cNvPr id="237570"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237571"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00AEF0"/>
                </a:solidFill>
                <a:cs typeface="Arial" panose="020B0604020202020204" pitchFamily="34" charset="0"/>
              </a:rPr>
              <a:t>Figure 20.8</a:t>
            </a:r>
          </a:p>
          <a:p>
            <a:r>
              <a:rPr lang="el-GR" b="1">
                <a:solidFill>
                  <a:srgbClr val="00AEF0"/>
                </a:solidFill>
                <a:cs typeface="Arial" panose="020B0604020202020204" pitchFamily="34" charset="0"/>
              </a:rPr>
              <a:t>Science: </a:t>
            </a:r>
            <a:r>
              <a:rPr lang="el-GR">
                <a:solidFill>
                  <a:srgbClr val="292526"/>
                </a:solidFill>
                <a:cs typeface="Arial" panose="020B0604020202020204" pitchFamily="34" charset="0"/>
              </a:rPr>
              <a:t>satellite data showing Arctic sea ice between 1979 and 2005. The white area shows a moving average of Arctic sea ice between 2003 and 2005. The darker blue surrounding the white area is the moving average for the sea ice between 1979 and 1981. Between 1979 and 2005, average Arctic sea ice dropped 20%—a loss in area about the size of the U.S. state of Texas. The decrease in light-colored ice reflects less incoming solar energy back into space and can heat the troposphere. This in turn can cause more ice to melt and raise temperatures more in a runaway positive feedback cycle. QUESTION: </a:t>
            </a:r>
            <a:r>
              <a:rPr lang="el-GR" i="1">
                <a:solidFill>
                  <a:srgbClr val="292526"/>
                </a:solidFill>
                <a:cs typeface="Arial" panose="020B0604020202020204" pitchFamily="34" charset="0"/>
              </a:rPr>
              <a:t>List three impacts that this and continued melting of Arctic sea ice might have on your lifestyle. </a:t>
            </a:r>
            <a:r>
              <a:rPr lang="el-GR">
                <a:solidFill>
                  <a:srgbClr val="292526"/>
                </a:solidFill>
                <a:cs typeface="Arial" panose="020B0604020202020204" pitchFamily="34" charset="0"/>
              </a:rPr>
              <a:t>(Goddard Space Flight Center, NASA)</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49652992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8A921E-8D10-4DE7-A0DB-9D89D092053D}" type="slidenum">
              <a:rPr lang="en-US"/>
              <a:pPr/>
              <a:t>79</a:t>
            </a:fld>
            <a:endParaRPr lang="en-US"/>
          </a:p>
        </p:txBody>
      </p:sp>
      <p:sp>
        <p:nvSpPr>
          <p:cNvPr id="99330"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933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403331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B604D5-8431-4675-BCA2-6E573B8EEED7}" type="slidenum">
              <a:rPr lang="en-US"/>
              <a:pPr/>
              <a:t>8</a:t>
            </a:fld>
            <a:endParaRPr lang="en-US"/>
          </a:p>
        </p:txBody>
      </p:sp>
      <p:sp>
        <p:nvSpPr>
          <p:cNvPr id="33794"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33795"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00AEF0"/>
                </a:solidFill>
                <a:cs typeface="Arial" panose="020B0604020202020204" pitchFamily="34" charset="0"/>
              </a:rPr>
              <a:t>Figure 5.4</a:t>
            </a:r>
          </a:p>
          <a:p>
            <a:r>
              <a:rPr lang="el-GR" b="1">
                <a:solidFill>
                  <a:srgbClr val="00AEF0"/>
                </a:solidFill>
                <a:cs typeface="Arial" panose="020B0604020202020204" pitchFamily="34" charset="0"/>
              </a:rPr>
              <a:t>Natural capital: </a:t>
            </a:r>
            <a:r>
              <a:rPr lang="el-GR">
                <a:solidFill>
                  <a:srgbClr val="292526"/>
                </a:solidFill>
                <a:cs typeface="Arial" panose="020B0604020202020204" pitchFamily="34" charset="0"/>
              </a:rPr>
              <a:t>because of the Coriolis effect the earth’s rotation deflects the movement of the air over different parts of the earth, creating global patterns of prevailing winds that help distribute heat and moisture in the troposphere.</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291627147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6B05E6-6FED-4CFE-8832-0FBA40CDC944}" type="slidenum">
              <a:rPr lang="en-US"/>
              <a:pPr/>
              <a:t>80</a:t>
            </a:fld>
            <a:endParaRPr lang="en-US"/>
          </a:p>
        </p:txBody>
      </p:sp>
      <p:sp>
        <p:nvSpPr>
          <p:cNvPr id="239618"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239619"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00AEF0"/>
                </a:solidFill>
                <a:cs typeface="Arial" panose="020B0604020202020204" pitchFamily="34" charset="0"/>
              </a:rPr>
              <a:t>Figure 20.10</a:t>
            </a:r>
          </a:p>
          <a:p>
            <a:r>
              <a:rPr lang="el-GR" b="1">
                <a:solidFill>
                  <a:srgbClr val="00AEF0"/>
                </a:solidFill>
                <a:cs typeface="Arial" panose="020B0604020202020204" pitchFamily="34" charset="0"/>
              </a:rPr>
              <a:t>Natural capital degradation: </a:t>
            </a:r>
            <a:r>
              <a:rPr lang="el-GR">
                <a:solidFill>
                  <a:srgbClr val="292526"/>
                </a:solidFill>
                <a:cs typeface="Arial" panose="020B0604020202020204" pitchFamily="34" charset="0"/>
              </a:rPr>
              <a:t>projected rise in global sea levels during this century. With such a rise, flooding and coastal erosion would be especially severe in heavily populated coastal areas of the tropics and warm temperate regions. Thirteen of the world’s largest 20 cities are located at sea level. QUESTION: </a:t>
            </a:r>
            <a:r>
              <a:rPr lang="el-GR" i="1">
                <a:solidFill>
                  <a:srgbClr val="292526"/>
                </a:solidFill>
                <a:cs typeface="Arial" panose="020B0604020202020204" pitchFamily="34" charset="0"/>
              </a:rPr>
              <a:t>List three ways that this projected rise in sea level could affect your lifestyle. </a:t>
            </a:r>
            <a:r>
              <a:rPr lang="el-GR">
                <a:solidFill>
                  <a:srgbClr val="292526"/>
                </a:solidFill>
                <a:cs typeface="Arial" panose="020B0604020202020204" pitchFamily="34" charset="0"/>
              </a:rPr>
              <a:t>(Data from Intergovernmental Panel on Climate Change, 2000)</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411681935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511333-F8EB-4773-931A-590419547FC5}" type="slidenum">
              <a:rPr lang="en-US"/>
              <a:pPr/>
              <a:t>81</a:t>
            </a:fld>
            <a:endParaRPr lang="en-US"/>
          </a:p>
        </p:txBody>
      </p:sp>
      <p:sp>
        <p:nvSpPr>
          <p:cNvPr id="10342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0342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17364204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8D46E6-A770-4215-B1E4-EBEB87481632}" type="slidenum">
              <a:rPr lang="en-US"/>
              <a:pPr/>
              <a:t>82</a:t>
            </a:fld>
            <a:endParaRPr lang="en-US"/>
          </a:p>
        </p:txBody>
      </p:sp>
      <p:sp>
        <p:nvSpPr>
          <p:cNvPr id="105474"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105475"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292526"/>
                </a:solidFill>
                <a:cs typeface="Arial" panose="020B0604020202020204" pitchFamily="34" charset="0"/>
              </a:rPr>
              <a:t>Figure 20.9</a:t>
            </a:r>
          </a:p>
          <a:p>
            <a:r>
              <a:rPr lang="el-GR">
                <a:solidFill>
                  <a:srgbClr val="292526"/>
                </a:solidFill>
                <a:cs typeface="Arial" panose="020B0604020202020204" pitchFamily="34" charset="0"/>
              </a:rPr>
              <a:t>Changes in </a:t>
            </a:r>
            <a:r>
              <a:rPr lang="el-GR" i="1">
                <a:solidFill>
                  <a:srgbClr val="292526"/>
                </a:solidFill>
                <a:cs typeface="Arial" panose="020B0604020202020204" pitchFamily="34" charset="0"/>
              </a:rPr>
              <a:t>average sea level </a:t>
            </a:r>
            <a:r>
              <a:rPr lang="el-GR">
                <a:solidFill>
                  <a:srgbClr val="292526"/>
                </a:solidFill>
                <a:cs typeface="Arial" panose="020B0604020202020204" pitchFamily="34" charset="0"/>
              </a:rPr>
              <a:t>over the past 250,000 years based on data from cores removed from the ocean bottom. The coming and going of glacial periods (ice ages) largely determine the rise and fall of sea level. As glaciers melted and retreated since the peak of the last glacial period about 18,000 years ago (Figure 4-6, p. 89), the earth’s average sea level has risen about 125 meters (410 feet). (Adapted from Tom Garrison, </a:t>
            </a:r>
            <a:r>
              <a:rPr lang="el-GR" i="1">
                <a:solidFill>
                  <a:srgbClr val="292526"/>
                </a:solidFill>
                <a:cs typeface="Arial" panose="020B0604020202020204" pitchFamily="34" charset="0"/>
              </a:rPr>
              <a:t>Oceanography: An Invitation to Marine Science, </a:t>
            </a:r>
            <a:r>
              <a:rPr lang="el-GR">
                <a:solidFill>
                  <a:srgbClr val="292526"/>
                </a:solidFill>
                <a:cs typeface="Arial" panose="020B0604020202020204" pitchFamily="34" charset="0"/>
              </a:rPr>
              <a:t>3/E, © 1998. Brooks/Cole)</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289010627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5FBCF9-D80A-4F48-9D27-92545B917464}" type="slidenum">
              <a:rPr lang="en-US"/>
              <a:pPr/>
              <a:t>83</a:t>
            </a:fld>
            <a:endParaRPr lang="en-US"/>
          </a:p>
        </p:txBody>
      </p:sp>
      <p:sp>
        <p:nvSpPr>
          <p:cNvPr id="107522"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0752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426629320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4A4219-F6EF-4463-9469-4AD444E5F24F}" type="slidenum">
              <a:rPr lang="en-US"/>
              <a:pPr/>
              <a:t>84</a:t>
            </a:fld>
            <a:endParaRPr lang="en-US"/>
          </a:p>
        </p:txBody>
      </p:sp>
      <p:sp>
        <p:nvSpPr>
          <p:cNvPr id="109570"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0957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74848987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E93962-0AE1-476B-8952-0610EBAD4E4B}" type="slidenum">
              <a:rPr lang="en-US"/>
              <a:pPr/>
              <a:t>85</a:t>
            </a:fld>
            <a:endParaRPr lang="en-US"/>
          </a:p>
        </p:txBody>
      </p:sp>
      <p:sp>
        <p:nvSpPr>
          <p:cNvPr id="241666"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241667"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00AEF0"/>
                </a:solidFill>
                <a:cs typeface="Arial" panose="020B0604020202020204" pitchFamily="34" charset="0"/>
              </a:rPr>
              <a:t>Figure 20.12</a:t>
            </a:r>
          </a:p>
          <a:p>
            <a:r>
              <a:rPr lang="el-GR" b="1">
                <a:solidFill>
                  <a:srgbClr val="00AEF0"/>
                </a:solidFill>
                <a:cs typeface="Arial" panose="020B0604020202020204" pitchFamily="34" charset="0"/>
              </a:rPr>
              <a:t>Natural capital: </a:t>
            </a:r>
            <a:r>
              <a:rPr lang="el-GR">
                <a:solidFill>
                  <a:srgbClr val="292526"/>
                </a:solidFill>
                <a:cs typeface="Arial" panose="020B0604020202020204" pitchFamily="34" charset="0"/>
              </a:rPr>
              <a:t>a connected loop of shallow and deep ocean currents stores CO</a:t>
            </a:r>
            <a:r>
              <a:rPr lang="el-GR" baseline="-25000">
                <a:solidFill>
                  <a:srgbClr val="292526"/>
                </a:solidFill>
                <a:cs typeface="Arial" panose="020B0604020202020204" pitchFamily="34" charset="0"/>
              </a:rPr>
              <a:t>2</a:t>
            </a:r>
            <a:r>
              <a:rPr lang="el-GR">
                <a:solidFill>
                  <a:srgbClr val="292526"/>
                </a:solidFill>
                <a:cs typeface="Arial" panose="020B0604020202020204" pitchFamily="34" charset="0"/>
              </a:rPr>
              <a:t> in the deep sea and transports warm and cool water to various parts of the earth. This loop results when ocean water in the North Atlantic near Iceland is dense enough (because of its salt content and cold temperature) to sink to the ocean bottom, flow southward, and then move eastward to well up in the warmer Pacific. A shallower return current aided by winds then brings warmer and less salty—and thus less dense—water to the Atlantic. This water can cool and sink to begin the cycle again. A warmer planet would be a rainier one, which, coupled with melting glaciers, would increase the amount of freshwater flowing into the North Atlantic. This could slow or even jam this loop by diluting the saltwater and making it more buoyant (less dense) and less prone to sinking. Historical evidence suggests that such shifts in ocean currents have sometimes taken place in a matter of years or decades. QUESTION: </a:t>
            </a:r>
            <a:r>
              <a:rPr lang="el-GR" i="1">
                <a:solidFill>
                  <a:srgbClr val="292526"/>
                </a:solidFill>
                <a:cs typeface="Arial" panose="020B0604020202020204" pitchFamily="34" charset="0"/>
              </a:rPr>
              <a:t>How might your lifestyle be affected if this loop slows down in your lifetime?</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168013731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DEE09A-1D0D-463B-BD4B-84BA8CE9C58E}" type="slidenum">
              <a:rPr lang="en-US"/>
              <a:pPr/>
              <a:t>86</a:t>
            </a:fld>
            <a:endParaRPr lang="en-US"/>
          </a:p>
        </p:txBody>
      </p:sp>
      <p:sp>
        <p:nvSpPr>
          <p:cNvPr id="113666"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1366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33988457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DE947C-F952-4D06-B175-3D56B8B91023}" type="slidenum">
              <a:rPr lang="en-US"/>
              <a:pPr/>
              <a:t>87</a:t>
            </a:fld>
            <a:endParaRPr lang="en-US"/>
          </a:p>
        </p:txBody>
      </p:sp>
      <p:sp>
        <p:nvSpPr>
          <p:cNvPr id="115714"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1571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23465269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A70B23-BA6F-4347-82ED-F12DC23B3F58}" type="slidenum">
              <a:rPr lang="en-US"/>
              <a:pPr/>
              <a:t>88</a:t>
            </a:fld>
            <a:endParaRPr lang="en-US"/>
          </a:p>
        </p:txBody>
      </p:sp>
      <p:sp>
        <p:nvSpPr>
          <p:cNvPr id="243714" name="Rectangle 2"/>
          <p:cNvSpPr>
            <a:spLocks noGrp="1" noRot="1" noChangeAspect="1" noChangeArrowheads="1" noTextEdit="1"/>
          </p:cNvSpPr>
          <p:nvPr>
            <p:ph type="sldImg"/>
          </p:nvPr>
        </p:nvSpPr>
        <p:spPr bwMode="auto">
          <a:xfrm>
            <a:off x="381000" y="687388"/>
            <a:ext cx="6096000" cy="3429000"/>
          </a:xfrm>
          <a:prstGeom prst="rect">
            <a:avLst/>
          </a:prstGeom>
          <a:solidFill>
            <a:srgbClr val="FFFFFF"/>
          </a:solidFill>
          <a:ln>
            <a:solidFill>
              <a:srgbClr val="000000"/>
            </a:solidFill>
            <a:miter lim="800000"/>
            <a:headEnd/>
            <a:tailEnd/>
          </a:ln>
        </p:spPr>
      </p:sp>
      <p:sp>
        <p:nvSpPr>
          <p:cNvPr id="243715" name="Rectangle 3"/>
          <p:cNvSpPr>
            <a:spLocks noGrp="1" noChangeArrowheads="1"/>
          </p:cNvSpPr>
          <p:nvPr>
            <p:ph type="body" idx="1"/>
          </p:nvPr>
        </p:nvSpPr>
        <p:spPr bwMode="auto">
          <a:xfrm>
            <a:off x="912813" y="4343400"/>
            <a:ext cx="5032375" cy="4113213"/>
          </a:xfrm>
          <a:prstGeom prst="rect">
            <a:avLst/>
          </a:prstGeom>
          <a:solidFill>
            <a:srgbClr val="FFFFFF"/>
          </a:solidFill>
          <a:ln>
            <a:solidFill>
              <a:srgbClr val="000000"/>
            </a:solidFill>
            <a:miter lim="800000"/>
            <a:headEnd/>
            <a:tailEnd/>
          </a:ln>
        </p:spPr>
        <p:txBody>
          <a:bodyPr lIns="91426" tIns="45714" rIns="91426" bIns="45714"/>
          <a:lstStyle/>
          <a:p>
            <a:r>
              <a:rPr lang="el-GR" b="1">
                <a:solidFill>
                  <a:srgbClr val="00AEF0"/>
                </a:solidFill>
                <a:cs typeface="Arial" panose="020B0604020202020204" pitchFamily="34" charset="0"/>
              </a:rPr>
              <a:t>Figure 20.13</a:t>
            </a:r>
          </a:p>
          <a:p>
            <a:r>
              <a:rPr lang="el-GR" b="1">
                <a:solidFill>
                  <a:srgbClr val="00AEF0"/>
                </a:solidFill>
                <a:cs typeface="Arial" panose="020B0604020202020204" pitchFamily="34" charset="0"/>
              </a:rPr>
              <a:t>Natural capital degradation</a:t>
            </a:r>
            <a:r>
              <a:rPr lang="el-GR">
                <a:solidFill>
                  <a:srgbClr val="292526"/>
                </a:solidFill>
                <a:cs typeface="Arial" panose="020B0604020202020204" pitchFamily="34" charset="0"/>
              </a:rPr>
              <a:t>: possible effects of global warming on the geographic range of beech trees based on ecological evidence and computer models. According to one projection, if CO</a:t>
            </a:r>
            <a:r>
              <a:rPr lang="el-GR" baseline="-25000">
                <a:solidFill>
                  <a:srgbClr val="292526"/>
                </a:solidFill>
                <a:cs typeface="Arial" panose="020B0604020202020204" pitchFamily="34" charset="0"/>
              </a:rPr>
              <a:t>2</a:t>
            </a:r>
            <a:r>
              <a:rPr lang="el-GR">
                <a:solidFill>
                  <a:srgbClr val="292526"/>
                </a:solidFill>
                <a:cs typeface="Arial" panose="020B0604020202020204" pitchFamily="34" charset="0"/>
              </a:rPr>
              <a:t> emissions doubled between 1990 and 2050, beech trees (now common throughout the eastern United States) would survive only in a greatly reduced range in northern Maine and southeastern Canada. Similarly, native sugar maples would likely disappear in the northeastern United States. QUESTION: </a:t>
            </a:r>
            <a:r>
              <a:rPr lang="el-GR" i="1">
                <a:solidFill>
                  <a:srgbClr val="292526"/>
                </a:solidFill>
                <a:cs typeface="Arial" panose="020B0604020202020204" pitchFamily="34" charset="0"/>
              </a:rPr>
              <a:t>What difference does it make if the range of beech trees changes? </a:t>
            </a:r>
            <a:r>
              <a:rPr lang="el-GR">
                <a:solidFill>
                  <a:srgbClr val="292526"/>
                </a:solidFill>
                <a:cs typeface="Arial" panose="020B0604020202020204" pitchFamily="34" charset="0"/>
              </a:rPr>
              <a:t>(Data from Margaret B. Davis and Catherine Zabinski, University of Minnesota)</a:t>
            </a:r>
            <a:endParaRPr lang="el-GR">
              <a:solidFill>
                <a:srgbClr val="000000"/>
              </a:solidFill>
              <a:cs typeface="Arial" panose="020B0604020202020204" pitchFamily="34" charset="0"/>
            </a:endParaRPr>
          </a:p>
        </p:txBody>
      </p:sp>
    </p:spTree>
    <p:extLst>
      <p:ext uri="{BB962C8B-B14F-4D97-AF65-F5344CB8AC3E}">
        <p14:creationId xmlns:p14="http://schemas.microsoft.com/office/powerpoint/2010/main" val="381083871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EE8560-EB61-4336-BCF7-448256533990}" type="slidenum">
              <a:rPr lang="en-US"/>
              <a:pPr/>
              <a:t>89</a:t>
            </a:fld>
            <a:endParaRPr lang="en-US"/>
          </a:p>
        </p:txBody>
      </p:sp>
      <p:sp>
        <p:nvSpPr>
          <p:cNvPr id="119810"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1981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161556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0725E8-CAEA-4942-BCF1-EA5D7452838A}" type="slidenum">
              <a:rPr lang="en-US"/>
              <a:pPr/>
              <a:t>9</a:t>
            </a:fld>
            <a:endParaRPr lang="en-US"/>
          </a:p>
        </p:txBody>
      </p:sp>
      <p:sp>
        <p:nvSpPr>
          <p:cNvPr id="35842"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3584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697874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F39B2C1-A048-42D7-B16C-A3CA2DEBDC63}" type="datetime12">
              <a:rPr lang="en-GB" smtClean="0"/>
              <a:t>7:03 AM</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7E145D-B0CC-4A72-8143-D6BADD6C662B}" type="slidenum">
              <a:rPr lang="en-GB" smtClean="0"/>
              <a:t>‹#›</a:t>
            </a:fld>
            <a:endParaRPr lang="en-GB"/>
          </a:p>
        </p:txBody>
      </p:sp>
    </p:spTree>
    <p:extLst>
      <p:ext uri="{BB962C8B-B14F-4D97-AF65-F5344CB8AC3E}">
        <p14:creationId xmlns:p14="http://schemas.microsoft.com/office/powerpoint/2010/main" val="3008669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7BA2FA-355C-4000-A8D6-9A841300D181}" type="datetime12">
              <a:rPr lang="en-GB" smtClean="0"/>
              <a:t>7:03 AM</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7E145D-B0CC-4A72-8143-D6BADD6C662B}" type="slidenum">
              <a:rPr lang="en-GB" smtClean="0"/>
              <a:t>‹#›</a:t>
            </a:fld>
            <a:endParaRPr lang="en-GB"/>
          </a:p>
        </p:txBody>
      </p:sp>
    </p:spTree>
    <p:extLst>
      <p:ext uri="{BB962C8B-B14F-4D97-AF65-F5344CB8AC3E}">
        <p14:creationId xmlns:p14="http://schemas.microsoft.com/office/powerpoint/2010/main" val="4268302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531DF91-3EDC-424E-A2D3-6AB8E62D493D}" type="datetime12">
              <a:rPr lang="en-GB" smtClean="0"/>
              <a:t>7:03 AM</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7E145D-B0CC-4A72-8143-D6BADD6C662B}" type="slidenum">
              <a:rPr lang="en-GB" smtClean="0"/>
              <a:t>‹#›</a:t>
            </a:fld>
            <a:endParaRPr lang="en-GB"/>
          </a:p>
        </p:txBody>
      </p:sp>
    </p:spTree>
    <p:extLst>
      <p:ext uri="{BB962C8B-B14F-4D97-AF65-F5344CB8AC3E}">
        <p14:creationId xmlns:p14="http://schemas.microsoft.com/office/powerpoint/2010/main" val="1017327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CBB24BD-7456-4888-A1A3-6B48284B83F4}" type="datetime12">
              <a:rPr lang="en-GB" smtClean="0"/>
              <a:t>7:03 AM</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7E145D-B0CC-4A72-8143-D6BADD6C662B}" type="slidenum">
              <a:rPr lang="en-GB" smtClean="0"/>
              <a:t>‹#›</a:t>
            </a:fld>
            <a:endParaRPr lang="en-GB"/>
          </a:p>
        </p:txBody>
      </p:sp>
    </p:spTree>
    <p:extLst>
      <p:ext uri="{BB962C8B-B14F-4D97-AF65-F5344CB8AC3E}">
        <p14:creationId xmlns:p14="http://schemas.microsoft.com/office/powerpoint/2010/main" val="549699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49AC69-E9AC-477E-B317-84CFB71369D5}" type="datetime12">
              <a:rPr lang="en-GB" smtClean="0"/>
              <a:t>7:03 AM</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7E145D-B0CC-4A72-8143-D6BADD6C662B}" type="slidenum">
              <a:rPr lang="en-GB" smtClean="0"/>
              <a:t>‹#›</a:t>
            </a:fld>
            <a:endParaRPr lang="en-GB"/>
          </a:p>
        </p:txBody>
      </p:sp>
    </p:spTree>
    <p:extLst>
      <p:ext uri="{BB962C8B-B14F-4D97-AF65-F5344CB8AC3E}">
        <p14:creationId xmlns:p14="http://schemas.microsoft.com/office/powerpoint/2010/main" val="3248105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FBE3360-4023-49B4-BA4B-A5302D1EA6C5}" type="datetime12">
              <a:rPr lang="en-GB" smtClean="0"/>
              <a:t>7:03 AM</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7E145D-B0CC-4A72-8143-D6BADD6C662B}" type="slidenum">
              <a:rPr lang="en-GB" smtClean="0"/>
              <a:t>‹#›</a:t>
            </a:fld>
            <a:endParaRPr lang="en-GB"/>
          </a:p>
        </p:txBody>
      </p:sp>
    </p:spTree>
    <p:extLst>
      <p:ext uri="{BB962C8B-B14F-4D97-AF65-F5344CB8AC3E}">
        <p14:creationId xmlns:p14="http://schemas.microsoft.com/office/powerpoint/2010/main" val="1473537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9651664-6CE2-4B70-B8F3-75DCE2429367}" type="datetime12">
              <a:rPr lang="en-GB" smtClean="0"/>
              <a:t>7:03 AM</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57E145D-B0CC-4A72-8143-D6BADD6C662B}" type="slidenum">
              <a:rPr lang="en-GB" smtClean="0"/>
              <a:t>‹#›</a:t>
            </a:fld>
            <a:endParaRPr lang="en-GB"/>
          </a:p>
        </p:txBody>
      </p:sp>
    </p:spTree>
    <p:extLst>
      <p:ext uri="{BB962C8B-B14F-4D97-AF65-F5344CB8AC3E}">
        <p14:creationId xmlns:p14="http://schemas.microsoft.com/office/powerpoint/2010/main" val="2151150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0B971A3-20CA-4254-BA2E-6B2F09C7872F}" type="datetime12">
              <a:rPr lang="en-GB" smtClean="0"/>
              <a:t>7:03 AM</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57E145D-B0CC-4A72-8143-D6BADD6C662B}" type="slidenum">
              <a:rPr lang="en-GB" smtClean="0"/>
              <a:t>‹#›</a:t>
            </a:fld>
            <a:endParaRPr lang="en-GB"/>
          </a:p>
        </p:txBody>
      </p:sp>
    </p:spTree>
    <p:extLst>
      <p:ext uri="{BB962C8B-B14F-4D97-AF65-F5344CB8AC3E}">
        <p14:creationId xmlns:p14="http://schemas.microsoft.com/office/powerpoint/2010/main" val="1001087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ACFB73-EF38-4E19-8084-0726025FCC56}" type="datetime12">
              <a:rPr lang="en-GB" smtClean="0"/>
              <a:t>7:03 AM</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57E145D-B0CC-4A72-8143-D6BADD6C662B}" type="slidenum">
              <a:rPr lang="en-GB" smtClean="0"/>
              <a:t>‹#›</a:t>
            </a:fld>
            <a:endParaRPr lang="en-GB"/>
          </a:p>
        </p:txBody>
      </p:sp>
    </p:spTree>
    <p:extLst>
      <p:ext uri="{BB962C8B-B14F-4D97-AF65-F5344CB8AC3E}">
        <p14:creationId xmlns:p14="http://schemas.microsoft.com/office/powerpoint/2010/main" val="3170385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8DBBA9-FCD1-4E60-B334-AED55FC8994A}" type="datetime12">
              <a:rPr lang="en-GB" smtClean="0"/>
              <a:t>7:03 AM</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7E145D-B0CC-4A72-8143-D6BADD6C662B}" type="slidenum">
              <a:rPr lang="en-GB" smtClean="0"/>
              <a:t>‹#›</a:t>
            </a:fld>
            <a:endParaRPr lang="en-GB"/>
          </a:p>
        </p:txBody>
      </p:sp>
    </p:spTree>
    <p:extLst>
      <p:ext uri="{BB962C8B-B14F-4D97-AF65-F5344CB8AC3E}">
        <p14:creationId xmlns:p14="http://schemas.microsoft.com/office/powerpoint/2010/main" val="2505622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A91F9E-E02D-4DE3-B7A6-CCDE0C498BAE}" type="datetime12">
              <a:rPr lang="en-GB" smtClean="0"/>
              <a:t>7:03 AM</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7E145D-B0CC-4A72-8143-D6BADD6C662B}" type="slidenum">
              <a:rPr lang="en-GB" smtClean="0"/>
              <a:t>‹#›</a:t>
            </a:fld>
            <a:endParaRPr lang="en-GB"/>
          </a:p>
        </p:txBody>
      </p:sp>
    </p:spTree>
    <p:extLst>
      <p:ext uri="{BB962C8B-B14F-4D97-AF65-F5344CB8AC3E}">
        <p14:creationId xmlns:p14="http://schemas.microsoft.com/office/powerpoint/2010/main" val="298197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88E3F5-82C7-4A38-9C6A-DC7E4DD2BF7E}" type="datetime12">
              <a:rPr lang="en-GB" smtClean="0"/>
              <a:t>7:03 AM</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7E145D-B0CC-4A72-8143-D6BADD6C662B}" type="slidenum">
              <a:rPr lang="en-GB" smtClean="0"/>
              <a:t>‹#›</a:t>
            </a:fld>
            <a:endParaRPr lang="en-GB"/>
          </a:p>
        </p:txBody>
      </p:sp>
    </p:spTree>
    <p:extLst>
      <p:ext uri="{BB962C8B-B14F-4D97-AF65-F5344CB8AC3E}">
        <p14:creationId xmlns:p14="http://schemas.microsoft.com/office/powerpoint/2010/main" val="1992630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8.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7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8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0.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8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2.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8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5.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8.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a:spLocks noChangeAspect="1"/>
          </p:cNvSpPr>
          <p:nvPr/>
        </p:nvSpPr>
        <p:spPr>
          <a:xfrm>
            <a:off x="1124803" y="0"/>
            <a:ext cx="10967113" cy="4154984"/>
          </a:xfrm>
          <a:prstGeom prst="rect">
            <a:avLst/>
          </a:prstGeom>
        </p:spPr>
        <p:txBody>
          <a:bodyPr wrap="square">
            <a:spAutoFit/>
          </a:bodyPr>
          <a:lstStyle/>
          <a:p>
            <a:r>
              <a:rPr lang="en-GB" sz="4400" dirty="0" smtClean="0"/>
              <a:t>Concept of climate and weather</a:t>
            </a:r>
          </a:p>
          <a:p>
            <a:pPr marL="571500" indent="-571500">
              <a:buFont typeface="Arial" panose="020B0604020202020204" pitchFamily="34" charset="0"/>
              <a:buChar char="•"/>
            </a:pPr>
            <a:r>
              <a:rPr lang="en-GB" sz="3600" dirty="0" smtClean="0"/>
              <a:t>Weather of an area is the total physical conditions of the lower atmosphere over the area for hours or days as can be measured as temperature, precipitation, humidity, direction and speed of wind, cloud cover, sunshine and others.</a:t>
            </a:r>
          </a:p>
          <a:p>
            <a:endParaRPr lang="en-GB" sz="4000" dirty="0"/>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2FCE940-78E6-4138-987C-B696396999FE}" type="datetime12">
              <a:rPr lang="en-GB" smtClean="0">
                <a:solidFill>
                  <a:schemeClr val="bg1"/>
                </a:solidFill>
              </a:rPr>
              <a:t>7:03 AM</a:t>
            </a:fld>
            <a:endParaRPr lang="en-GB" dirty="0">
              <a:solidFill>
                <a:schemeClr val="bg1"/>
              </a:solidFill>
            </a:endParaRPr>
          </a:p>
        </p:txBody>
      </p:sp>
      <p:sp>
        <p:nvSpPr>
          <p:cNvPr id="7" name="Slide Number Placeholder 6"/>
          <p:cNvSpPr>
            <a:spLocks noGrp="1"/>
          </p:cNvSpPr>
          <p:nvPr>
            <p:ph type="sldNum" sz="quarter" idx="12"/>
          </p:nvPr>
        </p:nvSpPr>
        <p:spPr>
          <a:xfrm>
            <a:off x="11715466" y="6492875"/>
            <a:ext cx="476534" cy="365125"/>
          </a:xfrm>
        </p:spPr>
        <p:txBody>
          <a:bodyPr/>
          <a:lstStyle/>
          <a:p>
            <a:fld id="{457E145D-B0CC-4A72-8143-D6BADD6C662B}" type="slidenum">
              <a:rPr lang="en-GB" smtClean="0"/>
              <a:t>1</a:t>
            </a:fld>
            <a:endParaRPr lang="en-GB"/>
          </a:p>
        </p:txBody>
      </p:sp>
    </p:spTree>
    <p:extLst>
      <p:ext uri="{BB962C8B-B14F-4D97-AF65-F5344CB8AC3E}">
        <p14:creationId xmlns:p14="http://schemas.microsoft.com/office/powerpoint/2010/main" val="12732645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05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8514" y="-14288"/>
            <a:ext cx="5514975" cy="6886576"/>
          </a:xfrm>
          <a:prstGeom prst="rect">
            <a:avLst/>
          </a:prstGeom>
          <a:noFill/>
          <a:extLst>
            <a:ext uri="{909E8E84-426E-40DD-AFC4-6F175D3DCCD1}">
              <a14:hiddenFill xmlns:a14="http://schemas.microsoft.com/office/drawing/2010/main">
                <a:solidFill>
                  <a:srgbClr val="FFFFFF"/>
                </a:solidFill>
              </a14:hiddenFill>
            </a:ext>
          </a:extLst>
        </p:spPr>
      </p:pic>
      <p:sp>
        <p:nvSpPr>
          <p:cNvPr id="36867" name="Rectangle 3" hidden="1"/>
          <p:cNvSpPr>
            <a:spLocks noGrp="1" noChangeArrowheads="1"/>
          </p:cNvSpPr>
          <p:nvPr>
            <p:ph type="title"/>
          </p:nvPr>
        </p:nvSpPr>
        <p:spPr/>
        <p:txBody>
          <a:bodyPr/>
          <a:lstStyle/>
          <a:p>
            <a:endParaRPr lang="en-US" sz="1800" b="1"/>
          </a:p>
        </p:txBody>
      </p:sp>
      <p:sp>
        <p:nvSpPr>
          <p:cNvPr id="36869" name="Rectangle 5"/>
          <p:cNvSpPr>
            <a:spLocks noChangeArrowheads="1"/>
          </p:cNvSpPr>
          <p:nvPr/>
        </p:nvSpPr>
        <p:spPr bwMode="auto">
          <a:xfrm>
            <a:off x="3810001" y="3962401"/>
            <a:ext cx="82875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Warm,</a:t>
            </a:r>
          </a:p>
          <a:p>
            <a:pPr eaLnBrk="1" hangingPunct="1"/>
            <a:r>
              <a:rPr lang="en-US" b="1"/>
              <a:t>dry air</a:t>
            </a:r>
          </a:p>
        </p:txBody>
      </p:sp>
      <p:sp>
        <p:nvSpPr>
          <p:cNvPr id="36870" name="Rectangle 6"/>
          <p:cNvSpPr>
            <a:spLocks noChangeArrowheads="1"/>
          </p:cNvSpPr>
          <p:nvPr/>
        </p:nvSpPr>
        <p:spPr bwMode="auto">
          <a:xfrm>
            <a:off x="4572000" y="4648201"/>
            <a:ext cx="280448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Flows toward low pressure,</a:t>
            </a:r>
          </a:p>
          <a:p>
            <a:pPr eaLnBrk="1" hangingPunct="1"/>
            <a:r>
              <a:rPr lang="en-US" b="1"/>
              <a:t>picks up moisture and heat</a:t>
            </a:r>
          </a:p>
        </p:txBody>
      </p:sp>
      <p:sp>
        <p:nvSpPr>
          <p:cNvPr id="36871" name="Rectangle 7"/>
          <p:cNvSpPr>
            <a:spLocks noChangeArrowheads="1"/>
          </p:cNvSpPr>
          <p:nvPr/>
        </p:nvSpPr>
        <p:spPr bwMode="auto">
          <a:xfrm>
            <a:off x="4572000" y="5378450"/>
            <a:ext cx="2895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r>
              <a:rPr lang="en-US" b="1"/>
              <a:t>Moist surface warmed by sun</a:t>
            </a:r>
          </a:p>
        </p:txBody>
      </p:sp>
      <p:sp>
        <p:nvSpPr>
          <p:cNvPr id="36872" name="Rectangle 8"/>
          <p:cNvSpPr>
            <a:spLocks noChangeArrowheads="1"/>
          </p:cNvSpPr>
          <p:nvPr/>
        </p:nvSpPr>
        <p:spPr bwMode="auto">
          <a:xfrm>
            <a:off x="3494200" y="5334001"/>
            <a:ext cx="115865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HIGH</a:t>
            </a:r>
          </a:p>
          <a:p>
            <a:pPr algn="ctr" eaLnBrk="1" hangingPunct="1"/>
            <a:r>
              <a:rPr lang="en-US" b="1"/>
              <a:t>PRESSURE</a:t>
            </a:r>
          </a:p>
        </p:txBody>
      </p:sp>
      <p:sp>
        <p:nvSpPr>
          <p:cNvPr id="36873" name="Rectangle 9"/>
          <p:cNvSpPr>
            <a:spLocks noChangeArrowheads="1"/>
          </p:cNvSpPr>
          <p:nvPr/>
        </p:nvSpPr>
        <p:spPr bwMode="auto">
          <a:xfrm>
            <a:off x="7609000" y="5334001"/>
            <a:ext cx="115865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LOW </a:t>
            </a:r>
          </a:p>
          <a:p>
            <a:pPr algn="ctr" eaLnBrk="1" hangingPunct="1"/>
            <a:r>
              <a:rPr lang="en-US" b="1"/>
              <a:t>PRESSURE</a:t>
            </a:r>
          </a:p>
        </p:txBody>
      </p:sp>
      <p:sp>
        <p:nvSpPr>
          <p:cNvPr id="36874" name="Rectangle 10"/>
          <p:cNvSpPr>
            <a:spLocks noChangeArrowheads="1"/>
          </p:cNvSpPr>
          <p:nvPr/>
        </p:nvSpPr>
        <p:spPr bwMode="auto">
          <a:xfrm>
            <a:off x="3276600" y="3062288"/>
            <a:ext cx="2971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b="1"/>
              <a:t>Falls, is compressed, warms</a:t>
            </a:r>
          </a:p>
        </p:txBody>
      </p:sp>
      <p:sp>
        <p:nvSpPr>
          <p:cNvPr id="36875" name="Rectangle 11"/>
          <p:cNvSpPr>
            <a:spLocks noChangeArrowheads="1"/>
          </p:cNvSpPr>
          <p:nvPr/>
        </p:nvSpPr>
        <p:spPr bwMode="auto">
          <a:xfrm>
            <a:off x="6324600" y="3033713"/>
            <a:ext cx="21756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Rises, expands, cools</a:t>
            </a:r>
          </a:p>
        </p:txBody>
      </p:sp>
      <p:sp>
        <p:nvSpPr>
          <p:cNvPr id="36876" name="Rectangle 12"/>
          <p:cNvSpPr>
            <a:spLocks noChangeArrowheads="1"/>
          </p:cNvSpPr>
          <p:nvPr/>
        </p:nvSpPr>
        <p:spPr bwMode="auto">
          <a:xfrm>
            <a:off x="7228000" y="1141413"/>
            <a:ext cx="115865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HIGH </a:t>
            </a:r>
          </a:p>
          <a:p>
            <a:pPr algn="ctr" eaLnBrk="1" hangingPunct="1"/>
            <a:r>
              <a:rPr lang="en-US" b="1"/>
              <a:t>PRESSURE</a:t>
            </a:r>
          </a:p>
          <a:p>
            <a:pPr algn="ctr" eaLnBrk="1" hangingPunct="1"/>
            <a:endParaRPr lang="en-US" b="1"/>
          </a:p>
        </p:txBody>
      </p:sp>
      <p:sp>
        <p:nvSpPr>
          <p:cNvPr id="36877" name="Rectangle 13"/>
          <p:cNvSpPr>
            <a:spLocks noChangeArrowheads="1"/>
          </p:cNvSpPr>
          <p:nvPr/>
        </p:nvSpPr>
        <p:spPr bwMode="auto">
          <a:xfrm>
            <a:off x="5197068" y="1371601"/>
            <a:ext cx="179786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Heat released</a:t>
            </a:r>
            <a:br>
              <a:rPr lang="en-US" b="1"/>
            </a:br>
            <a:r>
              <a:rPr lang="en-US" b="1"/>
              <a:t>radiates to space</a:t>
            </a:r>
          </a:p>
        </p:txBody>
      </p:sp>
      <p:sp>
        <p:nvSpPr>
          <p:cNvPr id="36878" name="Rectangle 14"/>
          <p:cNvSpPr>
            <a:spLocks noChangeArrowheads="1"/>
          </p:cNvSpPr>
          <p:nvPr/>
        </p:nvSpPr>
        <p:spPr bwMode="auto">
          <a:xfrm>
            <a:off x="3875200" y="1143001"/>
            <a:ext cx="115865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LOW</a:t>
            </a:r>
          </a:p>
          <a:p>
            <a:pPr algn="ctr" eaLnBrk="1" hangingPunct="1"/>
            <a:r>
              <a:rPr lang="en-US" b="1"/>
              <a:t>PRESSURE</a:t>
            </a:r>
          </a:p>
        </p:txBody>
      </p:sp>
      <p:sp>
        <p:nvSpPr>
          <p:cNvPr id="36879" name="Rectangle 15"/>
          <p:cNvSpPr>
            <a:spLocks noChangeArrowheads="1"/>
          </p:cNvSpPr>
          <p:nvPr/>
        </p:nvSpPr>
        <p:spPr bwMode="auto">
          <a:xfrm>
            <a:off x="7184001" y="1773238"/>
            <a:ext cx="1360949"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lnSpc>
                <a:spcPct val="90000"/>
              </a:lnSpc>
            </a:pPr>
            <a:r>
              <a:rPr lang="en-US" sz="1600" b="1"/>
              <a:t>Condensation</a:t>
            </a:r>
          </a:p>
          <a:p>
            <a:pPr algn="ctr" eaLnBrk="1" hangingPunct="1">
              <a:lnSpc>
                <a:spcPct val="90000"/>
              </a:lnSpc>
            </a:pPr>
            <a:r>
              <a:rPr lang="en-US" sz="1600" b="1"/>
              <a:t>and </a:t>
            </a:r>
          </a:p>
          <a:p>
            <a:pPr algn="ctr" eaLnBrk="1" hangingPunct="1">
              <a:lnSpc>
                <a:spcPct val="90000"/>
              </a:lnSpc>
            </a:pPr>
            <a:r>
              <a:rPr lang="en-US" sz="1600" b="1"/>
              <a:t>precipitation</a:t>
            </a:r>
          </a:p>
        </p:txBody>
      </p:sp>
      <p:sp>
        <p:nvSpPr>
          <p:cNvPr id="36880" name="Rectangle 16"/>
          <p:cNvSpPr>
            <a:spLocks noChangeArrowheads="1"/>
          </p:cNvSpPr>
          <p:nvPr/>
        </p:nvSpPr>
        <p:spPr bwMode="auto">
          <a:xfrm>
            <a:off x="3808032" y="1905001"/>
            <a:ext cx="108978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Cool, dry </a:t>
            </a:r>
          </a:p>
          <a:p>
            <a:pPr algn="ctr" eaLnBrk="1" hangingPunct="1"/>
            <a:r>
              <a:rPr lang="en-US" b="1"/>
              <a:t>air</a:t>
            </a:r>
          </a:p>
        </p:txBody>
      </p:sp>
      <p:sp>
        <p:nvSpPr>
          <p:cNvPr id="36881" name="Rectangle 17"/>
          <p:cNvSpPr>
            <a:spLocks noChangeArrowheads="1"/>
          </p:cNvSpPr>
          <p:nvPr/>
        </p:nvSpPr>
        <p:spPr bwMode="auto">
          <a:xfrm>
            <a:off x="7282216" y="3962401"/>
            <a:ext cx="106291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Hot, wet </a:t>
            </a:r>
          </a:p>
          <a:p>
            <a:pPr algn="ctr" eaLnBrk="1" hangingPunct="1"/>
            <a:r>
              <a:rPr lang="en-US" b="1"/>
              <a:t>air</a:t>
            </a:r>
          </a:p>
        </p:txBody>
      </p:sp>
      <p:sp>
        <p:nvSpPr>
          <p:cNvPr id="18" name="Rectangle 17"/>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p:cNvPicPr>
            <a:picLocks noChangeAspect="1"/>
          </p:cNvPicPr>
          <p:nvPr/>
        </p:nvPicPr>
        <p:blipFill>
          <a:blip r:embed="rId4"/>
          <a:stretch>
            <a:fillRect/>
          </a:stretch>
        </p:blipFill>
        <p:spPr>
          <a:xfrm>
            <a:off x="0" y="0"/>
            <a:ext cx="883997" cy="603556"/>
          </a:xfrm>
          <a:prstGeom prst="rect">
            <a:avLst/>
          </a:prstGeom>
        </p:spPr>
      </p:pic>
      <p:sp>
        <p:nvSpPr>
          <p:cNvPr id="20"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BF592FE8-9E17-481D-9BDB-B63B08473BF4}"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10</a:t>
            </a:fld>
            <a:endParaRPr lang="en-GB"/>
          </a:p>
        </p:txBody>
      </p:sp>
    </p:spTree>
    <p:extLst>
      <p:ext uri="{BB962C8B-B14F-4D97-AF65-F5344CB8AC3E}">
        <p14:creationId xmlns:p14="http://schemas.microsoft.com/office/powerpoint/2010/main" val="28616967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t>Convection Cells</a:t>
            </a:r>
          </a:p>
        </p:txBody>
      </p:sp>
      <p:sp>
        <p:nvSpPr>
          <p:cNvPr id="38915" name="Rectangle 3"/>
          <p:cNvSpPr>
            <a:spLocks noGrp="1" noChangeArrowheads="1"/>
          </p:cNvSpPr>
          <p:nvPr>
            <p:ph type="body" idx="1"/>
          </p:nvPr>
        </p:nvSpPr>
        <p:spPr>
          <a:xfrm>
            <a:off x="6019801" y="1371600"/>
            <a:ext cx="4467225" cy="5257800"/>
          </a:xfrm>
        </p:spPr>
        <p:txBody>
          <a:bodyPr/>
          <a:lstStyle/>
          <a:p>
            <a:r>
              <a:rPr lang="en-US"/>
              <a:t>Heat and moisture are distributed over the earth’s surface by vertical currents, which form six giant convection cells at different latitudes.</a:t>
            </a:r>
          </a:p>
        </p:txBody>
      </p:sp>
      <p:pic>
        <p:nvPicPr>
          <p:cNvPr id="38917" name="Picture1" descr="05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143000"/>
            <a:ext cx="3678238" cy="554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a:stretch>
            <a:fillRect/>
          </a:stretch>
        </p:blipFill>
        <p:spPr>
          <a:xfrm>
            <a:off x="0" y="0"/>
            <a:ext cx="883997" cy="603556"/>
          </a:xfrm>
          <a:prstGeom prst="rect">
            <a:avLst/>
          </a:prstGeom>
        </p:spPr>
      </p:pic>
      <p:sp>
        <p:nvSpPr>
          <p:cNvPr id="8"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9928F725-5C05-4901-B64D-480D3AFED44B}"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11</a:t>
            </a:fld>
            <a:endParaRPr lang="en-GB"/>
          </a:p>
        </p:txBody>
      </p:sp>
    </p:spTree>
    <p:extLst>
      <p:ext uri="{BB962C8B-B14F-4D97-AF65-F5344CB8AC3E}">
        <p14:creationId xmlns:p14="http://schemas.microsoft.com/office/powerpoint/2010/main" val="12429875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05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5776" y="152400"/>
            <a:ext cx="3262313" cy="6629400"/>
          </a:xfrm>
          <a:prstGeom prst="rect">
            <a:avLst/>
          </a:prstGeom>
          <a:noFill/>
          <a:extLst>
            <a:ext uri="{909E8E84-426E-40DD-AFC4-6F175D3DCCD1}">
              <a14:hiddenFill xmlns:a14="http://schemas.microsoft.com/office/drawing/2010/main">
                <a:solidFill>
                  <a:srgbClr val="FFFFFF"/>
                </a:solidFill>
              </a14:hiddenFill>
            </a:ext>
          </a:extLst>
        </p:spPr>
      </p:pic>
      <p:sp>
        <p:nvSpPr>
          <p:cNvPr id="40963" name="Rectangle 3" hidden="1"/>
          <p:cNvSpPr>
            <a:spLocks noGrp="1" noChangeArrowheads="1"/>
          </p:cNvSpPr>
          <p:nvPr>
            <p:ph type="title"/>
          </p:nvPr>
        </p:nvSpPr>
        <p:spPr/>
        <p:txBody>
          <a:bodyPr/>
          <a:lstStyle/>
          <a:p>
            <a:endParaRPr lang="en-US" sz="1400"/>
          </a:p>
        </p:txBody>
      </p:sp>
      <p:sp>
        <p:nvSpPr>
          <p:cNvPr id="40965" name="Rectangle 5"/>
          <p:cNvSpPr>
            <a:spLocks noChangeArrowheads="1"/>
          </p:cNvSpPr>
          <p:nvPr/>
        </p:nvSpPr>
        <p:spPr bwMode="auto">
          <a:xfrm>
            <a:off x="4419601" y="1"/>
            <a:ext cx="106792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Cell 3 North</a:t>
            </a:r>
          </a:p>
        </p:txBody>
      </p:sp>
      <p:sp>
        <p:nvSpPr>
          <p:cNvPr id="40966" name="Rectangle 6"/>
          <p:cNvSpPr>
            <a:spLocks noChangeArrowheads="1"/>
          </p:cNvSpPr>
          <p:nvPr/>
        </p:nvSpPr>
        <p:spPr bwMode="auto">
          <a:xfrm>
            <a:off x="5791201" y="581025"/>
            <a:ext cx="176727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Moist air rises — rain</a:t>
            </a:r>
            <a:r>
              <a:rPr lang="en-US" sz="1400"/>
              <a:t/>
            </a:r>
            <a:br>
              <a:rPr lang="en-US" sz="1400"/>
            </a:br>
            <a:endParaRPr lang="en-US" sz="1400"/>
          </a:p>
        </p:txBody>
      </p:sp>
      <p:sp>
        <p:nvSpPr>
          <p:cNvPr id="40967" name="Rectangle 7"/>
          <p:cNvSpPr>
            <a:spLocks noChangeArrowheads="1"/>
          </p:cNvSpPr>
          <p:nvPr/>
        </p:nvSpPr>
        <p:spPr bwMode="auto">
          <a:xfrm>
            <a:off x="6629401" y="1114426"/>
            <a:ext cx="106792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Cell 2 North</a:t>
            </a:r>
          </a:p>
        </p:txBody>
      </p:sp>
      <p:sp>
        <p:nvSpPr>
          <p:cNvPr id="40968" name="Rectangle 8"/>
          <p:cNvSpPr>
            <a:spLocks noChangeArrowheads="1"/>
          </p:cNvSpPr>
          <p:nvPr/>
        </p:nvSpPr>
        <p:spPr bwMode="auto">
          <a:xfrm>
            <a:off x="6934201" y="1571625"/>
            <a:ext cx="84907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Cool, dry</a:t>
            </a:r>
          </a:p>
          <a:p>
            <a:pPr eaLnBrk="1" hangingPunct="1"/>
            <a:r>
              <a:rPr lang="en-US" sz="1400" b="1"/>
              <a:t>air falls</a:t>
            </a:r>
          </a:p>
        </p:txBody>
      </p:sp>
      <p:sp>
        <p:nvSpPr>
          <p:cNvPr id="40969" name="Rectangle 9"/>
          <p:cNvSpPr>
            <a:spLocks noChangeArrowheads="1"/>
          </p:cNvSpPr>
          <p:nvPr/>
        </p:nvSpPr>
        <p:spPr bwMode="auto">
          <a:xfrm>
            <a:off x="7391401" y="2409826"/>
            <a:ext cx="106792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Cell 1 North</a:t>
            </a:r>
          </a:p>
        </p:txBody>
      </p:sp>
      <p:sp>
        <p:nvSpPr>
          <p:cNvPr id="40970" name="Rectangle 10"/>
          <p:cNvSpPr>
            <a:spLocks noChangeArrowheads="1"/>
          </p:cNvSpPr>
          <p:nvPr/>
        </p:nvSpPr>
        <p:spPr bwMode="auto">
          <a:xfrm>
            <a:off x="7543800" y="2970213"/>
            <a:ext cx="23622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sz="1400" b="1"/>
              <a:t>Moist air rises,</a:t>
            </a:r>
          </a:p>
          <a:p>
            <a:pPr eaLnBrk="1" hangingPunct="1"/>
            <a:r>
              <a:rPr lang="en-US" sz="1400" b="1"/>
              <a:t>cools, and releases</a:t>
            </a:r>
          </a:p>
          <a:p>
            <a:pPr eaLnBrk="1" hangingPunct="1"/>
            <a:r>
              <a:rPr lang="en-US" sz="1400" b="1"/>
              <a:t>Moisture as rain</a:t>
            </a:r>
          </a:p>
        </p:txBody>
      </p:sp>
      <p:sp>
        <p:nvSpPr>
          <p:cNvPr id="40971" name="Rectangle 11"/>
          <p:cNvSpPr>
            <a:spLocks noChangeArrowheads="1"/>
          </p:cNvSpPr>
          <p:nvPr/>
        </p:nvSpPr>
        <p:spPr bwMode="auto">
          <a:xfrm>
            <a:off x="7391400" y="4314826"/>
            <a:ext cx="106631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Cell 1 South</a:t>
            </a:r>
          </a:p>
        </p:txBody>
      </p:sp>
      <p:sp>
        <p:nvSpPr>
          <p:cNvPr id="40972" name="Rectangle 12"/>
          <p:cNvSpPr>
            <a:spLocks noChangeArrowheads="1"/>
          </p:cNvSpPr>
          <p:nvPr/>
        </p:nvSpPr>
        <p:spPr bwMode="auto">
          <a:xfrm>
            <a:off x="6665914" y="4624388"/>
            <a:ext cx="84907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Cool, dry</a:t>
            </a:r>
          </a:p>
          <a:p>
            <a:pPr eaLnBrk="1" hangingPunct="1"/>
            <a:r>
              <a:rPr lang="en-US" sz="1400" b="1"/>
              <a:t>air falls</a:t>
            </a:r>
          </a:p>
        </p:txBody>
      </p:sp>
      <p:sp>
        <p:nvSpPr>
          <p:cNvPr id="40973" name="Rectangle 13"/>
          <p:cNvSpPr>
            <a:spLocks noChangeArrowheads="1"/>
          </p:cNvSpPr>
          <p:nvPr/>
        </p:nvSpPr>
        <p:spPr bwMode="auto">
          <a:xfrm>
            <a:off x="6629400" y="5381626"/>
            <a:ext cx="106631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Cell 2 South</a:t>
            </a:r>
          </a:p>
        </p:txBody>
      </p:sp>
      <p:sp>
        <p:nvSpPr>
          <p:cNvPr id="40974" name="Rectangle 14"/>
          <p:cNvSpPr>
            <a:spLocks noChangeArrowheads="1"/>
          </p:cNvSpPr>
          <p:nvPr/>
        </p:nvSpPr>
        <p:spPr bwMode="auto">
          <a:xfrm>
            <a:off x="5715001" y="5991226"/>
            <a:ext cx="176727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Moist air rises — rain</a:t>
            </a:r>
          </a:p>
        </p:txBody>
      </p:sp>
      <p:sp>
        <p:nvSpPr>
          <p:cNvPr id="40975" name="Rectangle 15"/>
          <p:cNvSpPr>
            <a:spLocks noChangeArrowheads="1"/>
          </p:cNvSpPr>
          <p:nvPr/>
        </p:nvSpPr>
        <p:spPr bwMode="auto">
          <a:xfrm>
            <a:off x="4591050" y="6448426"/>
            <a:ext cx="106631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Cell 3 South</a:t>
            </a:r>
          </a:p>
        </p:txBody>
      </p:sp>
      <p:sp>
        <p:nvSpPr>
          <p:cNvPr id="40976" name="Rectangle 16"/>
          <p:cNvSpPr>
            <a:spLocks noChangeArrowheads="1"/>
          </p:cNvSpPr>
          <p:nvPr/>
        </p:nvSpPr>
        <p:spPr bwMode="auto">
          <a:xfrm>
            <a:off x="3768725" y="5867400"/>
            <a:ext cx="66794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Cold,</a:t>
            </a:r>
          </a:p>
          <a:p>
            <a:pPr eaLnBrk="1" hangingPunct="1"/>
            <a:r>
              <a:rPr lang="en-US" sz="1400" b="1"/>
              <a:t>dry air</a:t>
            </a:r>
          </a:p>
          <a:p>
            <a:pPr eaLnBrk="1" hangingPunct="1"/>
            <a:r>
              <a:rPr lang="en-US" sz="1400" b="1"/>
              <a:t>falls</a:t>
            </a:r>
          </a:p>
        </p:txBody>
      </p:sp>
      <p:sp>
        <p:nvSpPr>
          <p:cNvPr id="40977" name="Rectangle 17"/>
          <p:cNvSpPr>
            <a:spLocks noChangeArrowheads="1"/>
          </p:cNvSpPr>
          <p:nvPr/>
        </p:nvSpPr>
        <p:spPr bwMode="auto">
          <a:xfrm>
            <a:off x="3657600" y="5457826"/>
            <a:ext cx="870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Polar cap</a:t>
            </a:r>
          </a:p>
        </p:txBody>
      </p:sp>
      <p:sp>
        <p:nvSpPr>
          <p:cNvPr id="40978" name="Rectangle 18"/>
          <p:cNvSpPr>
            <a:spLocks noChangeArrowheads="1"/>
          </p:cNvSpPr>
          <p:nvPr/>
        </p:nvSpPr>
        <p:spPr bwMode="auto">
          <a:xfrm>
            <a:off x="4267200" y="4419601"/>
            <a:ext cx="1828800"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90000"/>
              </a:lnSpc>
            </a:pPr>
            <a:r>
              <a:rPr lang="en-US" sz="1400" b="1"/>
              <a:t>Temperate deciduous</a:t>
            </a:r>
          </a:p>
          <a:p>
            <a:pPr eaLnBrk="1" hangingPunct="1">
              <a:lnSpc>
                <a:spcPct val="90000"/>
              </a:lnSpc>
            </a:pPr>
            <a:r>
              <a:rPr lang="en-US" sz="1400" b="1"/>
              <a:t>forest and grassland</a:t>
            </a:r>
          </a:p>
        </p:txBody>
      </p:sp>
      <p:sp>
        <p:nvSpPr>
          <p:cNvPr id="40979" name="Rectangle 19"/>
          <p:cNvSpPr>
            <a:spLocks noChangeArrowheads="1"/>
          </p:cNvSpPr>
          <p:nvPr/>
        </p:nvSpPr>
        <p:spPr bwMode="auto">
          <a:xfrm>
            <a:off x="5334000" y="4162426"/>
            <a:ext cx="67678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Desert</a:t>
            </a:r>
          </a:p>
        </p:txBody>
      </p:sp>
      <p:sp>
        <p:nvSpPr>
          <p:cNvPr id="40980" name="Rectangle 20"/>
          <p:cNvSpPr>
            <a:spLocks noChangeArrowheads="1"/>
          </p:cNvSpPr>
          <p:nvPr/>
        </p:nvSpPr>
        <p:spPr bwMode="auto">
          <a:xfrm>
            <a:off x="4267200" y="3505201"/>
            <a:ext cx="1524000"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90000"/>
              </a:lnSpc>
            </a:pPr>
            <a:r>
              <a:rPr lang="en-US" sz="1400" b="1"/>
              <a:t>Tropical deciduous forest</a:t>
            </a:r>
          </a:p>
        </p:txBody>
      </p:sp>
      <p:sp>
        <p:nvSpPr>
          <p:cNvPr id="40981" name="Rectangle 21"/>
          <p:cNvSpPr>
            <a:spLocks noChangeArrowheads="1"/>
          </p:cNvSpPr>
          <p:nvPr/>
        </p:nvSpPr>
        <p:spPr bwMode="auto">
          <a:xfrm>
            <a:off x="5461001" y="3140075"/>
            <a:ext cx="94827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Tropical</a:t>
            </a:r>
          </a:p>
          <a:p>
            <a:pPr eaLnBrk="1" hangingPunct="1"/>
            <a:r>
              <a:rPr lang="en-US" sz="1400" b="1"/>
              <a:t>rain forest</a:t>
            </a:r>
          </a:p>
        </p:txBody>
      </p:sp>
      <p:sp>
        <p:nvSpPr>
          <p:cNvPr id="40982" name="Rectangle 22"/>
          <p:cNvSpPr>
            <a:spLocks noChangeArrowheads="1"/>
          </p:cNvSpPr>
          <p:nvPr/>
        </p:nvSpPr>
        <p:spPr bwMode="auto">
          <a:xfrm>
            <a:off x="4191001" y="3171826"/>
            <a:ext cx="77014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Equator</a:t>
            </a:r>
          </a:p>
        </p:txBody>
      </p:sp>
      <p:sp>
        <p:nvSpPr>
          <p:cNvPr id="40983" name="Rectangle 23"/>
          <p:cNvSpPr>
            <a:spLocks noChangeArrowheads="1"/>
          </p:cNvSpPr>
          <p:nvPr/>
        </p:nvSpPr>
        <p:spPr bwMode="auto">
          <a:xfrm>
            <a:off x="4267200" y="2514601"/>
            <a:ext cx="1512888"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90000"/>
              </a:lnSpc>
            </a:pPr>
            <a:r>
              <a:rPr lang="en-US" sz="1400" b="1"/>
              <a:t>Tropical deciduous forest</a:t>
            </a:r>
          </a:p>
        </p:txBody>
      </p:sp>
      <p:sp>
        <p:nvSpPr>
          <p:cNvPr id="40984" name="Rectangle 24"/>
          <p:cNvSpPr>
            <a:spLocks noChangeArrowheads="1"/>
          </p:cNvSpPr>
          <p:nvPr/>
        </p:nvSpPr>
        <p:spPr bwMode="auto">
          <a:xfrm>
            <a:off x="3581400" y="47625"/>
            <a:ext cx="66794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Cold,</a:t>
            </a:r>
          </a:p>
          <a:p>
            <a:pPr eaLnBrk="1" hangingPunct="1"/>
            <a:r>
              <a:rPr lang="en-US" sz="1400" b="1"/>
              <a:t>dry air</a:t>
            </a:r>
          </a:p>
          <a:p>
            <a:pPr eaLnBrk="1" hangingPunct="1"/>
            <a:r>
              <a:rPr lang="en-US" sz="1400" b="1"/>
              <a:t>falls</a:t>
            </a:r>
          </a:p>
        </p:txBody>
      </p:sp>
      <p:sp>
        <p:nvSpPr>
          <p:cNvPr id="40985" name="Rectangle 25"/>
          <p:cNvSpPr>
            <a:spLocks noChangeArrowheads="1"/>
          </p:cNvSpPr>
          <p:nvPr/>
        </p:nvSpPr>
        <p:spPr bwMode="auto">
          <a:xfrm>
            <a:off x="3740150" y="962026"/>
            <a:ext cx="870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Polar cap</a:t>
            </a:r>
          </a:p>
        </p:txBody>
      </p:sp>
      <p:sp>
        <p:nvSpPr>
          <p:cNvPr id="40986" name="Rectangle 26"/>
          <p:cNvSpPr>
            <a:spLocks noChangeArrowheads="1"/>
          </p:cNvSpPr>
          <p:nvPr/>
        </p:nvSpPr>
        <p:spPr bwMode="auto">
          <a:xfrm>
            <a:off x="3733801" y="1190626"/>
            <a:ext cx="115275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Arctic tundra</a:t>
            </a:r>
          </a:p>
        </p:txBody>
      </p:sp>
      <p:sp>
        <p:nvSpPr>
          <p:cNvPr id="40987" name="Rectangle 27"/>
          <p:cNvSpPr>
            <a:spLocks noChangeArrowheads="1"/>
          </p:cNvSpPr>
          <p:nvPr/>
        </p:nvSpPr>
        <p:spPr bwMode="auto">
          <a:xfrm>
            <a:off x="4267201" y="1508125"/>
            <a:ext cx="1439753"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lnSpc>
                <a:spcPct val="75000"/>
              </a:lnSpc>
            </a:pPr>
            <a:r>
              <a:rPr lang="en-US" sz="1400" b="1"/>
              <a:t>Evergreen</a:t>
            </a:r>
          </a:p>
          <a:p>
            <a:pPr eaLnBrk="1" hangingPunct="1">
              <a:lnSpc>
                <a:spcPct val="75000"/>
              </a:lnSpc>
            </a:pPr>
            <a:r>
              <a:rPr lang="en-US" sz="1400" b="1"/>
              <a:t>coniferous forest</a:t>
            </a:r>
          </a:p>
        </p:txBody>
      </p:sp>
      <p:sp>
        <p:nvSpPr>
          <p:cNvPr id="40988" name="Rectangle 28"/>
          <p:cNvSpPr>
            <a:spLocks noChangeArrowheads="1"/>
          </p:cNvSpPr>
          <p:nvPr/>
        </p:nvSpPr>
        <p:spPr bwMode="auto">
          <a:xfrm>
            <a:off x="4227514" y="1965325"/>
            <a:ext cx="1778757"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lnSpc>
                <a:spcPct val="75000"/>
              </a:lnSpc>
            </a:pPr>
            <a:r>
              <a:rPr lang="en-US" sz="1400" b="1"/>
              <a:t>Temperate deciduous</a:t>
            </a:r>
          </a:p>
          <a:p>
            <a:pPr eaLnBrk="1" hangingPunct="1">
              <a:lnSpc>
                <a:spcPct val="75000"/>
              </a:lnSpc>
            </a:pPr>
            <a:r>
              <a:rPr lang="en-US" sz="1400" b="1"/>
              <a:t>forest and grassland</a:t>
            </a:r>
          </a:p>
        </p:txBody>
      </p:sp>
      <p:sp>
        <p:nvSpPr>
          <p:cNvPr id="40989" name="Rectangle 29"/>
          <p:cNvSpPr>
            <a:spLocks noChangeArrowheads="1"/>
          </p:cNvSpPr>
          <p:nvPr/>
        </p:nvSpPr>
        <p:spPr bwMode="auto">
          <a:xfrm>
            <a:off x="5029200" y="2409826"/>
            <a:ext cx="67678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Desert</a:t>
            </a:r>
          </a:p>
        </p:txBody>
      </p:sp>
      <p:sp>
        <p:nvSpPr>
          <p:cNvPr id="40990" name="Rectangle 30"/>
          <p:cNvSpPr>
            <a:spLocks noChangeArrowheads="1"/>
          </p:cNvSpPr>
          <p:nvPr/>
        </p:nvSpPr>
        <p:spPr bwMode="auto">
          <a:xfrm>
            <a:off x="3886200" y="1571626"/>
            <a:ext cx="42832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60°</a:t>
            </a:r>
          </a:p>
        </p:txBody>
      </p:sp>
      <p:sp>
        <p:nvSpPr>
          <p:cNvPr id="40991" name="Rectangle 31"/>
          <p:cNvSpPr>
            <a:spLocks noChangeArrowheads="1"/>
          </p:cNvSpPr>
          <p:nvPr/>
        </p:nvSpPr>
        <p:spPr bwMode="auto">
          <a:xfrm>
            <a:off x="3889375" y="2409826"/>
            <a:ext cx="42832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30°</a:t>
            </a:r>
          </a:p>
        </p:txBody>
      </p:sp>
      <p:sp>
        <p:nvSpPr>
          <p:cNvPr id="40992" name="Rectangle 32"/>
          <p:cNvSpPr>
            <a:spLocks noChangeArrowheads="1"/>
          </p:cNvSpPr>
          <p:nvPr/>
        </p:nvSpPr>
        <p:spPr bwMode="auto">
          <a:xfrm>
            <a:off x="3940175" y="3171826"/>
            <a:ext cx="33695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0°</a:t>
            </a:r>
          </a:p>
        </p:txBody>
      </p:sp>
      <p:sp>
        <p:nvSpPr>
          <p:cNvPr id="40993" name="Rectangle 33"/>
          <p:cNvSpPr>
            <a:spLocks noChangeArrowheads="1"/>
          </p:cNvSpPr>
          <p:nvPr/>
        </p:nvSpPr>
        <p:spPr bwMode="auto">
          <a:xfrm>
            <a:off x="3886200" y="3933826"/>
            <a:ext cx="42832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30°</a:t>
            </a:r>
          </a:p>
        </p:txBody>
      </p:sp>
      <p:sp>
        <p:nvSpPr>
          <p:cNvPr id="40994" name="Rectangle 34"/>
          <p:cNvSpPr>
            <a:spLocks noChangeArrowheads="1"/>
          </p:cNvSpPr>
          <p:nvPr/>
        </p:nvSpPr>
        <p:spPr bwMode="auto">
          <a:xfrm>
            <a:off x="3889375" y="4710114"/>
            <a:ext cx="42832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1400" b="1"/>
              <a:t>60°</a:t>
            </a:r>
          </a:p>
        </p:txBody>
      </p:sp>
      <p:sp>
        <p:nvSpPr>
          <p:cNvPr id="35" name="Rectangle 34"/>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p:cNvPicPr>
            <a:picLocks noChangeAspect="1"/>
          </p:cNvPicPr>
          <p:nvPr/>
        </p:nvPicPr>
        <p:blipFill>
          <a:blip r:embed="rId4"/>
          <a:stretch>
            <a:fillRect/>
          </a:stretch>
        </p:blipFill>
        <p:spPr>
          <a:xfrm>
            <a:off x="0" y="0"/>
            <a:ext cx="883997" cy="603556"/>
          </a:xfrm>
          <a:prstGeom prst="rect">
            <a:avLst/>
          </a:prstGeom>
        </p:spPr>
      </p:pic>
      <p:sp>
        <p:nvSpPr>
          <p:cNvPr id="37"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CA8CA1CF-D9C8-4819-A000-E2851E03D064}"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12</a:t>
            </a:fld>
            <a:endParaRPr lang="en-GB"/>
          </a:p>
        </p:txBody>
      </p:sp>
    </p:spTree>
    <p:extLst>
      <p:ext uri="{BB962C8B-B14F-4D97-AF65-F5344CB8AC3E}">
        <p14:creationId xmlns:p14="http://schemas.microsoft.com/office/powerpoint/2010/main" val="32267593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752600" y="68264"/>
            <a:ext cx="8763000" cy="1455737"/>
          </a:xfrm>
        </p:spPr>
        <p:txBody>
          <a:bodyPr/>
          <a:lstStyle/>
          <a:p>
            <a:r>
              <a:rPr lang="en-US"/>
              <a:t>Ocean Currents: </a:t>
            </a:r>
            <a:br>
              <a:rPr lang="en-US"/>
            </a:br>
            <a:r>
              <a:rPr lang="en-US"/>
              <a:t>Distributing Heat and Nutrients</a:t>
            </a:r>
          </a:p>
        </p:txBody>
      </p:sp>
      <p:sp>
        <p:nvSpPr>
          <p:cNvPr id="45059" name="Rectangle 3"/>
          <p:cNvSpPr>
            <a:spLocks noGrp="1" noChangeArrowheads="1"/>
          </p:cNvSpPr>
          <p:nvPr>
            <p:ph type="body" idx="1"/>
          </p:nvPr>
        </p:nvSpPr>
        <p:spPr>
          <a:xfrm>
            <a:off x="1752601" y="5181600"/>
            <a:ext cx="8734425" cy="1447800"/>
          </a:xfrm>
        </p:spPr>
        <p:txBody>
          <a:bodyPr/>
          <a:lstStyle/>
          <a:p>
            <a:pPr>
              <a:lnSpc>
                <a:spcPct val="90000"/>
              </a:lnSpc>
            </a:pPr>
            <a:r>
              <a:rPr lang="en-US"/>
              <a:t>Ocean currents influence climate by distributing heat from place to place and mixing and distributing nutrients.</a:t>
            </a:r>
          </a:p>
        </p:txBody>
      </p:sp>
      <p:pic>
        <p:nvPicPr>
          <p:cNvPr id="45061" name="Picture1" descr="05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447800"/>
            <a:ext cx="7378700" cy="374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a:stretch>
            <a:fillRect/>
          </a:stretch>
        </p:blipFill>
        <p:spPr>
          <a:xfrm>
            <a:off x="0" y="0"/>
            <a:ext cx="883997" cy="603556"/>
          </a:xfrm>
          <a:prstGeom prst="rect">
            <a:avLst/>
          </a:prstGeom>
        </p:spPr>
      </p:pic>
      <p:sp>
        <p:nvSpPr>
          <p:cNvPr id="8"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6792011E-7382-4CB8-A27F-0B9ADDA96CD1}"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13</a:t>
            </a:fld>
            <a:endParaRPr lang="en-GB"/>
          </a:p>
        </p:txBody>
      </p:sp>
    </p:spTree>
    <p:extLst>
      <p:ext uri="{BB962C8B-B14F-4D97-AF65-F5344CB8AC3E}">
        <p14:creationId xmlns:p14="http://schemas.microsoft.com/office/powerpoint/2010/main" val="880077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0507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2900" y="1143000"/>
            <a:ext cx="8966200" cy="4572000"/>
          </a:xfrm>
          <a:prstGeom prst="rect">
            <a:avLst/>
          </a:prstGeom>
          <a:noFill/>
          <a:extLst>
            <a:ext uri="{909E8E84-426E-40DD-AFC4-6F175D3DCCD1}">
              <a14:hiddenFill xmlns:a14="http://schemas.microsoft.com/office/drawing/2010/main">
                <a:solidFill>
                  <a:srgbClr val="FFFFFF"/>
                </a:solidFill>
              </a14:hiddenFill>
            </a:ext>
          </a:extLst>
        </p:spPr>
      </p:pic>
      <p:sp>
        <p:nvSpPr>
          <p:cNvPr id="47107" name="Rectangle 3"/>
          <p:cNvSpPr>
            <a:spLocks noChangeArrowheads="1"/>
          </p:cNvSpPr>
          <p:nvPr/>
        </p:nvSpPr>
        <p:spPr bwMode="auto">
          <a:xfrm>
            <a:off x="7924800" y="3352800"/>
            <a:ext cx="2209800" cy="12954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7108" name="Rectangle 4"/>
          <p:cNvSpPr>
            <a:spLocks noChangeArrowheads="1"/>
          </p:cNvSpPr>
          <p:nvPr/>
        </p:nvSpPr>
        <p:spPr bwMode="auto">
          <a:xfrm>
            <a:off x="4098925" y="3332163"/>
            <a:ext cx="3505200" cy="19050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7109" name="Rectangle 5"/>
          <p:cNvSpPr>
            <a:spLocks noChangeArrowheads="1"/>
          </p:cNvSpPr>
          <p:nvPr/>
        </p:nvSpPr>
        <p:spPr bwMode="auto">
          <a:xfrm>
            <a:off x="1905000" y="3352800"/>
            <a:ext cx="1981200" cy="9906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7110" name="Rectangle 6" hidden="1"/>
          <p:cNvSpPr>
            <a:spLocks noGrp="1" noChangeArrowheads="1"/>
          </p:cNvSpPr>
          <p:nvPr>
            <p:ph type="title"/>
          </p:nvPr>
        </p:nvSpPr>
        <p:spPr/>
        <p:txBody>
          <a:bodyPr/>
          <a:lstStyle/>
          <a:p>
            <a:endParaRPr lang="en-US"/>
          </a:p>
        </p:txBody>
      </p:sp>
      <p:sp>
        <p:nvSpPr>
          <p:cNvPr id="47112" name="Rectangle 8"/>
          <p:cNvSpPr>
            <a:spLocks noChangeArrowheads="1"/>
          </p:cNvSpPr>
          <p:nvPr/>
        </p:nvSpPr>
        <p:spPr bwMode="auto">
          <a:xfrm>
            <a:off x="7924801" y="3352801"/>
            <a:ext cx="1973425" cy="1298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lnSpc>
                <a:spcPct val="80000"/>
              </a:lnSpc>
            </a:pPr>
            <a:r>
              <a:rPr lang="en-US" sz="1400" b="1"/>
              <a:t>(c) As concentrations of </a:t>
            </a:r>
          </a:p>
          <a:p>
            <a:pPr eaLnBrk="1" hangingPunct="1">
              <a:lnSpc>
                <a:spcPct val="80000"/>
              </a:lnSpc>
            </a:pPr>
            <a:r>
              <a:rPr lang="en-US" sz="1400" b="1"/>
              <a:t>greenhouse gases rise, </a:t>
            </a:r>
          </a:p>
          <a:p>
            <a:pPr eaLnBrk="1" hangingPunct="1">
              <a:lnSpc>
                <a:spcPct val="80000"/>
              </a:lnSpc>
            </a:pPr>
            <a:r>
              <a:rPr lang="en-US" sz="1400" b="1"/>
              <a:t>their molecules absorb </a:t>
            </a:r>
          </a:p>
          <a:p>
            <a:pPr eaLnBrk="1" hangingPunct="1">
              <a:lnSpc>
                <a:spcPct val="80000"/>
              </a:lnSpc>
            </a:pPr>
            <a:r>
              <a:rPr lang="en-US" sz="1400" b="1"/>
              <a:t>and emit more infrared </a:t>
            </a:r>
          </a:p>
          <a:p>
            <a:pPr eaLnBrk="1" hangingPunct="1">
              <a:lnSpc>
                <a:spcPct val="80000"/>
              </a:lnSpc>
            </a:pPr>
            <a:r>
              <a:rPr lang="en-US" sz="1400" b="1"/>
              <a:t>radiation, which adds </a:t>
            </a:r>
          </a:p>
          <a:p>
            <a:pPr eaLnBrk="1" hangingPunct="1">
              <a:lnSpc>
                <a:spcPct val="80000"/>
              </a:lnSpc>
            </a:pPr>
            <a:r>
              <a:rPr lang="en-US" sz="1400" b="1"/>
              <a:t>more heat to the lower </a:t>
            </a:r>
          </a:p>
          <a:p>
            <a:pPr eaLnBrk="1" hangingPunct="1">
              <a:lnSpc>
                <a:spcPct val="80000"/>
              </a:lnSpc>
            </a:pPr>
            <a:r>
              <a:rPr lang="en-US" sz="1400" b="1"/>
              <a:t>atmosphere.</a:t>
            </a:r>
          </a:p>
        </p:txBody>
      </p:sp>
      <p:sp>
        <p:nvSpPr>
          <p:cNvPr id="47113" name="Rectangle 9"/>
          <p:cNvSpPr>
            <a:spLocks noChangeArrowheads="1"/>
          </p:cNvSpPr>
          <p:nvPr/>
        </p:nvSpPr>
        <p:spPr bwMode="auto">
          <a:xfrm>
            <a:off x="4054475" y="3352800"/>
            <a:ext cx="3226396"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lnSpc>
                <a:spcPct val="80000"/>
              </a:lnSpc>
            </a:pPr>
            <a:r>
              <a:rPr lang="en-US" sz="1400" b="1"/>
              <a:t>(b) The earth's surface absorbs</a:t>
            </a:r>
          </a:p>
          <a:p>
            <a:pPr eaLnBrk="1" hangingPunct="1">
              <a:lnSpc>
                <a:spcPct val="80000"/>
              </a:lnSpc>
            </a:pPr>
            <a:r>
              <a:rPr lang="en-US" sz="1400" b="1"/>
              <a:t>much of the incoming solar radiation </a:t>
            </a:r>
          </a:p>
          <a:p>
            <a:pPr eaLnBrk="1" hangingPunct="1">
              <a:lnSpc>
                <a:spcPct val="80000"/>
              </a:lnSpc>
            </a:pPr>
            <a:r>
              <a:rPr lang="en-US" sz="1400" b="1"/>
              <a:t>and degrades it to longer-wavelength </a:t>
            </a:r>
          </a:p>
          <a:p>
            <a:pPr eaLnBrk="1" hangingPunct="1">
              <a:lnSpc>
                <a:spcPct val="80000"/>
              </a:lnSpc>
            </a:pPr>
            <a:r>
              <a:rPr lang="en-US" sz="1400" b="1"/>
              <a:t>infrared (IR) radiation, which rises </a:t>
            </a:r>
          </a:p>
          <a:p>
            <a:pPr eaLnBrk="1" hangingPunct="1">
              <a:lnSpc>
                <a:spcPct val="80000"/>
              </a:lnSpc>
            </a:pPr>
            <a:r>
              <a:rPr lang="en-US" sz="1400" b="1"/>
              <a:t>into the lower atmosphere. Some of this </a:t>
            </a:r>
          </a:p>
          <a:p>
            <a:pPr eaLnBrk="1" hangingPunct="1">
              <a:lnSpc>
                <a:spcPct val="80000"/>
              </a:lnSpc>
            </a:pPr>
            <a:r>
              <a:rPr lang="en-US" sz="1400" b="1"/>
              <a:t>IR radiation escapes into space as heat, </a:t>
            </a:r>
          </a:p>
          <a:p>
            <a:pPr eaLnBrk="1" hangingPunct="1">
              <a:lnSpc>
                <a:spcPct val="80000"/>
              </a:lnSpc>
            </a:pPr>
            <a:r>
              <a:rPr lang="en-US" sz="1400" b="1"/>
              <a:t>and some is absorbed by molecules of </a:t>
            </a:r>
          </a:p>
          <a:p>
            <a:pPr eaLnBrk="1" hangingPunct="1">
              <a:lnSpc>
                <a:spcPct val="80000"/>
              </a:lnSpc>
            </a:pPr>
            <a:r>
              <a:rPr lang="en-US" sz="1400" b="1"/>
              <a:t>greenhouse gases and emitted as even </a:t>
            </a:r>
          </a:p>
          <a:p>
            <a:pPr eaLnBrk="1" hangingPunct="1">
              <a:lnSpc>
                <a:spcPct val="80000"/>
              </a:lnSpc>
            </a:pPr>
            <a:r>
              <a:rPr lang="en-US" sz="1400" b="1"/>
              <a:t>longer-wavelength IR radiation, which </a:t>
            </a:r>
          </a:p>
          <a:p>
            <a:pPr eaLnBrk="1" hangingPunct="1">
              <a:lnSpc>
                <a:spcPct val="80000"/>
              </a:lnSpc>
            </a:pPr>
            <a:r>
              <a:rPr lang="en-US" sz="1400" b="1"/>
              <a:t>warms the lower atmosphere. </a:t>
            </a:r>
          </a:p>
        </p:txBody>
      </p:sp>
      <p:sp>
        <p:nvSpPr>
          <p:cNvPr id="47114" name="Rectangle 10"/>
          <p:cNvSpPr>
            <a:spLocks noChangeArrowheads="1"/>
          </p:cNvSpPr>
          <p:nvPr/>
        </p:nvSpPr>
        <p:spPr bwMode="auto">
          <a:xfrm>
            <a:off x="1936751" y="3352801"/>
            <a:ext cx="170957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lnSpc>
                <a:spcPct val="80000"/>
              </a:lnSpc>
            </a:pPr>
            <a:r>
              <a:rPr lang="en-US" sz="1400" b="1"/>
              <a:t>(a) Rays of sunlight </a:t>
            </a:r>
          </a:p>
          <a:p>
            <a:pPr eaLnBrk="1" hangingPunct="1">
              <a:lnSpc>
                <a:spcPct val="80000"/>
              </a:lnSpc>
            </a:pPr>
            <a:r>
              <a:rPr lang="en-US" sz="1400" b="1"/>
              <a:t>penetrate the lower </a:t>
            </a:r>
          </a:p>
          <a:p>
            <a:pPr eaLnBrk="1" hangingPunct="1">
              <a:lnSpc>
                <a:spcPct val="80000"/>
              </a:lnSpc>
            </a:pPr>
            <a:r>
              <a:rPr lang="en-US" sz="1400" b="1"/>
              <a:t>atmosphere and</a:t>
            </a:r>
          </a:p>
          <a:p>
            <a:pPr eaLnBrk="1" hangingPunct="1">
              <a:lnSpc>
                <a:spcPct val="80000"/>
              </a:lnSpc>
            </a:pPr>
            <a:r>
              <a:rPr lang="en-US" sz="1400" b="1"/>
              <a:t>warm the earth's </a:t>
            </a:r>
          </a:p>
          <a:p>
            <a:pPr eaLnBrk="1" hangingPunct="1">
              <a:lnSpc>
                <a:spcPct val="80000"/>
              </a:lnSpc>
            </a:pPr>
            <a:r>
              <a:rPr lang="en-US" sz="1400" b="1"/>
              <a:t>surface.</a:t>
            </a:r>
          </a:p>
        </p:txBody>
      </p:sp>
      <p:sp>
        <p:nvSpPr>
          <p:cNvPr id="11" name="Rectangle 10"/>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a:blip r:embed="rId4"/>
          <a:stretch>
            <a:fillRect/>
          </a:stretch>
        </p:blipFill>
        <p:spPr>
          <a:xfrm>
            <a:off x="0" y="0"/>
            <a:ext cx="883997" cy="603556"/>
          </a:xfrm>
          <a:prstGeom prst="rect">
            <a:avLst/>
          </a:prstGeom>
        </p:spPr>
      </p:pic>
      <p:sp>
        <p:nvSpPr>
          <p:cNvPr id="13"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FDE36257-5C5D-4D5C-8261-6DB1E44473AB}"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14</a:t>
            </a:fld>
            <a:endParaRPr lang="en-GB"/>
          </a:p>
        </p:txBody>
      </p:sp>
    </p:spTree>
    <p:extLst>
      <p:ext uri="{BB962C8B-B14F-4D97-AF65-F5344CB8AC3E}">
        <p14:creationId xmlns:p14="http://schemas.microsoft.com/office/powerpoint/2010/main" val="3784346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752600" y="68264"/>
            <a:ext cx="8763000" cy="2065337"/>
          </a:xfrm>
        </p:spPr>
        <p:txBody>
          <a:bodyPr/>
          <a:lstStyle/>
          <a:p>
            <a:r>
              <a:rPr lang="en-US"/>
              <a:t>Ocean Currents: </a:t>
            </a:r>
            <a:br>
              <a:rPr lang="en-US"/>
            </a:br>
            <a:r>
              <a:rPr lang="en-US"/>
              <a:t>Distributing Heat and Nutrients</a:t>
            </a:r>
          </a:p>
        </p:txBody>
      </p:sp>
      <p:sp>
        <p:nvSpPr>
          <p:cNvPr id="53251" name="Rectangle 3"/>
          <p:cNvSpPr>
            <a:spLocks noGrp="1" noChangeArrowheads="1"/>
          </p:cNvSpPr>
          <p:nvPr>
            <p:ph type="body" idx="1"/>
          </p:nvPr>
        </p:nvSpPr>
        <p:spPr>
          <a:xfrm>
            <a:off x="1752601" y="2514600"/>
            <a:ext cx="8734425" cy="4114800"/>
          </a:xfrm>
        </p:spPr>
        <p:txBody>
          <a:bodyPr/>
          <a:lstStyle/>
          <a:p>
            <a:r>
              <a:rPr lang="en-US"/>
              <a:t>Global warming:</a:t>
            </a:r>
          </a:p>
          <a:p>
            <a:pPr lvl="1"/>
            <a:r>
              <a:rPr lang="en-US"/>
              <a:t>Considerable scientific evidence and climate models indicate that large inputs of greenhouse gases from anthropogenic activities into the troposphere can enhance the natural greenhouse effect and change the earth’s climate in </a:t>
            </a:r>
            <a:r>
              <a:rPr lang="en-US" u="sng"/>
              <a:t>your lifetime</a:t>
            </a:r>
            <a:r>
              <a:rPr lang="en-US"/>
              <a:t>.</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446DAB46-4F88-484D-87F6-81582260C9FA}"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15</a:t>
            </a:fld>
            <a:endParaRPr lang="en-GB"/>
          </a:p>
        </p:txBody>
      </p:sp>
    </p:spTree>
    <p:extLst>
      <p:ext uri="{BB962C8B-B14F-4D97-AF65-F5344CB8AC3E}">
        <p14:creationId xmlns:p14="http://schemas.microsoft.com/office/powerpoint/2010/main" val="28884601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1" descr="05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5300" y="1828801"/>
            <a:ext cx="8445500" cy="295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395" name="Rectangle 3"/>
          <p:cNvSpPr>
            <a:spLocks noGrp="1" noChangeArrowheads="1"/>
          </p:cNvSpPr>
          <p:nvPr>
            <p:ph type="title"/>
          </p:nvPr>
        </p:nvSpPr>
        <p:spPr>
          <a:xfrm>
            <a:off x="1752600" y="68264"/>
            <a:ext cx="8763000" cy="1989137"/>
          </a:xfrm>
        </p:spPr>
        <p:txBody>
          <a:bodyPr/>
          <a:lstStyle/>
          <a:p>
            <a:r>
              <a:rPr lang="en-US"/>
              <a:t>Topography and Local Climate:</a:t>
            </a:r>
            <a:br>
              <a:rPr lang="en-US"/>
            </a:br>
            <a:r>
              <a:rPr lang="en-US"/>
              <a:t>Land Matters</a:t>
            </a:r>
          </a:p>
        </p:txBody>
      </p:sp>
      <p:sp>
        <p:nvSpPr>
          <p:cNvPr id="59396" name="Rectangle 4"/>
          <p:cNvSpPr>
            <a:spLocks noGrp="1" noChangeArrowheads="1"/>
          </p:cNvSpPr>
          <p:nvPr>
            <p:ph type="body" idx="1"/>
          </p:nvPr>
        </p:nvSpPr>
        <p:spPr>
          <a:xfrm>
            <a:off x="1752601" y="4724400"/>
            <a:ext cx="8734425" cy="1905000"/>
          </a:xfrm>
        </p:spPr>
        <p:txBody>
          <a:bodyPr/>
          <a:lstStyle/>
          <a:p>
            <a:r>
              <a:rPr lang="en-US"/>
              <a:t>Interactions between land and oceans and disruptions of airflows by mountains and cities affect local climates.</a:t>
            </a:r>
          </a:p>
        </p:txBody>
      </p:sp>
      <p:sp>
        <p:nvSpPr>
          <p:cNvPr id="6" name="Rectangle 5"/>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a:stretch>
            <a:fillRect/>
          </a:stretch>
        </p:blipFill>
        <p:spPr>
          <a:xfrm>
            <a:off x="0" y="0"/>
            <a:ext cx="883997" cy="603556"/>
          </a:xfrm>
          <a:prstGeom prst="rect">
            <a:avLst/>
          </a:prstGeom>
        </p:spPr>
      </p:pic>
      <p:sp>
        <p:nvSpPr>
          <p:cNvPr id="8"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3A64BC4C-6537-4B15-87BC-BCEDD6CF2C80}"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16</a:t>
            </a:fld>
            <a:endParaRPr lang="en-GB"/>
          </a:p>
        </p:txBody>
      </p:sp>
    </p:spTree>
    <p:extLst>
      <p:ext uri="{BB962C8B-B14F-4D97-AF65-F5344CB8AC3E}">
        <p14:creationId xmlns:p14="http://schemas.microsoft.com/office/powerpoint/2010/main" val="37841739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05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2900" y="1878014"/>
            <a:ext cx="8966200" cy="3101975"/>
          </a:xfrm>
          <a:prstGeom prst="rect">
            <a:avLst/>
          </a:prstGeom>
          <a:noFill/>
          <a:extLst>
            <a:ext uri="{909E8E84-426E-40DD-AFC4-6F175D3DCCD1}">
              <a14:hiddenFill xmlns:a14="http://schemas.microsoft.com/office/drawing/2010/main">
                <a:solidFill>
                  <a:srgbClr val="FFFFFF"/>
                </a:solidFill>
              </a14:hiddenFill>
            </a:ext>
          </a:extLst>
        </p:spPr>
      </p:pic>
      <p:sp>
        <p:nvSpPr>
          <p:cNvPr id="61443" name="Rectangle 3" hidden="1"/>
          <p:cNvSpPr>
            <a:spLocks noGrp="1" noChangeArrowheads="1"/>
          </p:cNvSpPr>
          <p:nvPr>
            <p:ph type="title"/>
          </p:nvPr>
        </p:nvSpPr>
        <p:spPr/>
        <p:txBody>
          <a:bodyPr/>
          <a:lstStyle/>
          <a:p>
            <a:endParaRPr lang="en-US"/>
          </a:p>
        </p:txBody>
      </p:sp>
      <p:sp>
        <p:nvSpPr>
          <p:cNvPr id="61445" name="Rectangle 5"/>
          <p:cNvSpPr>
            <a:spLocks noChangeArrowheads="1"/>
          </p:cNvSpPr>
          <p:nvPr/>
        </p:nvSpPr>
        <p:spPr bwMode="auto">
          <a:xfrm>
            <a:off x="1752600" y="1878013"/>
            <a:ext cx="1651606"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lnSpc>
                <a:spcPct val="90000"/>
              </a:lnSpc>
            </a:pPr>
            <a:r>
              <a:rPr lang="en-US" sz="1600" b="1"/>
              <a:t>Prevailing winds </a:t>
            </a:r>
          </a:p>
          <a:p>
            <a:pPr eaLnBrk="1" hangingPunct="1">
              <a:lnSpc>
                <a:spcPct val="90000"/>
              </a:lnSpc>
            </a:pPr>
            <a:r>
              <a:rPr lang="en-US" sz="1600" b="1"/>
              <a:t>pick up moisture </a:t>
            </a:r>
          </a:p>
          <a:p>
            <a:pPr eaLnBrk="1" hangingPunct="1">
              <a:lnSpc>
                <a:spcPct val="90000"/>
              </a:lnSpc>
            </a:pPr>
            <a:r>
              <a:rPr lang="en-US" sz="1600" b="1"/>
              <a:t>from an ocean.</a:t>
            </a:r>
            <a:endParaRPr lang="en-US" sz="1600"/>
          </a:p>
        </p:txBody>
      </p:sp>
      <p:sp>
        <p:nvSpPr>
          <p:cNvPr id="61446" name="Rectangle 6"/>
          <p:cNvSpPr>
            <a:spLocks noChangeArrowheads="1"/>
          </p:cNvSpPr>
          <p:nvPr/>
        </p:nvSpPr>
        <p:spPr bwMode="auto">
          <a:xfrm>
            <a:off x="8650288" y="2957513"/>
            <a:ext cx="1295400" cy="28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lnSpc>
                <a:spcPct val="80000"/>
              </a:lnSpc>
            </a:pPr>
            <a:r>
              <a:rPr lang="en-US" sz="1600" b="1"/>
              <a:t>Dry habitats</a:t>
            </a:r>
          </a:p>
        </p:txBody>
      </p:sp>
      <p:sp>
        <p:nvSpPr>
          <p:cNvPr id="61447" name="Rectangle 7"/>
          <p:cNvSpPr>
            <a:spLocks noChangeArrowheads="1"/>
          </p:cNvSpPr>
          <p:nvPr/>
        </p:nvSpPr>
        <p:spPr bwMode="auto">
          <a:xfrm>
            <a:off x="4611688" y="3500438"/>
            <a:ext cx="1524000" cy="28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lnSpc>
                <a:spcPct val="80000"/>
              </a:lnSpc>
            </a:pPr>
            <a:r>
              <a:rPr lang="en-US" sz="1600" b="1"/>
              <a:t>Moist habitats</a:t>
            </a:r>
          </a:p>
        </p:txBody>
      </p:sp>
      <p:sp>
        <p:nvSpPr>
          <p:cNvPr id="61448" name="Rectangle 8"/>
          <p:cNvSpPr>
            <a:spLocks noChangeArrowheads="1"/>
          </p:cNvSpPr>
          <p:nvPr/>
        </p:nvSpPr>
        <p:spPr bwMode="auto">
          <a:xfrm>
            <a:off x="8004176" y="1878014"/>
            <a:ext cx="2237151"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lnSpc>
                <a:spcPct val="90000"/>
              </a:lnSpc>
            </a:pPr>
            <a:r>
              <a:rPr lang="en-US" sz="1600" b="1"/>
              <a:t>On the leeward side of</a:t>
            </a:r>
          </a:p>
          <a:p>
            <a:pPr eaLnBrk="1" hangingPunct="1">
              <a:lnSpc>
                <a:spcPct val="90000"/>
              </a:lnSpc>
            </a:pPr>
            <a:r>
              <a:rPr lang="en-US" sz="1600" b="1"/>
              <a:t>the mountain range, air </a:t>
            </a:r>
          </a:p>
          <a:p>
            <a:pPr eaLnBrk="1" hangingPunct="1">
              <a:lnSpc>
                <a:spcPct val="90000"/>
              </a:lnSpc>
            </a:pPr>
            <a:r>
              <a:rPr lang="en-US" sz="1600" b="1"/>
              <a:t>descends, warms, and </a:t>
            </a:r>
          </a:p>
          <a:p>
            <a:pPr eaLnBrk="1" hangingPunct="1">
              <a:lnSpc>
                <a:spcPct val="90000"/>
              </a:lnSpc>
            </a:pPr>
            <a:r>
              <a:rPr lang="en-US" sz="1600" b="1"/>
              <a:t>Releases little moisture.</a:t>
            </a:r>
          </a:p>
        </p:txBody>
      </p:sp>
      <p:sp>
        <p:nvSpPr>
          <p:cNvPr id="61449" name="Rectangle 9"/>
          <p:cNvSpPr>
            <a:spLocks noChangeArrowheads="1"/>
          </p:cNvSpPr>
          <p:nvPr/>
        </p:nvSpPr>
        <p:spPr bwMode="auto">
          <a:xfrm>
            <a:off x="4114801" y="1878014"/>
            <a:ext cx="2350965"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lnSpc>
                <a:spcPct val="90000"/>
              </a:lnSpc>
            </a:pPr>
            <a:r>
              <a:rPr lang="en-US" sz="1600" b="1"/>
              <a:t>On the windward </a:t>
            </a:r>
          </a:p>
          <a:p>
            <a:pPr eaLnBrk="1" hangingPunct="1">
              <a:lnSpc>
                <a:spcPct val="90000"/>
              </a:lnSpc>
            </a:pPr>
            <a:r>
              <a:rPr lang="en-US" sz="1600" b="1"/>
              <a:t>side of a mountain range,</a:t>
            </a:r>
          </a:p>
          <a:p>
            <a:pPr eaLnBrk="1" hangingPunct="1">
              <a:lnSpc>
                <a:spcPct val="90000"/>
              </a:lnSpc>
            </a:pPr>
            <a:r>
              <a:rPr lang="en-US" sz="1600" b="1"/>
              <a:t>air rises, cools, and </a:t>
            </a:r>
          </a:p>
          <a:p>
            <a:pPr eaLnBrk="1" hangingPunct="1">
              <a:lnSpc>
                <a:spcPct val="90000"/>
              </a:lnSpc>
            </a:pPr>
            <a:r>
              <a:rPr lang="en-US" sz="1600" b="1"/>
              <a:t>releases moisture.</a:t>
            </a:r>
          </a:p>
        </p:txBody>
      </p:sp>
      <p:sp>
        <p:nvSpPr>
          <p:cNvPr id="10" name="Rectangle 9"/>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a:blip r:embed="rId4"/>
          <a:stretch>
            <a:fillRect/>
          </a:stretch>
        </p:blipFill>
        <p:spPr>
          <a:xfrm>
            <a:off x="0" y="0"/>
            <a:ext cx="883997" cy="603556"/>
          </a:xfrm>
          <a:prstGeom prst="rect">
            <a:avLst/>
          </a:prstGeom>
        </p:spPr>
      </p:pic>
      <p:sp>
        <p:nvSpPr>
          <p:cNvPr id="12"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65D50190-72DC-4442-82BD-A393AD1F4E24}"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17</a:t>
            </a:fld>
            <a:endParaRPr lang="en-GB"/>
          </a:p>
        </p:txBody>
      </p:sp>
    </p:spTree>
    <p:extLst>
      <p:ext uri="{BB962C8B-B14F-4D97-AF65-F5344CB8AC3E}">
        <p14:creationId xmlns:p14="http://schemas.microsoft.com/office/powerpoint/2010/main" val="9571966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1" descr="0502"/>
          <p:cNvPicPr>
            <a:picLocks noChangeAspect="1" noChangeArrowheads="1"/>
          </p:cNvPicPr>
          <p:nvPr/>
        </p:nvPicPr>
        <p:blipFill>
          <a:blip r:embed="rId3">
            <a:extLst>
              <a:ext uri="{28A0092B-C50C-407E-A947-70E740481C1C}">
                <a14:useLocalDpi xmlns:a14="http://schemas.microsoft.com/office/drawing/2010/main" val="0"/>
              </a:ext>
            </a:extLst>
          </a:blip>
          <a:srcRect r="1541"/>
          <a:stretch>
            <a:fillRect/>
          </a:stretch>
        </p:blipFill>
        <p:spPr bwMode="auto">
          <a:xfrm>
            <a:off x="1730375" y="865188"/>
            <a:ext cx="8826500" cy="5764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1" name="Rectangle 3"/>
          <p:cNvSpPr>
            <a:spLocks noGrp="1" noChangeArrowheads="1"/>
          </p:cNvSpPr>
          <p:nvPr>
            <p:ph type="title"/>
          </p:nvPr>
        </p:nvSpPr>
        <p:spPr/>
        <p:txBody>
          <a:bodyPr/>
          <a:lstStyle/>
          <a:p>
            <a:r>
              <a:rPr lang="en-US"/>
              <a:t>Earth’s Current Climate Zones</a:t>
            </a:r>
          </a:p>
        </p:txBody>
      </p:sp>
      <p:sp>
        <p:nvSpPr>
          <p:cNvPr id="5" name="Rectangle 4"/>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4"/>
          <a:stretch>
            <a:fillRect/>
          </a:stretch>
        </p:blipFill>
        <p:spPr>
          <a:xfrm>
            <a:off x="0" y="0"/>
            <a:ext cx="883997" cy="603556"/>
          </a:xfrm>
          <a:prstGeom prst="rect">
            <a:avLst/>
          </a:prstGeom>
        </p:spPr>
      </p:pic>
      <p:sp>
        <p:nvSpPr>
          <p:cNvPr id="7"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CF331BC1-7FEB-4FAA-A89F-3E9E0D47B866}"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18</a:t>
            </a:fld>
            <a:endParaRPr lang="en-GB"/>
          </a:p>
        </p:txBody>
      </p:sp>
    </p:spTree>
    <p:extLst>
      <p:ext uri="{BB962C8B-B14F-4D97-AF65-F5344CB8AC3E}">
        <p14:creationId xmlns:p14="http://schemas.microsoft.com/office/powerpoint/2010/main" val="38349733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1" descr="05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1014" y="1828800"/>
            <a:ext cx="4562475"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5" name="Rectangle 3"/>
          <p:cNvSpPr>
            <a:spLocks noGrp="1" noChangeArrowheads="1"/>
          </p:cNvSpPr>
          <p:nvPr>
            <p:ph type="title"/>
          </p:nvPr>
        </p:nvSpPr>
        <p:spPr>
          <a:xfrm>
            <a:off x="1752600" y="68264"/>
            <a:ext cx="8763000" cy="1684337"/>
          </a:xfrm>
        </p:spPr>
        <p:txBody>
          <a:bodyPr/>
          <a:lstStyle/>
          <a:p>
            <a:r>
              <a:rPr lang="en-US"/>
              <a:t>Solar Energy and Global Air Circulation: Distributing Heat</a:t>
            </a:r>
          </a:p>
        </p:txBody>
      </p:sp>
      <p:sp>
        <p:nvSpPr>
          <p:cNvPr id="23556" name="Rectangle 4"/>
          <p:cNvSpPr>
            <a:spLocks noGrp="1" noChangeArrowheads="1"/>
          </p:cNvSpPr>
          <p:nvPr>
            <p:ph type="body" idx="1"/>
          </p:nvPr>
        </p:nvSpPr>
        <p:spPr>
          <a:xfrm>
            <a:off x="6400801" y="1905000"/>
            <a:ext cx="4086225" cy="4724400"/>
          </a:xfrm>
        </p:spPr>
        <p:txBody>
          <a:bodyPr/>
          <a:lstStyle/>
          <a:p>
            <a:r>
              <a:rPr lang="en-US"/>
              <a:t>Global air circulation is affected by the uneven heating of the earth’s surface by solar energy, seasonal changes in temperature and precipitation.</a:t>
            </a:r>
          </a:p>
        </p:txBody>
      </p:sp>
      <p:sp>
        <p:nvSpPr>
          <p:cNvPr id="6" name="Rectangle 5"/>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a:stretch>
            <a:fillRect/>
          </a:stretch>
        </p:blipFill>
        <p:spPr>
          <a:xfrm>
            <a:off x="0" y="0"/>
            <a:ext cx="883997" cy="603556"/>
          </a:xfrm>
          <a:prstGeom prst="rect">
            <a:avLst/>
          </a:prstGeom>
        </p:spPr>
      </p:pic>
      <p:sp>
        <p:nvSpPr>
          <p:cNvPr id="8"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EEAF90AE-9644-4538-8250-D5E65DD49AEE}"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19</a:t>
            </a:fld>
            <a:endParaRPr lang="en-GB"/>
          </a:p>
        </p:txBody>
      </p:sp>
    </p:spTree>
    <p:extLst>
      <p:ext uri="{BB962C8B-B14F-4D97-AF65-F5344CB8AC3E}">
        <p14:creationId xmlns:p14="http://schemas.microsoft.com/office/powerpoint/2010/main" val="22461427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a:spLocks noChangeAspect="1"/>
          </p:cNvSpPr>
          <p:nvPr/>
        </p:nvSpPr>
        <p:spPr>
          <a:xfrm>
            <a:off x="1124803" y="0"/>
            <a:ext cx="10967113" cy="3600986"/>
          </a:xfrm>
          <a:prstGeom prst="rect">
            <a:avLst/>
          </a:prstGeom>
        </p:spPr>
        <p:txBody>
          <a:bodyPr wrap="square">
            <a:spAutoFit/>
          </a:bodyPr>
          <a:lstStyle/>
          <a:p>
            <a:r>
              <a:rPr lang="en-GB" sz="4400" dirty="0" smtClean="0"/>
              <a:t>Concept of climate and weather</a:t>
            </a:r>
          </a:p>
          <a:p>
            <a:pPr marL="571500" indent="-571500">
              <a:buFont typeface="Arial" panose="020B0604020202020204" pitchFamily="34" charset="0"/>
              <a:buChar char="•"/>
            </a:pPr>
            <a:r>
              <a:rPr lang="en-GB" sz="3600" dirty="0" smtClean="0"/>
              <a:t>Climate is a region’s general pattern of atmospheric or weather conditions over a long time ( decades or centuries) as </a:t>
            </a:r>
            <a:r>
              <a:rPr lang="en-GB" sz="3600" dirty="0" err="1" smtClean="0"/>
              <a:t>analyzed</a:t>
            </a:r>
            <a:r>
              <a:rPr lang="en-GB" sz="3600" dirty="0" smtClean="0"/>
              <a:t> by data measured for past years (generally 30 years and more). </a:t>
            </a:r>
          </a:p>
          <a:p>
            <a:endParaRPr lang="en-GB" sz="4000" dirty="0"/>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0EB49AD7-3B11-4E64-ABF8-59317827AC96}" type="datetime12">
              <a:rPr lang="en-GB" smtClean="0">
                <a:solidFill>
                  <a:schemeClr val="bg1"/>
                </a:solidFill>
              </a:rPr>
              <a:t>7:03 AM</a:t>
            </a:fld>
            <a:endParaRPr lang="en-GB" dirty="0">
              <a:solidFill>
                <a:schemeClr val="bg1"/>
              </a:solidFill>
            </a:endParaRPr>
          </a:p>
        </p:txBody>
      </p:sp>
      <p:sp>
        <p:nvSpPr>
          <p:cNvPr id="7" name="Slide Number Placeholder 6"/>
          <p:cNvSpPr>
            <a:spLocks noGrp="1"/>
          </p:cNvSpPr>
          <p:nvPr>
            <p:ph type="sldNum" sz="quarter" idx="12"/>
          </p:nvPr>
        </p:nvSpPr>
        <p:spPr>
          <a:xfrm>
            <a:off x="11715466" y="6492875"/>
            <a:ext cx="476534" cy="365125"/>
          </a:xfrm>
        </p:spPr>
        <p:txBody>
          <a:bodyPr/>
          <a:lstStyle/>
          <a:p>
            <a:fld id="{457E145D-B0CC-4A72-8143-D6BADD6C662B}" type="slidenum">
              <a:rPr lang="en-GB" smtClean="0"/>
              <a:t>2</a:t>
            </a:fld>
            <a:endParaRPr lang="en-GB"/>
          </a:p>
        </p:txBody>
      </p:sp>
    </p:spTree>
    <p:extLst>
      <p:ext uri="{BB962C8B-B14F-4D97-AF65-F5344CB8AC3E}">
        <p14:creationId xmlns:p14="http://schemas.microsoft.com/office/powerpoint/2010/main" val="16661270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05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0825" y="633414"/>
            <a:ext cx="6591300" cy="5489575"/>
          </a:xfrm>
          <a:prstGeom prst="rect">
            <a:avLst/>
          </a:prstGeom>
          <a:noFill/>
          <a:extLst>
            <a:ext uri="{909E8E84-426E-40DD-AFC4-6F175D3DCCD1}">
              <a14:hiddenFill xmlns:a14="http://schemas.microsoft.com/office/drawing/2010/main">
                <a:solidFill>
                  <a:srgbClr val="FFFFFF"/>
                </a:solidFill>
              </a14:hiddenFill>
            </a:ext>
          </a:extLst>
        </p:spPr>
      </p:pic>
      <p:sp>
        <p:nvSpPr>
          <p:cNvPr id="26627" name="Rectangle 3" hidden="1"/>
          <p:cNvSpPr>
            <a:spLocks noGrp="1" noChangeArrowheads="1"/>
          </p:cNvSpPr>
          <p:nvPr>
            <p:ph type="title"/>
          </p:nvPr>
        </p:nvSpPr>
        <p:spPr/>
        <p:txBody>
          <a:bodyPr/>
          <a:lstStyle/>
          <a:p>
            <a:endParaRPr lang="en-US" sz="1800" b="1"/>
          </a:p>
        </p:txBody>
      </p:sp>
      <p:sp>
        <p:nvSpPr>
          <p:cNvPr id="26629" name="Rectangle 5"/>
          <p:cNvSpPr>
            <a:spLocks noChangeArrowheads="1"/>
          </p:cNvSpPr>
          <p:nvPr/>
        </p:nvSpPr>
        <p:spPr bwMode="auto">
          <a:xfrm>
            <a:off x="3255198" y="381000"/>
            <a:ext cx="186525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Spring</a:t>
            </a:r>
          </a:p>
          <a:p>
            <a:pPr algn="ctr" eaLnBrk="1" hangingPunct="1"/>
            <a:r>
              <a:rPr lang="en-US" b="1"/>
              <a:t>(sun aims directly</a:t>
            </a:r>
          </a:p>
          <a:p>
            <a:pPr algn="ctr" eaLnBrk="1" hangingPunct="1"/>
            <a:r>
              <a:rPr lang="en-US" b="1"/>
              <a:t>at equator)</a:t>
            </a:r>
          </a:p>
        </p:txBody>
      </p:sp>
      <p:sp>
        <p:nvSpPr>
          <p:cNvPr id="26630" name="Rectangle 6"/>
          <p:cNvSpPr>
            <a:spLocks noChangeArrowheads="1"/>
          </p:cNvSpPr>
          <p:nvPr/>
        </p:nvSpPr>
        <p:spPr bwMode="auto">
          <a:xfrm>
            <a:off x="4685675" y="6096001"/>
            <a:ext cx="299210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Fall</a:t>
            </a:r>
          </a:p>
          <a:p>
            <a:pPr algn="ctr" eaLnBrk="1" hangingPunct="1"/>
            <a:r>
              <a:rPr lang="en-US" b="1"/>
              <a:t>(sun aims directly at equator)</a:t>
            </a:r>
          </a:p>
        </p:txBody>
      </p:sp>
      <p:sp>
        <p:nvSpPr>
          <p:cNvPr id="26631" name="Rectangle 7"/>
          <p:cNvSpPr>
            <a:spLocks noChangeArrowheads="1"/>
          </p:cNvSpPr>
          <p:nvPr/>
        </p:nvSpPr>
        <p:spPr bwMode="auto">
          <a:xfrm>
            <a:off x="2869748" y="4189413"/>
            <a:ext cx="229325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Summer</a:t>
            </a:r>
          </a:p>
          <a:p>
            <a:pPr algn="ctr" eaLnBrk="1" hangingPunct="1"/>
            <a:r>
              <a:rPr lang="en-US" b="1"/>
              <a:t>(northern hemisphere</a:t>
            </a:r>
          </a:p>
          <a:p>
            <a:pPr algn="ctr" eaLnBrk="1" hangingPunct="1"/>
            <a:r>
              <a:rPr lang="en-US" b="1"/>
              <a:t>tilts toward sun)</a:t>
            </a:r>
          </a:p>
        </p:txBody>
      </p:sp>
      <p:sp>
        <p:nvSpPr>
          <p:cNvPr id="26632" name="Rectangle 8"/>
          <p:cNvSpPr>
            <a:spLocks noChangeArrowheads="1"/>
          </p:cNvSpPr>
          <p:nvPr/>
        </p:nvSpPr>
        <p:spPr bwMode="auto">
          <a:xfrm>
            <a:off x="5606166" y="2438401"/>
            <a:ext cx="104951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Solar</a:t>
            </a:r>
          </a:p>
          <a:p>
            <a:pPr algn="ctr" eaLnBrk="1" hangingPunct="1"/>
            <a:r>
              <a:rPr lang="en-US" b="1"/>
              <a:t>radiation</a:t>
            </a:r>
          </a:p>
        </p:txBody>
      </p:sp>
      <p:sp>
        <p:nvSpPr>
          <p:cNvPr id="26633" name="Rectangle 9"/>
          <p:cNvSpPr>
            <a:spLocks noChangeArrowheads="1"/>
          </p:cNvSpPr>
          <p:nvPr/>
        </p:nvSpPr>
        <p:spPr bwMode="auto">
          <a:xfrm>
            <a:off x="8610600" y="381000"/>
            <a:ext cx="7280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23.5 °</a:t>
            </a:r>
          </a:p>
        </p:txBody>
      </p:sp>
      <p:sp>
        <p:nvSpPr>
          <p:cNvPr id="26634" name="Rectangle 10"/>
          <p:cNvSpPr>
            <a:spLocks noChangeArrowheads="1"/>
          </p:cNvSpPr>
          <p:nvPr/>
        </p:nvSpPr>
        <p:spPr bwMode="auto">
          <a:xfrm>
            <a:off x="6279698" y="0"/>
            <a:ext cx="229325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Winter</a:t>
            </a:r>
          </a:p>
          <a:p>
            <a:pPr algn="ctr" eaLnBrk="1" hangingPunct="1"/>
            <a:r>
              <a:rPr lang="en-US" b="1"/>
              <a:t>(northern hemisphere</a:t>
            </a:r>
          </a:p>
          <a:p>
            <a:pPr algn="ctr" eaLnBrk="1" hangingPunct="1"/>
            <a:r>
              <a:rPr lang="en-US" b="1"/>
              <a:t>tilts away from sun)</a:t>
            </a:r>
          </a:p>
        </p:txBody>
      </p:sp>
      <p:sp>
        <p:nvSpPr>
          <p:cNvPr id="11" name="Rectangle 10"/>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a:blip r:embed="rId4"/>
          <a:stretch>
            <a:fillRect/>
          </a:stretch>
        </p:blipFill>
        <p:spPr>
          <a:xfrm>
            <a:off x="0" y="0"/>
            <a:ext cx="883997" cy="603556"/>
          </a:xfrm>
          <a:prstGeom prst="rect">
            <a:avLst/>
          </a:prstGeom>
        </p:spPr>
      </p:pic>
      <p:sp>
        <p:nvSpPr>
          <p:cNvPr id="13"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F99D183-AA73-4B7E-9B18-7D7D45E43371}"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20</a:t>
            </a:fld>
            <a:endParaRPr lang="en-GB"/>
          </a:p>
        </p:txBody>
      </p:sp>
    </p:spTree>
    <p:extLst>
      <p:ext uri="{BB962C8B-B14F-4D97-AF65-F5344CB8AC3E}">
        <p14:creationId xmlns:p14="http://schemas.microsoft.com/office/powerpoint/2010/main" val="41003817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b="1" dirty="0"/>
              <a:t>Greenhouse gases and its global scenario</a:t>
            </a:r>
            <a:endParaRPr lang="en-GB" b="1" dirty="0"/>
          </a:p>
        </p:txBody>
      </p:sp>
      <p:sp>
        <p:nvSpPr>
          <p:cNvPr id="92163" name="Rectangle 3"/>
          <p:cNvSpPr>
            <a:spLocks noGrp="1" noChangeArrowheads="1"/>
          </p:cNvSpPr>
          <p:nvPr>
            <p:ph type="body" idx="1"/>
          </p:nvPr>
        </p:nvSpPr>
        <p:spPr/>
        <p:txBody>
          <a:bodyPr/>
          <a:lstStyle/>
          <a:p>
            <a:r>
              <a:rPr lang="en-GB" dirty="0"/>
              <a:t>A greenhouse gas is a gas in an atmosphere that absorbs and emits radiant energy within the thermal infrared range. Greenhouse gases are those that absorb and emit infrared radiation in the wavelength range emitted by Earth. </a:t>
            </a:r>
            <a:endParaRPr lang="en-GB" dirty="0" smtClean="0"/>
          </a:p>
          <a:p>
            <a:r>
              <a:rPr lang="en-GB" dirty="0"/>
              <a:t>This process is the fundamental cause of the greenhouse effect. The primary greenhouse gases in Earth's atmosphere are water </a:t>
            </a:r>
            <a:r>
              <a:rPr lang="en-GB" dirty="0" err="1"/>
              <a:t>vapor</a:t>
            </a:r>
            <a:r>
              <a:rPr lang="en-GB" dirty="0"/>
              <a:t>, carbon dioxide, methane, nitrous oxide, and ozone. Without greenhouse gases, the average temperature of Earth's surface would be about −18 °C rather than the present average of 15 °C. </a:t>
            </a:r>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21</a:t>
            </a:fld>
            <a:endParaRPr lang="en-GB"/>
          </a:p>
        </p:txBody>
      </p:sp>
    </p:spTree>
    <p:extLst>
      <p:ext uri="{BB962C8B-B14F-4D97-AF65-F5344CB8AC3E}">
        <p14:creationId xmlns:p14="http://schemas.microsoft.com/office/powerpoint/2010/main" val="42832376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b="1" dirty="0"/>
              <a:t>Greenhouse gases and its global scenario</a:t>
            </a:r>
            <a:endParaRPr lang="en-GB" b="1" dirty="0"/>
          </a:p>
        </p:txBody>
      </p:sp>
      <p:sp>
        <p:nvSpPr>
          <p:cNvPr id="92163" name="Rectangle 3"/>
          <p:cNvSpPr>
            <a:spLocks noGrp="1" noChangeArrowheads="1"/>
          </p:cNvSpPr>
          <p:nvPr>
            <p:ph type="body" idx="1"/>
          </p:nvPr>
        </p:nvSpPr>
        <p:spPr/>
        <p:txBody>
          <a:bodyPr/>
          <a:lstStyle/>
          <a:p>
            <a:r>
              <a:rPr lang="en-GB" dirty="0"/>
              <a:t>Human activities since the beginning of the Industrial Revolution (around 1750) have produced a 40% increase in the atmospheric concentration of carbon dioxide (CO2), from 280 ppm in 1750 to 406 ppm in early 2017</a:t>
            </a:r>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22</a:t>
            </a:fld>
            <a:endParaRPr lang="en-GB"/>
          </a:p>
        </p:txBody>
      </p:sp>
    </p:spTree>
    <p:extLst>
      <p:ext uri="{BB962C8B-B14F-4D97-AF65-F5344CB8AC3E}">
        <p14:creationId xmlns:p14="http://schemas.microsoft.com/office/powerpoint/2010/main" val="42652871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b="1" dirty="0"/>
              <a:t>Greenhouse gases and its global scenario</a:t>
            </a:r>
            <a:endParaRPr lang="en-GB" b="1" dirty="0"/>
          </a:p>
        </p:txBody>
      </p:sp>
      <p:sp>
        <p:nvSpPr>
          <p:cNvPr id="92163" name="Rectangle 3"/>
          <p:cNvSpPr>
            <a:spLocks noGrp="1" noChangeArrowheads="1"/>
          </p:cNvSpPr>
          <p:nvPr>
            <p:ph type="body" idx="1"/>
          </p:nvPr>
        </p:nvSpPr>
        <p:spPr/>
        <p:txBody>
          <a:bodyPr/>
          <a:lstStyle/>
          <a:p>
            <a:r>
              <a:rPr lang="en-US" dirty="0"/>
              <a:t>This increase has occurred despite the uptake of more than half of the emissions by various natural "sinks" involved in the carbon cycle. The vast majority of anthropogenic carbon dioxide emissions (i.e., emissions produced by human activities) come from combustion of fossil fuels, principally coal, oil, and natural gas, with comparatively modest additional contributions coming from deforestation, changes in land use, soil erosion, and agriculture. </a:t>
            </a:r>
            <a:endParaRPr lang="en-GB"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23</a:t>
            </a:fld>
            <a:endParaRPr lang="en-GB"/>
          </a:p>
        </p:txBody>
      </p:sp>
    </p:spTree>
    <p:extLst>
      <p:ext uri="{BB962C8B-B14F-4D97-AF65-F5344CB8AC3E}">
        <p14:creationId xmlns:p14="http://schemas.microsoft.com/office/powerpoint/2010/main" val="34816367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b="1" dirty="0"/>
              <a:t>Greenhouse gases and its global scenario</a:t>
            </a:r>
            <a:endParaRPr lang="en-GB" b="1" dirty="0"/>
          </a:p>
        </p:txBody>
      </p:sp>
      <p:sp>
        <p:nvSpPr>
          <p:cNvPr id="92163" name="Rectangle 3"/>
          <p:cNvSpPr>
            <a:spLocks noGrp="1" noChangeArrowheads="1"/>
          </p:cNvSpPr>
          <p:nvPr>
            <p:ph type="body" idx="1"/>
          </p:nvPr>
        </p:nvSpPr>
        <p:spPr/>
        <p:txBody>
          <a:bodyPr/>
          <a:lstStyle/>
          <a:p>
            <a:r>
              <a:rPr lang="en-US" dirty="0"/>
              <a:t>Atmospheric concentrations of greenhouse gases are determined by the balance between sources (emissions of the gas from human activities and natural systems) and sinks (the removal of the gas from the atmosphere by conversion to a different chemical compound</a:t>
            </a:r>
            <a:r>
              <a:rPr lang="en-US" dirty="0" smtClean="0"/>
              <a:t>). </a:t>
            </a:r>
            <a:r>
              <a:rPr lang="en-US" dirty="0"/>
              <a:t>The proportion of an emission remaining in the atmosphere after a specified time is the "airborne fraction" (AF). The annual airborne fraction is the ratio of the atmospheric increase in a given year to that year's total emissions. As of 2006 the annual airborne fraction for CO2 was about 0.45.</a:t>
            </a:r>
            <a:endParaRPr lang="en-GB"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24</a:t>
            </a:fld>
            <a:endParaRPr lang="en-GB"/>
          </a:p>
        </p:txBody>
      </p:sp>
    </p:spTree>
    <p:extLst>
      <p:ext uri="{BB962C8B-B14F-4D97-AF65-F5344CB8AC3E}">
        <p14:creationId xmlns:p14="http://schemas.microsoft.com/office/powerpoint/2010/main" val="41179061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b="1" dirty="0"/>
              <a:t>Greenhouse gases and its global scenario</a:t>
            </a:r>
            <a:endParaRPr lang="en-GB" b="1" dirty="0"/>
          </a:p>
        </p:txBody>
      </p:sp>
      <p:sp>
        <p:nvSpPr>
          <p:cNvPr id="92163" name="Rectangle 3"/>
          <p:cNvSpPr>
            <a:spLocks noGrp="1" noChangeArrowheads="1"/>
          </p:cNvSpPr>
          <p:nvPr>
            <p:ph type="body" idx="1"/>
          </p:nvPr>
        </p:nvSpPr>
        <p:spPr/>
        <p:txBody>
          <a:bodyPr>
            <a:normAutofit fontScale="92500"/>
          </a:bodyPr>
          <a:lstStyle/>
          <a:p>
            <a:pPr marL="0" indent="0">
              <a:buNone/>
            </a:pPr>
            <a:r>
              <a:rPr lang="en-US" dirty="0"/>
              <a:t>In order, the most abundant greenhouse gases in Earth's atmosphere are:</a:t>
            </a:r>
            <a:endParaRPr lang="en-GB" dirty="0"/>
          </a:p>
          <a:p>
            <a:pPr lvl="0"/>
            <a:r>
              <a:rPr lang="en-US" dirty="0"/>
              <a:t> Water vapor (H2O)</a:t>
            </a:r>
            <a:endParaRPr lang="en-GB" dirty="0"/>
          </a:p>
          <a:p>
            <a:pPr lvl="0"/>
            <a:r>
              <a:rPr lang="en-US" dirty="0"/>
              <a:t>Carbon dioxide (CO2)</a:t>
            </a:r>
            <a:endParaRPr lang="en-GB" dirty="0"/>
          </a:p>
          <a:p>
            <a:pPr lvl="0"/>
            <a:r>
              <a:rPr lang="en-US" dirty="0"/>
              <a:t>Methane (CH4)</a:t>
            </a:r>
            <a:endParaRPr lang="en-GB" dirty="0"/>
          </a:p>
          <a:p>
            <a:pPr lvl="0"/>
            <a:r>
              <a:rPr lang="en-US" dirty="0"/>
              <a:t>Nitrous oxide (N2O)</a:t>
            </a:r>
            <a:endParaRPr lang="en-GB" dirty="0"/>
          </a:p>
          <a:p>
            <a:pPr lvl="0"/>
            <a:r>
              <a:rPr lang="en-US" dirty="0"/>
              <a:t>Ozone (O3)</a:t>
            </a:r>
            <a:endParaRPr lang="en-GB" dirty="0"/>
          </a:p>
          <a:p>
            <a:pPr lvl="0"/>
            <a:r>
              <a:rPr lang="en-US" dirty="0"/>
              <a:t>Chlorofluorocarbons (CFCs)</a:t>
            </a:r>
            <a:endParaRPr lang="en-GB" dirty="0"/>
          </a:p>
          <a:p>
            <a:pPr lvl="0"/>
            <a:r>
              <a:rPr lang="en-US" dirty="0" err="1"/>
              <a:t>Hydrochlofluorocarbons</a:t>
            </a:r>
            <a:r>
              <a:rPr lang="en-US" dirty="0"/>
              <a:t> (HCFCs) and </a:t>
            </a:r>
            <a:endParaRPr lang="en-GB" dirty="0"/>
          </a:p>
          <a:p>
            <a:pPr lvl="0"/>
            <a:r>
              <a:rPr lang="en-US" dirty="0" err="1"/>
              <a:t>Hydrofluorocarbons</a:t>
            </a:r>
            <a:r>
              <a:rPr lang="en-US" dirty="0"/>
              <a:t> (HFCs)</a:t>
            </a:r>
            <a:endParaRPr lang="en-GB"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25</a:t>
            </a:fld>
            <a:endParaRPr lang="en-GB"/>
          </a:p>
        </p:txBody>
      </p:sp>
    </p:spTree>
    <p:extLst>
      <p:ext uri="{BB962C8B-B14F-4D97-AF65-F5344CB8AC3E}">
        <p14:creationId xmlns:p14="http://schemas.microsoft.com/office/powerpoint/2010/main" val="37961616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b="1" dirty="0"/>
              <a:t>Greenhouse gases and its global scenario</a:t>
            </a:r>
            <a:endParaRPr lang="en-GB" b="1" dirty="0"/>
          </a:p>
        </p:txBody>
      </p:sp>
      <p:sp>
        <p:nvSpPr>
          <p:cNvPr id="92163" name="Rectangle 3"/>
          <p:cNvSpPr>
            <a:spLocks noGrp="1" noChangeArrowheads="1"/>
          </p:cNvSpPr>
          <p:nvPr>
            <p:ph type="body" idx="1"/>
          </p:nvPr>
        </p:nvSpPr>
        <p:spPr/>
        <p:txBody>
          <a:bodyPr>
            <a:normAutofit/>
          </a:bodyPr>
          <a:lstStyle/>
          <a:p>
            <a:pPr marL="0" indent="0">
              <a:buNone/>
            </a:pPr>
            <a:r>
              <a:rPr lang="en-GB" dirty="0"/>
              <a:t>Atmospheric concentrations of greenhouse gases are determined by the balance between sources (emissions of the gas from human activities and natural systems) and sinks (the removal of the gas from the atmosphere by conversion to a different chemical compound).The proportion of an emission remaining in the atmosphere after a specified time is the "airborne fraction" (AF). The annual airborne fraction is the ratio of the atmospheric increase in a given year to that year's total emissions. As of 2006 the annual airborne fraction for CO2 was about 0.45. The annual airborne fraction increased at a rate of 0.25 ± 0.21% per year over the period 1959–2006.</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26</a:t>
            </a:fld>
            <a:endParaRPr lang="en-GB"/>
          </a:p>
        </p:txBody>
      </p:sp>
    </p:spTree>
    <p:extLst>
      <p:ext uri="{BB962C8B-B14F-4D97-AF65-F5344CB8AC3E}">
        <p14:creationId xmlns:p14="http://schemas.microsoft.com/office/powerpoint/2010/main" val="35145763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b="1" dirty="0"/>
              <a:t>Greenhouse gases and its global scenario</a:t>
            </a:r>
            <a:endParaRPr lang="en-GB" b="1" dirty="0"/>
          </a:p>
        </p:txBody>
      </p:sp>
      <p:sp>
        <p:nvSpPr>
          <p:cNvPr id="92163" name="Rectangle 3"/>
          <p:cNvSpPr>
            <a:spLocks noGrp="1" noChangeArrowheads="1"/>
          </p:cNvSpPr>
          <p:nvPr>
            <p:ph type="body" idx="1"/>
          </p:nvPr>
        </p:nvSpPr>
        <p:spPr/>
        <p:txBody>
          <a:bodyPr>
            <a:normAutofit/>
          </a:bodyPr>
          <a:lstStyle/>
          <a:p>
            <a:pPr marL="0" indent="0">
              <a:buNone/>
            </a:pPr>
            <a:r>
              <a:rPr lang="en-GB" dirty="0"/>
              <a:t>Water vapour, carbon dioxide, methane and nitrous oxide are the four major greenhouse gases in the troposphere. These gases have been present in varying concentrations in the troposphere during most of the earth’s long history. Fluctuations in the troposphere concentrations of these gases, especially carbon dioxide and methane, plus changes in solar output are the major factors causing the changes in the average temperature of the troposphere over the past </a:t>
            </a:r>
            <a:r>
              <a:rPr lang="en-GB" dirty="0" smtClean="0"/>
              <a:t>400,000 </a:t>
            </a:r>
            <a:r>
              <a:rPr lang="en-GB" dirty="0"/>
              <a:t>years.</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27</a:t>
            </a:fld>
            <a:endParaRPr lang="en-GB"/>
          </a:p>
        </p:txBody>
      </p:sp>
    </p:spTree>
    <p:extLst>
      <p:ext uri="{BB962C8B-B14F-4D97-AF65-F5344CB8AC3E}">
        <p14:creationId xmlns:p14="http://schemas.microsoft.com/office/powerpoint/2010/main" val="22592697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b="1" dirty="0"/>
              <a:t>Greenhouse gases and its global scenario</a:t>
            </a:r>
            <a:endParaRPr lang="en-GB" b="1" dirty="0"/>
          </a:p>
        </p:txBody>
      </p:sp>
      <p:sp>
        <p:nvSpPr>
          <p:cNvPr id="92163" name="Rectangle 3"/>
          <p:cNvSpPr>
            <a:spLocks noGrp="1" noChangeArrowheads="1"/>
          </p:cNvSpPr>
          <p:nvPr>
            <p:ph type="body" idx="1"/>
          </p:nvPr>
        </p:nvSpPr>
        <p:spPr/>
        <p:txBody>
          <a:bodyPr>
            <a:normAutofit/>
          </a:bodyPr>
          <a:lstStyle/>
          <a:p>
            <a:pPr marL="0" indent="0">
              <a:buNone/>
            </a:pPr>
            <a:r>
              <a:rPr lang="en-GB" dirty="0"/>
              <a:t>For more than 275 years, since the beginning of the Industrial Revolution, human actions have led to significant increases in the troposphere concentration of three greenhouse gases carbon dioxide, methane and nitrous oxide. These increases result mostly from burning fossil fuels (which adds co2 and CH4), clearing and burning forests (which add CO2 and N2O), and planting rice and using inorganic fertilizers (which releases CH4 and N2O). .</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28</a:t>
            </a:fld>
            <a:endParaRPr lang="en-GB"/>
          </a:p>
        </p:txBody>
      </p:sp>
    </p:spTree>
    <p:extLst>
      <p:ext uri="{BB962C8B-B14F-4D97-AF65-F5344CB8AC3E}">
        <p14:creationId xmlns:p14="http://schemas.microsoft.com/office/powerpoint/2010/main" val="14262630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b="1" dirty="0"/>
              <a:t>Greenhouse gases and its global scenario</a:t>
            </a:r>
            <a:endParaRPr lang="en-GB" b="1" dirty="0"/>
          </a:p>
        </p:txBody>
      </p:sp>
      <p:sp>
        <p:nvSpPr>
          <p:cNvPr id="92163" name="Rectangle 3"/>
          <p:cNvSpPr>
            <a:spLocks noGrp="1" noChangeArrowheads="1"/>
          </p:cNvSpPr>
          <p:nvPr>
            <p:ph type="body" idx="1"/>
          </p:nvPr>
        </p:nvSpPr>
        <p:spPr/>
        <p:txBody>
          <a:bodyPr>
            <a:normAutofit/>
          </a:bodyPr>
          <a:lstStyle/>
          <a:p>
            <a:pPr marL="0" indent="0">
              <a:buNone/>
            </a:pPr>
            <a:r>
              <a:rPr lang="en-GB" dirty="0"/>
              <a:t>In 2004, the US was the world’s largest emitter of greenhouse gases, with 22% of global emissions, followed by China (14%), The European Union (13%), Russia (6%), Japan (5%), and India (4%). But between 1990 and 2004, China’s emissions increased by 88% while those of the US rose by 19%. China’s emissions are expected to surpass U.S. emissions by 2025. The United States and Canada have some of the world’s highest greenhouse gas emissions per person. Each American, on average, releases about 10 times more CO2 than the average Chinese. In 2005, each person in the United States emitted, on average, 9 kilograms of CO2 to produce half of the country’s electricity and nearly 40% of its CO2</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29</a:t>
            </a:fld>
            <a:endParaRPr lang="en-GB"/>
          </a:p>
        </p:txBody>
      </p:sp>
    </p:spTree>
    <p:extLst>
      <p:ext uri="{BB962C8B-B14F-4D97-AF65-F5344CB8AC3E}">
        <p14:creationId xmlns:p14="http://schemas.microsoft.com/office/powerpoint/2010/main" val="3675103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a:spLocks noChangeAspect="1"/>
          </p:cNvSpPr>
          <p:nvPr/>
        </p:nvSpPr>
        <p:spPr>
          <a:xfrm>
            <a:off x="1124803" y="0"/>
            <a:ext cx="10967113" cy="3600986"/>
          </a:xfrm>
          <a:prstGeom prst="rect">
            <a:avLst/>
          </a:prstGeom>
        </p:spPr>
        <p:txBody>
          <a:bodyPr wrap="square">
            <a:spAutoFit/>
          </a:bodyPr>
          <a:lstStyle/>
          <a:p>
            <a:r>
              <a:rPr lang="en-GB" sz="4400" dirty="0" smtClean="0"/>
              <a:t>Concept of climate and weather</a:t>
            </a:r>
          </a:p>
          <a:p>
            <a:pPr marL="571500" indent="-571500">
              <a:buFont typeface="Arial" panose="020B0604020202020204" pitchFamily="34" charset="0"/>
              <a:buChar char="•"/>
            </a:pPr>
            <a:r>
              <a:rPr lang="en-GB" sz="3600" dirty="0" smtClean="0"/>
              <a:t>Climate is a region’s general pattern of atmospheric or weather conditions over a long time ( decades or centuries) as </a:t>
            </a:r>
            <a:r>
              <a:rPr lang="en-GB" sz="3600" dirty="0" err="1" smtClean="0"/>
              <a:t>analyzed</a:t>
            </a:r>
            <a:r>
              <a:rPr lang="en-GB" sz="3600" dirty="0" smtClean="0"/>
              <a:t> by data measured for past years (generally 30 years and more). </a:t>
            </a:r>
          </a:p>
          <a:p>
            <a:endParaRPr lang="en-GB" sz="4000" dirty="0"/>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F57461F4-5C82-4B53-B281-3915F9FC2C30}" type="datetime12">
              <a:rPr lang="en-GB" smtClean="0">
                <a:solidFill>
                  <a:schemeClr val="bg1"/>
                </a:solidFill>
              </a:rPr>
              <a:t>7:03 AM</a:t>
            </a:fld>
            <a:endParaRPr lang="en-GB" dirty="0">
              <a:solidFill>
                <a:schemeClr val="bg1"/>
              </a:solidFill>
            </a:endParaRPr>
          </a:p>
        </p:txBody>
      </p:sp>
      <p:sp>
        <p:nvSpPr>
          <p:cNvPr id="7" name="Slide Number Placeholder 6"/>
          <p:cNvSpPr>
            <a:spLocks noGrp="1"/>
          </p:cNvSpPr>
          <p:nvPr>
            <p:ph type="sldNum" sz="quarter" idx="12"/>
          </p:nvPr>
        </p:nvSpPr>
        <p:spPr>
          <a:xfrm>
            <a:off x="11715466" y="6492875"/>
            <a:ext cx="476534" cy="365125"/>
          </a:xfrm>
        </p:spPr>
        <p:txBody>
          <a:bodyPr/>
          <a:lstStyle/>
          <a:p>
            <a:fld id="{457E145D-B0CC-4A72-8143-D6BADD6C662B}" type="slidenum">
              <a:rPr lang="en-GB" smtClean="0"/>
              <a:t>3</a:t>
            </a:fld>
            <a:endParaRPr lang="en-GB"/>
          </a:p>
        </p:txBody>
      </p:sp>
    </p:spTree>
    <p:extLst>
      <p:ext uri="{BB962C8B-B14F-4D97-AF65-F5344CB8AC3E}">
        <p14:creationId xmlns:p14="http://schemas.microsoft.com/office/powerpoint/2010/main" val="3610814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b="1" dirty="0"/>
              <a:t>Greenhouse gases and its global scenario</a:t>
            </a:r>
            <a:endParaRPr lang="en-GB" b="1" dirty="0"/>
          </a:p>
        </p:txBody>
      </p:sp>
      <p:pic>
        <p:nvPicPr>
          <p:cNvPr id="3" name="Picture 2"/>
          <p:cNvPicPr>
            <a:picLocks noChangeAspect="1"/>
          </p:cNvPicPr>
          <p:nvPr/>
        </p:nvPicPr>
        <p:blipFill>
          <a:blip r:embed="rId3"/>
          <a:stretch>
            <a:fillRect/>
          </a:stretch>
        </p:blipFill>
        <p:spPr>
          <a:xfrm>
            <a:off x="627796" y="1407964"/>
            <a:ext cx="11573305" cy="4160323"/>
          </a:xfrm>
          <a:prstGeom prst="rect">
            <a:avLst/>
          </a:prstGeom>
        </p:spPr>
      </p:pic>
      <p:sp>
        <p:nvSpPr>
          <p:cNvPr id="92163" name="Rectangle 3"/>
          <p:cNvSpPr>
            <a:spLocks noGrp="1" noChangeArrowheads="1"/>
          </p:cNvSpPr>
          <p:nvPr>
            <p:ph type="body" idx="1"/>
          </p:nvPr>
        </p:nvSpPr>
        <p:spPr/>
        <p:txBody>
          <a:bodyPr>
            <a:normAutofit/>
          </a:bodyPr>
          <a:lstStyle/>
          <a:p>
            <a:pPr marL="0" indent="0">
              <a:buNone/>
            </a:pPr>
            <a:endParaRPr lang="en-GB"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4"/>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30</a:t>
            </a:fld>
            <a:endParaRPr lang="en-GB"/>
          </a:p>
        </p:txBody>
      </p:sp>
    </p:spTree>
    <p:extLst>
      <p:ext uri="{BB962C8B-B14F-4D97-AF65-F5344CB8AC3E}">
        <p14:creationId xmlns:p14="http://schemas.microsoft.com/office/powerpoint/2010/main" val="29957962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1" descr="2005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7064" y="12700"/>
            <a:ext cx="8397875" cy="683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43" name="Rectangle 3"/>
          <p:cNvSpPr>
            <a:spLocks noChangeArrowheads="1"/>
          </p:cNvSpPr>
          <p:nvPr/>
        </p:nvSpPr>
        <p:spPr bwMode="auto">
          <a:xfrm>
            <a:off x="9088438" y="6562726"/>
            <a:ext cx="1579562"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058" tIns="41029" rIns="82058" bIns="41029"/>
          <a:lstStyle>
            <a:lvl1pPr defTabSz="820738">
              <a:defRPr sz="2400">
                <a:solidFill>
                  <a:schemeClr val="tx1"/>
                </a:solidFill>
                <a:latin typeface="Arial" panose="020B0604020202020204" pitchFamily="34" charset="0"/>
                <a:ea typeface="ＭＳ Ｐゴシック" panose="020B0600070205080204" pitchFamily="34" charset="-128"/>
              </a:defRPr>
            </a:lvl1pPr>
            <a:lvl2pPr marL="409575" defTabSz="820738">
              <a:defRPr sz="2400">
                <a:solidFill>
                  <a:schemeClr val="tx1"/>
                </a:solidFill>
                <a:latin typeface="Arial" panose="020B0604020202020204" pitchFamily="34" charset="0"/>
                <a:ea typeface="ＭＳ Ｐゴシック" panose="020B0600070205080204" pitchFamily="34" charset="-128"/>
              </a:defRPr>
            </a:lvl2pPr>
            <a:lvl3pPr marL="820738" defTabSz="820738">
              <a:defRPr sz="2400">
                <a:solidFill>
                  <a:schemeClr val="tx1"/>
                </a:solidFill>
                <a:latin typeface="Arial" panose="020B0604020202020204" pitchFamily="34" charset="0"/>
                <a:ea typeface="ＭＳ Ｐゴシック" panose="020B0600070205080204" pitchFamily="34" charset="-128"/>
              </a:defRPr>
            </a:lvl3pPr>
            <a:lvl4pPr marL="1230313" defTabSz="820738">
              <a:defRPr sz="2400">
                <a:solidFill>
                  <a:schemeClr val="tx1"/>
                </a:solidFill>
                <a:latin typeface="Arial" panose="020B0604020202020204" pitchFamily="34" charset="0"/>
                <a:ea typeface="ＭＳ Ｐゴシック" panose="020B0600070205080204" pitchFamily="34" charset="-128"/>
              </a:defRPr>
            </a:lvl4pPr>
            <a:lvl5pPr marL="1641475" defTabSz="820738">
              <a:defRPr sz="2400">
                <a:solidFill>
                  <a:schemeClr val="tx1"/>
                </a:solidFill>
                <a:latin typeface="Arial" panose="020B0604020202020204" pitchFamily="34" charset="0"/>
                <a:ea typeface="ＭＳ Ｐゴシック" panose="020B0600070205080204" pitchFamily="34" charset="-128"/>
              </a:defRPr>
            </a:lvl5pPr>
            <a:lvl6pPr marL="20986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5558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0130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4702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en-US" sz="1400" b="1"/>
              <a:t>Fig. 20-5a, p. 467</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4"/>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9785089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1" descr="2005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7064" y="12700"/>
            <a:ext cx="8397875" cy="683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491" name="Rectangle 3"/>
          <p:cNvSpPr>
            <a:spLocks noChangeArrowheads="1"/>
          </p:cNvSpPr>
          <p:nvPr/>
        </p:nvSpPr>
        <p:spPr bwMode="auto">
          <a:xfrm>
            <a:off x="9078914" y="6562726"/>
            <a:ext cx="1589087"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058" tIns="41029" rIns="82058" bIns="41029"/>
          <a:lstStyle>
            <a:lvl1pPr defTabSz="820738">
              <a:defRPr sz="2400">
                <a:solidFill>
                  <a:schemeClr val="tx1"/>
                </a:solidFill>
                <a:latin typeface="Arial" panose="020B0604020202020204" pitchFamily="34" charset="0"/>
                <a:ea typeface="ＭＳ Ｐゴシック" panose="020B0600070205080204" pitchFamily="34" charset="-128"/>
              </a:defRPr>
            </a:lvl1pPr>
            <a:lvl2pPr marL="409575" defTabSz="820738">
              <a:defRPr sz="2400">
                <a:solidFill>
                  <a:schemeClr val="tx1"/>
                </a:solidFill>
                <a:latin typeface="Arial" panose="020B0604020202020204" pitchFamily="34" charset="0"/>
                <a:ea typeface="ＭＳ Ｐゴシック" panose="020B0600070205080204" pitchFamily="34" charset="-128"/>
              </a:defRPr>
            </a:lvl2pPr>
            <a:lvl3pPr marL="820738" defTabSz="820738">
              <a:defRPr sz="2400">
                <a:solidFill>
                  <a:schemeClr val="tx1"/>
                </a:solidFill>
                <a:latin typeface="Arial" panose="020B0604020202020204" pitchFamily="34" charset="0"/>
                <a:ea typeface="ＭＳ Ｐゴシック" panose="020B0600070205080204" pitchFamily="34" charset="-128"/>
              </a:defRPr>
            </a:lvl3pPr>
            <a:lvl4pPr marL="1230313" defTabSz="820738">
              <a:defRPr sz="2400">
                <a:solidFill>
                  <a:schemeClr val="tx1"/>
                </a:solidFill>
                <a:latin typeface="Arial" panose="020B0604020202020204" pitchFamily="34" charset="0"/>
                <a:ea typeface="ＭＳ Ｐゴシック" panose="020B0600070205080204" pitchFamily="34" charset="-128"/>
              </a:defRPr>
            </a:lvl4pPr>
            <a:lvl5pPr marL="1641475" defTabSz="820738">
              <a:defRPr sz="2400">
                <a:solidFill>
                  <a:schemeClr val="tx1"/>
                </a:solidFill>
                <a:latin typeface="Arial" panose="020B0604020202020204" pitchFamily="34" charset="0"/>
                <a:ea typeface="ＭＳ Ｐゴシック" panose="020B0600070205080204" pitchFamily="34" charset="-128"/>
              </a:defRPr>
            </a:lvl5pPr>
            <a:lvl6pPr marL="20986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5558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0130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4702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en-US" sz="1400" b="1"/>
              <a:t>Fig. 20-5b, p. 467</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4"/>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1161835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1" descr="2005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0"/>
            <a:ext cx="8382000" cy="683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539" name="Rectangle 3"/>
          <p:cNvSpPr>
            <a:spLocks noChangeArrowheads="1"/>
          </p:cNvSpPr>
          <p:nvPr/>
        </p:nvSpPr>
        <p:spPr bwMode="auto">
          <a:xfrm>
            <a:off x="9088438" y="6562726"/>
            <a:ext cx="1579562"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058" tIns="41029" rIns="82058" bIns="41029"/>
          <a:lstStyle>
            <a:lvl1pPr defTabSz="820738">
              <a:defRPr sz="2400">
                <a:solidFill>
                  <a:schemeClr val="tx1"/>
                </a:solidFill>
                <a:latin typeface="Arial" panose="020B0604020202020204" pitchFamily="34" charset="0"/>
                <a:ea typeface="ＭＳ Ｐゴシック" panose="020B0600070205080204" pitchFamily="34" charset="-128"/>
              </a:defRPr>
            </a:lvl1pPr>
            <a:lvl2pPr marL="409575" defTabSz="820738">
              <a:defRPr sz="2400">
                <a:solidFill>
                  <a:schemeClr val="tx1"/>
                </a:solidFill>
                <a:latin typeface="Arial" panose="020B0604020202020204" pitchFamily="34" charset="0"/>
                <a:ea typeface="ＭＳ Ｐゴシック" panose="020B0600070205080204" pitchFamily="34" charset="-128"/>
              </a:defRPr>
            </a:lvl2pPr>
            <a:lvl3pPr marL="820738" defTabSz="820738">
              <a:defRPr sz="2400">
                <a:solidFill>
                  <a:schemeClr val="tx1"/>
                </a:solidFill>
                <a:latin typeface="Arial" panose="020B0604020202020204" pitchFamily="34" charset="0"/>
                <a:ea typeface="ＭＳ Ｐゴシック" panose="020B0600070205080204" pitchFamily="34" charset="-128"/>
              </a:defRPr>
            </a:lvl3pPr>
            <a:lvl4pPr marL="1230313" defTabSz="820738">
              <a:defRPr sz="2400">
                <a:solidFill>
                  <a:schemeClr val="tx1"/>
                </a:solidFill>
                <a:latin typeface="Arial" panose="020B0604020202020204" pitchFamily="34" charset="0"/>
                <a:ea typeface="ＭＳ Ｐゴシック" panose="020B0600070205080204" pitchFamily="34" charset="-128"/>
              </a:defRPr>
            </a:lvl4pPr>
            <a:lvl5pPr marL="1641475" defTabSz="820738">
              <a:defRPr sz="2400">
                <a:solidFill>
                  <a:schemeClr val="tx1"/>
                </a:solidFill>
                <a:latin typeface="Arial" panose="020B0604020202020204" pitchFamily="34" charset="0"/>
                <a:ea typeface="ＭＳ Ｐゴシック" panose="020B0600070205080204" pitchFamily="34" charset="-128"/>
              </a:defRPr>
            </a:lvl5pPr>
            <a:lvl6pPr marL="20986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5558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0130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4702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en-US" sz="1400" b="1"/>
              <a:t>Fig. 20-5c, p. 467</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4"/>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30125872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b="1" dirty="0"/>
              <a:t>4.3	Greenhouse effect and global warming</a:t>
            </a:r>
            <a:endParaRPr lang="en-GB" b="1"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34</a:t>
            </a:fld>
            <a:endParaRPr lang="en-GB"/>
          </a:p>
        </p:txBody>
      </p:sp>
      <p:sp>
        <p:nvSpPr>
          <p:cNvPr id="8" name="Rectangle 7"/>
          <p:cNvSpPr/>
          <p:nvPr/>
        </p:nvSpPr>
        <p:spPr>
          <a:xfrm>
            <a:off x="1437565" y="1690688"/>
            <a:ext cx="10163032" cy="4493538"/>
          </a:xfrm>
          <a:prstGeom prst="rect">
            <a:avLst/>
          </a:prstGeom>
        </p:spPr>
        <p:txBody>
          <a:bodyPr wrap="square">
            <a:spAutoFit/>
          </a:bodyPr>
          <a:lstStyle/>
          <a:p>
            <a:r>
              <a:rPr lang="en-GB" sz="2200" dirty="0"/>
              <a:t>Three major factors shape the earth’s climate.</a:t>
            </a:r>
          </a:p>
          <a:p>
            <a:r>
              <a:rPr lang="en-GB" sz="2200" dirty="0"/>
              <a:t>1.	The sun: without solar energy the earth would be a dark and frigid planet with no life </a:t>
            </a:r>
          </a:p>
          <a:p>
            <a:r>
              <a:rPr lang="en-GB" sz="2200" dirty="0"/>
              <a:t>2.	Natural greenhouse effect: the natural process warming the earth’s lower troposphere and surface because of several gases known as greenhouse gases.</a:t>
            </a:r>
          </a:p>
          <a:p>
            <a:r>
              <a:rPr lang="en-GB" sz="2200" dirty="0"/>
              <a:t>3.	The ocean: that cover most of the planet surface and influence climate by storing carbon dioxide and heat, evaporating and receiving water as part of the hydrologic cycle, and moving stored heat from one place to another in currents. Natural cooling process also takes place at earth’s surface. Large quantities of heat are absorbed by the evaporation of surface water, most of it from the ocean. As these water vapour molecules rise, they condense to form droplets in clouds and release their stored heat higher in the troposphere. Because of the impact of this natural heating and cooling, the earth’s average surface temperature is about 15oC.</a:t>
            </a:r>
          </a:p>
        </p:txBody>
      </p:sp>
    </p:spTree>
    <p:extLst>
      <p:ext uri="{BB962C8B-B14F-4D97-AF65-F5344CB8AC3E}">
        <p14:creationId xmlns:p14="http://schemas.microsoft.com/office/powerpoint/2010/main" val="39858754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b="1" dirty="0"/>
              <a:t>4.3	Greenhouse effect and global warming</a:t>
            </a:r>
            <a:endParaRPr lang="en-GB" b="1"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35</a:t>
            </a:fld>
            <a:endParaRPr lang="en-GB"/>
          </a:p>
        </p:txBody>
      </p:sp>
      <p:sp>
        <p:nvSpPr>
          <p:cNvPr id="8" name="Rectangle 7"/>
          <p:cNvSpPr/>
          <p:nvPr/>
        </p:nvSpPr>
        <p:spPr>
          <a:xfrm>
            <a:off x="1437565" y="1690688"/>
            <a:ext cx="10163032" cy="3970318"/>
          </a:xfrm>
          <a:prstGeom prst="rect">
            <a:avLst/>
          </a:prstGeom>
        </p:spPr>
        <p:txBody>
          <a:bodyPr wrap="square">
            <a:spAutoFit/>
          </a:bodyPr>
          <a:lstStyle/>
          <a:p>
            <a:r>
              <a:rPr lang="en-US" sz="3600" dirty="0"/>
              <a:t>Global warming refers to temperature increases in the troposphere, which in turn can cause climate change. Natural changes, human activities or both can cause such warming. Global climate change is a broader term that refers to changes in any aspects of the earth’s climate, including temperature, precipitation, and storm intensity and patterns. </a:t>
            </a:r>
            <a:endParaRPr lang="en-GB" sz="3600" dirty="0"/>
          </a:p>
        </p:txBody>
      </p:sp>
    </p:spTree>
    <p:extLst>
      <p:ext uri="{BB962C8B-B14F-4D97-AF65-F5344CB8AC3E}">
        <p14:creationId xmlns:p14="http://schemas.microsoft.com/office/powerpoint/2010/main" val="30497620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r>
              <a:rPr lang="en-US"/>
              <a:t>Why Should We Be Concerned about a Warmer Earth?</a:t>
            </a:r>
          </a:p>
        </p:txBody>
      </p:sp>
      <p:sp>
        <p:nvSpPr>
          <p:cNvPr id="83971" name="Rectangle 3"/>
          <p:cNvSpPr>
            <a:spLocks noGrp="1" noChangeArrowheads="1"/>
          </p:cNvSpPr>
          <p:nvPr>
            <p:ph type="body" idx="1"/>
          </p:nvPr>
        </p:nvSpPr>
        <p:spPr>
          <a:xfrm>
            <a:off x="1752601" y="1676400"/>
            <a:ext cx="8734425" cy="4953000"/>
          </a:xfrm>
        </p:spPr>
        <p:txBody>
          <a:bodyPr/>
          <a:lstStyle/>
          <a:p>
            <a:r>
              <a:rPr lang="en-US"/>
              <a:t>A rapid increase in the temperature of the troposphere during this century would give us little time to deal with its harmful effects.</a:t>
            </a:r>
          </a:p>
          <a:p>
            <a:r>
              <a:rPr lang="en-US"/>
              <a:t>As a prevention strategy scientists urge to cut global CO</a:t>
            </a:r>
            <a:r>
              <a:rPr lang="en-US" baseline="-25000"/>
              <a:t>2 </a:t>
            </a:r>
            <a:r>
              <a:rPr lang="en-US"/>
              <a:t>emissions in half over the next 50 years.</a:t>
            </a:r>
          </a:p>
          <a:p>
            <a:pPr lvl="1"/>
            <a:r>
              <a:rPr lang="en-US"/>
              <a:t>This could prevent changes in the earth’s climate system that would last for tens of thousands of years.</a:t>
            </a:r>
          </a:p>
          <a:p>
            <a:endParaRPr lang="en-US"/>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27679332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3590927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r>
              <a:rPr lang="en-US" b="1" dirty="0"/>
              <a:t>4.5	Climate change scenario in </a:t>
            </a:r>
            <a:r>
              <a:rPr lang="en-US" b="1" dirty="0" smtClean="0"/>
              <a:t>Nepal</a:t>
            </a:r>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r>
              <a:rPr lang="en-US" dirty="0"/>
              <a:t>Nepal is among the least developed countries (LDCs) in South Asia covering area of 147181 square kilometers and with great topographical variation extending from 60 meters from mean sea level to 8848 meter from mean sea level. At the time of population census in 2011 there were 26,494,504 people residing in the country. Studies on climate change in Nepal reveals that 10 million people are exposed to increasing risks of climate change. </a:t>
            </a:r>
            <a:endParaRPr lang="en-GB"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34187745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r>
              <a:rPr lang="en-US" dirty="0"/>
              <a:t>Ministry of Environment Nepal (MOE) states that the temperature rise rate for Nepal is 0.06 % (MOE Climate Change Policy 2011). Others claim that average temperatures across the country is different (i.e. higher in the mountains and the Himalayas: 0.08°C as compared to </a:t>
            </a:r>
            <a:r>
              <a:rPr lang="en-US" dirty="0" err="1"/>
              <a:t>Terai</a:t>
            </a:r>
            <a:r>
              <a:rPr lang="en-US" dirty="0"/>
              <a:t>: 0.04°C.) (</a:t>
            </a:r>
            <a:r>
              <a:rPr lang="en-US" dirty="0" err="1"/>
              <a:t>Gautam</a:t>
            </a:r>
            <a:r>
              <a:rPr lang="en-US" dirty="0"/>
              <a:t> and </a:t>
            </a:r>
            <a:r>
              <a:rPr lang="en-US" dirty="0" err="1"/>
              <a:t>Pokhrel</a:t>
            </a:r>
            <a:r>
              <a:rPr lang="en-US" dirty="0"/>
              <a:t> 2010). Extreme climatic conditions increase vulnerability to erosion, landslides, avalanches, flooding, loss of flora and fauna and decreased agricultural production (Nepal and </a:t>
            </a:r>
            <a:r>
              <a:rPr lang="en-US" dirty="0" err="1"/>
              <a:t>Chipeniuk</a:t>
            </a:r>
            <a:r>
              <a:rPr lang="en-US" dirty="0"/>
              <a:t> 2005).</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2550776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1" descr="0502"/>
          <p:cNvPicPr>
            <a:picLocks noChangeAspect="1" noChangeArrowheads="1"/>
          </p:cNvPicPr>
          <p:nvPr/>
        </p:nvPicPr>
        <p:blipFill>
          <a:blip r:embed="rId3">
            <a:extLst>
              <a:ext uri="{28A0092B-C50C-407E-A947-70E740481C1C}">
                <a14:useLocalDpi xmlns:a14="http://schemas.microsoft.com/office/drawing/2010/main" val="0"/>
              </a:ext>
            </a:extLst>
          </a:blip>
          <a:srcRect r="1541"/>
          <a:stretch>
            <a:fillRect/>
          </a:stretch>
        </p:blipFill>
        <p:spPr bwMode="auto">
          <a:xfrm>
            <a:off x="1730375" y="865188"/>
            <a:ext cx="8826500" cy="5764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1" name="Rectangle 3"/>
          <p:cNvSpPr>
            <a:spLocks noGrp="1" noChangeArrowheads="1"/>
          </p:cNvSpPr>
          <p:nvPr>
            <p:ph type="title"/>
          </p:nvPr>
        </p:nvSpPr>
        <p:spPr/>
        <p:txBody>
          <a:bodyPr/>
          <a:lstStyle/>
          <a:p>
            <a:r>
              <a:rPr lang="en-US"/>
              <a:t>Earth’s Current Climate Zones</a:t>
            </a:r>
          </a:p>
        </p:txBody>
      </p:sp>
      <p:sp>
        <p:nvSpPr>
          <p:cNvPr id="5" name="Rectangle 4"/>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4"/>
          <a:stretch>
            <a:fillRect/>
          </a:stretch>
        </p:blipFill>
        <p:spPr>
          <a:xfrm>
            <a:off x="0" y="0"/>
            <a:ext cx="883997" cy="603556"/>
          </a:xfrm>
          <a:prstGeom prst="rect">
            <a:avLst/>
          </a:prstGeom>
        </p:spPr>
      </p:pic>
      <p:sp>
        <p:nvSpPr>
          <p:cNvPr id="7"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56641C1B-8003-40A3-8A41-6DD97D727024}"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4</a:t>
            </a:fld>
            <a:endParaRPr lang="en-GB"/>
          </a:p>
        </p:txBody>
      </p:sp>
    </p:spTree>
    <p:extLst>
      <p:ext uri="{BB962C8B-B14F-4D97-AF65-F5344CB8AC3E}">
        <p14:creationId xmlns:p14="http://schemas.microsoft.com/office/powerpoint/2010/main" val="42041672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r>
              <a:rPr lang="en-US" dirty="0"/>
              <a:t>Rice, Wheat and Maize are grown as major crops in Nepal. Nepal Agricultural Research Council (NARC) showed that the change in temperature has had a positive effect on the yield of rice and wheat in all regions but also showed a negative impact on the yield of maize, particularly in the plains land of Nepal, otherwise known as Nepal’s bread basket. </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23361598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normAutofit fontScale="92500" lnSpcReduction="10000"/>
          </a:bodyPr>
          <a:lstStyle/>
          <a:p>
            <a:r>
              <a:rPr lang="en-US" dirty="0"/>
              <a:t>There are 2323 glacial lakes in Nepal covering 75 sq. </a:t>
            </a:r>
            <a:r>
              <a:rPr lang="en-US" dirty="0" err="1"/>
              <a:t>kms</a:t>
            </a:r>
            <a:r>
              <a:rPr lang="en-US" dirty="0"/>
              <a:t>. Geoscientists have recorded that the number and volume of Glacier Lake Outburst Flooding (GLOF) hazards are increasing in Nepal.  Rate of retreat of some glaciers is estimated to be as high as 20 m/year. Evidence in the Main </a:t>
            </a:r>
            <a:r>
              <a:rPr lang="en-US" dirty="0" err="1"/>
              <a:t>Rongbuk</a:t>
            </a:r>
            <a:r>
              <a:rPr lang="en-US" dirty="0"/>
              <a:t> glacier (in Mount Everest): lost 330 feet of vertical ice, at a rate of more than 4ft/</a:t>
            </a:r>
            <a:r>
              <a:rPr lang="en-US" dirty="0" err="1"/>
              <a:t>yr</a:t>
            </a:r>
            <a:r>
              <a:rPr lang="en-US" dirty="0"/>
              <a:t>, between 1921 and 2007. Snow and glacier melt might increase water in Nepal's river system 5.7% till 2030, decrease by 28% by the end of this century. Crop failure and loss of livestock: threaten livelihoods of mountain farmers who are already vulnerable and food-insecure. Changes in snow patterns: affect tourism industry, cause enormous economic losses. Tourism is one of the major contributor in Nepalese economy. (Source: </a:t>
            </a:r>
            <a:r>
              <a:rPr lang="en-US" dirty="0" err="1"/>
              <a:t>Devkota</a:t>
            </a:r>
            <a:r>
              <a:rPr lang="en-US" dirty="0"/>
              <a:t> Dinesh, former VC, NPC) Impacts</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5042938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r>
              <a:rPr lang="en-US" dirty="0"/>
              <a:t>Of 2,323 glacial lakes in Nepal, 20 have been found to be potentially dangerous with respect to glacial lake outburst floods (GLOFs). An example of such event occurred in 1985, when a GLOFs caused a 10-15 meters high surge of water and debris to flood down the </a:t>
            </a:r>
            <a:r>
              <a:rPr lang="en-US" dirty="0" err="1"/>
              <a:t>BhoteKoshi</a:t>
            </a:r>
            <a:r>
              <a:rPr lang="en-US" dirty="0"/>
              <a:t> and </a:t>
            </a:r>
            <a:r>
              <a:rPr lang="en-US" dirty="0" err="1"/>
              <a:t>DudhKoshi</a:t>
            </a:r>
            <a:r>
              <a:rPr lang="en-US" dirty="0"/>
              <a:t> rivers for 90 km, destroying the </a:t>
            </a:r>
            <a:r>
              <a:rPr lang="en-US" dirty="0" err="1"/>
              <a:t>Namche</a:t>
            </a:r>
            <a:r>
              <a:rPr lang="en-US" dirty="0"/>
              <a:t> Small Hydro Project. As a response to Nepal’s vulnerability to climate change, numerous adaptation options for various sectors have been proposed and many already implemented. One major project that focuses on GLOFs mitigation has been undertaken in the </a:t>
            </a:r>
            <a:r>
              <a:rPr lang="en-US" dirty="0" err="1"/>
              <a:t>Tsho</a:t>
            </a:r>
            <a:r>
              <a:rPr lang="en-US" dirty="0"/>
              <a:t> </a:t>
            </a:r>
            <a:r>
              <a:rPr lang="en-US" dirty="0" err="1"/>
              <a:t>Rolpa</a:t>
            </a:r>
            <a:r>
              <a:rPr lang="en-US" dirty="0"/>
              <a:t> glacial lake area. </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21280137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normAutofit lnSpcReduction="10000"/>
          </a:bodyPr>
          <a:lstStyle/>
          <a:p>
            <a:r>
              <a:rPr lang="en-US" dirty="0"/>
              <a:t>With Dutch support, the Nepalese government undertook a project to drain and reduce the depth of the </a:t>
            </a:r>
            <a:r>
              <a:rPr lang="en-US" dirty="0" err="1"/>
              <a:t>Tsho</a:t>
            </a:r>
            <a:r>
              <a:rPr lang="en-US" dirty="0"/>
              <a:t> </a:t>
            </a:r>
            <a:r>
              <a:rPr lang="en-US" dirty="0" err="1"/>
              <a:t>Rolpa</a:t>
            </a:r>
            <a:r>
              <a:rPr lang="en-US" dirty="0"/>
              <a:t> glacial lake by 3 meters. This reduced the risk of a GLOFs by 20 percent. A major aspect of the design was that a channel was cut into the moraine, and a gate was constructed to allow water to be released as necessary. In addition, an early warning system was simultaneously established in 19 villages downstream of the </a:t>
            </a:r>
            <a:r>
              <a:rPr lang="en-US" dirty="0" err="1"/>
              <a:t>Rolwaling</a:t>
            </a:r>
            <a:r>
              <a:rPr lang="en-US" dirty="0"/>
              <a:t> river. Local villagers were actively involved in the design of this system to ensure that they feel safe from potential flood events and are also made aware about the potential damages. Source: </a:t>
            </a:r>
            <a:r>
              <a:rPr lang="en-US" dirty="0" err="1"/>
              <a:t>Raut</a:t>
            </a:r>
            <a:r>
              <a:rPr lang="en-US" dirty="0"/>
              <a:t> 2005 Draining potentially dangerous glacial lakes in Nepal</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10074817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r>
              <a:rPr lang="en-US" dirty="0"/>
              <a:t>Mosquitoes and other vector insects are spreading to the newer places of higher altitude. The subtropical and warm temperature regions are predicted to be particularly vulnerable to malaria and </a:t>
            </a:r>
            <a:r>
              <a:rPr lang="en-US" dirty="0" err="1"/>
              <a:t>kalaazar</a:t>
            </a:r>
            <a:r>
              <a:rPr lang="en-US" dirty="0"/>
              <a:t>.  There will be higher risk of water-borne diseases due to poor sanitation and higher rainfall intensities. Increased flooding could damage municipal treatment facilities or land-fills, increasing the risk of contamination. </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23420482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pPr marL="0" indent="0">
              <a:buNone/>
            </a:pPr>
            <a:r>
              <a:rPr lang="en-US" dirty="0"/>
              <a:t>By directly eroding the resources that Poor People depend on for their livelihoods, climate change makes it easier for people to fall into poverty and harder for the poorest to escape from it: </a:t>
            </a:r>
            <a:endParaRPr lang="en-GB" dirty="0"/>
          </a:p>
          <a:p>
            <a:pPr lvl="0"/>
            <a:r>
              <a:rPr lang="en-US" dirty="0"/>
              <a:t>Physical resources. Shelter and infrastructure will be damaged or destroyed by an increased frequency of flooding, storms and climate-related disasters. </a:t>
            </a:r>
            <a:endParaRPr lang="en-GB" dirty="0"/>
          </a:p>
          <a:p>
            <a:pPr lvl="0"/>
            <a:r>
              <a:rPr lang="en-US" dirty="0"/>
              <a:t>Human resources. Malnutrition and the incidents of infectious diseases are predicted to rise with changing weather patterns. </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20317833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pPr lvl="0"/>
            <a:r>
              <a:rPr lang="en-US" dirty="0"/>
              <a:t>Social resources. Reduced livelihood security and prolonged or more frequent droughts and floods will lead to the displacement of communities </a:t>
            </a:r>
            <a:endParaRPr lang="en-GB" dirty="0"/>
          </a:p>
          <a:p>
            <a:r>
              <a:rPr lang="en-US" dirty="0"/>
              <a:t>Natural resources. Ecosystems are directly threatened by climate change. Change to the natural environment undermines the poor who depend on local ecosystems for a variety of goods and services, and rely on the productivity of their environment to support agriculture. Changes in local ecosystems may require changes to agricultural systems and practices. </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2853408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pPr lvl="0"/>
            <a:r>
              <a:rPr lang="en-US" dirty="0"/>
              <a:t>Financial resources. The repeated failure of crops or loss of infrastructure and homes leads to increased household costs, decline in income, slower economic development and lower livelihood security. </a:t>
            </a:r>
            <a:endParaRPr lang="en-GB"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21359354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r>
              <a:rPr lang="en-US" dirty="0"/>
              <a:t>In Nepal, Flood is mainly restricted to </a:t>
            </a:r>
            <a:r>
              <a:rPr lang="en-US" dirty="0" err="1"/>
              <a:t>Terai</a:t>
            </a:r>
            <a:r>
              <a:rPr lang="en-US" dirty="0"/>
              <a:t> region. It has 6000 rives with 4 mega basin (perennial, fed by snow melt) and 6 smaller basins. </a:t>
            </a:r>
          </a:p>
          <a:p>
            <a:r>
              <a:rPr lang="en-US" dirty="0"/>
              <a:t>Rivers exhibit great variation in their dry and wet season flows. Not only small rivers but also the larger ones exhibit seasonal variations of more than 100 %. Intense cloudbursts in the catchments result in devastating flood. </a:t>
            </a:r>
            <a:endParaRPr lang="en-GB" dirty="0"/>
          </a:p>
          <a:p>
            <a:r>
              <a:rPr lang="en-US" dirty="0"/>
              <a:t>Floods in </a:t>
            </a:r>
            <a:r>
              <a:rPr lang="en-US" dirty="0" err="1"/>
              <a:t>Terai</a:t>
            </a:r>
            <a:r>
              <a:rPr lang="en-US" dirty="0"/>
              <a:t> occur regularly and causes considerable damage. In case of sudden release by GLOFs, damage caused by cascading water and associated debris can be catastrophic. </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11700125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normAutofit/>
          </a:bodyPr>
          <a:lstStyle/>
          <a:p>
            <a:r>
              <a:rPr lang="en-US" b="1" dirty="0"/>
              <a:t>4.6	Solution/mitigation of climate </a:t>
            </a:r>
            <a:r>
              <a:rPr lang="en-US" b="1" dirty="0" smtClean="0"/>
              <a:t>change</a:t>
            </a:r>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pPr marL="0" indent="0">
              <a:buNone/>
            </a:pPr>
            <a:r>
              <a:rPr lang="en-US" dirty="0"/>
              <a:t>Countries like Bangladesh, Bhutan and Nepal are very low on emission as per capita basis and on an overall basis. . Other countries, such as India, have higher and fast-rising greenhouse gas emissions. As such, efforts at mitigation are different in different countries.</a:t>
            </a:r>
            <a:endParaRPr lang="en-GB" dirty="0"/>
          </a:p>
          <a:p>
            <a:pPr marL="0" indent="0">
              <a:buNone/>
            </a:pPr>
            <a:endParaRPr lang="en-GB"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7:15 AM</a:t>
            </a:fld>
            <a:endParaRPr lang="en-GB" dirty="0">
              <a:solidFill>
                <a:schemeClr val="bg1"/>
              </a:solidFill>
            </a:endParaRPr>
          </a:p>
        </p:txBody>
      </p:sp>
    </p:spTree>
    <p:extLst>
      <p:ext uri="{BB962C8B-B14F-4D97-AF65-F5344CB8AC3E}">
        <p14:creationId xmlns:p14="http://schemas.microsoft.com/office/powerpoint/2010/main" val="2292231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1" descr="05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1014" y="1828800"/>
            <a:ext cx="4562475"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5" name="Rectangle 3"/>
          <p:cNvSpPr>
            <a:spLocks noGrp="1" noChangeArrowheads="1"/>
          </p:cNvSpPr>
          <p:nvPr>
            <p:ph type="title"/>
          </p:nvPr>
        </p:nvSpPr>
        <p:spPr>
          <a:xfrm>
            <a:off x="1752600" y="68264"/>
            <a:ext cx="8763000" cy="1684337"/>
          </a:xfrm>
        </p:spPr>
        <p:txBody>
          <a:bodyPr/>
          <a:lstStyle/>
          <a:p>
            <a:r>
              <a:rPr lang="en-US"/>
              <a:t>Solar Energy and Global Air Circulation: Distributing Heat</a:t>
            </a:r>
          </a:p>
        </p:txBody>
      </p:sp>
      <p:sp>
        <p:nvSpPr>
          <p:cNvPr id="23556" name="Rectangle 4"/>
          <p:cNvSpPr>
            <a:spLocks noGrp="1" noChangeArrowheads="1"/>
          </p:cNvSpPr>
          <p:nvPr>
            <p:ph type="body" idx="1"/>
          </p:nvPr>
        </p:nvSpPr>
        <p:spPr>
          <a:xfrm>
            <a:off x="6400801" y="1905000"/>
            <a:ext cx="4086225" cy="4724400"/>
          </a:xfrm>
        </p:spPr>
        <p:txBody>
          <a:bodyPr/>
          <a:lstStyle/>
          <a:p>
            <a:r>
              <a:rPr lang="en-US"/>
              <a:t>Global air circulation is affected by the uneven heating of the earth’s surface by solar energy, seasonal changes in temperature and precipitation.</a:t>
            </a:r>
          </a:p>
        </p:txBody>
      </p:sp>
      <p:sp>
        <p:nvSpPr>
          <p:cNvPr id="6" name="Rectangle 5"/>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a:stretch>
            <a:fillRect/>
          </a:stretch>
        </p:blipFill>
        <p:spPr>
          <a:xfrm>
            <a:off x="0" y="0"/>
            <a:ext cx="883997" cy="603556"/>
          </a:xfrm>
          <a:prstGeom prst="rect">
            <a:avLst/>
          </a:prstGeom>
        </p:spPr>
      </p:pic>
      <p:sp>
        <p:nvSpPr>
          <p:cNvPr id="8"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60906562-1B77-489C-A639-E6641BEF15BC}"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5</a:t>
            </a:fld>
            <a:endParaRPr lang="en-GB"/>
          </a:p>
        </p:txBody>
      </p:sp>
    </p:spTree>
    <p:extLst>
      <p:ext uri="{BB962C8B-B14F-4D97-AF65-F5344CB8AC3E}">
        <p14:creationId xmlns:p14="http://schemas.microsoft.com/office/powerpoint/2010/main" val="244118333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pPr marL="0" indent="0">
              <a:buNone/>
            </a:pPr>
            <a:r>
              <a:rPr lang="en-US" b="1" dirty="0"/>
              <a:t>Mitigation Efforts Required in Nepal.</a:t>
            </a:r>
            <a:endParaRPr lang="en-GB" dirty="0"/>
          </a:p>
          <a:p>
            <a:r>
              <a:rPr lang="en-US" dirty="0"/>
              <a:t>In Nepal, the emission level by itself is low. However, the country is sandwiched between India and China, and winds get drifted from the neighboring countries which might have cascading effect in the country. Therefore Adaptation measures should be focused on.  </a:t>
            </a:r>
            <a:endParaRPr lang="en-GB" dirty="0"/>
          </a:p>
          <a:p>
            <a:pPr lvl="0"/>
            <a:r>
              <a:rPr lang="en-US" dirty="0"/>
              <a:t>The country is yet to see industrial development. The use of clean energy and carbon free technology should be used. </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7:16 AM</a:t>
            </a:fld>
            <a:endParaRPr lang="en-GB" dirty="0">
              <a:solidFill>
                <a:schemeClr val="bg1"/>
              </a:solidFill>
            </a:endParaRPr>
          </a:p>
        </p:txBody>
      </p:sp>
    </p:spTree>
    <p:extLst>
      <p:ext uri="{BB962C8B-B14F-4D97-AF65-F5344CB8AC3E}">
        <p14:creationId xmlns:p14="http://schemas.microsoft.com/office/powerpoint/2010/main" val="22144828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r>
              <a:rPr lang="en-GB" dirty="0" smtClean="0"/>
              <a:t>The </a:t>
            </a:r>
            <a:r>
              <a:rPr lang="en-GB" dirty="0"/>
              <a:t>country is yet to see industrial development. The use of clean energy and carbon free technology should be used. </a:t>
            </a:r>
          </a:p>
          <a:p>
            <a:r>
              <a:rPr lang="en-GB" dirty="0" smtClean="0"/>
              <a:t>Vehicular </a:t>
            </a:r>
            <a:r>
              <a:rPr lang="en-GB" dirty="0"/>
              <a:t>emission poses dangerous threat, therefore electric vehicle should be promoted. </a:t>
            </a:r>
          </a:p>
          <a:p>
            <a:r>
              <a:rPr lang="en-GB" dirty="0" smtClean="0"/>
              <a:t>Serious </a:t>
            </a:r>
            <a:r>
              <a:rPr lang="en-GB" dirty="0"/>
              <a:t>efforts should be made to lower the individual carbon foot print. </a:t>
            </a:r>
            <a:endParaRPr lang="en-GB" dirty="0" smtClean="0"/>
          </a:p>
          <a:p>
            <a:r>
              <a:rPr lang="en-GB" dirty="0" smtClean="0"/>
              <a:t>The </a:t>
            </a:r>
            <a:r>
              <a:rPr lang="en-GB" dirty="0"/>
              <a:t>government should also invest in improvising the transport sector so that people use public transport more than the private vehicles.</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7:23 AM</a:t>
            </a:fld>
            <a:endParaRPr lang="en-GB" dirty="0">
              <a:solidFill>
                <a:schemeClr val="bg1"/>
              </a:solidFill>
            </a:endParaRPr>
          </a:p>
        </p:txBody>
      </p:sp>
    </p:spTree>
    <p:extLst>
      <p:ext uri="{BB962C8B-B14F-4D97-AF65-F5344CB8AC3E}">
        <p14:creationId xmlns:p14="http://schemas.microsoft.com/office/powerpoint/2010/main" val="3805657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pPr lvl="0"/>
            <a:r>
              <a:rPr lang="en-US" dirty="0"/>
              <a:t>To really tackle climate change, action is needed on a global level and the global community should continue to work towards agreeing and implementing measures to keep emissions such that the temperature rise does not exceed 2 degrees. Moreover, South Asia is yet to see a huge infrastructural and other developments. So, all countries should focus on clean energy, energy efficiency, protection of carbon sinks, clean transport and other measures that keep emissions low, especially when these can be achieved with little or no additional costs. </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7:23 AM</a:t>
            </a:fld>
            <a:endParaRPr lang="en-GB" dirty="0">
              <a:solidFill>
                <a:schemeClr val="bg1"/>
              </a:solidFill>
            </a:endParaRPr>
          </a:p>
        </p:txBody>
      </p:sp>
    </p:spTree>
    <p:extLst>
      <p:ext uri="{BB962C8B-B14F-4D97-AF65-F5344CB8AC3E}">
        <p14:creationId xmlns:p14="http://schemas.microsoft.com/office/powerpoint/2010/main" val="19636036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normAutofit/>
          </a:bodyPr>
          <a:lstStyle/>
          <a:p>
            <a:pPr lvl="0"/>
            <a:r>
              <a:rPr lang="en-US" dirty="0"/>
              <a:t>Agriculture is the most important contributor in the economy, therefore, adaptation for this sector should be rightly promulgated. </a:t>
            </a:r>
            <a:endParaRPr lang="en-GB" dirty="0"/>
          </a:p>
          <a:p>
            <a:pPr lvl="0"/>
            <a:r>
              <a:rPr lang="en-US" dirty="0"/>
              <a:t>Smart Agriculture system by Rain Water harvesting and use of right nutrients. Drought and flood proofing measures, promoting crop diversification, Integrated watershed management program, etc. should be used. </a:t>
            </a:r>
            <a:endParaRPr lang="en-GB" dirty="0"/>
          </a:p>
          <a:p>
            <a:pPr lvl="0"/>
            <a:r>
              <a:rPr lang="en-US" dirty="0"/>
              <a:t>Proper management of water resources system, promotion of indigenous and sustainable technologies, etc. Adaptation Required in Nepal</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7:25 AM</a:t>
            </a:fld>
            <a:endParaRPr lang="en-GB" dirty="0">
              <a:solidFill>
                <a:schemeClr val="bg1"/>
              </a:solidFill>
            </a:endParaRPr>
          </a:p>
        </p:txBody>
      </p:sp>
    </p:spTree>
    <p:extLst>
      <p:ext uri="{BB962C8B-B14F-4D97-AF65-F5344CB8AC3E}">
        <p14:creationId xmlns:p14="http://schemas.microsoft.com/office/powerpoint/2010/main" val="19463481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pPr marL="0" indent="0">
              <a:buNone/>
            </a:pPr>
            <a:r>
              <a:rPr lang="en-US" dirty="0"/>
              <a:t>Act Now </a:t>
            </a:r>
            <a:endParaRPr lang="en-GB" dirty="0"/>
          </a:p>
          <a:p>
            <a:pPr lvl="0"/>
            <a:r>
              <a:rPr lang="en-US" dirty="0"/>
              <a:t>Building Adaptive capacity </a:t>
            </a:r>
            <a:endParaRPr lang="en-GB" dirty="0"/>
          </a:p>
          <a:p>
            <a:pPr lvl="0"/>
            <a:r>
              <a:rPr lang="en-US" dirty="0"/>
              <a:t>Reducing Vulnerability </a:t>
            </a:r>
            <a:endParaRPr lang="en-GB" dirty="0"/>
          </a:p>
          <a:p>
            <a:pPr lvl="0"/>
            <a:r>
              <a:rPr lang="en-US" dirty="0"/>
              <a:t>Stringent national adaptation plans such as NAPAs </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7:25 AM</a:t>
            </a:fld>
            <a:endParaRPr lang="en-GB" dirty="0">
              <a:solidFill>
                <a:schemeClr val="bg1"/>
              </a:solidFill>
            </a:endParaRPr>
          </a:p>
        </p:txBody>
      </p:sp>
    </p:spTree>
    <p:extLst>
      <p:ext uri="{BB962C8B-B14F-4D97-AF65-F5344CB8AC3E}">
        <p14:creationId xmlns:p14="http://schemas.microsoft.com/office/powerpoint/2010/main" val="19126976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pPr marL="0" indent="0">
              <a:buNone/>
            </a:pPr>
            <a:r>
              <a:rPr lang="en-US" dirty="0"/>
              <a:t>Act Together </a:t>
            </a:r>
            <a:endParaRPr lang="en-GB" dirty="0"/>
          </a:p>
          <a:p>
            <a:pPr lvl="0"/>
            <a:r>
              <a:rPr lang="en-US" dirty="0"/>
              <a:t>Reduce emission level and individual carbon footprint (at the local level) </a:t>
            </a:r>
            <a:endParaRPr lang="en-GB" dirty="0"/>
          </a:p>
          <a:p>
            <a:pPr lvl="0"/>
            <a:r>
              <a:rPr lang="en-US" dirty="0"/>
              <a:t>Promote sustainable transport system and lower the use of fossil fuels (at national level) </a:t>
            </a:r>
            <a:endParaRPr lang="en-GB" dirty="0"/>
          </a:p>
          <a:p>
            <a:pPr lvl="0"/>
            <a:r>
              <a:rPr lang="en-US" dirty="0"/>
              <a:t>Abide by the Global rules and regulations as initiated in Climate Change forums (at international level) </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7:25 AM</a:t>
            </a:fld>
            <a:endParaRPr lang="en-GB" dirty="0">
              <a:solidFill>
                <a:schemeClr val="bg1"/>
              </a:solidFill>
            </a:endParaRPr>
          </a:p>
        </p:txBody>
      </p:sp>
    </p:spTree>
    <p:extLst>
      <p:ext uri="{BB962C8B-B14F-4D97-AF65-F5344CB8AC3E}">
        <p14:creationId xmlns:p14="http://schemas.microsoft.com/office/powerpoint/2010/main" val="812753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pPr marL="0" indent="0">
              <a:buNone/>
            </a:pPr>
            <a:r>
              <a:rPr lang="en-US" dirty="0"/>
              <a:t>Act Differently </a:t>
            </a:r>
            <a:endParaRPr lang="en-GB" dirty="0"/>
          </a:p>
          <a:p>
            <a:pPr lvl="0"/>
            <a:r>
              <a:rPr lang="en-US" dirty="0"/>
              <a:t>Use of Smart Technology in Agriculture, Innovative approach to adapt to consequences of climate change </a:t>
            </a:r>
            <a:endParaRPr lang="en-GB" dirty="0"/>
          </a:p>
          <a:p>
            <a:pPr lvl="0"/>
            <a:r>
              <a:rPr lang="en-US" dirty="0"/>
              <a:t>Use of Carbon free technology for further industrial development and restructuring of industries with larger emission by providing subsidies to promote low carbon technology </a:t>
            </a:r>
            <a:endParaRPr lang="en-GB" dirty="0"/>
          </a:p>
          <a:p>
            <a:pPr lvl="0"/>
            <a:r>
              <a:rPr lang="en-US" dirty="0"/>
              <a:t>Promotion of Renewable Energies. </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7:26 AM</a:t>
            </a:fld>
            <a:endParaRPr lang="en-GB" dirty="0">
              <a:solidFill>
                <a:schemeClr val="bg1"/>
              </a:solidFill>
            </a:endParaRPr>
          </a:p>
        </p:txBody>
      </p:sp>
    </p:spTree>
    <p:extLst>
      <p:ext uri="{BB962C8B-B14F-4D97-AF65-F5344CB8AC3E}">
        <p14:creationId xmlns:p14="http://schemas.microsoft.com/office/powerpoint/2010/main" val="23097392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normAutofit fontScale="90000"/>
          </a:bodyPr>
          <a:lstStyle/>
          <a:p>
            <a:r>
              <a:rPr lang="en-US" b="1" dirty="0"/>
              <a:t>4.8	Climate change adaptation: general concept of NAPA to LAPA, adaptive capacity and its </a:t>
            </a:r>
            <a:r>
              <a:rPr lang="en-US" b="1" dirty="0" smtClean="0"/>
              <a:t>determinants</a:t>
            </a:r>
            <a:endParaRPr lang="en-US" dirty="0"/>
          </a:p>
        </p:txBody>
      </p:sp>
      <p:sp>
        <p:nvSpPr>
          <p:cNvPr id="83971" name="Rectangle 3"/>
          <p:cNvSpPr>
            <a:spLocks noGrp="1" noChangeArrowheads="1"/>
          </p:cNvSpPr>
          <p:nvPr>
            <p:ph type="body" idx="1"/>
          </p:nvPr>
        </p:nvSpPr>
        <p:spPr>
          <a:xfrm>
            <a:off x="1752601" y="1676400"/>
            <a:ext cx="8734425" cy="4953000"/>
          </a:xfrm>
        </p:spPr>
        <p:txBody>
          <a:bodyPr>
            <a:normAutofit/>
          </a:bodyPr>
          <a:lstStyle/>
          <a:p>
            <a:r>
              <a:rPr lang="en-US" dirty="0"/>
              <a:t>Climate change adaptation is a response to global warming and climate change, that seeks to reduce the vulnerability of social and biological systems to relatively sudden change and thus offset the effects of global warming. Even if emissions are stabilized relatively soon, global warming and its effects should last many years, and adaptation would be necessary to the resulting changes in climate. </a:t>
            </a:r>
            <a:endParaRPr lang="en-GB"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7:26 AM</a:t>
            </a:fld>
            <a:endParaRPr lang="en-GB" dirty="0">
              <a:solidFill>
                <a:schemeClr val="bg1"/>
              </a:solidFill>
            </a:endParaRPr>
          </a:p>
        </p:txBody>
      </p:sp>
    </p:spTree>
    <p:extLst>
      <p:ext uri="{BB962C8B-B14F-4D97-AF65-F5344CB8AC3E}">
        <p14:creationId xmlns:p14="http://schemas.microsoft.com/office/powerpoint/2010/main" val="12954106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r>
              <a:rPr lang="en-US" dirty="0"/>
              <a:t>Adaptation is especially important in developing countries since those countries are predicted to bear the brunt of the effects of global warming. That is, the capacity and potential for humans to adapt (called adaptive capacity) is unevenly distributed across different regions and populations, and developing countries generally have less capacity to adapt. Furthermore, the degree of adaptation correlates to the situational focus on environmental issues. Therefore, adaptation requires the situational assessment of sensitivity and vulnerability to environmental impacts</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7:27 AM</a:t>
            </a:fld>
            <a:endParaRPr lang="en-GB" dirty="0">
              <a:solidFill>
                <a:schemeClr val="bg1"/>
              </a:solidFill>
            </a:endParaRPr>
          </a:p>
        </p:txBody>
      </p:sp>
    </p:spTree>
    <p:extLst>
      <p:ext uri="{BB962C8B-B14F-4D97-AF65-F5344CB8AC3E}">
        <p14:creationId xmlns:p14="http://schemas.microsoft.com/office/powerpoint/2010/main" val="42594978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r>
              <a:rPr lang="en-US" dirty="0"/>
              <a:t>A National Adaptation </a:t>
            </a:r>
            <a:r>
              <a:rPr lang="en-US" dirty="0" err="1"/>
              <a:t>Programme</a:t>
            </a:r>
            <a:r>
              <a:rPr lang="en-US" dirty="0"/>
              <a:t> of Action (NAPA) is a type of plan submitted to the United Nations Framework Convention on Climate Change (UNFCCC) by Least Developed Countries, to describe the country's perception of its most "urgent and immediate needs to adapt to climate change". NAPAs are not supposed to include original research, but use existing information and include profiles of priority projects that are intended to address those needs that have been identified.</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7:28 AM</a:t>
            </a:fld>
            <a:endParaRPr lang="en-GB" dirty="0">
              <a:solidFill>
                <a:schemeClr val="bg1"/>
              </a:solidFill>
            </a:endParaRPr>
          </a:p>
        </p:txBody>
      </p:sp>
    </p:spTree>
    <p:extLst>
      <p:ext uri="{BB962C8B-B14F-4D97-AF65-F5344CB8AC3E}">
        <p14:creationId xmlns:p14="http://schemas.microsoft.com/office/powerpoint/2010/main" val="2316076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05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0825" y="633414"/>
            <a:ext cx="6591300" cy="5489575"/>
          </a:xfrm>
          <a:prstGeom prst="rect">
            <a:avLst/>
          </a:prstGeom>
          <a:noFill/>
          <a:extLst>
            <a:ext uri="{909E8E84-426E-40DD-AFC4-6F175D3DCCD1}">
              <a14:hiddenFill xmlns:a14="http://schemas.microsoft.com/office/drawing/2010/main">
                <a:solidFill>
                  <a:srgbClr val="FFFFFF"/>
                </a:solidFill>
              </a14:hiddenFill>
            </a:ext>
          </a:extLst>
        </p:spPr>
      </p:pic>
      <p:sp>
        <p:nvSpPr>
          <p:cNvPr id="26627" name="Rectangle 3" hidden="1"/>
          <p:cNvSpPr>
            <a:spLocks noGrp="1" noChangeArrowheads="1"/>
          </p:cNvSpPr>
          <p:nvPr>
            <p:ph type="title"/>
          </p:nvPr>
        </p:nvSpPr>
        <p:spPr/>
        <p:txBody>
          <a:bodyPr/>
          <a:lstStyle/>
          <a:p>
            <a:endParaRPr lang="en-US" sz="1800" b="1"/>
          </a:p>
        </p:txBody>
      </p:sp>
      <p:sp>
        <p:nvSpPr>
          <p:cNvPr id="26629" name="Rectangle 5"/>
          <p:cNvSpPr>
            <a:spLocks noChangeArrowheads="1"/>
          </p:cNvSpPr>
          <p:nvPr/>
        </p:nvSpPr>
        <p:spPr bwMode="auto">
          <a:xfrm>
            <a:off x="3255198" y="381000"/>
            <a:ext cx="186525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Spring</a:t>
            </a:r>
          </a:p>
          <a:p>
            <a:pPr algn="ctr" eaLnBrk="1" hangingPunct="1"/>
            <a:r>
              <a:rPr lang="en-US" b="1"/>
              <a:t>(sun aims directly</a:t>
            </a:r>
          </a:p>
          <a:p>
            <a:pPr algn="ctr" eaLnBrk="1" hangingPunct="1"/>
            <a:r>
              <a:rPr lang="en-US" b="1"/>
              <a:t>at equator)</a:t>
            </a:r>
          </a:p>
        </p:txBody>
      </p:sp>
      <p:sp>
        <p:nvSpPr>
          <p:cNvPr id="26630" name="Rectangle 6"/>
          <p:cNvSpPr>
            <a:spLocks noChangeArrowheads="1"/>
          </p:cNvSpPr>
          <p:nvPr/>
        </p:nvSpPr>
        <p:spPr bwMode="auto">
          <a:xfrm>
            <a:off x="4685675" y="6096001"/>
            <a:ext cx="299210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Fall</a:t>
            </a:r>
          </a:p>
          <a:p>
            <a:pPr algn="ctr" eaLnBrk="1" hangingPunct="1"/>
            <a:r>
              <a:rPr lang="en-US" b="1"/>
              <a:t>(sun aims directly at equator)</a:t>
            </a:r>
          </a:p>
        </p:txBody>
      </p:sp>
      <p:sp>
        <p:nvSpPr>
          <p:cNvPr id="26631" name="Rectangle 7"/>
          <p:cNvSpPr>
            <a:spLocks noChangeArrowheads="1"/>
          </p:cNvSpPr>
          <p:nvPr/>
        </p:nvSpPr>
        <p:spPr bwMode="auto">
          <a:xfrm>
            <a:off x="2869748" y="4189413"/>
            <a:ext cx="229325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Summer</a:t>
            </a:r>
          </a:p>
          <a:p>
            <a:pPr algn="ctr" eaLnBrk="1" hangingPunct="1"/>
            <a:r>
              <a:rPr lang="en-US" b="1"/>
              <a:t>(northern hemisphere</a:t>
            </a:r>
          </a:p>
          <a:p>
            <a:pPr algn="ctr" eaLnBrk="1" hangingPunct="1"/>
            <a:r>
              <a:rPr lang="en-US" b="1"/>
              <a:t>tilts toward sun)</a:t>
            </a:r>
          </a:p>
        </p:txBody>
      </p:sp>
      <p:sp>
        <p:nvSpPr>
          <p:cNvPr id="26632" name="Rectangle 8"/>
          <p:cNvSpPr>
            <a:spLocks noChangeArrowheads="1"/>
          </p:cNvSpPr>
          <p:nvPr/>
        </p:nvSpPr>
        <p:spPr bwMode="auto">
          <a:xfrm>
            <a:off x="5606166" y="2438401"/>
            <a:ext cx="104951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Solar</a:t>
            </a:r>
          </a:p>
          <a:p>
            <a:pPr algn="ctr" eaLnBrk="1" hangingPunct="1"/>
            <a:r>
              <a:rPr lang="en-US" b="1"/>
              <a:t>radiation</a:t>
            </a:r>
          </a:p>
        </p:txBody>
      </p:sp>
      <p:sp>
        <p:nvSpPr>
          <p:cNvPr id="26633" name="Rectangle 9"/>
          <p:cNvSpPr>
            <a:spLocks noChangeArrowheads="1"/>
          </p:cNvSpPr>
          <p:nvPr/>
        </p:nvSpPr>
        <p:spPr bwMode="auto">
          <a:xfrm>
            <a:off x="8610600" y="381000"/>
            <a:ext cx="7280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23.5 °</a:t>
            </a:r>
          </a:p>
        </p:txBody>
      </p:sp>
      <p:sp>
        <p:nvSpPr>
          <p:cNvPr id="26634" name="Rectangle 10"/>
          <p:cNvSpPr>
            <a:spLocks noChangeArrowheads="1"/>
          </p:cNvSpPr>
          <p:nvPr/>
        </p:nvSpPr>
        <p:spPr bwMode="auto">
          <a:xfrm>
            <a:off x="6279698" y="0"/>
            <a:ext cx="229325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Winter</a:t>
            </a:r>
          </a:p>
          <a:p>
            <a:pPr algn="ctr" eaLnBrk="1" hangingPunct="1"/>
            <a:r>
              <a:rPr lang="en-US" b="1"/>
              <a:t>(northern hemisphere</a:t>
            </a:r>
          </a:p>
          <a:p>
            <a:pPr algn="ctr" eaLnBrk="1" hangingPunct="1"/>
            <a:r>
              <a:rPr lang="en-US" b="1"/>
              <a:t>tilts away from sun)</a:t>
            </a:r>
          </a:p>
        </p:txBody>
      </p:sp>
      <p:sp>
        <p:nvSpPr>
          <p:cNvPr id="11" name="Rectangle 10"/>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a:blip r:embed="rId4"/>
          <a:stretch>
            <a:fillRect/>
          </a:stretch>
        </p:blipFill>
        <p:spPr>
          <a:xfrm>
            <a:off x="0" y="0"/>
            <a:ext cx="883997" cy="603556"/>
          </a:xfrm>
          <a:prstGeom prst="rect">
            <a:avLst/>
          </a:prstGeom>
        </p:spPr>
      </p:pic>
      <p:sp>
        <p:nvSpPr>
          <p:cNvPr id="13"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70E49388-38DA-4F12-9BB2-2895052951B0}"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6</a:t>
            </a:fld>
            <a:endParaRPr lang="en-GB"/>
          </a:p>
        </p:txBody>
      </p:sp>
    </p:spTree>
    <p:extLst>
      <p:ext uri="{BB962C8B-B14F-4D97-AF65-F5344CB8AC3E}">
        <p14:creationId xmlns:p14="http://schemas.microsoft.com/office/powerpoint/2010/main" val="314732399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r>
              <a:rPr lang="en-US" dirty="0"/>
              <a:t>The UNFCCC maintains a database of NAPAs, and of country priorities that have been identified within NAPAs. </a:t>
            </a:r>
            <a:endParaRPr lang="en-GB" dirty="0"/>
          </a:p>
          <a:p>
            <a:r>
              <a:rPr lang="en-US" dirty="0"/>
              <a:t>The Least Developed Country Fund (LDCF) was established to finance the preparation of NAPAs and to implement the projects that they propose. </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7:28 AM</a:t>
            </a:fld>
            <a:endParaRPr lang="en-GB" dirty="0">
              <a:solidFill>
                <a:schemeClr val="bg1"/>
              </a:solidFill>
            </a:endParaRPr>
          </a:p>
        </p:txBody>
      </p:sp>
    </p:spTree>
    <p:extLst>
      <p:ext uri="{BB962C8B-B14F-4D97-AF65-F5344CB8AC3E}">
        <p14:creationId xmlns:p14="http://schemas.microsoft.com/office/powerpoint/2010/main" val="37500418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r>
              <a:rPr lang="en-US" dirty="0"/>
              <a:t>Local Adaptation Plans of Action (LAPAs) are community-based approaches that take a "vulnerability first" approach to climate change adaptation. LAPAs contrast with National Adaptation </a:t>
            </a:r>
            <a:r>
              <a:rPr lang="en-US" dirty="0" err="1"/>
              <a:t>Programme</a:t>
            </a:r>
            <a:r>
              <a:rPr lang="en-US" dirty="0"/>
              <a:t> of Action (NAPAs) in their bottom-up, local approach, but in some cases are funded under the similar development assistance schemes. LAPAs are often prepared at local government level, although community-based LAPAs are also in place. The practice was initiated in Nepal under the guidance of the Ministry of Population and Environment, the national focal point to United Nations Framework Convention on Climate Change.</a:t>
            </a:r>
            <a:endParaRPr lang="en-GB" dirty="0"/>
          </a:p>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7:28 AM</a:t>
            </a:fld>
            <a:endParaRPr lang="en-GB" dirty="0">
              <a:solidFill>
                <a:schemeClr val="bg1"/>
              </a:solidFill>
            </a:endParaRPr>
          </a:p>
        </p:txBody>
      </p:sp>
    </p:spTree>
    <p:extLst>
      <p:ext uri="{BB962C8B-B14F-4D97-AF65-F5344CB8AC3E}">
        <p14:creationId xmlns:p14="http://schemas.microsoft.com/office/powerpoint/2010/main" val="14954787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7:28 AM</a:t>
            </a:fld>
            <a:endParaRPr lang="en-GB" dirty="0">
              <a:solidFill>
                <a:schemeClr val="bg1"/>
              </a:solidFill>
            </a:endParaRPr>
          </a:p>
        </p:txBody>
      </p:sp>
    </p:spTree>
    <p:extLst>
      <p:ext uri="{BB962C8B-B14F-4D97-AF65-F5344CB8AC3E}">
        <p14:creationId xmlns:p14="http://schemas.microsoft.com/office/powerpoint/2010/main" val="19962582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7:28 AM</a:t>
            </a:fld>
            <a:endParaRPr lang="en-GB" dirty="0">
              <a:solidFill>
                <a:schemeClr val="bg1"/>
              </a:solidFill>
            </a:endParaRPr>
          </a:p>
        </p:txBody>
      </p:sp>
    </p:spTree>
    <p:extLst>
      <p:ext uri="{BB962C8B-B14F-4D97-AF65-F5344CB8AC3E}">
        <p14:creationId xmlns:p14="http://schemas.microsoft.com/office/powerpoint/2010/main" val="40856267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7:28 AM</a:t>
            </a:fld>
            <a:endParaRPr lang="en-GB" dirty="0">
              <a:solidFill>
                <a:schemeClr val="bg1"/>
              </a:solidFill>
            </a:endParaRPr>
          </a:p>
        </p:txBody>
      </p:sp>
    </p:spTree>
    <p:extLst>
      <p:ext uri="{BB962C8B-B14F-4D97-AF65-F5344CB8AC3E}">
        <p14:creationId xmlns:p14="http://schemas.microsoft.com/office/powerpoint/2010/main" val="1777990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7:28 AM</a:t>
            </a:fld>
            <a:endParaRPr lang="en-GB" dirty="0">
              <a:solidFill>
                <a:schemeClr val="bg1"/>
              </a:solidFill>
            </a:endParaRPr>
          </a:p>
        </p:txBody>
      </p:sp>
    </p:spTree>
    <p:extLst>
      <p:ext uri="{BB962C8B-B14F-4D97-AF65-F5344CB8AC3E}">
        <p14:creationId xmlns:p14="http://schemas.microsoft.com/office/powerpoint/2010/main" val="11559963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7:28 AM</a:t>
            </a:fld>
            <a:endParaRPr lang="en-GB" dirty="0">
              <a:solidFill>
                <a:schemeClr val="bg1"/>
              </a:solidFill>
            </a:endParaRPr>
          </a:p>
        </p:txBody>
      </p:sp>
    </p:spTree>
    <p:extLst>
      <p:ext uri="{BB962C8B-B14F-4D97-AF65-F5344CB8AC3E}">
        <p14:creationId xmlns:p14="http://schemas.microsoft.com/office/powerpoint/2010/main" val="18907444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7:28 AM</a:t>
            </a:fld>
            <a:endParaRPr lang="en-GB" dirty="0">
              <a:solidFill>
                <a:schemeClr val="bg1"/>
              </a:solidFill>
            </a:endParaRPr>
          </a:p>
        </p:txBody>
      </p:sp>
    </p:spTree>
    <p:extLst>
      <p:ext uri="{BB962C8B-B14F-4D97-AF65-F5344CB8AC3E}">
        <p14:creationId xmlns:p14="http://schemas.microsoft.com/office/powerpoint/2010/main" val="38153744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7:28 AM</a:t>
            </a:fld>
            <a:endParaRPr lang="en-GB" dirty="0">
              <a:solidFill>
                <a:schemeClr val="bg1"/>
              </a:solidFill>
            </a:endParaRPr>
          </a:p>
        </p:txBody>
      </p:sp>
    </p:spTree>
    <p:extLst>
      <p:ext uri="{BB962C8B-B14F-4D97-AF65-F5344CB8AC3E}">
        <p14:creationId xmlns:p14="http://schemas.microsoft.com/office/powerpoint/2010/main" val="19037149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7:28 AM</a:t>
            </a:fld>
            <a:endParaRPr lang="en-GB" dirty="0">
              <a:solidFill>
                <a:schemeClr val="bg1"/>
              </a:solidFill>
            </a:endParaRPr>
          </a:p>
        </p:txBody>
      </p:sp>
    </p:spTree>
    <p:extLst>
      <p:ext uri="{BB962C8B-B14F-4D97-AF65-F5344CB8AC3E}">
        <p14:creationId xmlns:p14="http://schemas.microsoft.com/office/powerpoint/2010/main" val="474709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1" descr="05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466850"/>
            <a:ext cx="5181600" cy="501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3" name="Rectangle 3"/>
          <p:cNvSpPr>
            <a:spLocks noGrp="1" noChangeArrowheads="1"/>
          </p:cNvSpPr>
          <p:nvPr>
            <p:ph type="title"/>
          </p:nvPr>
        </p:nvSpPr>
        <p:spPr/>
        <p:txBody>
          <a:bodyPr/>
          <a:lstStyle/>
          <a:p>
            <a:r>
              <a:rPr lang="en-US"/>
              <a:t>Coriolis Effect</a:t>
            </a:r>
          </a:p>
        </p:txBody>
      </p:sp>
      <p:sp>
        <p:nvSpPr>
          <p:cNvPr id="30724" name="Rectangle 4"/>
          <p:cNvSpPr>
            <a:spLocks noGrp="1" noChangeArrowheads="1"/>
          </p:cNvSpPr>
          <p:nvPr>
            <p:ph type="body" idx="1"/>
          </p:nvPr>
        </p:nvSpPr>
        <p:spPr>
          <a:xfrm>
            <a:off x="6858001" y="1676400"/>
            <a:ext cx="3629025" cy="4953000"/>
          </a:xfrm>
        </p:spPr>
        <p:txBody>
          <a:bodyPr/>
          <a:lstStyle/>
          <a:p>
            <a:r>
              <a:rPr lang="en-US" dirty="0"/>
              <a:t>Global air circulation is affected by the rotation of the earth on its axis.</a:t>
            </a:r>
          </a:p>
        </p:txBody>
      </p:sp>
      <p:sp>
        <p:nvSpPr>
          <p:cNvPr id="6" name="Rectangle 5"/>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a:stretch>
            <a:fillRect/>
          </a:stretch>
        </p:blipFill>
        <p:spPr>
          <a:xfrm>
            <a:off x="0" y="0"/>
            <a:ext cx="883997" cy="603556"/>
          </a:xfrm>
          <a:prstGeom prst="rect">
            <a:avLst/>
          </a:prstGeom>
        </p:spPr>
      </p:pic>
      <p:sp>
        <p:nvSpPr>
          <p:cNvPr id="8"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0AE9BD68-7DEB-4217-8CF1-B57922DE8C3B}"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7</a:t>
            </a:fld>
            <a:endParaRPr lang="en-GB"/>
          </a:p>
        </p:txBody>
      </p:sp>
    </p:spTree>
    <p:extLst>
      <p:ext uri="{BB962C8B-B14F-4D97-AF65-F5344CB8AC3E}">
        <p14:creationId xmlns:p14="http://schemas.microsoft.com/office/powerpoint/2010/main" val="95376997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endParaRPr lang="en-US" dirty="0"/>
          </a:p>
        </p:txBody>
      </p:sp>
      <p:sp>
        <p:nvSpPr>
          <p:cNvPr id="83971" name="Rectangle 3"/>
          <p:cNvSpPr>
            <a:spLocks noGrp="1" noChangeArrowheads="1"/>
          </p:cNvSpPr>
          <p:nvPr>
            <p:ph type="body" idx="1"/>
          </p:nvPr>
        </p:nvSpPr>
        <p:spPr>
          <a:xfrm>
            <a:off x="1752601" y="1676400"/>
            <a:ext cx="8734425" cy="4953000"/>
          </a:xfrm>
        </p:spPr>
        <p:txBody>
          <a:bodyPr/>
          <a:lstStyle/>
          <a:p>
            <a:endParaRPr lang="en-US" dirty="0"/>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7:28 AM</a:t>
            </a:fld>
            <a:endParaRPr lang="en-GB" dirty="0">
              <a:solidFill>
                <a:schemeClr val="bg1"/>
              </a:solidFill>
            </a:endParaRPr>
          </a:p>
        </p:txBody>
      </p:sp>
    </p:spTree>
    <p:extLst>
      <p:ext uri="{BB962C8B-B14F-4D97-AF65-F5344CB8AC3E}">
        <p14:creationId xmlns:p14="http://schemas.microsoft.com/office/powerpoint/2010/main" val="22287328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a:t>EFFECTS OF GLOBAL WARMING</a:t>
            </a:r>
          </a:p>
        </p:txBody>
      </p:sp>
      <p:sp>
        <p:nvSpPr>
          <p:cNvPr id="92163" name="Rectangle 3"/>
          <p:cNvSpPr>
            <a:spLocks noGrp="1" noChangeArrowheads="1"/>
          </p:cNvSpPr>
          <p:nvPr>
            <p:ph type="body" idx="1"/>
          </p:nvPr>
        </p:nvSpPr>
        <p:spPr/>
        <p:txBody>
          <a:bodyPr/>
          <a:lstStyle/>
          <a:p>
            <a:r>
              <a:rPr lang="en-US" dirty="0"/>
              <a:t>A warmer climate would have beneficial and harmful effects but poor nations in the tropics would suffer the most.</a:t>
            </a:r>
          </a:p>
          <a:p>
            <a:r>
              <a:rPr lang="en-US" dirty="0"/>
              <a:t>Some of the world’s floating ice and land-based glaciers are slowly melting and are helping warm the troposphere by reflecting less sunlight back into space.</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71</a:t>
            </a:fld>
            <a:endParaRPr lang="en-GB"/>
          </a:p>
        </p:txBody>
      </p:sp>
    </p:spTree>
    <p:extLst>
      <p:ext uri="{BB962C8B-B14F-4D97-AF65-F5344CB8AC3E}">
        <p14:creationId xmlns:p14="http://schemas.microsoft.com/office/powerpoint/2010/main" val="373874531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52600" y="68264"/>
            <a:ext cx="8763000" cy="1684337"/>
          </a:xfrm>
        </p:spPr>
        <p:txBody>
          <a:bodyPr/>
          <a:lstStyle/>
          <a:p>
            <a:r>
              <a:rPr lang="en-US"/>
              <a:t>Why Should We Be Concerned about a Warmer Earth?</a:t>
            </a:r>
          </a:p>
        </p:txBody>
      </p:sp>
      <p:sp>
        <p:nvSpPr>
          <p:cNvPr id="83971" name="Rectangle 3"/>
          <p:cNvSpPr>
            <a:spLocks noGrp="1" noChangeArrowheads="1"/>
          </p:cNvSpPr>
          <p:nvPr>
            <p:ph type="body" idx="1"/>
          </p:nvPr>
        </p:nvSpPr>
        <p:spPr>
          <a:xfrm>
            <a:off x="1752601" y="1676400"/>
            <a:ext cx="8734425" cy="4953000"/>
          </a:xfrm>
        </p:spPr>
        <p:txBody>
          <a:bodyPr/>
          <a:lstStyle/>
          <a:p>
            <a:r>
              <a:rPr lang="en-US"/>
              <a:t>A rapid increase in the temperature of the troposphere during this century would give us little time to deal with its harmful effects.</a:t>
            </a:r>
          </a:p>
          <a:p>
            <a:r>
              <a:rPr lang="en-US"/>
              <a:t>As a prevention strategy scientists urge to cut global CO</a:t>
            </a:r>
            <a:r>
              <a:rPr lang="en-US" baseline="-25000"/>
              <a:t>2 </a:t>
            </a:r>
            <a:r>
              <a:rPr lang="en-US"/>
              <a:t>emissions in half over the next 50 years.</a:t>
            </a:r>
          </a:p>
          <a:p>
            <a:pPr lvl="1"/>
            <a:r>
              <a:rPr lang="en-US"/>
              <a:t>This could prevent changes in the earth’s climate system that would last for tens of thousands of years.</a:t>
            </a:r>
          </a:p>
          <a:p>
            <a:endParaRPr lang="en-US"/>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8504301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1752600" y="68264"/>
            <a:ext cx="8763000" cy="1531937"/>
          </a:xfrm>
        </p:spPr>
        <p:txBody>
          <a:bodyPr/>
          <a:lstStyle/>
          <a:p>
            <a:r>
              <a:rPr lang="en-US"/>
              <a:t>FACTORS AFFECTING THE EARTH’S TEMPERATURE</a:t>
            </a:r>
          </a:p>
        </p:txBody>
      </p:sp>
      <p:sp>
        <p:nvSpPr>
          <p:cNvPr id="86019" name="Rectangle 3"/>
          <p:cNvSpPr>
            <a:spLocks noGrp="1" noChangeArrowheads="1"/>
          </p:cNvSpPr>
          <p:nvPr>
            <p:ph type="body" idx="1"/>
          </p:nvPr>
        </p:nvSpPr>
        <p:spPr>
          <a:xfrm>
            <a:off x="1752601" y="1676400"/>
            <a:ext cx="8734425" cy="4953000"/>
          </a:xfrm>
        </p:spPr>
        <p:txBody>
          <a:bodyPr/>
          <a:lstStyle/>
          <a:p>
            <a:r>
              <a:rPr lang="en-US"/>
              <a:t>Some factors can amplify (positive feedback) and some can dampen (negative feedback)  projected global warming. </a:t>
            </a:r>
          </a:p>
          <a:p>
            <a:r>
              <a:rPr lang="en-US"/>
              <a:t>There is uncertainty about how much CO</a:t>
            </a:r>
            <a:r>
              <a:rPr lang="en-US" baseline="-25000"/>
              <a:t>2</a:t>
            </a:r>
            <a:r>
              <a:rPr lang="en-US"/>
              <a:t> and heat the oceans can remove from the troposphere and how long the heat and CO</a:t>
            </a:r>
            <a:r>
              <a:rPr lang="en-US" baseline="-25000"/>
              <a:t>2</a:t>
            </a:r>
            <a:r>
              <a:rPr lang="en-US"/>
              <a:t> might remain there.</a:t>
            </a:r>
          </a:p>
          <a:p>
            <a:r>
              <a:rPr lang="en-US"/>
              <a:t>Warmer temperatures create more clouds that could warm or cool the troposphere.</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6964695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1524000" y="68264"/>
            <a:ext cx="8991600" cy="1379537"/>
          </a:xfrm>
        </p:spPr>
        <p:txBody>
          <a:bodyPr/>
          <a:lstStyle/>
          <a:p>
            <a:r>
              <a:rPr lang="en-US"/>
              <a:t>Effects of Higher </a:t>
            </a:r>
            <a:br>
              <a:rPr lang="en-US"/>
            </a:br>
            <a:r>
              <a:rPr lang="en-US"/>
              <a:t>CO</a:t>
            </a:r>
            <a:r>
              <a:rPr lang="en-US" baseline="-25000"/>
              <a:t>2 </a:t>
            </a:r>
            <a:r>
              <a:rPr lang="en-US"/>
              <a:t>Levels on Photosynthesis</a:t>
            </a:r>
          </a:p>
        </p:txBody>
      </p:sp>
      <p:sp>
        <p:nvSpPr>
          <p:cNvPr id="88067" name="Rectangle 3"/>
          <p:cNvSpPr>
            <a:spLocks noGrp="1" noChangeArrowheads="1"/>
          </p:cNvSpPr>
          <p:nvPr>
            <p:ph type="body" idx="1"/>
          </p:nvPr>
        </p:nvSpPr>
        <p:spPr>
          <a:xfrm>
            <a:off x="1752601" y="1524000"/>
            <a:ext cx="8734425" cy="5029200"/>
          </a:xfrm>
        </p:spPr>
        <p:txBody>
          <a:bodyPr/>
          <a:lstStyle/>
          <a:p>
            <a:pPr>
              <a:lnSpc>
                <a:spcPct val="90000"/>
              </a:lnSpc>
            </a:pPr>
            <a:r>
              <a:rPr lang="en-US"/>
              <a:t>Increased CO</a:t>
            </a:r>
            <a:r>
              <a:rPr lang="en-US" baseline="-25000"/>
              <a:t>2</a:t>
            </a:r>
            <a:r>
              <a:rPr lang="en-US"/>
              <a:t> in the troposphere can increase plant photosynthesis (PS) but:</a:t>
            </a:r>
          </a:p>
          <a:p>
            <a:pPr lvl="1">
              <a:lnSpc>
                <a:spcPct val="90000"/>
              </a:lnSpc>
            </a:pPr>
            <a:r>
              <a:rPr lang="en-US"/>
              <a:t>The increase in PS would slow as the plants reach maturity.</a:t>
            </a:r>
          </a:p>
          <a:p>
            <a:pPr lvl="1">
              <a:lnSpc>
                <a:spcPct val="90000"/>
              </a:lnSpc>
            </a:pPr>
            <a:r>
              <a:rPr lang="en-US"/>
              <a:t>Carbon stored by the plants would be returned to the atmosphere as CO</a:t>
            </a:r>
            <a:r>
              <a:rPr lang="en-US" baseline="-25000"/>
              <a:t>2</a:t>
            </a:r>
            <a:r>
              <a:rPr lang="en-US"/>
              <a:t> when the plants die.</a:t>
            </a:r>
          </a:p>
          <a:p>
            <a:pPr lvl="1">
              <a:lnSpc>
                <a:spcPct val="90000"/>
              </a:lnSpc>
            </a:pPr>
            <a:r>
              <a:rPr lang="en-US"/>
              <a:t>Increased PS decreases the amount of carbon stored in the soil.</a:t>
            </a:r>
          </a:p>
          <a:p>
            <a:pPr lvl="1">
              <a:lnSpc>
                <a:spcPct val="90000"/>
              </a:lnSpc>
            </a:pPr>
            <a:r>
              <a:rPr lang="en-US"/>
              <a:t>Tree growth may temporarily slow CO</a:t>
            </a:r>
            <a:r>
              <a:rPr lang="en-US" baseline="-25000"/>
              <a:t>2</a:t>
            </a:r>
            <a:r>
              <a:rPr lang="en-US"/>
              <a:t> emissions in the S. Hemisphere but is likely to increase CO</a:t>
            </a:r>
            <a:r>
              <a:rPr lang="en-US" baseline="-25000"/>
              <a:t>2</a:t>
            </a:r>
            <a:r>
              <a:rPr lang="en-US"/>
              <a:t> emissions in the N. Hemisphere.</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16011621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752600" y="68264"/>
            <a:ext cx="8763000" cy="1531937"/>
          </a:xfrm>
        </p:spPr>
        <p:txBody>
          <a:bodyPr/>
          <a:lstStyle/>
          <a:p>
            <a:r>
              <a:rPr lang="en-US"/>
              <a:t>FACTORS AFFECTING THE EARTH’S TEMPERATURE</a:t>
            </a:r>
          </a:p>
        </p:txBody>
      </p:sp>
      <p:sp>
        <p:nvSpPr>
          <p:cNvPr id="90115" name="Rectangle 3"/>
          <p:cNvSpPr>
            <a:spLocks noGrp="1" noChangeArrowheads="1"/>
          </p:cNvSpPr>
          <p:nvPr>
            <p:ph type="body" idx="1"/>
          </p:nvPr>
        </p:nvSpPr>
        <p:spPr>
          <a:xfrm>
            <a:off x="1752601" y="1676400"/>
            <a:ext cx="8734425" cy="4953000"/>
          </a:xfrm>
        </p:spPr>
        <p:txBody>
          <a:bodyPr/>
          <a:lstStyle/>
          <a:p>
            <a:r>
              <a:rPr lang="en-US"/>
              <a:t>Aerosol and soot pollutants produced by human activities can warm or cool the atmosphere, but such effects will decrease with any decline in outdoor air pollution.</a:t>
            </a:r>
          </a:p>
          <a:p>
            <a:r>
              <a:rPr lang="en-US"/>
              <a:t>Warmer air can release methane gas stored in bogs, wetlands, and tundra soils and accelerate global warming.</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18564568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a:t>EFFECTS OF GLOBAL WARMING</a:t>
            </a:r>
          </a:p>
        </p:txBody>
      </p:sp>
      <p:sp>
        <p:nvSpPr>
          <p:cNvPr id="92163" name="Rectangle 3"/>
          <p:cNvSpPr>
            <a:spLocks noGrp="1" noChangeArrowheads="1"/>
          </p:cNvSpPr>
          <p:nvPr>
            <p:ph type="body" idx="1"/>
          </p:nvPr>
        </p:nvSpPr>
        <p:spPr/>
        <p:txBody>
          <a:bodyPr/>
          <a:lstStyle/>
          <a:p>
            <a:r>
              <a:rPr lang="en-US"/>
              <a:t>A warmer climate would have beneficial and harmful effects but poor nations in the tropics would suffer the most.</a:t>
            </a:r>
          </a:p>
          <a:p>
            <a:r>
              <a:rPr lang="en-US"/>
              <a:t>Some of the world’s floating ice and land-based glaciers are slowly melting and are helping warm the troposphere by reflecting less sunlight back into space.</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B68373B-DBA1-4CB4-88E3-8231CC32340F}" type="datetime12">
              <a:rPr lang="en-GB" smtClean="0">
                <a:solidFill>
                  <a:schemeClr val="bg1"/>
                </a:solidFill>
              </a:rPr>
              <a:t>7:03 AM</a:t>
            </a:fld>
            <a:endParaRPr lang="en-GB" dirty="0">
              <a:solidFill>
                <a:schemeClr val="bg1"/>
              </a:solidFill>
            </a:endParaRPr>
          </a:p>
        </p:txBody>
      </p:sp>
    </p:spTree>
    <p:extLst>
      <p:ext uri="{BB962C8B-B14F-4D97-AF65-F5344CB8AC3E}">
        <p14:creationId xmlns:p14="http://schemas.microsoft.com/office/powerpoint/2010/main" val="11927754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1" descr="20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143001"/>
            <a:ext cx="5778500" cy="399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211" name="Rectangle 3"/>
          <p:cNvSpPr>
            <a:spLocks noGrp="1" noChangeArrowheads="1"/>
          </p:cNvSpPr>
          <p:nvPr>
            <p:ph type="title"/>
          </p:nvPr>
        </p:nvSpPr>
        <p:spPr/>
        <p:txBody>
          <a:bodyPr/>
          <a:lstStyle/>
          <a:p>
            <a:r>
              <a:rPr lang="en-US"/>
              <a:t>EFFECTS OF GLOBAL WARMING</a:t>
            </a:r>
          </a:p>
        </p:txBody>
      </p:sp>
      <p:sp>
        <p:nvSpPr>
          <p:cNvPr id="94212" name="Rectangle 4"/>
          <p:cNvSpPr>
            <a:spLocks noGrp="1" noChangeArrowheads="1"/>
          </p:cNvSpPr>
          <p:nvPr>
            <p:ph type="body" idx="1"/>
          </p:nvPr>
        </p:nvSpPr>
        <p:spPr>
          <a:xfrm>
            <a:off x="1752601" y="5105400"/>
            <a:ext cx="8734425" cy="1600200"/>
          </a:xfrm>
        </p:spPr>
        <p:txBody>
          <a:bodyPr/>
          <a:lstStyle/>
          <a:p>
            <a:r>
              <a:rPr lang="en-US"/>
              <a:t>Between 1979 and 2005, average Arctic sea ice dropped 20% (as shown in blue hues above).</a:t>
            </a:r>
          </a:p>
        </p:txBody>
      </p:sp>
      <p:sp>
        <p:nvSpPr>
          <p:cNvPr id="94213" name="Text Box 5"/>
          <p:cNvSpPr txBox="1">
            <a:spLocks noChangeArrowheads="1"/>
          </p:cNvSpPr>
          <p:nvPr/>
        </p:nvSpPr>
        <p:spPr bwMode="auto">
          <a:xfrm>
            <a:off x="9144001" y="6540500"/>
            <a:ext cx="1419225"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buClr>
                <a:schemeClr val="hlink"/>
              </a:buClr>
              <a:buSzPct val="80000"/>
              <a:buFont typeface="Wingdings" panose="05000000000000000000" pitchFamily="2" charset="2"/>
              <a:buNone/>
            </a:pPr>
            <a:r>
              <a:rPr lang="en-US" sz="1800">
                <a:effectLst>
                  <a:outerShdw blurRad="38100" dist="38100" dir="2700000" algn="tl">
                    <a:srgbClr val="000000"/>
                  </a:outerShdw>
                </a:effectLst>
              </a:rPr>
              <a:t>Figure 20-8</a:t>
            </a:r>
          </a:p>
        </p:txBody>
      </p:sp>
      <p:sp>
        <p:nvSpPr>
          <p:cNvPr id="6" name="Rectangle 5"/>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a:stretch>
            <a:fillRect/>
          </a:stretch>
        </p:blipFill>
        <p:spPr>
          <a:xfrm>
            <a:off x="0" y="0"/>
            <a:ext cx="883997" cy="603556"/>
          </a:xfrm>
          <a:prstGeom prst="rect">
            <a:avLst/>
          </a:prstGeom>
        </p:spPr>
      </p:pic>
      <p:sp>
        <p:nvSpPr>
          <p:cNvPr id="8"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33132B41-EEAC-470A-863B-FB953D6678B3}"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77</a:t>
            </a:fld>
            <a:endParaRPr lang="en-GB"/>
          </a:p>
        </p:txBody>
      </p:sp>
    </p:spTree>
    <p:extLst>
      <p:ext uri="{BB962C8B-B14F-4D97-AF65-F5344CB8AC3E}">
        <p14:creationId xmlns:p14="http://schemas.microsoft.com/office/powerpoint/2010/main" val="222918251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546" name="Picture 2" descr="2008.jpg                                                       001AD21FToasto                         BF1593F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2900" y="330201"/>
            <a:ext cx="8966200" cy="6196013"/>
          </a:xfrm>
          <a:prstGeom prst="rect">
            <a:avLst/>
          </a:prstGeom>
          <a:noFill/>
          <a:extLst>
            <a:ext uri="{909E8E84-426E-40DD-AFC4-6F175D3DCCD1}">
              <a14:hiddenFill xmlns:a14="http://schemas.microsoft.com/office/drawing/2010/main">
                <a:solidFill>
                  <a:srgbClr val="FFFFFF"/>
                </a:solidFill>
              </a14:hiddenFill>
            </a:ext>
          </a:extLst>
        </p:spPr>
      </p:pic>
      <p:sp>
        <p:nvSpPr>
          <p:cNvPr id="236547" name="Rectangle 3" hidden="1"/>
          <p:cNvSpPr>
            <a:spLocks noGrp="1" noChangeArrowheads="1"/>
          </p:cNvSpPr>
          <p:nvPr>
            <p:ph type="title"/>
          </p:nvPr>
        </p:nvSpPr>
        <p:spPr/>
        <p:txBody>
          <a:bodyPr/>
          <a:lstStyle/>
          <a:p>
            <a:r>
              <a:rPr lang="en-US">
                <a:solidFill>
                  <a:schemeClr val="bg1"/>
                </a:solidFill>
              </a:rPr>
              <a:t>	</a:t>
            </a:r>
          </a:p>
        </p:txBody>
      </p:sp>
      <p:sp>
        <p:nvSpPr>
          <p:cNvPr id="236548" name="Rectangle 4"/>
          <p:cNvSpPr>
            <a:spLocks noChangeArrowheads="1"/>
          </p:cNvSpPr>
          <p:nvPr/>
        </p:nvSpPr>
        <p:spPr bwMode="auto">
          <a:xfrm>
            <a:off x="9186864" y="6562726"/>
            <a:ext cx="1481137"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058" tIns="41029" rIns="82058" bIns="41029"/>
          <a:lstStyle>
            <a:lvl1pPr defTabSz="820738">
              <a:defRPr sz="2400">
                <a:solidFill>
                  <a:schemeClr val="tx1"/>
                </a:solidFill>
                <a:latin typeface="Arial" panose="020B0604020202020204" pitchFamily="34" charset="0"/>
                <a:ea typeface="ＭＳ Ｐゴシック" panose="020B0600070205080204" pitchFamily="34" charset="-128"/>
              </a:defRPr>
            </a:lvl1pPr>
            <a:lvl2pPr marL="409575" defTabSz="820738">
              <a:defRPr sz="2400">
                <a:solidFill>
                  <a:schemeClr val="tx1"/>
                </a:solidFill>
                <a:latin typeface="Arial" panose="020B0604020202020204" pitchFamily="34" charset="0"/>
                <a:ea typeface="ＭＳ Ｐゴシック" panose="020B0600070205080204" pitchFamily="34" charset="-128"/>
              </a:defRPr>
            </a:lvl2pPr>
            <a:lvl3pPr marL="820738" defTabSz="820738">
              <a:defRPr sz="2400">
                <a:solidFill>
                  <a:schemeClr val="tx1"/>
                </a:solidFill>
                <a:latin typeface="Arial" panose="020B0604020202020204" pitchFamily="34" charset="0"/>
                <a:ea typeface="ＭＳ Ｐゴシック" panose="020B0600070205080204" pitchFamily="34" charset="-128"/>
              </a:defRPr>
            </a:lvl3pPr>
            <a:lvl4pPr marL="1230313" defTabSz="820738">
              <a:defRPr sz="2400">
                <a:solidFill>
                  <a:schemeClr val="tx1"/>
                </a:solidFill>
                <a:latin typeface="Arial" panose="020B0604020202020204" pitchFamily="34" charset="0"/>
                <a:ea typeface="ＭＳ Ｐゴシック" panose="020B0600070205080204" pitchFamily="34" charset="-128"/>
              </a:defRPr>
            </a:lvl4pPr>
            <a:lvl5pPr marL="1641475" defTabSz="820738">
              <a:defRPr sz="2400">
                <a:solidFill>
                  <a:schemeClr val="tx1"/>
                </a:solidFill>
                <a:latin typeface="Arial" panose="020B0604020202020204" pitchFamily="34" charset="0"/>
                <a:ea typeface="ＭＳ Ｐゴシック" panose="020B0600070205080204" pitchFamily="34" charset="-128"/>
              </a:defRPr>
            </a:lvl5pPr>
            <a:lvl6pPr marL="20986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5558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0130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4702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en-US" sz="1400" b="1"/>
              <a:t>Fig. 20-8, p. 474</a:t>
            </a:r>
          </a:p>
        </p:txBody>
      </p:sp>
      <p:sp>
        <p:nvSpPr>
          <p:cNvPr id="236549" name="Rectangle 5"/>
          <p:cNvSpPr>
            <a:spLocks noChangeArrowheads="1"/>
          </p:cNvSpPr>
          <p:nvPr/>
        </p:nvSpPr>
        <p:spPr bwMode="auto">
          <a:xfrm>
            <a:off x="3124201" y="1600200"/>
            <a:ext cx="7906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Russia</a:t>
            </a:r>
            <a:endParaRPr lang="en-US">
              <a:solidFill>
                <a:schemeClr val="bg1"/>
              </a:solidFill>
            </a:endParaRPr>
          </a:p>
        </p:txBody>
      </p:sp>
      <p:sp>
        <p:nvSpPr>
          <p:cNvPr id="236550" name="Text Box 6"/>
          <p:cNvSpPr txBox="1">
            <a:spLocks noChangeArrowheads="1"/>
          </p:cNvSpPr>
          <p:nvPr/>
        </p:nvSpPr>
        <p:spPr bwMode="auto">
          <a:xfrm>
            <a:off x="5739017" y="2667001"/>
            <a:ext cx="74571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b="1"/>
              <a:t>North</a:t>
            </a:r>
          </a:p>
          <a:p>
            <a:pPr algn="ctr" eaLnBrk="1" hangingPunct="1"/>
            <a:r>
              <a:rPr lang="en-US" b="1"/>
              <a:t>pole</a:t>
            </a:r>
            <a:endParaRPr lang="en-US"/>
          </a:p>
        </p:txBody>
      </p:sp>
      <p:sp>
        <p:nvSpPr>
          <p:cNvPr id="236551" name="Text Box 7"/>
          <p:cNvSpPr txBox="1">
            <a:spLocks noChangeArrowheads="1"/>
          </p:cNvSpPr>
          <p:nvPr/>
        </p:nvSpPr>
        <p:spPr bwMode="auto">
          <a:xfrm>
            <a:off x="7680326" y="2709863"/>
            <a:ext cx="11823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Greenland</a:t>
            </a:r>
          </a:p>
        </p:txBody>
      </p:sp>
      <p:sp>
        <p:nvSpPr>
          <p:cNvPr id="236552" name="Text Box 8"/>
          <p:cNvSpPr txBox="1">
            <a:spLocks noChangeArrowheads="1"/>
          </p:cNvSpPr>
          <p:nvPr/>
        </p:nvSpPr>
        <p:spPr bwMode="auto">
          <a:xfrm>
            <a:off x="6232526" y="5681663"/>
            <a:ext cx="89479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Canada</a:t>
            </a:r>
          </a:p>
        </p:txBody>
      </p:sp>
      <p:sp>
        <p:nvSpPr>
          <p:cNvPr id="236553" name="Text Box 9"/>
          <p:cNvSpPr txBox="1">
            <a:spLocks noChangeArrowheads="1"/>
          </p:cNvSpPr>
          <p:nvPr/>
        </p:nvSpPr>
        <p:spPr bwMode="auto">
          <a:xfrm>
            <a:off x="3032126" y="4919663"/>
            <a:ext cx="13827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Alaska (U.S.)</a:t>
            </a:r>
          </a:p>
        </p:txBody>
      </p:sp>
      <p:sp>
        <p:nvSpPr>
          <p:cNvPr id="236554" name="Text Box 10"/>
          <p:cNvSpPr txBox="1">
            <a:spLocks noChangeArrowheads="1"/>
          </p:cNvSpPr>
          <p:nvPr/>
        </p:nvSpPr>
        <p:spPr bwMode="auto">
          <a:xfrm>
            <a:off x="5943600" y="2406651"/>
            <a:ext cx="4138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3600"/>
              <a:t>*</a:t>
            </a:r>
          </a:p>
        </p:txBody>
      </p:sp>
      <p:sp>
        <p:nvSpPr>
          <p:cNvPr id="11" name="Rectangle 10"/>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a:blip r:embed="rId4"/>
          <a:stretch>
            <a:fillRect/>
          </a:stretch>
        </p:blipFill>
        <p:spPr>
          <a:xfrm>
            <a:off x="0" y="0"/>
            <a:ext cx="883997" cy="603556"/>
          </a:xfrm>
          <a:prstGeom prst="rect">
            <a:avLst/>
          </a:prstGeom>
        </p:spPr>
      </p:pic>
      <p:sp>
        <p:nvSpPr>
          <p:cNvPr id="13"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33F76DEB-9726-4194-A2FA-278823C47B35}"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78</a:t>
            </a:fld>
            <a:endParaRPr lang="en-GB"/>
          </a:p>
        </p:txBody>
      </p:sp>
    </p:spTree>
    <p:extLst>
      <p:ext uri="{BB962C8B-B14F-4D97-AF65-F5344CB8AC3E}">
        <p14:creationId xmlns:p14="http://schemas.microsoft.com/office/powerpoint/2010/main" val="135366638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1" descr="20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1" y="1447800"/>
            <a:ext cx="4132263" cy="400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8307" name="Rectangle 3"/>
          <p:cNvSpPr>
            <a:spLocks noGrp="1" noChangeArrowheads="1"/>
          </p:cNvSpPr>
          <p:nvPr>
            <p:ph type="title"/>
          </p:nvPr>
        </p:nvSpPr>
        <p:spPr/>
        <p:txBody>
          <a:bodyPr/>
          <a:lstStyle/>
          <a:p>
            <a:r>
              <a:rPr lang="en-US"/>
              <a:t>Rising Sea Levels</a:t>
            </a:r>
          </a:p>
        </p:txBody>
      </p:sp>
      <p:sp>
        <p:nvSpPr>
          <p:cNvPr id="98308" name="Rectangle 4"/>
          <p:cNvSpPr>
            <a:spLocks noGrp="1" noChangeArrowheads="1"/>
          </p:cNvSpPr>
          <p:nvPr>
            <p:ph type="body" idx="1"/>
          </p:nvPr>
        </p:nvSpPr>
        <p:spPr>
          <a:xfrm>
            <a:off x="6172201" y="1371600"/>
            <a:ext cx="4314825" cy="5257800"/>
          </a:xfrm>
        </p:spPr>
        <p:txBody>
          <a:bodyPr/>
          <a:lstStyle/>
          <a:p>
            <a:r>
              <a:rPr lang="en-US"/>
              <a:t>During this century rising seas levels are projected to flood low-lying urban areas, coastal estuaries, wetlands, coral reefs, and barrier islands and beaches.</a:t>
            </a:r>
          </a:p>
        </p:txBody>
      </p:sp>
      <p:sp>
        <p:nvSpPr>
          <p:cNvPr id="98309" name="Text Box 5"/>
          <p:cNvSpPr txBox="1">
            <a:spLocks noChangeArrowheads="1"/>
          </p:cNvSpPr>
          <p:nvPr/>
        </p:nvSpPr>
        <p:spPr bwMode="auto">
          <a:xfrm>
            <a:off x="9067801" y="6540500"/>
            <a:ext cx="1495425"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buClr>
                <a:schemeClr val="hlink"/>
              </a:buClr>
              <a:buSzPct val="80000"/>
              <a:buFont typeface="Wingdings" panose="05000000000000000000" pitchFamily="2" charset="2"/>
              <a:buNone/>
            </a:pPr>
            <a:r>
              <a:rPr lang="en-US" sz="1800">
                <a:effectLst>
                  <a:outerShdw blurRad="38100" dist="38100" dir="2700000" algn="tl">
                    <a:srgbClr val="000000"/>
                  </a:outerShdw>
                </a:effectLst>
              </a:rPr>
              <a:t>Figure 20-10</a:t>
            </a:r>
          </a:p>
        </p:txBody>
      </p:sp>
      <p:sp>
        <p:nvSpPr>
          <p:cNvPr id="6" name="Rectangle 5"/>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a:stretch>
            <a:fillRect/>
          </a:stretch>
        </p:blipFill>
        <p:spPr>
          <a:xfrm>
            <a:off x="0" y="0"/>
            <a:ext cx="883997" cy="603556"/>
          </a:xfrm>
          <a:prstGeom prst="rect">
            <a:avLst/>
          </a:prstGeom>
        </p:spPr>
      </p:pic>
      <p:sp>
        <p:nvSpPr>
          <p:cNvPr id="8"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02EB253D-670E-487F-A08A-B2FA474DE603}"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79</a:t>
            </a:fld>
            <a:endParaRPr lang="en-GB"/>
          </a:p>
        </p:txBody>
      </p:sp>
    </p:spTree>
    <p:extLst>
      <p:ext uri="{BB962C8B-B14F-4D97-AF65-F5344CB8AC3E}">
        <p14:creationId xmlns:p14="http://schemas.microsoft.com/office/powerpoint/2010/main" val="18128736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05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5238" y="4764"/>
            <a:ext cx="7065962" cy="6834187"/>
          </a:xfrm>
          <a:prstGeom prst="rect">
            <a:avLst/>
          </a:prstGeom>
          <a:noFill/>
          <a:extLst>
            <a:ext uri="{909E8E84-426E-40DD-AFC4-6F175D3DCCD1}">
              <a14:hiddenFill xmlns:a14="http://schemas.microsoft.com/office/drawing/2010/main">
                <a:solidFill>
                  <a:srgbClr val="FFFFFF"/>
                </a:solidFill>
              </a14:hiddenFill>
            </a:ext>
          </a:extLst>
        </p:spPr>
      </p:pic>
      <p:sp>
        <p:nvSpPr>
          <p:cNvPr id="32771" name="Rectangle 3" hidden="1"/>
          <p:cNvSpPr>
            <a:spLocks noGrp="1" noChangeArrowheads="1"/>
          </p:cNvSpPr>
          <p:nvPr>
            <p:ph type="title"/>
          </p:nvPr>
        </p:nvSpPr>
        <p:spPr/>
        <p:txBody>
          <a:bodyPr/>
          <a:lstStyle/>
          <a:p>
            <a:endParaRPr lang="en-US"/>
          </a:p>
        </p:txBody>
      </p:sp>
      <p:sp>
        <p:nvSpPr>
          <p:cNvPr id="32773" name="Rectangle 5"/>
          <p:cNvSpPr>
            <a:spLocks noChangeArrowheads="1"/>
          </p:cNvSpPr>
          <p:nvPr/>
        </p:nvSpPr>
        <p:spPr bwMode="auto">
          <a:xfrm>
            <a:off x="5181600" y="6172200"/>
            <a:ext cx="13612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Cold deserts</a:t>
            </a:r>
          </a:p>
        </p:txBody>
      </p:sp>
      <p:sp>
        <p:nvSpPr>
          <p:cNvPr id="32774" name="Rectangle 6"/>
          <p:cNvSpPr>
            <a:spLocks noChangeArrowheads="1"/>
          </p:cNvSpPr>
          <p:nvPr/>
        </p:nvSpPr>
        <p:spPr bwMode="auto">
          <a:xfrm>
            <a:off x="8153400" y="3352800"/>
            <a:ext cx="93512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Equator</a:t>
            </a:r>
            <a:endParaRPr lang="en-US" b="1"/>
          </a:p>
        </p:txBody>
      </p:sp>
      <p:sp>
        <p:nvSpPr>
          <p:cNvPr id="32775" name="Rectangle 7"/>
          <p:cNvSpPr>
            <a:spLocks noChangeArrowheads="1"/>
          </p:cNvSpPr>
          <p:nvPr/>
        </p:nvSpPr>
        <p:spPr bwMode="auto">
          <a:xfrm>
            <a:off x="5311775" y="228600"/>
            <a:ext cx="13612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Cold deserts</a:t>
            </a:r>
          </a:p>
        </p:txBody>
      </p:sp>
      <p:sp>
        <p:nvSpPr>
          <p:cNvPr id="32776" name="Rectangle 8"/>
          <p:cNvSpPr>
            <a:spLocks noChangeArrowheads="1"/>
          </p:cNvSpPr>
          <p:nvPr/>
        </p:nvSpPr>
        <p:spPr bwMode="auto">
          <a:xfrm>
            <a:off x="6858000" y="3062288"/>
            <a:ext cx="8660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Forests</a:t>
            </a:r>
          </a:p>
        </p:txBody>
      </p:sp>
      <p:sp>
        <p:nvSpPr>
          <p:cNvPr id="32777" name="Rectangle 9"/>
          <p:cNvSpPr>
            <a:spLocks noChangeArrowheads="1"/>
          </p:cNvSpPr>
          <p:nvPr/>
        </p:nvSpPr>
        <p:spPr bwMode="auto">
          <a:xfrm>
            <a:off x="6096000" y="5334000"/>
            <a:ext cx="8660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Forests</a:t>
            </a:r>
          </a:p>
        </p:txBody>
      </p:sp>
      <p:sp>
        <p:nvSpPr>
          <p:cNvPr id="32778" name="Rectangle 10"/>
          <p:cNvSpPr>
            <a:spLocks noChangeArrowheads="1"/>
          </p:cNvSpPr>
          <p:nvPr/>
        </p:nvSpPr>
        <p:spPr bwMode="auto">
          <a:xfrm>
            <a:off x="6172201" y="4724400"/>
            <a:ext cx="12859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Hot deserts</a:t>
            </a:r>
          </a:p>
        </p:txBody>
      </p:sp>
      <p:sp>
        <p:nvSpPr>
          <p:cNvPr id="32779" name="Rectangle 11"/>
          <p:cNvSpPr>
            <a:spLocks noChangeArrowheads="1"/>
          </p:cNvSpPr>
          <p:nvPr/>
        </p:nvSpPr>
        <p:spPr bwMode="auto">
          <a:xfrm>
            <a:off x="3067051" y="4724400"/>
            <a:ext cx="179606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Southeast trades</a:t>
            </a:r>
          </a:p>
        </p:txBody>
      </p:sp>
      <p:sp>
        <p:nvSpPr>
          <p:cNvPr id="32780" name="Rectangle 12"/>
          <p:cNvSpPr>
            <a:spLocks noChangeArrowheads="1"/>
          </p:cNvSpPr>
          <p:nvPr/>
        </p:nvSpPr>
        <p:spPr bwMode="auto">
          <a:xfrm>
            <a:off x="3581400" y="5410200"/>
            <a:ext cx="11841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Westerlies</a:t>
            </a:r>
          </a:p>
        </p:txBody>
      </p:sp>
      <p:sp>
        <p:nvSpPr>
          <p:cNvPr id="32781" name="Rectangle 13"/>
          <p:cNvSpPr>
            <a:spLocks noChangeArrowheads="1"/>
          </p:cNvSpPr>
          <p:nvPr/>
        </p:nvSpPr>
        <p:spPr bwMode="auto">
          <a:xfrm>
            <a:off x="6019800" y="1143000"/>
            <a:ext cx="8660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Forests</a:t>
            </a:r>
          </a:p>
        </p:txBody>
      </p:sp>
      <p:sp>
        <p:nvSpPr>
          <p:cNvPr id="32782" name="Rectangle 14"/>
          <p:cNvSpPr>
            <a:spLocks noChangeArrowheads="1"/>
          </p:cNvSpPr>
          <p:nvPr/>
        </p:nvSpPr>
        <p:spPr bwMode="auto">
          <a:xfrm>
            <a:off x="3581400" y="990600"/>
            <a:ext cx="11841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Westerlies</a:t>
            </a:r>
          </a:p>
        </p:txBody>
      </p:sp>
      <p:sp>
        <p:nvSpPr>
          <p:cNvPr id="32783" name="Rectangle 15"/>
          <p:cNvSpPr>
            <a:spLocks noChangeArrowheads="1"/>
          </p:cNvSpPr>
          <p:nvPr/>
        </p:nvSpPr>
        <p:spPr bwMode="auto">
          <a:xfrm>
            <a:off x="6096001" y="1676400"/>
            <a:ext cx="12859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Hot deserts</a:t>
            </a:r>
          </a:p>
        </p:txBody>
      </p:sp>
      <p:sp>
        <p:nvSpPr>
          <p:cNvPr id="32784" name="Rectangle 16"/>
          <p:cNvSpPr>
            <a:spLocks noChangeArrowheads="1"/>
          </p:cNvSpPr>
          <p:nvPr/>
        </p:nvSpPr>
        <p:spPr bwMode="auto">
          <a:xfrm>
            <a:off x="3124200" y="1676400"/>
            <a:ext cx="179767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solidFill>
                  <a:schemeClr val="bg1"/>
                </a:solidFill>
              </a:rPr>
              <a:t>Northeast trades</a:t>
            </a:r>
          </a:p>
        </p:txBody>
      </p:sp>
      <p:sp>
        <p:nvSpPr>
          <p:cNvPr id="17" name="Rectangle 16"/>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p:cNvPicPr>
            <a:picLocks noChangeAspect="1"/>
          </p:cNvPicPr>
          <p:nvPr/>
        </p:nvPicPr>
        <p:blipFill>
          <a:blip r:embed="rId4"/>
          <a:stretch>
            <a:fillRect/>
          </a:stretch>
        </p:blipFill>
        <p:spPr>
          <a:xfrm>
            <a:off x="0" y="0"/>
            <a:ext cx="883997" cy="603556"/>
          </a:xfrm>
          <a:prstGeom prst="rect">
            <a:avLst/>
          </a:prstGeom>
        </p:spPr>
      </p:pic>
      <p:sp>
        <p:nvSpPr>
          <p:cNvPr id="19"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93322F61-BECC-4545-80B0-DFBBDAD769EF}"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8</a:t>
            </a:fld>
            <a:endParaRPr lang="en-GB"/>
          </a:p>
        </p:txBody>
      </p:sp>
    </p:spTree>
    <p:extLst>
      <p:ext uri="{BB962C8B-B14F-4D97-AF65-F5344CB8AC3E}">
        <p14:creationId xmlns:p14="http://schemas.microsoft.com/office/powerpoint/2010/main" val="223833665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4" name="Picture 2" descr="2010.jpg                                                       001AD21FToasto                         BF1593F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1" y="1"/>
            <a:ext cx="6761163" cy="6403975"/>
          </a:xfrm>
          <a:prstGeom prst="rect">
            <a:avLst/>
          </a:prstGeom>
          <a:noFill/>
          <a:extLst>
            <a:ext uri="{909E8E84-426E-40DD-AFC4-6F175D3DCCD1}">
              <a14:hiddenFill xmlns:a14="http://schemas.microsoft.com/office/drawing/2010/main">
                <a:solidFill>
                  <a:srgbClr val="FFFFFF"/>
                </a:solidFill>
              </a14:hiddenFill>
            </a:ext>
          </a:extLst>
        </p:spPr>
      </p:pic>
      <p:sp>
        <p:nvSpPr>
          <p:cNvPr id="238595" name="Rectangle 3" hidden="1"/>
          <p:cNvSpPr>
            <a:spLocks noGrp="1" noChangeArrowheads="1"/>
          </p:cNvSpPr>
          <p:nvPr>
            <p:ph type="title"/>
          </p:nvPr>
        </p:nvSpPr>
        <p:spPr/>
        <p:txBody>
          <a:bodyPr/>
          <a:lstStyle/>
          <a:p>
            <a:r>
              <a:rPr lang="en-US"/>
              <a:t>	</a:t>
            </a:r>
          </a:p>
        </p:txBody>
      </p:sp>
      <p:sp>
        <p:nvSpPr>
          <p:cNvPr id="238596" name="Rectangle 4"/>
          <p:cNvSpPr>
            <a:spLocks noChangeArrowheads="1"/>
          </p:cNvSpPr>
          <p:nvPr/>
        </p:nvSpPr>
        <p:spPr bwMode="auto">
          <a:xfrm>
            <a:off x="9088438" y="6562726"/>
            <a:ext cx="1579562"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058" tIns="41029" rIns="82058" bIns="41029"/>
          <a:lstStyle>
            <a:lvl1pPr defTabSz="820738">
              <a:defRPr sz="2400">
                <a:solidFill>
                  <a:schemeClr val="tx1"/>
                </a:solidFill>
                <a:latin typeface="Arial" panose="020B0604020202020204" pitchFamily="34" charset="0"/>
                <a:ea typeface="ＭＳ Ｐゴシック" panose="020B0600070205080204" pitchFamily="34" charset="-128"/>
              </a:defRPr>
            </a:lvl1pPr>
            <a:lvl2pPr marL="409575" defTabSz="820738">
              <a:defRPr sz="2400">
                <a:solidFill>
                  <a:schemeClr val="tx1"/>
                </a:solidFill>
                <a:latin typeface="Arial" panose="020B0604020202020204" pitchFamily="34" charset="0"/>
                <a:ea typeface="ＭＳ Ｐゴシック" panose="020B0600070205080204" pitchFamily="34" charset="-128"/>
              </a:defRPr>
            </a:lvl2pPr>
            <a:lvl3pPr marL="820738" defTabSz="820738">
              <a:defRPr sz="2400">
                <a:solidFill>
                  <a:schemeClr val="tx1"/>
                </a:solidFill>
                <a:latin typeface="Arial" panose="020B0604020202020204" pitchFamily="34" charset="0"/>
                <a:ea typeface="ＭＳ Ｐゴシック" panose="020B0600070205080204" pitchFamily="34" charset="-128"/>
              </a:defRPr>
            </a:lvl3pPr>
            <a:lvl4pPr marL="1230313" defTabSz="820738">
              <a:defRPr sz="2400">
                <a:solidFill>
                  <a:schemeClr val="tx1"/>
                </a:solidFill>
                <a:latin typeface="Arial" panose="020B0604020202020204" pitchFamily="34" charset="0"/>
                <a:ea typeface="ＭＳ Ｐゴシック" panose="020B0600070205080204" pitchFamily="34" charset="-128"/>
              </a:defRPr>
            </a:lvl4pPr>
            <a:lvl5pPr marL="1641475" defTabSz="820738">
              <a:defRPr sz="2400">
                <a:solidFill>
                  <a:schemeClr val="tx1"/>
                </a:solidFill>
                <a:latin typeface="Arial" panose="020B0604020202020204" pitchFamily="34" charset="0"/>
                <a:ea typeface="ＭＳ Ｐゴシック" panose="020B0600070205080204" pitchFamily="34" charset="-128"/>
              </a:defRPr>
            </a:lvl5pPr>
            <a:lvl6pPr marL="20986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5558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0130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4702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en-US" sz="1400" b="1"/>
              <a:t>Fig. 20-10, p. 475</a:t>
            </a:r>
          </a:p>
        </p:txBody>
      </p:sp>
      <p:sp>
        <p:nvSpPr>
          <p:cNvPr id="238597" name="Rectangle 5"/>
          <p:cNvSpPr>
            <a:spLocks noChangeArrowheads="1"/>
          </p:cNvSpPr>
          <p:nvPr/>
        </p:nvSpPr>
        <p:spPr bwMode="auto">
          <a:xfrm>
            <a:off x="6356351" y="317500"/>
            <a:ext cx="1651799"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High Projection</a:t>
            </a:r>
          </a:p>
          <a:p>
            <a:pPr eaLnBrk="1" hangingPunct="1"/>
            <a:r>
              <a:rPr lang="en-US" b="1"/>
              <a:t>New Orleans,</a:t>
            </a:r>
          </a:p>
          <a:p>
            <a:pPr eaLnBrk="1" hangingPunct="1"/>
            <a:r>
              <a:rPr lang="en-US" b="1"/>
              <a:t>Shanghai, and</a:t>
            </a:r>
          </a:p>
          <a:p>
            <a:pPr eaLnBrk="1" hangingPunct="1"/>
            <a:r>
              <a:rPr lang="en-US" b="1"/>
              <a:t>other low-lying</a:t>
            </a:r>
          </a:p>
          <a:p>
            <a:pPr eaLnBrk="1" hangingPunct="1"/>
            <a:r>
              <a:rPr lang="en-US" b="1"/>
              <a:t>cities largely</a:t>
            </a:r>
          </a:p>
          <a:p>
            <a:pPr eaLnBrk="1" hangingPunct="1"/>
            <a:r>
              <a:rPr lang="en-US" b="1"/>
              <a:t>underwater</a:t>
            </a:r>
          </a:p>
        </p:txBody>
      </p:sp>
      <p:sp>
        <p:nvSpPr>
          <p:cNvPr id="238598" name="Text Box 6"/>
          <p:cNvSpPr txBox="1">
            <a:spLocks noChangeArrowheads="1"/>
          </p:cNvSpPr>
          <p:nvPr/>
        </p:nvSpPr>
        <p:spPr bwMode="auto">
          <a:xfrm>
            <a:off x="6026150" y="6400800"/>
            <a:ext cx="597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Year</a:t>
            </a:r>
          </a:p>
        </p:txBody>
      </p:sp>
      <p:sp>
        <p:nvSpPr>
          <p:cNvPr id="238599" name="Text Box 7"/>
          <p:cNvSpPr txBox="1">
            <a:spLocks noChangeArrowheads="1"/>
          </p:cNvSpPr>
          <p:nvPr/>
        </p:nvSpPr>
        <p:spPr bwMode="auto">
          <a:xfrm>
            <a:off x="7375526" y="5376863"/>
            <a:ext cx="160967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Low Projection</a:t>
            </a:r>
          </a:p>
        </p:txBody>
      </p:sp>
      <p:sp>
        <p:nvSpPr>
          <p:cNvPr id="238600" name="Text Box 8"/>
          <p:cNvSpPr txBox="1">
            <a:spLocks noChangeArrowheads="1"/>
          </p:cNvSpPr>
          <p:nvPr/>
        </p:nvSpPr>
        <p:spPr bwMode="auto">
          <a:xfrm>
            <a:off x="6498154" y="3733801"/>
            <a:ext cx="266489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r" eaLnBrk="1" hangingPunct="1"/>
            <a:r>
              <a:rPr lang="en-US" b="1"/>
              <a:t>Medium</a:t>
            </a:r>
          </a:p>
          <a:p>
            <a:pPr algn="r" eaLnBrk="1" hangingPunct="1"/>
            <a:r>
              <a:rPr lang="en-US" b="1"/>
              <a:t>Projection</a:t>
            </a:r>
          </a:p>
          <a:p>
            <a:pPr algn="r" eaLnBrk="1" hangingPunct="1"/>
            <a:r>
              <a:rPr lang="en-US" b="1"/>
              <a:t>More than a third of</a:t>
            </a:r>
          </a:p>
          <a:p>
            <a:pPr algn="r" eaLnBrk="1" hangingPunct="1"/>
            <a:r>
              <a:rPr lang="en-US" b="1"/>
              <a:t>U.S. wetlands underwater</a:t>
            </a:r>
          </a:p>
        </p:txBody>
      </p:sp>
      <p:sp>
        <p:nvSpPr>
          <p:cNvPr id="238601" name="Text Box 9"/>
          <p:cNvSpPr txBox="1">
            <a:spLocks noChangeArrowheads="1"/>
          </p:cNvSpPr>
          <p:nvPr/>
        </p:nvSpPr>
        <p:spPr bwMode="auto">
          <a:xfrm rot="-5400000">
            <a:off x="962818" y="2810947"/>
            <a:ext cx="35591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Mean Sea-Level Rises (centimeters)</a:t>
            </a:r>
          </a:p>
        </p:txBody>
      </p:sp>
      <p:sp>
        <p:nvSpPr>
          <p:cNvPr id="10" name="Rectangle 9"/>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a:blip r:embed="rId4"/>
          <a:stretch>
            <a:fillRect/>
          </a:stretch>
        </p:blipFill>
        <p:spPr>
          <a:xfrm>
            <a:off x="0" y="0"/>
            <a:ext cx="883997" cy="603556"/>
          </a:xfrm>
          <a:prstGeom prst="rect">
            <a:avLst/>
          </a:prstGeom>
        </p:spPr>
      </p:pic>
      <p:sp>
        <p:nvSpPr>
          <p:cNvPr id="12"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313A1293-2658-4738-9B7C-CEA1B5D94116}"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80</a:t>
            </a:fld>
            <a:endParaRPr lang="en-GB"/>
          </a:p>
        </p:txBody>
      </p:sp>
    </p:spTree>
    <p:extLst>
      <p:ext uri="{BB962C8B-B14F-4D97-AF65-F5344CB8AC3E}">
        <p14:creationId xmlns:p14="http://schemas.microsoft.com/office/powerpoint/2010/main" val="218131908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1" descr="20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0100" y="1066800"/>
            <a:ext cx="8064500" cy="395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03" name="Rectangle 3"/>
          <p:cNvSpPr>
            <a:spLocks noGrp="1" noChangeArrowheads="1"/>
          </p:cNvSpPr>
          <p:nvPr>
            <p:ph type="title"/>
          </p:nvPr>
        </p:nvSpPr>
        <p:spPr/>
        <p:txBody>
          <a:bodyPr/>
          <a:lstStyle/>
          <a:p>
            <a:r>
              <a:rPr lang="en-US"/>
              <a:t>Rising Sea Levels</a:t>
            </a:r>
          </a:p>
        </p:txBody>
      </p:sp>
      <p:sp>
        <p:nvSpPr>
          <p:cNvPr id="102404" name="Rectangle 4"/>
          <p:cNvSpPr>
            <a:spLocks noGrp="1" noChangeArrowheads="1"/>
          </p:cNvSpPr>
          <p:nvPr>
            <p:ph type="body" idx="1"/>
          </p:nvPr>
        </p:nvSpPr>
        <p:spPr>
          <a:xfrm>
            <a:off x="1905001" y="5029200"/>
            <a:ext cx="8582025" cy="1600200"/>
          </a:xfrm>
        </p:spPr>
        <p:txBody>
          <a:bodyPr/>
          <a:lstStyle/>
          <a:p>
            <a:r>
              <a:rPr lang="en-US"/>
              <a:t>Changes in average sea level over the past 250,000 years based on data from ocean cores.</a:t>
            </a:r>
          </a:p>
        </p:txBody>
      </p:sp>
      <p:sp>
        <p:nvSpPr>
          <p:cNvPr id="102405" name="Text Box 5"/>
          <p:cNvSpPr txBox="1">
            <a:spLocks noChangeArrowheads="1"/>
          </p:cNvSpPr>
          <p:nvPr/>
        </p:nvSpPr>
        <p:spPr bwMode="auto">
          <a:xfrm>
            <a:off x="8991601" y="6540500"/>
            <a:ext cx="1571625"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buClr>
                <a:schemeClr val="hlink"/>
              </a:buClr>
              <a:buSzPct val="80000"/>
              <a:buFont typeface="Wingdings" panose="05000000000000000000" pitchFamily="2" charset="2"/>
              <a:buNone/>
            </a:pPr>
            <a:r>
              <a:rPr lang="en-US" sz="1800">
                <a:effectLst>
                  <a:outerShdw blurRad="38100" dist="38100" dir="2700000" algn="tl">
                    <a:srgbClr val="000000"/>
                  </a:outerShdw>
                </a:effectLst>
              </a:rPr>
              <a:t>Figure 20-9</a:t>
            </a:r>
          </a:p>
        </p:txBody>
      </p:sp>
      <p:sp>
        <p:nvSpPr>
          <p:cNvPr id="6" name="Rectangle 5"/>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a:stretch>
            <a:fillRect/>
          </a:stretch>
        </p:blipFill>
        <p:spPr>
          <a:xfrm>
            <a:off x="0" y="0"/>
            <a:ext cx="883997" cy="603556"/>
          </a:xfrm>
          <a:prstGeom prst="rect">
            <a:avLst/>
          </a:prstGeom>
        </p:spPr>
      </p:pic>
      <p:sp>
        <p:nvSpPr>
          <p:cNvPr id="8"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D8356FFF-6F08-4B53-AB66-E6C1DF9F670B}"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81</a:t>
            </a:fld>
            <a:endParaRPr lang="en-GB"/>
          </a:p>
        </p:txBody>
      </p:sp>
    </p:spTree>
    <p:extLst>
      <p:ext uri="{BB962C8B-B14F-4D97-AF65-F5344CB8AC3E}">
        <p14:creationId xmlns:p14="http://schemas.microsoft.com/office/powerpoint/2010/main" val="177492608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20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2900" y="1231901"/>
            <a:ext cx="8966200" cy="4392613"/>
          </a:xfrm>
          <a:prstGeom prst="rect">
            <a:avLst/>
          </a:prstGeom>
          <a:noFill/>
          <a:extLst>
            <a:ext uri="{909E8E84-426E-40DD-AFC4-6F175D3DCCD1}">
              <a14:hiddenFill xmlns:a14="http://schemas.microsoft.com/office/drawing/2010/main">
                <a:solidFill>
                  <a:srgbClr val="FFFFFF"/>
                </a:solidFill>
              </a14:hiddenFill>
            </a:ext>
          </a:extLst>
        </p:spPr>
      </p:pic>
      <p:sp>
        <p:nvSpPr>
          <p:cNvPr id="104451" name="Rectangle 3" hidden="1"/>
          <p:cNvSpPr>
            <a:spLocks noGrp="1" noChangeArrowheads="1"/>
          </p:cNvSpPr>
          <p:nvPr>
            <p:ph type="title"/>
          </p:nvPr>
        </p:nvSpPr>
        <p:spPr/>
        <p:txBody>
          <a:bodyPr/>
          <a:lstStyle/>
          <a:p>
            <a:r>
              <a:rPr lang="en-US"/>
              <a:t>	</a:t>
            </a:r>
          </a:p>
        </p:txBody>
      </p:sp>
      <p:sp>
        <p:nvSpPr>
          <p:cNvPr id="104452" name="Rectangle 4"/>
          <p:cNvSpPr>
            <a:spLocks noChangeArrowheads="1"/>
          </p:cNvSpPr>
          <p:nvPr/>
        </p:nvSpPr>
        <p:spPr bwMode="auto">
          <a:xfrm>
            <a:off x="9186864" y="6562726"/>
            <a:ext cx="1481137"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058" tIns="41029" rIns="82058" bIns="41029"/>
          <a:lstStyle>
            <a:lvl1pPr defTabSz="820738">
              <a:defRPr sz="2400">
                <a:solidFill>
                  <a:schemeClr val="tx1"/>
                </a:solidFill>
                <a:latin typeface="Arial" panose="020B0604020202020204" pitchFamily="34" charset="0"/>
                <a:ea typeface="ＭＳ Ｐゴシック" panose="020B0600070205080204" pitchFamily="34" charset="-128"/>
              </a:defRPr>
            </a:lvl1pPr>
            <a:lvl2pPr marL="409575" defTabSz="820738">
              <a:defRPr sz="2400">
                <a:solidFill>
                  <a:schemeClr val="tx1"/>
                </a:solidFill>
                <a:latin typeface="Arial" panose="020B0604020202020204" pitchFamily="34" charset="0"/>
                <a:ea typeface="ＭＳ Ｐゴシック" panose="020B0600070205080204" pitchFamily="34" charset="-128"/>
              </a:defRPr>
            </a:lvl2pPr>
            <a:lvl3pPr marL="820738" defTabSz="820738">
              <a:defRPr sz="2400">
                <a:solidFill>
                  <a:schemeClr val="tx1"/>
                </a:solidFill>
                <a:latin typeface="Arial" panose="020B0604020202020204" pitchFamily="34" charset="0"/>
                <a:ea typeface="ＭＳ Ｐゴシック" panose="020B0600070205080204" pitchFamily="34" charset="-128"/>
              </a:defRPr>
            </a:lvl3pPr>
            <a:lvl4pPr marL="1230313" defTabSz="820738">
              <a:defRPr sz="2400">
                <a:solidFill>
                  <a:schemeClr val="tx1"/>
                </a:solidFill>
                <a:latin typeface="Arial" panose="020B0604020202020204" pitchFamily="34" charset="0"/>
                <a:ea typeface="ＭＳ Ｐゴシック" panose="020B0600070205080204" pitchFamily="34" charset="-128"/>
              </a:defRPr>
            </a:lvl4pPr>
            <a:lvl5pPr marL="1641475" defTabSz="820738">
              <a:defRPr sz="2400">
                <a:solidFill>
                  <a:schemeClr val="tx1"/>
                </a:solidFill>
                <a:latin typeface="Arial" panose="020B0604020202020204" pitchFamily="34" charset="0"/>
                <a:ea typeface="ＭＳ Ｐゴシック" panose="020B0600070205080204" pitchFamily="34" charset="-128"/>
              </a:defRPr>
            </a:lvl5pPr>
            <a:lvl6pPr marL="20986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5558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0130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4702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en-US" sz="1400" b="1"/>
              <a:t>Fig. 20-9, p. 475</a:t>
            </a:r>
          </a:p>
        </p:txBody>
      </p:sp>
      <p:sp>
        <p:nvSpPr>
          <p:cNvPr id="104453" name="Rectangle 5"/>
          <p:cNvSpPr>
            <a:spLocks noChangeArrowheads="1"/>
          </p:cNvSpPr>
          <p:nvPr/>
        </p:nvSpPr>
        <p:spPr bwMode="auto">
          <a:xfrm rot="-5400000">
            <a:off x="396875" y="2547938"/>
            <a:ext cx="3200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r>
              <a:rPr lang="en-US" b="1"/>
              <a:t>Height above or below</a:t>
            </a:r>
          </a:p>
          <a:p>
            <a:pPr algn="ctr" eaLnBrk="1" hangingPunct="1"/>
            <a:r>
              <a:rPr lang="en-US" b="1"/>
              <a:t>present sea level (meters)</a:t>
            </a:r>
          </a:p>
        </p:txBody>
      </p:sp>
      <p:sp>
        <p:nvSpPr>
          <p:cNvPr id="104454" name="Text Box 6"/>
          <p:cNvSpPr txBox="1">
            <a:spLocks noChangeArrowheads="1"/>
          </p:cNvSpPr>
          <p:nvPr/>
        </p:nvSpPr>
        <p:spPr bwMode="auto">
          <a:xfrm>
            <a:off x="3268663" y="1676400"/>
            <a:ext cx="176426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Today’s sea level</a:t>
            </a:r>
          </a:p>
        </p:txBody>
      </p:sp>
      <p:sp>
        <p:nvSpPr>
          <p:cNvPr id="104455" name="Text Box 7"/>
          <p:cNvSpPr txBox="1">
            <a:spLocks noChangeArrowheads="1"/>
          </p:cNvSpPr>
          <p:nvPr/>
        </p:nvSpPr>
        <p:spPr bwMode="auto">
          <a:xfrm>
            <a:off x="4703763" y="5119688"/>
            <a:ext cx="214353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Years before present</a:t>
            </a:r>
          </a:p>
        </p:txBody>
      </p:sp>
      <p:sp>
        <p:nvSpPr>
          <p:cNvPr id="104456" name="Text Box 8"/>
          <p:cNvSpPr txBox="1">
            <a:spLocks noChangeArrowheads="1"/>
          </p:cNvSpPr>
          <p:nvPr/>
        </p:nvSpPr>
        <p:spPr bwMode="auto">
          <a:xfrm>
            <a:off x="8670926" y="5119688"/>
            <a:ext cx="9109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Present</a:t>
            </a:r>
          </a:p>
        </p:txBody>
      </p:sp>
      <p:sp>
        <p:nvSpPr>
          <p:cNvPr id="104457" name="Text Box 9"/>
          <p:cNvSpPr txBox="1">
            <a:spLocks noChangeArrowheads="1"/>
          </p:cNvSpPr>
          <p:nvPr/>
        </p:nvSpPr>
        <p:spPr bwMode="auto">
          <a:xfrm rot="-5400000">
            <a:off x="8847138" y="2624138"/>
            <a:ext cx="27590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r>
              <a:rPr lang="en-US" b="1"/>
              <a:t>Height above or below present sea level (feet)</a:t>
            </a:r>
          </a:p>
        </p:txBody>
      </p:sp>
      <p:sp>
        <p:nvSpPr>
          <p:cNvPr id="10" name="Rectangle 9"/>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a:blip r:embed="rId4"/>
          <a:stretch>
            <a:fillRect/>
          </a:stretch>
        </p:blipFill>
        <p:spPr>
          <a:xfrm>
            <a:off x="0" y="0"/>
            <a:ext cx="883997" cy="603556"/>
          </a:xfrm>
          <a:prstGeom prst="rect">
            <a:avLst/>
          </a:prstGeom>
        </p:spPr>
      </p:pic>
      <p:sp>
        <p:nvSpPr>
          <p:cNvPr id="12"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A66414B1-4ACB-487F-8DE7-77996F649EEA}"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82</a:t>
            </a:fld>
            <a:endParaRPr lang="en-GB"/>
          </a:p>
        </p:txBody>
      </p:sp>
    </p:spTree>
    <p:extLst>
      <p:ext uri="{BB962C8B-B14F-4D97-AF65-F5344CB8AC3E}">
        <p14:creationId xmlns:p14="http://schemas.microsoft.com/office/powerpoint/2010/main" val="171877904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1" descr="20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524001"/>
            <a:ext cx="5087938" cy="407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6499" name="Rectangle 3"/>
          <p:cNvSpPr>
            <a:spLocks noGrp="1" noChangeArrowheads="1"/>
          </p:cNvSpPr>
          <p:nvPr>
            <p:ph type="title"/>
          </p:nvPr>
        </p:nvSpPr>
        <p:spPr/>
        <p:txBody>
          <a:bodyPr/>
          <a:lstStyle/>
          <a:p>
            <a:r>
              <a:rPr lang="en-US"/>
              <a:t>Rising Sea Levels</a:t>
            </a:r>
          </a:p>
        </p:txBody>
      </p:sp>
      <p:sp>
        <p:nvSpPr>
          <p:cNvPr id="106500" name="Rectangle 4"/>
          <p:cNvSpPr>
            <a:spLocks noGrp="1" noChangeArrowheads="1"/>
          </p:cNvSpPr>
          <p:nvPr>
            <p:ph type="body" idx="1"/>
          </p:nvPr>
        </p:nvSpPr>
        <p:spPr>
          <a:xfrm>
            <a:off x="6934201" y="1524000"/>
            <a:ext cx="3552825" cy="5105400"/>
          </a:xfrm>
        </p:spPr>
        <p:txBody>
          <a:bodyPr/>
          <a:lstStyle/>
          <a:p>
            <a:r>
              <a:rPr lang="en-US"/>
              <a:t>If seas levels rise by 9-88cm during this century, most of the Maldives islands and their coral reefs will be flooded.</a:t>
            </a:r>
          </a:p>
        </p:txBody>
      </p:sp>
      <p:sp>
        <p:nvSpPr>
          <p:cNvPr id="106501" name="Text Box 5"/>
          <p:cNvSpPr txBox="1">
            <a:spLocks noChangeArrowheads="1"/>
          </p:cNvSpPr>
          <p:nvPr/>
        </p:nvSpPr>
        <p:spPr bwMode="auto">
          <a:xfrm>
            <a:off x="8991601" y="6540500"/>
            <a:ext cx="1571625"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buClr>
                <a:schemeClr val="hlink"/>
              </a:buClr>
              <a:buSzPct val="80000"/>
              <a:buFont typeface="Wingdings" panose="05000000000000000000" pitchFamily="2" charset="2"/>
              <a:buNone/>
            </a:pPr>
            <a:r>
              <a:rPr lang="en-US" sz="1800">
                <a:effectLst>
                  <a:outerShdw blurRad="38100" dist="38100" dir="2700000" algn="tl">
                    <a:srgbClr val="000000"/>
                  </a:outerShdw>
                </a:effectLst>
              </a:rPr>
              <a:t>Figure 20-11</a:t>
            </a:r>
          </a:p>
        </p:txBody>
      </p:sp>
      <p:sp>
        <p:nvSpPr>
          <p:cNvPr id="6" name="Rectangle 5"/>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a:stretch>
            <a:fillRect/>
          </a:stretch>
        </p:blipFill>
        <p:spPr>
          <a:xfrm>
            <a:off x="0" y="0"/>
            <a:ext cx="883997" cy="603556"/>
          </a:xfrm>
          <a:prstGeom prst="rect">
            <a:avLst/>
          </a:prstGeom>
        </p:spPr>
      </p:pic>
      <p:sp>
        <p:nvSpPr>
          <p:cNvPr id="8"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7ACAADEE-ED8C-453B-8DD7-F5AD907325B1}"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83</a:t>
            </a:fld>
            <a:endParaRPr lang="en-GB"/>
          </a:p>
        </p:txBody>
      </p:sp>
    </p:spTree>
    <p:extLst>
      <p:ext uri="{BB962C8B-B14F-4D97-AF65-F5344CB8AC3E}">
        <p14:creationId xmlns:p14="http://schemas.microsoft.com/office/powerpoint/2010/main" val="210855391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1" descr="2012"/>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1" y="914401"/>
            <a:ext cx="5567363" cy="421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547" name="Rectangle 3"/>
          <p:cNvSpPr>
            <a:spLocks noGrp="1" noChangeArrowheads="1"/>
          </p:cNvSpPr>
          <p:nvPr>
            <p:ph type="title"/>
          </p:nvPr>
        </p:nvSpPr>
        <p:spPr>
          <a:xfrm>
            <a:off x="1752600" y="68264"/>
            <a:ext cx="8763000" cy="922337"/>
          </a:xfrm>
        </p:spPr>
        <p:txBody>
          <a:bodyPr/>
          <a:lstStyle/>
          <a:p>
            <a:r>
              <a:rPr lang="en-US"/>
              <a:t>Changing Ocean Currents</a:t>
            </a:r>
          </a:p>
        </p:txBody>
      </p:sp>
      <p:sp>
        <p:nvSpPr>
          <p:cNvPr id="108548" name="Rectangle 4"/>
          <p:cNvSpPr>
            <a:spLocks noGrp="1" noChangeArrowheads="1"/>
          </p:cNvSpPr>
          <p:nvPr>
            <p:ph type="body" idx="1"/>
          </p:nvPr>
        </p:nvSpPr>
        <p:spPr>
          <a:xfrm>
            <a:off x="1828801" y="5181600"/>
            <a:ext cx="8658225" cy="1600200"/>
          </a:xfrm>
        </p:spPr>
        <p:txBody>
          <a:bodyPr/>
          <a:lstStyle/>
          <a:p>
            <a:r>
              <a:rPr lang="en-US" dirty="0"/>
              <a:t>Global warming could alter ocean currents and cause both excessive warming and severe cooling.</a:t>
            </a:r>
          </a:p>
        </p:txBody>
      </p:sp>
      <p:sp>
        <p:nvSpPr>
          <p:cNvPr id="108549" name="Text Box 5"/>
          <p:cNvSpPr txBox="1">
            <a:spLocks noChangeArrowheads="1"/>
          </p:cNvSpPr>
          <p:nvPr/>
        </p:nvSpPr>
        <p:spPr bwMode="auto">
          <a:xfrm>
            <a:off x="8991601" y="6540500"/>
            <a:ext cx="1571625"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buClr>
                <a:schemeClr val="hlink"/>
              </a:buClr>
              <a:buSzPct val="80000"/>
              <a:buFont typeface="Wingdings" panose="05000000000000000000" pitchFamily="2" charset="2"/>
              <a:buNone/>
            </a:pPr>
            <a:r>
              <a:rPr lang="en-US" sz="1800">
                <a:effectLst>
                  <a:outerShdw blurRad="38100" dist="38100" dir="2700000" algn="tl">
                    <a:srgbClr val="000000"/>
                  </a:outerShdw>
                </a:effectLst>
              </a:rPr>
              <a:t>Figure 20-12</a:t>
            </a:r>
          </a:p>
        </p:txBody>
      </p:sp>
      <p:sp>
        <p:nvSpPr>
          <p:cNvPr id="6" name="Rectangle 5"/>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a:stretch>
            <a:fillRect/>
          </a:stretch>
        </p:blipFill>
        <p:spPr>
          <a:xfrm>
            <a:off x="0" y="0"/>
            <a:ext cx="883997" cy="603556"/>
          </a:xfrm>
          <a:prstGeom prst="rect">
            <a:avLst/>
          </a:prstGeom>
        </p:spPr>
      </p:pic>
      <p:sp>
        <p:nvSpPr>
          <p:cNvPr id="8"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6D70CDC7-526D-4D6C-AE36-C000FAE4D8FB}"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84</a:t>
            </a:fld>
            <a:endParaRPr lang="en-GB"/>
          </a:p>
        </p:txBody>
      </p:sp>
    </p:spTree>
    <p:extLst>
      <p:ext uri="{BB962C8B-B14F-4D97-AF65-F5344CB8AC3E}">
        <p14:creationId xmlns:p14="http://schemas.microsoft.com/office/powerpoint/2010/main" val="24037093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642" name="Picture 2" descr="2012.jpg                                                       001AD21FToasto                         BF1593F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4025" y="34925"/>
            <a:ext cx="8750300" cy="6624638"/>
          </a:xfrm>
          <a:prstGeom prst="rect">
            <a:avLst/>
          </a:prstGeom>
          <a:noFill/>
          <a:extLst>
            <a:ext uri="{909E8E84-426E-40DD-AFC4-6F175D3DCCD1}">
              <a14:hiddenFill xmlns:a14="http://schemas.microsoft.com/office/drawing/2010/main">
                <a:solidFill>
                  <a:srgbClr val="FFFFFF"/>
                </a:solidFill>
              </a14:hiddenFill>
            </a:ext>
          </a:extLst>
        </p:spPr>
      </p:pic>
      <p:sp>
        <p:nvSpPr>
          <p:cNvPr id="240643" name="Rectangle 3" hidden="1"/>
          <p:cNvSpPr>
            <a:spLocks noGrp="1" noChangeArrowheads="1"/>
          </p:cNvSpPr>
          <p:nvPr>
            <p:ph type="title"/>
          </p:nvPr>
        </p:nvSpPr>
        <p:spPr/>
        <p:txBody>
          <a:bodyPr/>
          <a:lstStyle/>
          <a:p>
            <a:r>
              <a:rPr lang="en-US"/>
              <a:t>	</a:t>
            </a:r>
          </a:p>
        </p:txBody>
      </p:sp>
      <p:sp>
        <p:nvSpPr>
          <p:cNvPr id="240644" name="Rectangle 4"/>
          <p:cNvSpPr>
            <a:spLocks noChangeArrowheads="1"/>
          </p:cNvSpPr>
          <p:nvPr/>
        </p:nvSpPr>
        <p:spPr bwMode="auto">
          <a:xfrm>
            <a:off x="9088438" y="6562726"/>
            <a:ext cx="1579562"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058" tIns="41029" rIns="82058" bIns="41029"/>
          <a:lstStyle>
            <a:lvl1pPr defTabSz="820738">
              <a:defRPr sz="2400">
                <a:solidFill>
                  <a:schemeClr val="tx1"/>
                </a:solidFill>
                <a:latin typeface="Arial" panose="020B0604020202020204" pitchFamily="34" charset="0"/>
                <a:ea typeface="ＭＳ Ｐゴシック" panose="020B0600070205080204" pitchFamily="34" charset="-128"/>
              </a:defRPr>
            </a:lvl1pPr>
            <a:lvl2pPr marL="409575" defTabSz="820738">
              <a:defRPr sz="2400">
                <a:solidFill>
                  <a:schemeClr val="tx1"/>
                </a:solidFill>
                <a:latin typeface="Arial" panose="020B0604020202020204" pitchFamily="34" charset="0"/>
                <a:ea typeface="ＭＳ Ｐゴシック" panose="020B0600070205080204" pitchFamily="34" charset="-128"/>
              </a:defRPr>
            </a:lvl2pPr>
            <a:lvl3pPr marL="820738" defTabSz="820738">
              <a:defRPr sz="2400">
                <a:solidFill>
                  <a:schemeClr val="tx1"/>
                </a:solidFill>
                <a:latin typeface="Arial" panose="020B0604020202020204" pitchFamily="34" charset="0"/>
                <a:ea typeface="ＭＳ Ｐゴシック" panose="020B0600070205080204" pitchFamily="34" charset="-128"/>
              </a:defRPr>
            </a:lvl3pPr>
            <a:lvl4pPr marL="1230313" defTabSz="820738">
              <a:defRPr sz="2400">
                <a:solidFill>
                  <a:schemeClr val="tx1"/>
                </a:solidFill>
                <a:latin typeface="Arial" panose="020B0604020202020204" pitchFamily="34" charset="0"/>
                <a:ea typeface="ＭＳ Ｐゴシック" panose="020B0600070205080204" pitchFamily="34" charset="-128"/>
              </a:defRPr>
            </a:lvl4pPr>
            <a:lvl5pPr marL="1641475" defTabSz="820738">
              <a:defRPr sz="2400">
                <a:solidFill>
                  <a:schemeClr val="tx1"/>
                </a:solidFill>
                <a:latin typeface="Arial" panose="020B0604020202020204" pitchFamily="34" charset="0"/>
                <a:ea typeface="ＭＳ Ｐゴシック" panose="020B0600070205080204" pitchFamily="34" charset="-128"/>
              </a:defRPr>
            </a:lvl5pPr>
            <a:lvl6pPr marL="20986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5558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0130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4702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en-US" sz="1400" b="1"/>
              <a:t>Fig. 20-12, p. 476</a:t>
            </a:r>
          </a:p>
        </p:txBody>
      </p:sp>
      <p:sp>
        <p:nvSpPr>
          <p:cNvPr id="240645" name="Rectangle 5"/>
          <p:cNvSpPr>
            <a:spLocks noChangeArrowheads="1"/>
          </p:cNvSpPr>
          <p:nvPr/>
        </p:nvSpPr>
        <p:spPr bwMode="auto">
          <a:xfrm>
            <a:off x="6400801" y="2635251"/>
            <a:ext cx="161698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Warm, shallow</a:t>
            </a:r>
          </a:p>
          <a:p>
            <a:pPr eaLnBrk="1" hangingPunct="1"/>
            <a:r>
              <a:rPr lang="en-US" b="1"/>
              <a:t>current</a:t>
            </a:r>
            <a:endParaRPr lang="en-US"/>
          </a:p>
        </p:txBody>
      </p:sp>
      <p:sp>
        <p:nvSpPr>
          <p:cNvPr id="240646" name="Text Box 6"/>
          <p:cNvSpPr txBox="1">
            <a:spLocks noChangeArrowheads="1"/>
          </p:cNvSpPr>
          <p:nvPr/>
        </p:nvSpPr>
        <p:spPr bwMode="auto">
          <a:xfrm>
            <a:off x="7070725" y="4845051"/>
            <a:ext cx="141269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Cold, salty,</a:t>
            </a:r>
          </a:p>
          <a:p>
            <a:pPr eaLnBrk="1" hangingPunct="1"/>
            <a:r>
              <a:rPr lang="en-US" b="1"/>
              <a:t>deep current</a:t>
            </a:r>
            <a:endParaRPr lang="en-US"/>
          </a:p>
        </p:txBody>
      </p:sp>
      <p:sp>
        <p:nvSpPr>
          <p:cNvPr id="7" name="Rectangle 6"/>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p:nvPicPr>
        <p:blipFill>
          <a:blip r:embed="rId4"/>
          <a:stretch>
            <a:fillRect/>
          </a:stretch>
        </p:blipFill>
        <p:spPr>
          <a:xfrm>
            <a:off x="0" y="0"/>
            <a:ext cx="883997" cy="603556"/>
          </a:xfrm>
          <a:prstGeom prst="rect">
            <a:avLst/>
          </a:prstGeom>
        </p:spPr>
      </p:pic>
      <p:sp>
        <p:nvSpPr>
          <p:cNvPr id="9"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BD8C530D-F3FC-4C75-8FFC-B88E55BC65CB}"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85</a:t>
            </a:fld>
            <a:endParaRPr lang="en-GB"/>
          </a:p>
        </p:txBody>
      </p:sp>
    </p:spTree>
    <p:extLst>
      <p:ext uri="{BB962C8B-B14F-4D97-AF65-F5344CB8AC3E}">
        <p14:creationId xmlns:p14="http://schemas.microsoft.com/office/powerpoint/2010/main" val="163950906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a:t>EFFECTS OF GLOBAL WARMING</a:t>
            </a:r>
          </a:p>
        </p:txBody>
      </p:sp>
      <p:sp>
        <p:nvSpPr>
          <p:cNvPr id="112643" name="Rectangle 3"/>
          <p:cNvSpPr>
            <a:spLocks noGrp="1" noChangeArrowheads="1"/>
          </p:cNvSpPr>
          <p:nvPr>
            <p:ph type="body" idx="1"/>
          </p:nvPr>
        </p:nvSpPr>
        <p:spPr/>
        <p:txBody>
          <a:bodyPr/>
          <a:lstStyle/>
          <a:p>
            <a:r>
              <a:rPr lang="en-US"/>
              <a:t>A warmer troposphere can decrease the ability of the ocean to remove and store CO</a:t>
            </a:r>
            <a:r>
              <a:rPr lang="en-US" baseline="-25000"/>
              <a:t>2</a:t>
            </a:r>
            <a:r>
              <a:rPr lang="en-US"/>
              <a:t> by decreasing the nutrient supply for phytoplankton and increasing the acidity of ocean water.</a:t>
            </a:r>
          </a:p>
          <a:p>
            <a:r>
              <a:rPr lang="en-US"/>
              <a:t>Global warming will lead to prolonged heat waves and droughts in some areas and prolonged heavy rains and increased flooding in other areas.</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1E62EB6B-93D6-4231-BE85-CA03F5F24125}"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86</a:t>
            </a:fld>
            <a:endParaRPr lang="en-GB"/>
          </a:p>
        </p:txBody>
      </p:sp>
    </p:spTree>
    <p:extLst>
      <p:ext uri="{BB962C8B-B14F-4D97-AF65-F5344CB8AC3E}">
        <p14:creationId xmlns:p14="http://schemas.microsoft.com/office/powerpoint/2010/main" val="354753713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1" descr="2013"/>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828800"/>
            <a:ext cx="4275138"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4691" name="Rectangle 3"/>
          <p:cNvSpPr>
            <a:spLocks noGrp="1" noChangeArrowheads="1"/>
          </p:cNvSpPr>
          <p:nvPr>
            <p:ph type="title"/>
          </p:nvPr>
        </p:nvSpPr>
        <p:spPr>
          <a:xfrm>
            <a:off x="1752600" y="68264"/>
            <a:ext cx="8763000" cy="1531937"/>
          </a:xfrm>
        </p:spPr>
        <p:txBody>
          <a:bodyPr/>
          <a:lstStyle/>
          <a:p>
            <a:r>
              <a:rPr lang="en-US"/>
              <a:t>Effects on Biodiversity: </a:t>
            </a:r>
            <a:br>
              <a:rPr lang="en-US"/>
            </a:br>
            <a:r>
              <a:rPr lang="en-US"/>
              <a:t>Winners and Losers</a:t>
            </a:r>
          </a:p>
        </p:txBody>
      </p:sp>
      <p:sp>
        <p:nvSpPr>
          <p:cNvPr id="114692" name="Rectangle 4"/>
          <p:cNvSpPr>
            <a:spLocks noGrp="1" noChangeArrowheads="1"/>
          </p:cNvSpPr>
          <p:nvPr>
            <p:ph type="body" idx="1"/>
          </p:nvPr>
        </p:nvSpPr>
        <p:spPr>
          <a:xfrm>
            <a:off x="6248401" y="1752600"/>
            <a:ext cx="4238625" cy="4876800"/>
          </a:xfrm>
        </p:spPr>
        <p:txBody>
          <a:bodyPr/>
          <a:lstStyle/>
          <a:p>
            <a:r>
              <a:rPr lang="en-US"/>
              <a:t>Possible effects of global warming on the geographic range of beech trees based on ecological evidence and computer models.</a:t>
            </a:r>
          </a:p>
        </p:txBody>
      </p:sp>
      <p:sp>
        <p:nvSpPr>
          <p:cNvPr id="114693" name="Text Box 5"/>
          <p:cNvSpPr txBox="1">
            <a:spLocks noChangeArrowheads="1"/>
          </p:cNvSpPr>
          <p:nvPr/>
        </p:nvSpPr>
        <p:spPr bwMode="auto">
          <a:xfrm>
            <a:off x="8991601" y="6540500"/>
            <a:ext cx="1571625"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buClr>
                <a:schemeClr val="hlink"/>
              </a:buClr>
              <a:buSzPct val="80000"/>
              <a:buFont typeface="Wingdings" panose="05000000000000000000" pitchFamily="2" charset="2"/>
              <a:buNone/>
            </a:pPr>
            <a:r>
              <a:rPr lang="en-US" sz="1800">
                <a:effectLst>
                  <a:outerShdw blurRad="38100" dist="38100" dir="2700000" algn="tl">
                    <a:srgbClr val="000000"/>
                  </a:outerShdw>
                </a:effectLst>
              </a:rPr>
              <a:t>Figure 20-13</a:t>
            </a:r>
          </a:p>
        </p:txBody>
      </p:sp>
      <p:sp>
        <p:nvSpPr>
          <p:cNvPr id="6" name="Rectangle 5"/>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a:stretch>
            <a:fillRect/>
          </a:stretch>
        </p:blipFill>
        <p:spPr>
          <a:xfrm>
            <a:off x="0" y="0"/>
            <a:ext cx="883997" cy="603556"/>
          </a:xfrm>
          <a:prstGeom prst="rect">
            <a:avLst/>
          </a:prstGeom>
        </p:spPr>
      </p:pic>
      <p:sp>
        <p:nvSpPr>
          <p:cNvPr id="8"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B3446A8E-8C03-498F-ACE9-B93B7075F6DD}"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87</a:t>
            </a:fld>
            <a:endParaRPr lang="en-GB"/>
          </a:p>
        </p:txBody>
      </p:sp>
    </p:spTree>
    <p:extLst>
      <p:ext uri="{BB962C8B-B14F-4D97-AF65-F5344CB8AC3E}">
        <p14:creationId xmlns:p14="http://schemas.microsoft.com/office/powerpoint/2010/main" val="393385097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90" name="Picture 2" descr="2013.jpg                                                       001AD21FToasto                         BF1593F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1" y="38100"/>
            <a:ext cx="6615113" cy="6719888"/>
          </a:xfrm>
          <a:prstGeom prst="rect">
            <a:avLst/>
          </a:prstGeom>
          <a:noFill/>
          <a:extLst>
            <a:ext uri="{909E8E84-426E-40DD-AFC4-6F175D3DCCD1}">
              <a14:hiddenFill xmlns:a14="http://schemas.microsoft.com/office/drawing/2010/main">
                <a:solidFill>
                  <a:srgbClr val="FFFFFF"/>
                </a:solidFill>
              </a14:hiddenFill>
            </a:ext>
          </a:extLst>
        </p:spPr>
      </p:pic>
      <p:sp>
        <p:nvSpPr>
          <p:cNvPr id="242691" name="Rectangle 3" hidden="1"/>
          <p:cNvSpPr>
            <a:spLocks noGrp="1" noChangeArrowheads="1"/>
          </p:cNvSpPr>
          <p:nvPr>
            <p:ph type="title"/>
          </p:nvPr>
        </p:nvSpPr>
        <p:spPr/>
        <p:txBody>
          <a:bodyPr/>
          <a:lstStyle/>
          <a:p>
            <a:r>
              <a:rPr lang="en-US"/>
              <a:t>	</a:t>
            </a:r>
          </a:p>
        </p:txBody>
      </p:sp>
      <p:sp>
        <p:nvSpPr>
          <p:cNvPr id="242692" name="Rectangle 4"/>
          <p:cNvSpPr>
            <a:spLocks noChangeArrowheads="1"/>
          </p:cNvSpPr>
          <p:nvPr/>
        </p:nvSpPr>
        <p:spPr bwMode="auto">
          <a:xfrm>
            <a:off x="9088438" y="6562726"/>
            <a:ext cx="1579562"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058" tIns="41029" rIns="82058" bIns="41029"/>
          <a:lstStyle>
            <a:lvl1pPr defTabSz="820738">
              <a:defRPr sz="2400">
                <a:solidFill>
                  <a:schemeClr val="tx1"/>
                </a:solidFill>
                <a:latin typeface="Arial" panose="020B0604020202020204" pitchFamily="34" charset="0"/>
                <a:ea typeface="ＭＳ Ｐゴシック" panose="020B0600070205080204" pitchFamily="34" charset="-128"/>
              </a:defRPr>
            </a:lvl1pPr>
            <a:lvl2pPr marL="409575" defTabSz="820738">
              <a:defRPr sz="2400">
                <a:solidFill>
                  <a:schemeClr val="tx1"/>
                </a:solidFill>
                <a:latin typeface="Arial" panose="020B0604020202020204" pitchFamily="34" charset="0"/>
                <a:ea typeface="ＭＳ Ｐゴシック" panose="020B0600070205080204" pitchFamily="34" charset="-128"/>
              </a:defRPr>
            </a:lvl2pPr>
            <a:lvl3pPr marL="820738" defTabSz="820738">
              <a:defRPr sz="2400">
                <a:solidFill>
                  <a:schemeClr val="tx1"/>
                </a:solidFill>
                <a:latin typeface="Arial" panose="020B0604020202020204" pitchFamily="34" charset="0"/>
                <a:ea typeface="ＭＳ Ｐゴシック" panose="020B0600070205080204" pitchFamily="34" charset="-128"/>
              </a:defRPr>
            </a:lvl3pPr>
            <a:lvl4pPr marL="1230313" defTabSz="820738">
              <a:defRPr sz="2400">
                <a:solidFill>
                  <a:schemeClr val="tx1"/>
                </a:solidFill>
                <a:latin typeface="Arial" panose="020B0604020202020204" pitchFamily="34" charset="0"/>
                <a:ea typeface="ＭＳ Ｐゴシック" panose="020B0600070205080204" pitchFamily="34" charset="-128"/>
              </a:defRPr>
            </a:lvl4pPr>
            <a:lvl5pPr marL="1641475" defTabSz="820738">
              <a:defRPr sz="2400">
                <a:solidFill>
                  <a:schemeClr val="tx1"/>
                </a:solidFill>
                <a:latin typeface="Arial" panose="020B0604020202020204" pitchFamily="34" charset="0"/>
                <a:ea typeface="ＭＳ Ｐゴシック" panose="020B0600070205080204" pitchFamily="34" charset="-128"/>
              </a:defRPr>
            </a:lvl5pPr>
            <a:lvl6pPr marL="20986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5558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0130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470275" defTabSz="8207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en-US" sz="1400" b="1"/>
              <a:t>Fig. 20-13, p. 478</a:t>
            </a:r>
          </a:p>
        </p:txBody>
      </p:sp>
      <p:sp>
        <p:nvSpPr>
          <p:cNvPr id="242693" name="Rectangle 5"/>
          <p:cNvSpPr>
            <a:spLocks noChangeArrowheads="1"/>
          </p:cNvSpPr>
          <p:nvPr/>
        </p:nvSpPr>
        <p:spPr bwMode="auto">
          <a:xfrm>
            <a:off x="8153401" y="5289551"/>
            <a:ext cx="91095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Present</a:t>
            </a:r>
          </a:p>
          <a:p>
            <a:pPr eaLnBrk="1" hangingPunct="1"/>
            <a:r>
              <a:rPr lang="en-US" b="1"/>
              <a:t>range</a:t>
            </a:r>
          </a:p>
        </p:txBody>
      </p:sp>
      <p:sp>
        <p:nvSpPr>
          <p:cNvPr id="242694" name="Text Box 6"/>
          <p:cNvSpPr txBox="1">
            <a:spLocks noChangeArrowheads="1"/>
          </p:cNvSpPr>
          <p:nvPr/>
        </p:nvSpPr>
        <p:spPr bwMode="auto">
          <a:xfrm>
            <a:off x="8137525" y="4805363"/>
            <a:ext cx="9375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Overlap</a:t>
            </a:r>
          </a:p>
        </p:txBody>
      </p:sp>
      <p:sp>
        <p:nvSpPr>
          <p:cNvPr id="242695" name="Text Box 7"/>
          <p:cNvSpPr txBox="1">
            <a:spLocks noChangeArrowheads="1"/>
          </p:cNvSpPr>
          <p:nvPr/>
        </p:nvSpPr>
        <p:spPr bwMode="auto">
          <a:xfrm>
            <a:off x="8137525" y="4083051"/>
            <a:ext cx="81208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Future</a:t>
            </a:r>
          </a:p>
          <a:p>
            <a:pPr eaLnBrk="1" hangingPunct="1"/>
            <a:r>
              <a:rPr lang="en-US" b="1"/>
              <a:t>range</a:t>
            </a:r>
          </a:p>
        </p:txBody>
      </p:sp>
      <p:sp>
        <p:nvSpPr>
          <p:cNvPr id="242696" name="Text Box 8"/>
          <p:cNvSpPr txBox="1">
            <a:spLocks noChangeArrowheads="1"/>
          </p:cNvSpPr>
          <p:nvPr/>
        </p:nvSpPr>
        <p:spPr bwMode="auto">
          <a:xfrm>
            <a:off x="4860926" y="42863"/>
            <a:ext cx="76495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b="1"/>
              <a:t>Beech</a:t>
            </a:r>
          </a:p>
        </p:txBody>
      </p:sp>
      <p:sp>
        <p:nvSpPr>
          <p:cNvPr id="9" name="Rectangle 8"/>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4"/>
          <a:stretch>
            <a:fillRect/>
          </a:stretch>
        </p:blipFill>
        <p:spPr>
          <a:xfrm>
            <a:off x="0" y="0"/>
            <a:ext cx="883997" cy="603556"/>
          </a:xfrm>
          <a:prstGeom prst="rect">
            <a:avLst/>
          </a:prstGeom>
        </p:spPr>
      </p:pic>
      <p:sp>
        <p:nvSpPr>
          <p:cNvPr id="11"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B17A9253-3940-4AA9-A23D-6374409FE341}"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88</a:t>
            </a:fld>
            <a:endParaRPr lang="en-GB"/>
          </a:p>
        </p:txBody>
      </p:sp>
    </p:spTree>
    <p:extLst>
      <p:ext uri="{BB962C8B-B14F-4D97-AF65-F5344CB8AC3E}">
        <p14:creationId xmlns:p14="http://schemas.microsoft.com/office/powerpoint/2010/main" val="353839980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r>
              <a:rPr lang="en-US"/>
              <a:t>EFFECTS OF GLOBAL WARMING</a:t>
            </a:r>
          </a:p>
        </p:txBody>
      </p:sp>
      <p:sp>
        <p:nvSpPr>
          <p:cNvPr id="118787" name="Rectangle 3"/>
          <p:cNvSpPr>
            <a:spLocks noGrp="1" noChangeArrowheads="1"/>
          </p:cNvSpPr>
          <p:nvPr>
            <p:ph type="body" idx="1"/>
          </p:nvPr>
        </p:nvSpPr>
        <p:spPr/>
        <p:txBody>
          <a:bodyPr/>
          <a:lstStyle/>
          <a:p>
            <a:r>
              <a:rPr lang="en-US"/>
              <a:t>In a warmer world, agricultural productivity may increase in some areas and decrease in others.</a:t>
            </a:r>
          </a:p>
          <a:p>
            <a:r>
              <a:rPr lang="en-US"/>
              <a:t>Crop and fish production in some areas could be reduced by rising sea levels that would flood river deltas.</a:t>
            </a:r>
          </a:p>
          <a:p>
            <a:r>
              <a:rPr lang="en-US"/>
              <a:t>Global warming will increase deaths from:</a:t>
            </a:r>
          </a:p>
          <a:p>
            <a:pPr lvl="1"/>
            <a:r>
              <a:rPr lang="en-US"/>
              <a:t>Heat and disruption of food supply.</a:t>
            </a:r>
          </a:p>
          <a:p>
            <a:pPr lvl="1"/>
            <a:r>
              <a:rPr lang="en-US"/>
              <a:t>Spread of tropical diseases to temperate regions.</a:t>
            </a:r>
          </a:p>
          <a:p>
            <a:pPr lvl="1"/>
            <a:r>
              <a:rPr lang="en-US"/>
              <a:t>Increase the number of environmental refugees.</a:t>
            </a:r>
          </a:p>
        </p:txBody>
      </p:sp>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0"/>
            <a:ext cx="883997" cy="603556"/>
          </a:xfrm>
          <a:prstGeom prst="rect">
            <a:avLst/>
          </a:prstGeom>
        </p:spPr>
      </p:pic>
      <p:sp>
        <p:nvSpPr>
          <p:cNvPr id="6"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736C019B-624A-4CD9-ADD8-87D89C4F03F6}"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89</a:t>
            </a:fld>
            <a:endParaRPr lang="en-GB"/>
          </a:p>
        </p:txBody>
      </p:sp>
    </p:spTree>
    <p:extLst>
      <p:ext uri="{BB962C8B-B14F-4D97-AF65-F5344CB8AC3E}">
        <p14:creationId xmlns:p14="http://schemas.microsoft.com/office/powerpoint/2010/main" val="10647898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t>Convection Currents</a:t>
            </a:r>
          </a:p>
        </p:txBody>
      </p:sp>
      <p:sp>
        <p:nvSpPr>
          <p:cNvPr id="34819" name="Rectangle 3"/>
          <p:cNvSpPr>
            <a:spLocks noGrp="1" noChangeArrowheads="1"/>
          </p:cNvSpPr>
          <p:nvPr>
            <p:ph type="body" idx="1"/>
          </p:nvPr>
        </p:nvSpPr>
        <p:spPr>
          <a:xfrm>
            <a:off x="6553201" y="2514600"/>
            <a:ext cx="3933825" cy="4114800"/>
          </a:xfrm>
        </p:spPr>
        <p:txBody>
          <a:bodyPr/>
          <a:lstStyle/>
          <a:p>
            <a:r>
              <a:rPr lang="en-US" dirty="0"/>
              <a:t>Global air circulation is affected by the properties of air water, and land.</a:t>
            </a:r>
          </a:p>
          <a:p>
            <a:endParaRPr lang="en-US" dirty="0"/>
          </a:p>
        </p:txBody>
      </p:sp>
      <p:pic>
        <p:nvPicPr>
          <p:cNvPr id="34821" name="Picture1" descr="05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1" y="1371600"/>
            <a:ext cx="4017963" cy="501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a:stretch>
            <a:fillRect/>
          </a:stretch>
        </p:blipFill>
        <p:spPr>
          <a:xfrm>
            <a:off x="0" y="0"/>
            <a:ext cx="883997" cy="603556"/>
          </a:xfrm>
          <a:prstGeom prst="rect">
            <a:avLst/>
          </a:prstGeom>
        </p:spPr>
      </p:pic>
      <p:sp>
        <p:nvSpPr>
          <p:cNvPr id="8" name="Date Placeholder 5"/>
          <p:cNvSpPr>
            <a:spLocks noGrp="1"/>
          </p:cNvSpPr>
          <p:nvPr>
            <p:ph type="dt" sz="half" idx="10"/>
          </p:nvPr>
        </p:nvSpPr>
        <p:spPr>
          <a:xfrm>
            <a:off x="70817" y="6467166"/>
            <a:ext cx="744940" cy="365125"/>
          </a:xfrm>
        </p:spPr>
        <p:style>
          <a:lnRef idx="2">
            <a:schemeClr val="accent1">
              <a:shade val="50000"/>
            </a:schemeClr>
          </a:lnRef>
          <a:fillRef idx="1">
            <a:schemeClr val="accent1"/>
          </a:fillRef>
          <a:effectRef idx="0">
            <a:schemeClr val="accent1"/>
          </a:effectRef>
          <a:fontRef idx="minor">
            <a:schemeClr val="lt1"/>
          </a:fontRef>
        </p:style>
        <p:txBody>
          <a:bodyPr/>
          <a:lstStyle/>
          <a:p>
            <a:fld id="{E0F03181-7149-4378-B84E-99EAFB5395E5}" type="datetime12">
              <a:rPr lang="en-GB" smtClean="0">
                <a:solidFill>
                  <a:schemeClr val="bg1"/>
                </a:solidFill>
              </a:rPr>
              <a:t>7:03 AM</a:t>
            </a:fld>
            <a:endParaRPr lang="en-GB" dirty="0">
              <a:solidFill>
                <a:schemeClr val="bg1"/>
              </a:solidFill>
            </a:endParaRPr>
          </a:p>
        </p:txBody>
      </p:sp>
      <p:sp>
        <p:nvSpPr>
          <p:cNvPr id="2" name="Slide Number Placeholder 1"/>
          <p:cNvSpPr>
            <a:spLocks noGrp="1"/>
          </p:cNvSpPr>
          <p:nvPr>
            <p:ph type="sldNum" sz="quarter" idx="12"/>
          </p:nvPr>
        </p:nvSpPr>
        <p:spPr/>
        <p:txBody>
          <a:bodyPr/>
          <a:lstStyle/>
          <a:p>
            <a:fld id="{457E145D-B0CC-4A72-8143-D6BADD6C662B}" type="slidenum">
              <a:rPr lang="en-GB" smtClean="0"/>
              <a:t>9</a:t>
            </a:fld>
            <a:endParaRPr lang="en-GB"/>
          </a:p>
        </p:txBody>
      </p:sp>
    </p:spTree>
    <p:extLst>
      <p:ext uri="{BB962C8B-B14F-4D97-AF65-F5344CB8AC3E}">
        <p14:creationId xmlns:p14="http://schemas.microsoft.com/office/powerpoint/2010/main" val="2409593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TotalTime>
  <Words>5947</Words>
  <Application>Microsoft Office PowerPoint</Application>
  <PresentationFormat>Widescreen</PresentationFormat>
  <Paragraphs>607</Paragraphs>
  <Slides>89</Slides>
  <Notes>89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89</vt:i4>
      </vt:variant>
    </vt:vector>
  </HeadingPairs>
  <TitlesOfParts>
    <vt:vector size="95" baseType="lpstr">
      <vt:lpstr>ＭＳ Ｐゴシック</vt:lpstr>
      <vt:lpstr>Arial</vt:lpstr>
      <vt:lpstr>Calibri</vt:lpstr>
      <vt:lpstr>Calibri Light</vt:lpstr>
      <vt:lpstr>Wingdings</vt:lpstr>
      <vt:lpstr>Office Theme</vt:lpstr>
      <vt:lpstr>PowerPoint Presentation</vt:lpstr>
      <vt:lpstr>PowerPoint Presentation</vt:lpstr>
      <vt:lpstr>PowerPoint Presentation</vt:lpstr>
      <vt:lpstr>Earth’s Current Climate Zones</vt:lpstr>
      <vt:lpstr>Solar Energy and Global Air Circulation: Distributing Heat</vt:lpstr>
      <vt:lpstr>PowerPoint Presentation</vt:lpstr>
      <vt:lpstr>Coriolis Effect</vt:lpstr>
      <vt:lpstr>PowerPoint Presentation</vt:lpstr>
      <vt:lpstr>Convection Currents</vt:lpstr>
      <vt:lpstr>PowerPoint Presentation</vt:lpstr>
      <vt:lpstr>Convection Cells</vt:lpstr>
      <vt:lpstr>PowerPoint Presentation</vt:lpstr>
      <vt:lpstr>Ocean Currents:  Distributing Heat and Nutrients</vt:lpstr>
      <vt:lpstr>PowerPoint Presentation</vt:lpstr>
      <vt:lpstr>Ocean Currents:  Distributing Heat and Nutrients</vt:lpstr>
      <vt:lpstr>Topography and Local Climate: Land Matters</vt:lpstr>
      <vt:lpstr>PowerPoint Presentation</vt:lpstr>
      <vt:lpstr>Earth’s Current Climate Zones</vt:lpstr>
      <vt:lpstr>Solar Energy and Global Air Circulation: Distributing Heat</vt:lpstr>
      <vt:lpstr>PowerPoint Presentation</vt:lpstr>
      <vt:lpstr>Greenhouse gases and its global scenario</vt:lpstr>
      <vt:lpstr>Greenhouse gases and its global scenario</vt:lpstr>
      <vt:lpstr>Greenhouse gases and its global scenario</vt:lpstr>
      <vt:lpstr>Greenhouse gases and its global scenario</vt:lpstr>
      <vt:lpstr>Greenhouse gases and its global scenario</vt:lpstr>
      <vt:lpstr>Greenhouse gases and its global scenario</vt:lpstr>
      <vt:lpstr>Greenhouse gases and its global scenario</vt:lpstr>
      <vt:lpstr>Greenhouse gases and its global scenario</vt:lpstr>
      <vt:lpstr>Greenhouse gases and its global scenario</vt:lpstr>
      <vt:lpstr>Greenhouse gases and its global scenario</vt:lpstr>
      <vt:lpstr>PowerPoint Presentation</vt:lpstr>
      <vt:lpstr>PowerPoint Presentation</vt:lpstr>
      <vt:lpstr>PowerPoint Presentation</vt:lpstr>
      <vt:lpstr>4.3 Greenhouse effect and global warming</vt:lpstr>
      <vt:lpstr>4.3 Greenhouse effect and global warming</vt:lpstr>
      <vt:lpstr>Why Should We Be Concerned about a Warmer Earth?</vt:lpstr>
      <vt:lpstr>PowerPoint Presentation</vt:lpstr>
      <vt:lpstr>4.5 Climate change scenario in Nepal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4.6 Solution/mitigation of climate change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4.8 Climate change adaptation: general concept of NAPA to LAPA, adaptive capacity and its determinants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EFFECTS OF GLOBAL WARMING</vt:lpstr>
      <vt:lpstr>Why Should We Be Concerned about a Warmer Earth?</vt:lpstr>
      <vt:lpstr>FACTORS AFFECTING THE EARTH’S TEMPERATURE</vt:lpstr>
      <vt:lpstr>Effects of Higher  CO2 Levels on Photosynthesis</vt:lpstr>
      <vt:lpstr>FACTORS AFFECTING THE EARTH’S TEMPERATURE</vt:lpstr>
      <vt:lpstr>EFFECTS OF GLOBAL WARMING</vt:lpstr>
      <vt:lpstr>EFFECTS OF GLOBAL WARMING</vt:lpstr>
      <vt:lpstr> </vt:lpstr>
      <vt:lpstr>Rising Sea Levels</vt:lpstr>
      <vt:lpstr> </vt:lpstr>
      <vt:lpstr>Rising Sea Levels</vt:lpstr>
      <vt:lpstr> </vt:lpstr>
      <vt:lpstr>Rising Sea Levels</vt:lpstr>
      <vt:lpstr>Changing Ocean Currents</vt:lpstr>
      <vt:lpstr> </vt:lpstr>
      <vt:lpstr>EFFECTS OF GLOBAL WARMING</vt:lpstr>
      <vt:lpstr>Effects on Biodiversity:  Winners and Losers</vt:lpstr>
      <vt:lpstr> </vt:lpstr>
      <vt:lpstr>EFFECTS OF GLOBAL WARMING</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sarita</dc:creator>
  <cp:lastModifiedBy>sarita</cp:lastModifiedBy>
  <cp:revision>14</cp:revision>
  <dcterms:created xsi:type="dcterms:W3CDTF">2018-07-01T02:35:13Z</dcterms:created>
  <dcterms:modified xsi:type="dcterms:W3CDTF">2018-07-10T02:25:43Z</dcterms:modified>
</cp:coreProperties>
</file>