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1" r:id="rId11"/>
    <p:sldId id="270" r:id="rId12"/>
    <p:sldId id="272" r:id="rId13"/>
    <p:sldId id="266" r:id="rId14"/>
    <p:sldId id="265" r:id="rId15"/>
    <p:sldId id="267" r:id="rId16"/>
    <p:sldId id="268" r:id="rId17"/>
    <p:sldId id="269"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456BD58-AE00-4AEF-9B96-1C9F3FEC318A}" type="datetimeFigureOut">
              <a:rPr lang="en-GB" smtClean="0"/>
              <a:t>30/07/2018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1710236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456BD58-AE00-4AEF-9B96-1C9F3FEC318A}" type="datetimeFigureOut">
              <a:rPr lang="en-GB" smtClean="0"/>
              <a:t>30/07/2018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1809677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456BD58-AE00-4AEF-9B96-1C9F3FEC318A}" type="datetimeFigureOut">
              <a:rPr lang="en-GB" smtClean="0"/>
              <a:t>30/07/2018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974179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456BD58-AE00-4AEF-9B96-1C9F3FEC318A}" type="datetimeFigureOut">
              <a:rPr lang="en-GB" smtClean="0"/>
              <a:t>30/07/2018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3290906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56BD58-AE00-4AEF-9B96-1C9F3FEC318A}" type="datetimeFigureOut">
              <a:rPr lang="en-GB" smtClean="0"/>
              <a:t>30/07/2018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213398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456BD58-AE00-4AEF-9B96-1C9F3FEC318A}" type="datetimeFigureOut">
              <a:rPr lang="en-GB" smtClean="0"/>
              <a:t>30/07/2018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2273324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456BD58-AE00-4AEF-9B96-1C9F3FEC318A}" type="datetimeFigureOut">
              <a:rPr lang="en-GB" smtClean="0"/>
              <a:t>30/07/2018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913726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456BD58-AE00-4AEF-9B96-1C9F3FEC318A}" type="datetimeFigureOut">
              <a:rPr lang="en-GB" smtClean="0"/>
              <a:t>30/07/2018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3721820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56BD58-AE00-4AEF-9B96-1C9F3FEC318A}" type="datetimeFigureOut">
              <a:rPr lang="en-GB" smtClean="0"/>
              <a:t>30/07/2018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4238186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56BD58-AE00-4AEF-9B96-1C9F3FEC318A}" type="datetimeFigureOut">
              <a:rPr lang="en-GB" smtClean="0"/>
              <a:t>30/07/2018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260737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56BD58-AE00-4AEF-9B96-1C9F3FEC318A}" type="datetimeFigureOut">
              <a:rPr lang="en-GB" smtClean="0"/>
              <a:t>30/07/2018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B4B689-15C7-4146-A9C6-EB8197BA443F}" type="slidenum">
              <a:rPr lang="en-GB" smtClean="0"/>
              <a:t>‹#›</a:t>
            </a:fld>
            <a:endParaRPr lang="en-GB"/>
          </a:p>
        </p:txBody>
      </p:sp>
    </p:spTree>
    <p:extLst>
      <p:ext uri="{BB962C8B-B14F-4D97-AF65-F5344CB8AC3E}">
        <p14:creationId xmlns:p14="http://schemas.microsoft.com/office/powerpoint/2010/main" val="2587506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56BD58-AE00-4AEF-9B96-1C9F3FEC318A}" type="datetimeFigureOut">
              <a:rPr lang="en-GB" smtClean="0"/>
              <a:t>30/07/2018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B4B689-15C7-4146-A9C6-EB8197BA443F}" type="slidenum">
              <a:rPr lang="en-GB" smtClean="0"/>
              <a:t>‹#›</a:t>
            </a:fld>
            <a:endParaRPr lang="en-GB"/>
          </a:p>
        </p:txBody>
      </p:sp>
    </p:spTree>
    <p:extLst>
      <p:ext uri="{BB962C8B-B14F-4D97-AF65-F5344CB8AC3E}">
        <p14:creationId xmlns:p14="http://schemas.microsoft.com/office/powerpoint/2010/main" val="3847037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Environmental Impact Assessment </a:t>
            </a:r>
            <a:endParaRPr lang="en-GB" dirty="0"/>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955092" y="3509963"/>
            <a:ext cx="10281816" cy="2871398"/>
          </a:xfrm>
          <a:prstGeom prst="rect">
            <a:avLst/>
          </a:prstGeom>
        </p:spPr>
      </p:pic>
    </p:spTree>
    <p:extLst>
      <p:ext uri="{BB962C8B-B14F-4D97-AF65-F5344CB8AC3E}">
        <p14:creationId xmlns:p14="http://schemas.microsoft.com/office/powerpoint/2010/main" val="3959611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8.2	Project screening</a:t>
            </a:r>
            <a:endParaRPr lang="en-GB" dirty="0"/>
          </a:p>
        </p:txBody>
      </p:sp>
      <p:sp>
        <p:nvSpPr>
          <p:cNvPr id="3" name="Content Placeholder 2"/>
          <p:cNvSpPr>
            <a:spLocks noGrp="1"/>
          </p:cNvSpPr>
          <p:nvPr>
            <p:ph idx="1"/>
          </p:nvPr>
        </p:nvSpPr>
        <p:spPr/>
        <p:txBody>
          <a:bodyPr/>
          <a:lstStyle/>
          <a:p>
            <a:r>
              <a:rPr lang="en-GB" dirty="0"/>
              <a:t>It is important to establish a mechanism for identifying the projects which require EIA and which do not. The process of selecting projects for EIA is known as screening. </a:t>
            </a:r>
          </a:p>
          <a:p>
            <a:r>
              <a:rPr lang="en-GB" dirty="0"/>
              <a:t>Screening classifies project proposals into following three categories.</a:t>
            </a:r>
          </a:p>
          <a:p>
            <a:pPr marL="0" indent="0">
              <a:buNone/>
            </a:pPr>
            <a:r>
              <a:rPr lang="en-GB" dirty="0"/>
              <a:t>1.	Projects clearly requiring an EIA,</a:t>
            </a:r>
          </a:p>
          <a:p>
            <a:pPr marL="0" indent="0">
              <a:buNone/>
            </a:pPr>
            <a:r>
              <a:rPr lang="en-GB" dirty="0" smtClean="0"/>
              <a:t>2.</a:t>
            </a:r>
            <a:r>
              <a:rPr lang="en-GB" dirty="0"/>
              <a:t>	Project not requiring an EIA, and </a:t>
            </a:r>
          </a:p>
          <a:p>
            <a:pPr marL="0" indent="0">
              <a:buNone/>
            </a:pPr>
            <a:r>
              <a:rPr lang="en-GB" dirty="0"/>
              <a:t>3.	Projects which may or may not require an EIA and should consider conducting an IEE to see if an EIA is needed.</a:t>
            </a:r>
          </a:p>
          <a:p>
            <a:endParaRPr lang="en-GB" dirty="0"/>
          </a:p>
        </p:txBody>
      </p:sp>
    </p:spTree>
    <p:extLst>
      <p:ext uri="{BB962C8B-B14F-4D97-AF65-F5344CB8AC3E}">
        <p14:creationId xmlns:p14="http://schemas.microsoft.com/office/powerpoint/2010/main" val="3588787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2472520" y="232192"/>
            <a:ext cx="6946710" cy="6332437"/>
          </a:xfrm>
          <a:prstGeom prst="rect">
            <a:avLst/>
          </a:prstGeom>
        </p:spPr>
      </p:pic>
    </p:spTree>
    <p:extLst>
      <p:ext uri="{BB962C8B-B14F-4D97-AF65-F5344CB8AC3E}">
        <p14:creationId xmlns:p14="http://schemas.microsoft.com/office/powerpoint/2010/main" val="2174647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a:t>Screening Criteria in Nepal:</a:t>
            </a:r>
          </a:p>
          <a:p>
            <a:r>
              <a:rPr lang="en-GB" dirty="0"/>
              <a:t>All projects in Nepal are screened based on three categories:</a:t>
            </a:r>
          </a:p>
          <a:p>
            <a:r>
              <a:rPr lang="en-GB" dirty="0"/>
              <a:t>• Nature of the project (Type Criteria),</a:t>
            </a:r>
          </a:p>
          <a:p>
            <a:r>
              <a:rPr lang="en-GB" dirty="0"/>
              <a:t>• Size of the project (Threshold Criteria); and</a:t>
            </a:r>
          </a:p>
          <a:p>
            <a:r>
              <a:rPr lang="en-GB" dirty="0"/>
              <a:t>• Location of the project (Sensitive Area Criteria)</a:t>
            </a:r>
          </a:p>
          <a:p>
            <a:endParaRPr lang="en-GB" dirty="0"/>
          </a:p>
        </p:txBody>
      </p:sp>
    </p:spTree>
    <p:extLst>
      <p:ext uri="{BB962C8B-B14F-4D97-AF65-F5344CB8AC3E}">
        <p14:creationId xmlns:p14="http://schemas.microsoft.com/office/powerpoint/2010/main" val="2223880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r>
              <a:rPr lang="en-GB" dirty="0"/>
              <a:t>Screening Procedure in Nepal: </a:t>
            </a:r>
          </a:p>
          <a:p>
            <a:r>
              <a:rPr lang="en-GB" dirty="0"/>
              <a:t>All projects in Nepal are divided into three categories: </a:t>
            </a:r>
          </a:p>
          <a:p>
            <a:r>
              <a:rPr lang="en-GB" dirty="0" smtClean="0"/>
              <a:t>Projects </a:t>
            </a:r>
            <a:r>
              <a:rPr lang="en-GB" dirty="0"/>
              <a:t>requiring IEE are listed in Schedule 1 of EPR 1997 (amendment 1999) </a:t>
            </a:r>
            <a:r>
              <a:rPr lang="en-GB" dirty="0" smtClean="0"/>
              <a:t> </a:t>
            </a:r>
          </a:p>
          <a:p>
            <a:r>
              <a:rPr lang="en-GB" dirty="0" smtClean="0"/>
              <a:t>Projects </a:t>
            </a:r>
            <a:r>
              <a:rPr lang="en-GB" dirty="0"/>
              <a:t>requiring EIA are listed in Schedule 2 of EPR 1997; and </a:t>
            </a:r>
            <a:r>
              <a:rPr lang="en-GB" dirty="0" smtClean="0"/>
              <a:t>Projects </a:t>
            </a:r>
            <a:r>
              <a:rPr lang="en-GB" dirty="0"/>
              <a:t>not listed in Schedule 1 and 2: </a:t>
            </a:r>
          </a:p>
          <a:p>
            <a:pPr lvl="1"/>
            <a:r>
              <a:rPr lang="en-GB" dirty="0" smtClean="0"/>
              <a:t>with </a:t>
            </a:r>
            <a:r>
              <a:rPr lang="en-GB" dirty="0"/>
              <a:t>a cost of NRs. 10 million to 100 million require IEE. </a:t>
            </a:r>
          </a:p>
          <a:p>
            <a:pPr lvl="1"/>
            <a:r>
              <a:rPr lang="en-GB" dirty="0" smtClean="0"/>
              <a:t>with </a:t>
            </a:r>
            <a:r>
              <a:rPr lang="en-GB" dirty="0"/>
              <a:t>a cost of NRs. more than 100 million require EIA.</a:t>
            </a:r>
          </a:p>
          <a:p>
            <a:pPr marL="0" indent="0">
              <a:buNone/>
            </a:pPr>
            <a:endParaRPr lang="en-GB" dirty="0"/>
          </a:p>
        </p:txBody>
      </p:sp>
    </p:spTree>
    <p:extLst>
      <p:ext uri="{BB962C8B-B14F-4D97-AF65-F5344CB8AC3E}">
        <p14:creationId xmlns:p14="http://schemas.microsoft.com/office/powerpoint/2010/main" val="1422855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263855" y="152292"/>
            <a:ext cx="4053388" cy="6594315"/>
          </a:xfrm>
          <a:prstGeom prst="rect">
            <a:avLst/>
          </a:prstGeom>
        </p:spPr>
      </p:pic>
      <p:pic>
        <p:nvPicPr>
          <p:cNvPr id="5" name="Picture 4"/>
          <p:cNvPicPr>
            <a:picLocks noChangeAspect="1"/>
          </p:cNvPicPr>
          <p:nvPr/>
        </p:nvPicPr>
        <p:blipFill>
          <a:blip r:embed="rId3"/>
          <a:stretch>
            <a:fillRect/>
          </a:stretch>
        </p:blipFill>
        <p:spPr>
          <a:xfrm>
            <a:off x="4401930" y="152292"/>
            <a:ext cx="7526215" cy="6589216"/>
          </a:xfrm>
          <a:prstGeom prst="rect">
            <a:avLst/>
          </a:prstGeom>
        </p:spPr>
      </p:pic>
    </p:spTree>
    <p:extLst>
      <p:ext uri="{BB962C8B-B14F-4D97-AF65-F5344CB8AC3E}">
        <p14:creationId xmlns:p14="http://schemas.microsoft.com/office/powerpoint/2010/main" val="1545239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smtClean="0"/>
              <a:t>IEE </a:t>
            </a:r>
            <a:r>
              <a:rPr lang="en-US" dirty="0"/>
              <a:t>is conducted if there is no definite solution in screening</a:t>
            </a:r>
            <a:endParaRPr lang="en-GB" dirty="0"/>
          </a:p>
          <a:p>
            <a:pPr marL="0" indent="0">
              <a:buNone/>
            </a:pPr>
            <a:r>
              <a:rPr lang="en-US" b="1" dirty="0"/>
              <a:t>How IEE should be conducted?</a:t>
            </a:r>
            <a:endParaRPr lang="en-GB" dirty="0"/>
          </a:p>
          <a:p>
            <a:r>
              <a:rPr lang="en-US" dirty="0"/>
              <a:t>It is necessary to understand the following components of the project activities:</a:t>
            </a:r>
            <a:endParaRPr lang="en-GB" dirty="0"/>
          </a:p>
          <a:p>
            <a:r>
              <a:rPr lang="en-US" dirty="0"/>
              <a:t>Project activities to be implemented, setting of project, resources’ demands and the waste produced, policies, regulations and guidelines to be known of IEE, and resources and environment are likely to be impacted.</a:t>
            </a:r>
            <a:endParaRPr lang="en-GB" dirty="0"/>
          </a:p>
          <a:p>
            <a:r>
              <a:rPr lang="en-US" dirty="0"/>
              <a:t>IEE process identifies:</a:t>
            </a:r>
            <a:endParaRPr lang="en-GB" dirty="0"/>
          </a:p>
          <a:p>
            <a:pPr lvl="0"/>
            <a:r>
              <a:rPr lang="en-US" dirty="0"/>
              <a:t>Most likely significant impacts (positive/negative) from proposed actions,</a:t>
            </a:r>
            <a:endParaRPr lang="en-GB" dirty="0"/>
          </a:p>
          <a:p>
            <a:pPr lvl="0"/>
            <a:r>
              <a:rPr lang="en-US" dirty="0"/>
              <a:t>Mitigation measures for adverse impacts not expected to be significant,</a:t>
            </a:r>
            <a:endParaRPr lang="en-GB" dirty="0"/>
          </a:p>
          <a:p>
            <a:pPr lvl="0"/>
            <a:r>
              <a:rPr lang="en-US" dirty="0"/>
              <a:t>Mechanisms for enhancing beneficial impacts, and</a:t>
            </a:r>
            <a:endParaRPr lang="en-GB" dirty="0"/>
          </a:p>
          <a:p>
            <a:pPr lvl="0"/>
            <a:r>
              <a:rPr lang="en-US" dirty="0"/>
              <a:t>Residual uncertainties not possible to be resolved in the screening</a:t>
            </a:r>
            <a:endParaRPr lang="en-GB" dirty="0"/>
          </a:p>
          <a:p>
            <a:pPr lvl="0"/>
            <a:r>
              <a:rPr lang="en-US" dirty="0"/>
              <a:t>A simple matrix/checklist could be used for IEE</a:t>
            </a:r>
            <a:endParaRPr lang="en-GB" dirty="0"/>
          </a:p>
          <a:p>
            <a:endParaRPr lang="en-GB" dirty="0"/>
          </a:p>
        </p:txBody>
      </p:sp>
    </p:spTree>
    <p:extLst>
      <p:ext uri="{BB962C8B-B14F-4D97-AF65-F5344CB8AC3E}">
        <p14:creationId xmlns:p14="http://schemas.microsoft.com/office/powerpoint/2010/main" val="4021598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3"/>
          <p:cNvPicPr>
            <a:picLocks noChangeAspect="1"/>
          </p:cNvPicPr>
          <p:nvPr/>
        </p:nvPicPr>
        <p:blipFill>
          <a:blip r:embed="rId2"/>
          <a:stretch>
            <a:fillRect/>
          </a:stretch>
        </p:blipFill>
        <p:spPr>
          <a:xfrm>
            <a:off x="1770175" y="345487"/>
            <a:ext cx="9059745" cy="5931491"/>
          </a:xfrm>
          <a:prstGeom prst="rect">
            <a:avLst/>
          </a:prstGeom>
        </p:spPr>
      </p:pic>
    </p:spTree>
    <p:extLst>
      <p:ext uri="{BB962C8B-B14F-4D97-AF65-F5344CB8AC3E}">
        <p14:creationId xmlns:p14="http://schemas.microsoft.com/office/powerpoint/2010/main" val="799221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8.3	</a:t>
            </a:r>
            <a:r>
              <a:rPr lang="en-US" b="1" dirty="0" smtClean="0"/>
              <a:t>Scoping</a:t>
            </a:r>
            <a:endParaRPr lang="en-GB" dirty="0"/>
          </a:p>
        </p:txBody>
      </p:sp>
      <p:sp>
        <p:nvSpPr>
          <p:cNvPr id="3" name="Content Placeholder 2"/>
          <p:cNvSpPr>
            <a:spLocks noGrp="1"/>
          </p:cNvSpPr>
          <p:nvPr>
            <p:ph idx="1"/>
          </p:nvPr>
        </p:nvSpPr>
        <p:spPr/>
        <p:txBody>
          <a:bodyPr/>
          <a:lstStyle/>
          <a:p>
            <a:r>
              <a:rPr lang="en-GB" dirty="0"/>
              <a:t>Scoping is defined as a procedure for determining the extent of and the approach to an EIA. Scoping document is not required for an IEE</a:t>
            </a:r>
          </a:p>
          <a:p>
            <a:r>
              <a:rPr lang="en-GB" dirty="0"/>
              <a:t>Scoping involves the following tasks:</a:t>
            </a:r>
          </a:p>
          <a:p>
            <a:r>
              <a:rPr lang="en-GB" dirty="0"/>
              <a:t>a) The involvement of relevant authorities, interested parties and affected groups;</a:t>
            </a:r>
          </a:p>
          <a:p>
            <a:r>
              <a:rPr lang="en-GB" dirty="0"/>
              <a:t>b) The identification of relevant or significant issues to be examined;</a:t>
            </a:r>
          </a:p>
          <a:p>
            <a:r>
              <a:rPr lang="en-GB" dirty="0"/>
              <a:t>c) The identification and selection of alternatives; and</a:t>
            </a:r>
          </a:p>
          <a:p>
            <a:r>
              <a:rPr lang="en-GB" dirty="0"/>
              <a:t>d) The determination of the Terms of Reference (TOR) for further study</a:t>
            </a:r>
            <a:r>
              <a:rPr lang="en-GB" dirty="0" smtClean="0"/>
              <a:t>.</a:t>
            </a:r>
            <a:endParaRPr lang="en-GB" dirty="0"/>
          </a:p>
        </p:txBody>
      </p:sp>
    </p:spTree>
    <p:extLst>
      <p:ext uri="{BB962C8B-B14F-4D97-AF65-F5344CB8AC3E}">
        <p14:creationId xmlns:p14="http://schemas.microsoft.com/office/powerpoint/2010/main" val="3043749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a:t>The main objectives of Scoping are:</a:t>
            </a:r>
          </a:p>
          <a:p>
            <a:r>
              <a:rPr lang="en-GB" dirty="0"/>
              <a:t>a) to provide an opportunity for the proponents, consultants, relevant authorities and interested and affected parties to exchange information and express their views and concerns regarding a proposal before an EIA is undertaken; and</a:t>
            </a:r>
          </a:p>
          <a:p>
            <a:r>
              <a:rPr lang="en-GB" dirty="0"/>
              <a:t>b) to focus the study on reasonable alternatives and relevant issues, to ensure that the resulting EIA is useful to the decision -maker and addresses the concerns of interested and affected parties, as well as to facilitate an efficient EIA process that saves time and resources while reducing the risk of costly delays. </a:t>
            </a:r>
          </a:p>
        </p:txBody>
      </p:sp>
    </p:spTree>
    <p:extLst>
      <p:ext uri="{BB962C8B-B14F-4D97-AF65-F5344CB8AC3E}">
        <p14:creationId xmlns:p14="http://schemas.microsoft.com/office/powerpoint/2010/main" val="1494877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85000" lnSpcReduction="10000"/>
          </a:bodyPr>
          <a:lstStyle/>
          <a:p>
            <a:r>
              <a:rPr lang="en-GB" dirty="0"/>
              <a:t>Scoping is required to help:</a:t>
            </a:r>
          </a:p>
          <a:p>
            <a:r>
              <a:rPr lang="en-GB" dirty="0"/>
              <a:t>•	Identify concerns and issues for consideration in an EIA,</a:t>
            </a:r>
          </a:p>
          <a:p>
            <a:r>
              <a:rPr lang="en-GB" dirty="0"/>
              <a:t>•	Enable those responsible for an EIA study to properly brief the study team on the alternatives and on impacts to be considered at different levels of analysis</a:t>
            </a:r>
          </a:p>
          <a:p>
            <a:r>
              <a:rPr lang="en-GB" dirty="0"/>
              <a:t>•	Determine the assessment methods to be used,</a:t>
            </a:r>
          </a:p>
          <a:p>
            <a:r>
              <a:rPr lang="en-GB" dirty="0"/>
              <a:t>•	Identify all affected interests,</a:t>
            </a:r>
          </a:p>
          <a:p>
            <a:r>
              <a:rPr lang="en-GB" dirty="0"/>
              <a:t>•	Provide an opportunity to the public involved in determining the factors to be assessed,</a:t>
            </a:r>
          </a:p>
          <a:p>
            <a:r>
              <a:rPr lang="en-GB" dirty="0"/>
              <a:t>•	Facilitate an early agreement on contentious issues,</a:t>
            </a:r>
          </a:p>
          <a:p>
            <a:r>
              <a:rPr lang="en-GB" dirty="0"/>
              <a:t>•	Save time and money, and</a:t>
            </a:r>
          </a:p>
          <a:p>
            <a:r>
              <a:rPr lang="en-GB" dirty="0"/>
              <a:t>•	Establish terms of reference (TOR) for EIA study</a:t>
            </a:r>
          </a:p>
          <a:p>
            <a:endParaRPr lang="en-GB" dirty="0"/>
          </a:p>
        </p:txBody>
      </p:sp>
    </p:spTree>
    <p:extLst>
      <p:ext uri="{BB962C8B-B14F-4D97-AF65-F5344CB8AC3E}">
        <p14:creationId xmlns:p14="http://schemas.microsoft.com/office/powerpoint/2010/main" val="937439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smtClean="0"/>
              <a:t>Concept and application of environmental impact assessment</a:t>
            </a:r>
          </a:p>
          <a:p>
            <a:pPr marL="0" indent="0">
              <a:buNone/>
            </a:pPr>
            <a:r>
              <a:rPr lang="en-GB" dirty="0" smtClean="0"/>
              <a:t>Environmental Assessment (EA) is an amalgamation of arts and science of identifying/predicting and evaluating the results of interactions between environmental variables and human activities in nature.  It is a management tool. It ensures compliance of proposed project with the policy and legal provisions and influences decision making processes. Among EA, environmental impact assessment (EIA) and initial environmental examination (IEE) are currently in practice in Nepal.</a:t>
            </a:r>
            <a:endParaRPr lang="en-GB" dirty="0"/>
          </a:p>
        </p:txBody>
      </p:sp>
    </p:spTree>
    <p:extLst>
      <p:ext uri="{BB962C8B-B14F-4D97-AF65-F5344CB8AC3E}">
        <p14:creationId xmlns:p14="http://schemas.microsoft.com/office/powerpoint/2010/main" val="2742966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20000"/>
          </a:bodyPr>
          <a:lstStyle/>
          <a:p>
            <a:pPr marL="0" indent="0">
              <a:buNone/>
            </a:pPr>
            <a:r>
              <a:rPr lang="en-GB" dirty="0"/>
              <a:t>Mechanism of Scoping:</a:t>
            </a:r>
          </a:p>
          <a:p>
            <a:pPr marL="0" indent="0">
              <a:buNone/>
            </a:pPr>
            <a:r>
              <a:rPr lang="en-GB" dirty="0"/>
              <a:t>1.	Open Scoping: public meetings, workshops, seminars, etc.</a:t>
            </a:r>
          </a:p>
          <a:p>
            <a:pPr marL="0" indent="0">
              <a:buNone/>
            </a:pPr>
            <a:r>
              <a:rPr lang="en-GB" dirty="0"/>
              <a:t>2.	Closed Scoping: letters, interviews, discussion, etc.</a:t>
            </a:r>
          </a:p>
          <a:p>
            <a:pPr marL="0" indent="0">
              <a:buNone/>
            </a:pPr>
            <a:r>
              <a:rPr lang="en-GB" dirty="0"/>
              <a:t>Lists of Participants for Scoping:</a:t>
            </a:r>
          </a:p>
          <a:p>
            <a:pPr marL="0" indent="0">
              <a:buNone/>
            </a:pPr>
            <a:r>
              <a:rPr lang="en-GB" dirty="0"/>
              <a:t>1.	Proponent (with/without consultants)</a:t>
            </a:r>
          </a:p>
          <a:p>
            <a:pPr marL="0" indent="0">
              <a:buNone/>
            </a:pPr>
            <a:r>
              <a:rPr lang="en-GB" dirty="0"/>
              <a:t>2.	Review agency</a:t>
            </a:r>
          </a:p>
          <a:p>
            <a:pPr marL="0" indent="0">
              <a:buNone/>
            </a:pPr>
            <a:r>
              <a:rPr lang="en-GB" dirty="0"/>
              <a:t>3.	Licensing agency</a:t>
            </a:r>
          </a:p>
          <a:p>
            <a:pPr marL="0" indent="0">
              <a:buNone/>
            </a:pPr>
            <a:r>
              <a:rPr lang="en-GB" dirty="0"/>
              <a:t>4.	Other relevant agencies</a:t>
            </a:r>
          </a:p>
          <a:p>
            <a:pPr marL="0" indent="0">
              <a:buNone/>
            </a:pPr>
            <a:r>
              <a:rPr lang="en-GB" dirty="0"/>
              <a:t>5.	NGOs</a:t>
            </a:r>
          </a:p>
          <a:p>
            <a:pPr marL="0" indent="0">
              <a:buNone/>
            </a:pPr>
            <a:r>
              <a:rPr lang="en-GB" dirty="0"/>
              <a:t>6.	Public</a:t>
            </a:r>
          </a:p>
          <a:p>
            <a:pPr marL="0" indent="0">
              <a:buNone/>
            </a:pPr>
            <a:endParaRPr lang="en-GB" dirty="0"/>
          </a:p>
        </p:txBody>
      </p:sp>
    </p:spTree>
    <p:extLst>
      <p:ext uri="{BB962C8B-B14F-4D97-AF65-F5344CB8AC3E}">
        <p14:creationId xmlns:p14="http://schemas.microsoft.com/office/powerpoint/2010/main" val="485866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lnSpcReduction="10000"/>
          </a:bodyPr>
          <a:lstStyle/>
          <a:p>
            <a:pPr marL="0" indent="0">
              <a:buNone/>
            </a:pPr>
            <a:r>
              <a:rPr lang="en-GB" dirty="0"/>
              <a:t>Scoping Approach:</a:t>
            </a:r>
          </a:p>
          <a:p>
            <a:pPr marL="0" indent="0">
              <a:buNone/>
            </a:pPr>
            <a:r>
              <a:rPr lang="en-GB" dirty="0"/>
              <a:t>1.	Planning for Public Involvement</a:t>
            </a:r>
          </a:p>
          <a:p>
            <a:pPr marL="0" indent="0">
              <a:buNone/>
            </a:pPr>
            <a:r>
              <a:rPr lang="en-GB" dirty="0"/>
              <a:t>2.	Collecting existing information</a:t>
            </a:r>
          </a:p>
          <a:p>
            <a:pPr marL="0" indent="0">
              <a:buNone/>
            </a:pPr>
            <a:r>
              <a:rPr lang="en-GB" dirty="0"/>
              <a:t>3.	Information distribution</a:t>
            </a:r>
          </a:p>
          <a:p>
            <a:pPr marL="0" indent="0">
              <a:buNone/>
            </a:pPr>
            <a:r>
              <a:rPr lang="en-GB" dirty="0"/>
              <a:t>4.	Issues of public concern</a:t>
            </a:r>
          </a:p>
          <a:p>
            <a:pPr marL="0" indent="0">
              <a:buNone/>
            </a:pPr>
            <a:r>
              <a:rPr lang="en-GB" dirty="0"/>
              <a:t>5.	Analysis of significance</a:t>
            </a:r>
          </a:p>
          <a:p>
            <a:pPr marL="0" indent="0">
              <a:buNone/>
            </a:pPr>
            <a:r>
              <a:rPr lang="en-GB" dirty="0"/>
              <a:t>6.	Establishing and addressing priority issues</a:t>
            </a:r>
          </a:p>
          <a:p>
            <a:pPr marL="0" indent="0">
              <a:buNone/>
            </a:pPr>
            <a:r>
              <a:rPr lang="en-GB" dirty="0"/>
              <a:t>7.	Agencies responsible and appropriate timing to conduct scoping and involvement of concerned agencies and </a:t>
            </a:r>
            <a:r>
              <a:rPr lang="en-GB" dirty="0" smtClean="0"/>
              <a:t>groups</a:t>
            </a:r>
            <a:endParaRPr lang="en-GB" dirty="0"/>
          </a:p>
        </p:txBody>
      </p:sp>
    </p:spTree>
    <p:extLst>
      <p:ext uri="{BB962C8B-B14F-4D97-AF65-F5344CB8AC3E}">
        <p14:creationId xmlns:p14="http://schemas.microsoft.com/office/powerpoint/2010/main" val="4286399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7500" lnSpcReduction="20000"/>
          </a:bodyPr>
          <a:lstStyle/>
          <a:p>
            <a:pPr marL="0" indent="0">
              <a:buNone/>
            </a:pPr>
            <a:r>
              <a:rPr lang="en-GB" dirty="0"/>
              <a:t>Methods used in Scoping:</a:t>
            </a:r>
          </a:p>
          <a:p>
            <a:pPr marL="0" indent="0">
              <a:buNone/>
            </a:pPr>
            <a:r>
              <a:rPr lang="en-GB" dirty="0"/>
              <a:t>•	Literature review</a:t>
            </a:r>
          </a:p>
          <a:p>
            <a:pPr marL="0" indent="0">
              <a:buNone/>
            </a:pPr>
            <a:r>
              <a:rPr lang="en-GB" dirty="0"/>
              <a:t>•	Map interpretation</a:t>
            </a:r>
          </a:p>
          <a:p>
            <a:pPr marL="0" indent="0">
              <a:buNone/>
            </a:pPr>
            <a:r>
              <a:rPr lang="en-GB" dirty="0"/>
              <a:t>•	Public Notice</a:t>
            </a:r>
          </a:p>
          <a:p>
            <a:pPr marL="0" indent="0">
              <a:buNone/>
            </a:pPr>
            <a:r>
              <a:rPr lang="en-GB" dirty="0"/>
              <a:t>•	Planning for public involvement</a:t>
            </a:r>
          </a:p>
          <a:p>
            <a:pPr marL="0" indent="0">
              <a:buNone/>
            </a:pPr>
            <a:r>
              <a:rPr lang="en-GB" dirty="0"/>
              <a:t>•	Field study</a:t>
            </a:r>
          </a:p>
          <a:p>
            <a:pPr marL="0" indent="0">
              <a:buNone/>
            </a:pPr>
            <a:r>
              <a:rPr lang="en-GB" dirty="0"/>
              <a:t>•	PRA/RRA</a:t>
            </a:r>
          </a:p>
          <a:p>
            <a:pPr marL="0" indent="0">
              <a:buNone/>
            </a:pPr>
            <a:r>
              <a:rPr lang="en-GB" dirty="0"/>
              <a:t>•	Data processing</a:t>
            </a:r>
          </a:p>
          <a:p>
            <a:pPr marL="0" indent="0">
              <a:buNone/>
            </a:pPr>
            <a:r>
              <a:rPr lang="en-GB" dirty="0"/>
              <a:t>•	Impact identification (checklists, matrices, and networks)</a:t>
            </a:r>
          </a:p>
          <a:p>
            <a:pPr marL="0" indent="0">
              <a:buNone/>
            </a:pPr>
            <a:r>
              <a:rPr lang="en-GB" dirty="0"/>
              <a:t>•	Issues prioritization</a:t>
            </a:r>
          </a:p>
          <a:p>
            <a:pPr marL="0" indent="0">
              <a:buNone/>
            </a:pPr>
            <a:r>
              <a:rPr lang="en-GB" dirty="0"/>
              <a:t>•	Identification of a strategy for addressing priority issues</a:t>
            </a:r>
          </a:p>
          <a:p>
            <a:pPr marL="0" indent="0">
              <a:buNone/>
            </a:pPr>
            <a:r>
              <a:rPr lang="en-GB" dirty="0"/>
              <a:t>•	Report preparation</a:t>
            </a:r>
          </a:p>
          <a:p>
            <a:pPr marL="0" indent="0">
              <a:buNone/>
            </a:pPr>
            <a:endParaRPr lang="en-GB" dirty="0"/>
          </a:p>
        </p:txBody>
      </p:sp>
    </p:spTree>
    <p:extLst>
      <p:ext uri="{BB962C8B-B14F-4D97-AF65-F5344CB8AC3E}">
        <p14:creationId xmlns:p14="http://schemas.microsoft.com/office/powerpoint/2010/main" val="2010286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a:bodyPr>
          <a:lstStyle/>
          <a:p>
            <a:pPr marL="0" indent="0">
              <a:buNone/>
            </a:pPr>
            <a:r>
              <a:rPr lang="en-GB" dirty="0"/>
              <a:t>Scoping Requirement in Nepal</a:t>
            </a:r>
          </a:p>
          <a:p>
            <a:pPr marL="0" indent="0">
              <a:buNone/>
            </a:pPr>
            <a:r>
              <a:rPr lang="en-GB" dirty="0"/>
              <a:t>1. The proponent publishes a notice in national daily to ask the stakeholders of suggestions within 15 days</a:t>
            </a:r>
          </a:p>
          <a:p>
            <a:pPr marL="0" indent="0">
              <a:buNone/>
            </a:pPr>
            <a:r>
              <a:rPr lang="en-GB" dirty="0"/>
              <a:t>2. The suggestions are sent to the proponent within the 15 days of first publication of notice</a:t>
            </a:r>
          </a:p>
          <a:p>
            <a:pPr marL="0" indent="0">
              <a:buNone/>
            </a:pPr>
            <a:r>
              <a:rPr lang="en-GB" dirty="0"/>
              <a:t>3. The proponent, along with the received concerns and suggestions sends an application to the concerned authority for scope determination</a:t>
            </a:r>
          </a:p>
          <a:p>
            <a:pPr marL="0" indent="0">
              <a:buNone/>
            </a:pPr>
            <a:r>
              <a:rPr lang="en-GB" dirty="0"/>
              <a:t>4. The concerned authority carries out the investigation and sends to MOFE</a:t>
            </a:r>
          </a:p>
          <a:p>
            <a:pPr marL="0" indent="0">
              <a:buNone/>
            </a:pPr>
            <a:r>
              <a:rPr lang="en-GB" dirty="0"/>
              <a:t>5. MOFE carries out the investigation on the documents and determines the scope as proposed or suggested </a:t>
            </a:r>
          </a:p>
          <a:p>
            <a:pPr marL="0" indent="0">
              <a:buNone/>
            </a:pPr>
            <a:endParaRPr lang="en-GB" dirty="0"/>
          </a:p>
        </p:txBody>
      </p:sp>
    </p:spTree>
    <p:extLst>
      <p:ext uri="{BB962C8B-B14F-4D97-AF65-F5344CB8AC3E}">
        <p14:creationId xmlns:p14="http://schemas.microsoft.com/office/powerpoint/2010/main" val="252160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77500" lnSpcReduction="20000"/>
          </a:bodyPr>
          <a:lstStyle/>
          <a:p>
            <a:pPr marL="0" indent="0">
              <a:buNone/>
            </a:pPr>
            <a:r>
              <a:rPr lang="en-GB" dirty="0"/>
              <a:t>Format of a Scoping document</a:t>
            </a:r>
          </a:p>
          <a:p>
            <a:pPr marL="0" indent="0">
              <a:buNone/>
            </a:pPr>
            <a:r>
              <a:rPr lang="en-GB" dirty="0"/>
              <a:t>1.	Introduction: Background, the proponent, project description, relevant policies, laws, standards, guidelines and manuals</a:t>
            </a:r>
          </a:p>
          <a:p>
            <a:pPr marL="0" indent="0">
              <a:buNone/>
            </a:pPr>
            <a:r>
              <a:rPr lang="en-GB" dirty="0"/>
              <a:t>2.	Scoping Methodology: Literature review, map interpretation, public notice, reconnaissance survey, issues prioritization methods, report preparation</a:t>
            </a:r>
          </a:p>
          <a:p>
            <a:pPr marL="0" indent="0">
              <a:buNone/>
            </a:pPr>
            <a:r>
              <a:rPr lang="en-GB" dirty="0"/>
              <a:t>3.	Existing environmental conditions and likely impacts: Physical, biological socioeconomic, cultural, potential environmental impacts</a:t>
            </a:r>
          </a:p>
          <a:p>
            <a:pPr marL="0" indent="0">
              <a:buNone/>
            </a:pPr>
            <a:r>
              <a:rPr lang="en-GB" dirty="0"/>
              <a:t>4.	Environmental issues identified and raised: issues identified, issues raised, issues discarded (if any)</a:t>
            </a:r>
          </a:p>
          <a:p>
            <a:pPr marL="0" indent="0">
              <a:buNone/>
            </a:pPr>
            <a:r>
              <a:rPr lang="en-GB" dirty="0"/>
              <a:t>5.	Issues prioritized for EIA study:</a:t>
            </a:r>
          </a:p>
          <a:p>
            <a:pPr marL="0" indent="0">
              <a:buNone/>
            </a:pPr>
            <a:r>
              <a:rPr lang="en-GB" dirty="0"/>
              <a:t>6.	Work schedule</a:t>
            </a:r>
          </a:p>
          <a:p>
            <a:pPr marL="0" indent="0">
              <a:buNone/>
            </a:pPr>
            <a:r>
              <a:rPr lang="en-GB" dirty="0"/>
              <a:t>7.	References</a:t>
            </a:r>
          </a:p>
          <a:p>
            <a:pPr marL="0" indent="0">
              <a:buNone/>
            </a:pPr>
            <a:r>
              <a:rPr lang="en-GB" dirty="0"/>
              <a:t>8.	Annexes</a:t>
            </a:r>
          </a:p>
          <a:p>
            <a:pPr marL="0" indent="0">
              <a:buNone/>
            </a:pPr>
            <a:endParaRPr lang="en-GB" dirty="0"/>
          </a:p>
        </p:txBody>
      </p:sp>
    </p:spTree>
    <p:extLst>
      <p:ext uri="{BB962C8B-B14F-4D97-AF65-F5344CB8AC3E}">
        <p14:creationId xmlns:p14="http://schemas.microsoft.com/office/powerpoint/2010/main" val="3435325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92500" lnSpcReduction="10000"/>
          </a:bodyPr>
          <a:lstStyle/>
          <a:p>
            <a:pPr marL="0" indent="0">
              <a:buNone/>
            </a:pPr>
            <a:r>
              <a:rPr lang="en-GB" dirty="0"/>
              <a:t>8.4	Preparation of terms of reference (TOR</a:t>
            </a:r>
            <a:r>
              <a:rPr lang="en-GB" dirty="0" smtClean="0"/>
              <a:t>)</a:t>
            </a:r>
          </a:p>
          <a:p>
            <a:pPr marL="0" indent="0">
              <a:buNone/>
            </a:pPr>
            <a:r>
              <a:rPr lang="en-GB" dirty="0"/>
              <a:t>Terms of References (TOR) are prepared following Scoping to provide specific guidelines for the EIA study. </a:t>
            </a:r>
          </a:p>
          <a:p>
            <a:pPr marL="0" indent="0">
              <a:buNone/>
            </a:pPr>
            <a:r>
              <a:rPr lang="en-GB" dirty="0"/>
              <a:t>TOR assists in</a:t>
            </a:r>
          </a:p>
          <a:p>
            <a:pPr marL="0" indent="0">
              <a:buNone/>
            </a:pPr>
            <a:r>
              <a:rPr lang="en-GB" dirty="0"/>
              <a:t>•	Identifying and describing the impacts/issues to be investigated,</a:t>
            </a:r>
          </a:p>
          <a:p>
            <a:pPr marL="0" indent="0">
              <a:buNone/>
            </a:pPr>
            <a:r>
              <a:rPr lang="en-GB" dirty="0"/>
              <a:t>•	Systematizing the working procedure</a:t>
            </a:r>
          </a:p>
          <a:p>
            <a:pPr marL="0" indent="0">
              <a:buNone/>
            </a:pPr>
            <a:r>
              <a:rPr lang="en-GB" dirty="0"/>
              <a:t>•	Delineating the specific activities to be implemented,</a:t>
            </a:r>
          </a:p>
          <a:p>
            <a:pPr marL="0" indent="0">
              <a:buNone/>
            </a:pPr>
            <a:r>
              <a:rPr lang="en-GB" dirty="0"/>
              <a:t>•	Fitting the EIA study into the context of existing policies, rules and administrative procedures, and</a:t>
            </a:r>
          </a:p>
          <a:p>
            <a:pPr marL="0" indent="0">
              <a:buNone/>
            </a:pPr>
            <a:r>
              <a:rPr lang="en-GB" dirty="0"/>
              <a:t>•	Accomplishing the work within a specified time frame</a:t>
            </a:r>
          </a:p>
          <a:p>
            <a:pPr marL="0" indent="0">
              <a:buNone/>
            </a:pPr>
            <a:endParaRPr lang="en-GB" dirty="0"/>
          </a:p>
        </p:txBody>
      </p:sp>
    </p:spTree>
    <p:extLst>
      <p:ext uri="{BB962C8B-B14F-4D97-AF65-F5344CB8AC3E}">
        <p14:creationId xmlns:p14="http://schemas.microsoft.com/office/powerpoint/2010/main" val="2247726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lnSpcReduction="10000"/>
          </a:bodyPr>
          <a:lstStyle/>
          <a:p>
            <a:pPr marL="357188" indent="-357188">
              <a:buNone/>
            </a:pPr>
            <a:r>
              <a:rPr lang="en-GB" dirty="0"/>
              <a:t>Main TOR Components: </a:t>
            </a:r>
          </a:p>
          <a:p>
            <a:pPr marL="357188" indent="-357188">
              <a:buNone/>
            </a:pPr>
            <a:r>
              <a:rPr lang="en-GB" dirty="0"/>
              <a:t>The TOR should specify the following, </a:t>
            </a:r>
          </a:p>
          <a:p>
            <a:pPr marL="357188" indent="-357188">
              <a:buNone/>
            </a:pPr>
            <a:r>
              <a:rPr lang="en-GB" dirty="0"/>
              <a:t>1.	The project proposal and its reasonable and practical alternatives (including the ‘no action’ option); </a:t>
            </a:r>
          </a:p>
          <a:p>
            <a:pPr marL="357188" indent="-357188">
              <a:buNone/>
            </a:pPr>
            <a:r>
              <a:rPr lang="en-GB" dirty="0"/>
              <a:t>2.	The environmental components which need detailed or further study, the indicators for each listed components to be measured or assessed; </a:t>
            </a:r>
          </a:p>
          <a:p>
            <a:pPr marL="357188" indent="-357188">
              <a:buNone/>
            </a:pPr>
            <a:r>
              <a:rPr lang="en-GB" dirty="0"/>
              <a:t>3.	The likely significant impacts which should be investigated; </a:t>
            </a:r>
          </a:p>
          <a:p>
            <a:pPr marL="357188" indent="-357188">
              <a:buNone/>
            </a:pPr>
            <a:r>
              <a:rPr lang="en-GB" dirty="0"/>
              <a:t>4.	The need to identify actions required to be minimized as far as possible; </a:t>
            </a:r>
          </a:p>
        </p:txBody>
      </p:sp>
    </p:spTree>
    <p:extLst>
      <p:ext uri="{BB962C8B-B14F-4D97-AF65-F5344CB8AC3E}">
        <p14:creationId xmlns:p14="http://schemas.microsoft.com/office/powerpoint/2010/main" val="1009063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20000"/>
          </a:bodyPr>
          <a:lstStyle/>
          <a:p>
            <a:pPr marL="0" indent="0">
              <a:buNone/>
            </a:pPr>
            <a:r>
              <a:rPr lang="en-GB" dirty="0"/>
              <a:t>5.	Adverse impacts (relocation, increased taxes, compensation, etc.) and enhance benefits; </a:t>
            </a:r>
          </a:p>
          <a:p>
            <a:pPr marL="0" indent="0">
              <a:buNone/>
            </a:pPr>
            <a:r>
              <a:rPr lang="en-GB" dirty="0"/>
              <a:t>6.	Implementation of an economic evaluation of environmental impacts (to the extent possible); </a:t>
            </a:r>
          </a:p>
          <a:p>
            <a:pPr marL="0" indent="0">
              <a:buNone/>
            </a:pPr>
            <a:r>
              <a:rPr lang="en-GB" dirty="0"/>
              <a:t>7.	Identification of a monitoring program for impacts of concern during the project’s operation and beyond; </a:t>
            </a:r>
          </a:p>
          <a:p>
            <a:pPr marL="0" indent="0">
              <a:buNone/>
            </a:pPr>
            <a:r>
              <a:rPr lang="en-GB" dirty="0"/>
              <a:t>8.	Aspects of EIA such as; work tasks, study schedule, review sessions and study team; </a:t>
            </a:r>
          </a:p>
          <a:p>
            <a:pPr marL="0" indent="0">
              <a:buNone/>
            </a:pPr>
            <a:r>
              <a:rPr lang="en-GB" dirty="0"/>
              <a:t>9.	Provision of a conclusion on whether the project should be implemented or whether it poses an unacceptable risks; </a:t>
            </a:r>
          </a:p>
          <a:p>
            <a:pPr marL="0" indent="0">
              <a:buNone/>
            </a:pPr>
            <a:r>
              <a:rPr lang="en-GB" dirty="0"/>
              <a:t>10.	The time required for the EIA report with an estimated budget; and </a:t>
            </a:r>
          </a:p>
          <a:p>
            <a:pPr marL="0" indent="0">
              <a:buNone/>
            </a:pPr>
            <a:r>
              <a:rPr lang="en-GB" dirty="0"/>
              <a:t>11.	The completion date</a:t>
            </a:r>
          </a:p>
          <a:p>
            <a:pPr marL="0" indent="0">
              <a:buNone/>
            </a:pPr>
            <a:endParaRPr lang="en-GB" dirty="0"/>
          </a:p>
        </p:txBody>
      </p:sp>
    </p:spTree>
    <p:extLst>
      <p:ext uri="{BB962C8B-B14F-4D97-AF65-F5344CB8AC3E}">
        <p14:creationId xmlns:p14="http://schemas.microsoft.com/office/powerpoint/2010/main" val="32775100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pPr marL="0" indent="0">
              <a:buNone/>
            </a:pPr>
            <a:r>
              <a:rPr lang="en-GB" dirty="0"/>
              <a:t>Format of TOR for Nepal (Schedule 4 of EPR 1997)</a:t>
            </a:r>
          </a:p>
          <a:p>
            <a:pPr marL="0" indent="0">
              <a:buNone/>
            </a:pPr>
            <a:r>
              <a:rPr lang="en-GB" dirty="0"/>
              <a:t>Cover page with title and name of the proponent </a:t>
            </a:r>
          </a:p>
          <a:p>
            <a:pPr marL="0" indent="0">
              <a:buNone/>
            </a:pPr>
            <a:r>
              <a:rPr lang="en-GB" dirty="0"/>
              <a:t>Executive summary </a:t>
            </a:r>
          </a:p>
          <a:p>
            <a:pPr marL="0" indent="0">
              <a:buNone/>
            </a:pPr>
            <a:r>
              <a:rPr lang="en-GB" dirty="0"/>
              <a:t>Table of contents </a:t>
            </a:r>
          </a:p>
          <a:p>
            <a:pPr marL="0" indent="0">
              <a:buNone/>
            </a:pPr>
            <a:r>
              <a:rPr lang="en-GB" dirty="0"/>
              <a:t>Acronyms </a:t>
            </a:r>
          </a:p>
          <a:p>
            <a:pPr marL="0" indent="0">
              <a:buNone/>
            </a:pPr>
            <a:r>
              <a:rPr lang="en-GB" dirty="0"/>
              <a:t>1. Project description (Background, project description with salient features, objectives of EIA, methodology, description of the study area and study limitations) </a:t>
            </a:r>
          </a:p>
          <a:p>
            <a:pPr marL="0" indent="0">
              <a:buNone/>
            </a:pPr>
            <a:r>
              <a:rPr lang="en-GB" dirty="0"/>
              <a:t>2. Review of policy, laws, guidelines and institutions </a:t>
            </a:r>
          </a:p>
          <a:p>
            <a:pPr marL="0" indent="0">
              <a:buNone/>
            </a:pPr>
            <a:r>
              <a:rPr lang="en-GB" dirty="0"/>
              <a:t>3. Existing environmental conditions </a:t>
            </a:r>
          </a:p>
        </p:txBody>
      </p:sp>
    </p:spTree>
    <p:extLst>
      <p:ext uri="{BB962C8B-B14F-4D97-AF65-F5344CB8AC3E}">
        <p14:creationId xmlns:p14="http://schemas.microsoft.com/office/powerpoint/2010/main" val="1344889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lnSpcReduction="10000"/>
          </a:bodyPr>
          <a:lstStyle/>
          <a:p>
            <a:pPr marL="0" indent="0">
              <a:buNone/>
            </a:pPr>
            <a:r>
              <a:rPr lang="en-GB" dirty="0"/>
              <a:t>4. Alternative Analysis </a:t>
            </a:r>
          </a:p>
          <a:p>
            <a:pPr marL="0" indent="0">
              <a:buNone/>
            </a:pPr>
            <a:r>
              <a:rPr lang="en-GB" dirty="0"/>
              <a:t>5. Environmental Impacts and Protection Measures (construction and operational phases) </a:t>
            </a:r>
          </a:p>
          <a:p>
            <a:pPr marL="0" indent="0">
              <a:buNone/>
            </a:pPr>
            <a:r>
              <a:rPr lang="en-GB" dirty="0"/>
              <a:t>6. Environmental Monitoring and Auditing (types, parameters, methods and schedule) </a:t>
            </a:r>
          </a:p>
          <a:p>
            <a:pPr marL="0" indent="0">
              <a:buNone/>
            </a:pPr>
            <a:r>
              <a:rPr lang="en-GB" dirty="0"/>
              <a:t>7. Environmental Management Plan </a:t>
            </a:r>
          </a:p>
          <a:p>
            <a:pPr marL="0" indent="0">
              <a:buNone/>
            </a:pPr>
            <a:r>
              <a:rPr lang="en-GB" dirty="0"/>
              <a:t>8. Conclusion and Recommendations </a:t>
            </a:r>
          </a:p>
          <a:p>
            <a:pPr marL="0" indent="0">
              <a:buNone/>
            </a:pPr>
            <a:r>
              <a:rPr lang="en-GB" dirty="0"/>
              <a:t>References </a:t>
            </a:r>
          </a:p>
          <a:p>
            <a:pPr marL="0" indent="0">
              <a:buNone/>
            </a:pPr>
            <a:r>
              <a:rPr lang="en-GB" dirty="0"/>
              <a:t>Appendices- maps, tables, graphs, drawing and designs, photographs, checklists and questionnaires issues raised , recommendation letters of VDCs, municipalities etc. </a:t>
            </a:r>
          </a:p>
          <a:p>
            <a:pPr marL="0" indent="0">
              <a:buNone/>
            </a:pPr>
            <a:endParaRPr lang="en-GB" dirty="0"/>
          </a:p>
        </p:txBody>
      </p:sp>
    </p:spTree>
    <p:extLst>
      <p:ext uri="{BB962C8B-B14F-4D97-AF65-F5344CB8AC3E}">
        <p14:creationId xmlns:p14="http://schemas.microsoft.com/office/powerpoint/2010/main" val="2856416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EIA is a systematic, reproducible and interdisciplinary evaluation activity which identifies, predicts, interprets and communicate information about the proposed projects and find and suggest alternatives to enhance positive impacts and to mitigate negative impacts from the project. </a:t>
            </a:r>
            <a:endParaRPr lang="en-GB" dirty="0"/>
          </a:p>
        </p:txBody>
      </p:sp>
    </p:spTree>
    <p:extLst>
      <p:ext uri="{BB962C8B-B14F-4D97-AF65-F5344CB8AC3E}">
        <p14:creationId xmlns:p14="http://schemas.microsoft.com/office/powerpoint/2010/main" val="1724658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783485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8951371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108130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In EIA, environment comprises of bio-physical environment, natural environment, manipulated environment social and economic environment cultural environment. Impact covers adverse impact or beneficial impact, Direct impact or indirect impact, short term- medium term or long term impact, reversible or irreversible impacts, site specific, local regional or national level impacts. Assessment is termed for quantification, prediction, evaluation, monitoring and auditing.</a:t>
            </a:r>
            <a:endParaRPr lang="en-GB" dirty="0"/>
          </a:p>
        </p:txBody>
      </p:sp>
    </p:spTree>
    <p:extLst>
      <p:ext uri="{BB962C8B-B14F-4D97-AF65-F5344CB8AC3E}">
        <p14:creationId xmlns:p14="http://schemas.microsoft.com/office/powerpoint/2010/main" val="3890381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US" b="1" dirty="0"/>
              <a:t>Principles of EIA</a:t>
            </a:r>
            <a:endParaRPr lang="en-GB" dirty="0"/>
          </a:p>
          <a:p>
            <a:r>
              <a:rPr lang="en-GB" dirty="0" smtClean="0"/>
              <a:t>1.	Participation: All interested parties have appropriate and timely access to the process,</a:t>
            </a:r>
          </a:p>
          <a:p>
            <a:r>
              <a:rPr lang="en-GB" dirty="0" smtClean="0"/>
              <a:t>2.	Transparency: all assessment decisions and their basis are open and accessible,</a:t>
            </a:r>
          </a:p>
          <a:p>
            <a:r>
              <a:rPr lang="en-GB" dirty="0" smtClean="0"/>
              <a:t>3.	Certainly: the process </a:t>
            </a:r>
            <a:r>
              <a:rPr lang="en-GB" dirty="0" err="1" smtClean="0"/>
              <a:t>ans</a:t>
            </a:r>
            <a:r>
              <a:rPr lang="en-GB" dirty="0" smtClean="0"/>
              <a:t> timing of the assessment are agreed upon in advanced and adhered to by all participants,</a:t>
            </a:r>
          </a:p>
          <a:p>
            <a:r>
              <a:rPr lang="en-GB" dirty="0" smtClean="0"/>
              <a:t>4.	Accountability: decision makers are responsible to all parties for </a:t>
            </a:r>
            <a:r>
              <a:rPr lang="en-GB" dirty="0" err="1" smtClean="0"/>
              <a:t>thir</a:t>
            </a:r>
            <a:r>
              <a:rPr lang="en-GB" dirty="0" smtClean="0"/>
              <a:t> actions and decisions under the assessment process,</a:t>
            </a:r>
          </a:p>
          <a:p>
            <a:endParaRPr lang="en-GB" dirty="0"/>
          </a:p>
        </p:txBody>
      </p:sp>
    </p:spTree>
    <p:extLst>
      <p:ext uri="{BB962C8B-B14F-4D97-AF65-F5344CB8AC3E}">
        <p14:creationId xmlns:p14="http://schemas.microsoft.com/office/powerpoint/2010/main" val="3760509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5.	Credibility: assessment is carried out with professionalism and objectivity,</a:t>
            </a:r>
          </a:p>
          <a:p>
            <a:r>
              <a:rPr lang="en-GB" dirty="0" smtClean="0"/>
              <a:t>6.	Cost effectiveness: the assessment process and its outcomes ensure environmental protection at the least cost to society, </a:t>
            </a:r>
          </a:p>
          <a:p>
            <a:r>
              <a:rPr lang="en-GB" dirty="0" smtClean="0"/>
              <a:t>7.	Flexibility: the assessment process is able to adapt so that it can deal efficiently with any sort of proposal and any decision making situation, and </a:t>
            </a:r>
          </a:p>
          <a:p>
            <a:r>
              <a:rPr lang="en-GB" dirty="0" smtClean="0"/>
              <a:t>8.	Practicality: the information and outputs provided by the assessment process are readily usable in decision making and planning. </a:t>
            </a:r>
          </a:p>
          <a:p>
            <a:endParaRPr lang="en-GB" dirty="0"/>
          </a:p>
        </p:txBody>
      </p:sp>
    </p:spTree>
    <p:extLst>
      <p:ext uri="{BB962C8B-B14F-4D97-AF65-F5344CB8AC3E}">
        <p14:creationId xmlns:p14="http://schemas.microsoft.com/office/powerpoint/2010/main" val="1846412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Relevant EIA activities in each stages of project cycle</a:t>
            </a:r>
            <a:br>
              <a:rPr lang="en-GB" dirty="0" smtClean="0"/>
            </a:br>
            <a:endParaRPr lang="en-GB" dirty="0"/>
          </a:p>
        </p:txBody>
      </p:sp>
      <p:sp>
        <p:nvSpPr>
          <p:cNvPr id="3" name="Content Placeholder 2"/>
          <p:cNvSpPr>
            <a:spLocks noGrp="1"/>
          </p:cNvSpPr>
          <p:nvPr>
            <p:ph idx="1"/>
          </p:nvPr>
        </p:nvSpPr>
        <p:spPr>
          <a:xfrm>
            <a:off x="838200" y="2031026"/>
            <a:ext cx="10515600" cy="4351338"/>
          </a:xfrm>
        </p:spPr>
        <p:txBody>
          <a:bodyPr/>
          <a:lstStyle/>
          <a:p>
            <a:endParaRPr lang="en-GB" dirty="0"/>
          </a:p>
        </p:txBody>
      </p:sp>
      <p:pic>
        <p:nvPicPr>
          <p:cNvPr id="4" name="Picture 3"/>
          <p:cNvPicPr>
            <a:picLocks noChangeAspect="1"/>
          </p:cNvPicPr>
          <p:nvPr/>
        </p:nvPicPr>
        <p:blipFill>
          <a:blip r:embed="rId2"/>
          <a:stretch>
            <a:fillRect/>
          </a:stretch>
        </p:blipFill>
        <p:spPr>
          <a:xfrm>
            <a:off x="2060739" y="1282890"/>
            <a:ext cx="8618983" cy="5099474"/>
          </a:xfrm>
          <a:prstGeom prst="rect">
            <a:avLst/>
          </a:prstGeom>
        </p:spPr>
      </p:pic>
    </p:spTree>
    <p:extLst>
      <p:ext uri="{BB962C8B-B14F-4D97-AF65-F5344CB8AC3E}">
        <p14:creationId xmlns:p14="http://schemas.microsoft.com/office/powerpoint/2010/main" val="911841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416" y="665377"/>
            <a:ext cx="11287622" cy="420474"/>
          </a:xfrm>
        </p:spPr>
        <p:txBody>
          <a:bodyPr>
            <a:normAutofit fontScale="90000"/>
          </a:bodyPr>
          <a:lstStyle/>
          <a:p>
            <a:r>
              <a:rPr lang="en-US" sz="3600" dirty="0" smtClean="0"/>
              <a:t>General steps </a:t>
            </a:r>
            <a:r>
              <a:rPr lang="en-US" sz="3600" dirty="0"/>
              <a:t>of </a:t>
            </a:r>
            <a:r>
              <a:rPr lang="en-US" sz="3600" dirty="0" smtClean="0"/>
              <a:t>EIA</a:t>
            </a:r>
            <a:endParaRPr lang="en-GB" sz="3600" dirty="0"/>
          </a:p>
        </p:txBody>
      </p:sp>
      <p:sp>
        <p:nvSpPr>
          <p:cNvPr id="3" name="Content Placeholder 2"/>
          <p:cNvSpPr>
            <a:spLocks noGrp="1"/>
          </p:cNvSpPr>
          <p:nvPr>
            <p:ph idx="1"/>
          </p:nvPr>
        </p:nvSpPr>
        <p:spPr>
          <a:xfrm>
            <a:off x="242888" y="1200150"/>
            <a:ext cx="11949111" cy="5555492"/>
          </a:xfrm>
        </p:spPr>
        <p:txBody>
          <a:bodyPr>
            <a:normAutofit fontScale="77500" lnSpcReduction="20000"/>
          </a:bodyPr>
          <a:lstStyle/>
          <a:p>
            <a:pPr marL="357188" indent="-357188">
              <a:buNone/>
            </a:pPr>
            <a:r>
              <a:rPr lang="en-GB" dirty="0"/>
              <a:t>1.	</a:t>
            </a:r>
            <a:r>
              <a:rPr lang="en-GB" b="1" dirty="0"/>
              <a:t>Project screening</a:t>
            </a:r>
            <a:r>
              <a:rPr lang="en-GB" dirty="0"/>
              <a:t>: determines if the project requires an EIA or not.</a:t>
            </a:r>
          </a:p>
          <a:p>
            <a:pPr marL="357188" indent="-357188">
              <a:buNone/>
            </a:pPr>
            <a:r>
              <a:rPr lang="en-GB" dirty="0"/>
              <a:t>2.	</a:t>
            </a:r>
            <a:r>
              <a:rPr lang="en-GB" b="1" dirty="0"/>
              <a:t>Scoping</a:t>
            </a:r>
            <a:r>
              <a:rPr lang="en-GB" dirty="0"/>
              <a:t>: </a:t>
            </a:r>
            <a:r>
              <a:rPr lang="en-GB" dirty="0" smtClean="0"/>
              <a:t>identifies </a:t>
            </a:r>
            <a:r>
              <a:rPr lang="en-GB" dirty="0"/>
              <a:t>potentially significant impacts and provides alternatives to the project as well as a basis for developing terms of reference</a:t>
            </a:r>
          </a:p>
          <a:p>
            <a:pPr marL="357188" indent="-357188">
              <a:buNone/>
            </a:pPr>
            <a:r>
              <a:rPr lang="en-GB" dirty="0"/>
              <a:t>3.	</a:t>
            </a:r>
            <a:r>
              <a:rPr lang="en-GB" b="1" dirty="0"/>
              <a:t>Project description and consideration of alternatives</a:t>
            </a:r>
            <a:r>
              <a:rPr lang="en-GB" dirty="0"/>
              <a:t>: seeks to describe all reasonable alternatives, including preferred and ‘no action’ options (project location, scale, process, layout, and operating conditions)</a:t>
            </a:r>
          </a:p>
          <a:p>
            <a:pPr marL="357188" indent="-357188">
              <a:buNone/>
            </a:pPr>
            <a:r>
              <a:rPr lang="en-GB" dirty="0"/>
              <a:t>4.	</a:t>
            </a:r>
            <a:r>
              <a:rPr lang="en-GB" b="1" dirty="0"/>
              <a:t>Prediction of impacts: </a:t>
            </a:r>
            <a:r>
              <a:rPr lang="en-GB" dirty="0"/>
              <a:t>identifies and predicts impacts as quantitatively as possible in terms of characteristics such as magnitude, extent, and duration</a:t>
            </a:r>
          </a:p>
          <a:p>
            <a:pPr marL="357188" indent="-357188">
              <a:buNone/>
            </a:pPr>
            <a:r>
              <a:rPr lang="en-GB" dirty="0"/>
              <a:t>5.	</a:t>
            </a:r>
            <a:r>
              <a:rPr lang="en-GB" b="1" dirty="0"/>
              <a:t>Evaluation of impacts</a:t>
            </a:r>
            <a:r>
              <a:rPr lang="en-GB" dirty="0"/>
              <a:t>: determines the significance or importance of the predicted impacts</a:t>
            </a:r>
          </a:p>
          <a:p>
            <a:pPr marL="357188" indent="-357188">
              <a:buNone/>
            </a:pPr>
            <a:r>
              <a:rPr lang="en-GB" dirty="0" smtClean="0"/>
              <a:t>6.	</a:t>
            </a:r>
            <a:r>
              <a:rPr lang="en-GB" b="1" dirty="0" smtClean="0"/>
              <a:t>Mitigation measures</a:t>
            </a:r>
            <a:r>
              <a:rPr lang="en-GB" dirty="0" smtClean="0"/>
              <a:t>: designs systems and/or processes to avoid, reduce, and minimize adverse impacts to enhance beneficial outcomes</a:t>
            </a:r>
          </a:p>
          <a:p>
            <a:pPr marL="357188" indent="-357188">
              <a:buNone/>
            </a:pPr>
            <a:r>
              <a:rPr lang="en-GB" dirty="0" smtClean="0"/>
              <a:t>7</a:t>
            </a:r>
            <a:r>
              <a:rPr lang="en-GB" dirty="0"/>
              <a:t>.	</a:t>
            </a:r>
            <a:r>
              <a:rPr lang="en-GB" b="1" dirty="0"/>
              <a:t>Stakeholders’ involvement</a:t>
            </a:r>
            <a:r>
              <a:rPr lang="en-GB" dirty="0"/>
              <a:t>: ensures that stakeholders’ views as well as issues of quality, comprehensiveness, and effectiveness are adequately addressed in the decision-making process and that these ideas are shared throughout the EIA process with those involved</a:t>
            </a:r>
          </a:p>
          <a:p>
            <a:pPr marL="357188" indent="-357188">
              <a:buNone/>
            </a:pPr>
            <a:r>
              <a:rPr lang="en-GB" dirty="0"/>
              <a:t>8.	</a:t>
            </a:r>
            <a:r>
              <a:rPr lang="en-GB" b="1" dirty="0"/>
              <a:t>Monitoring and auditing measures</a:t>
            </a:r>
            <a:r>
              <a:rPr lang="en-GB" dirty="0"/>
              <a:t>: identifies impacts that require monitoring or auditing</a:t>
            </a:r>
          </a:p>
          <a:p>
            <a:pPr marL="357188" indent="-357188">
              <a:buNone/>
            </a:pPr>
            <a:r>
              <a:rPr lang="en-GB" dirty="0"/>
              <a:t>9.	</a:t>
            </a:r>
            <a:r>
              <a:rPr lang="en-GB" b="1" dirty="0"/>
              <a:t>EIA report</a:t>
            </a:r>
            <a:r>
              <a:rPr lang="en-GB" dirty="0"/>
              <a:t>: summarizes all the information obtained, analyses, interpreted, and compiled into a report format, which should contain a non-technical summary as well as sections on the methodologies, results, analysis, and </a:t>
            </a:r>
            <a:r>
              <a:rPr lang="en-GB" dirty="0" smtClean="0"/>
              <a:t>conclusions</a:t>
            </a:r>
            <a:endParaRPr lang="en-GB" dirty="0"/>
          </a:p>
        </p:txBody>
      </p:sp>
    </p:spTree>
    <p:extLst>
      <p:ext uri="{BB962C8B-B14F-4D97-AF65-F5344CB8AC3E}">
        <p14:creationId xmlns:p14="http://schemas.microsoft.com/office/powerpoint/2010/main" val="3385985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8.2	Project screening</a:t>
            </a:r>
            <a:endParaRPr lang="en-GB" dirty="0"/>
          </a:p>
        </p:txBody>
      </p:sp>
      <p:sp>
        <p:nvSpPr>
          <p:cNvPr id="3" name="Content Placeholder 2"/>
          <p:cNvSpPr>
            <a:spLocks noGrp="1"/>
          </p:cNvSpPr>
          <p:nvPr>
            <p:ph idx="1"/>
          </p:nvPr>
        </p:nvSpPr>
        <p:spPr/>
        <p:txBody>
          <a:bodyPr/>
          <a:lstStyle/>
          <a:p>
            <a:r>
              <a:rPr lang="en-GB" dirty="0" smtClean="0"/>
              <a:t>It is important to establish a mechanism for identifying the projects which require EIA and which do not. The process of selecting projects for EIA is known as screening. </a:t>
            </a:r>
          </a:p>
          <a:p>
            <a:pPr marL="0" indent="0">
              <a:buNone/>
            </a:pPr>
            <a:r>
              <a:rPr lang="en-GB" dirty="0" smtClean="0"/>
              <a:t>Screening classifies project proposals into following three categories.</a:t>
            </a:r>
          </a:p>
          <a:p>
            <a:pPr marL="0" indent="0">
              <a:buNone/>
            </a:pPr>
            <a:r>
              <a:rPr lang="en-GB" dirty="0" smtClean="0"/>
              <a:t>1.	Projects clearly requiring an EIA,</a:t>
            </a:r>
          </a:p>
          <a:p>
            <a:pPr marL="0" indent="0">
              <a:buNone/>
            </a:pPr>
            <a:r>
              <a:rPr lang="en-GB" dirty="0" smtClean="0"/>
              <a:t>2.	Project not requiring an EIA, and </a:t>
            </a:r>
          </a:p>
          <a:p>
            <a:pPr marL="0" indent="0">
              <a:buNone/>
            </a:pPr>
            <a:r>
              <a:rPr lang="en-GB" dirty="0" smtClean="0"/>
              <a:t>3.	Projects which may or may not require an EIA and should consider conducting an IEE to see if an EIA is needed.</a:t>
            </a:r>
          </a:p>
          <a:p>
            <a:endParaRPr lang="en-GB" dirty="0"/>
          </a:p>
        </p:txBody>
      </p:sp>
    </p:spTree>
    <p:extLst>
      <p:ext uri="{BB962C8B-B14F-4D97-AF65-F5344CB8AC3E}">
        <p14:creationId xmlns:p14="http://schemas.microsoft.com/office/powerpoint/2010/main" val="33561718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1023</Words>
  <Application>Microsoft Office PowerPoint</Application>
  <PresentationFormat>Widescreen</PresentationFormat>
  <Paragraphs>158</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Calibri Light</vt:lpstr>
      <vt:lpstr>Office Theme</vt:lpstr>
      <vt:lpstr>Environmental Impact Assessment </vt:lpstr>
      <vt:lpstr>PowerPoint Presentation</vt:lpstr>
      <vt:lpstr>PowerPoint Presentation</vt:lpstr>
      <vt:lpstr>PowerPoint Presentation</vt:lpstr>
      <vt:lpstr>PowerPoint Presentation</vt:lpstr>
      <vt:lpstr>PowerPoint Presentation</vt:lpstr>
      <vt:lpstr>Relevant EIA activities in each stages of project cycle </vt:lpstr>
      <vt:lpstr>General steps of EIA</vt:lpstr>
      <vt:lpstr>8.2 Project screening</vt:lpstr>
      <vt:lpstr>8.2 Project screening</vt:lpstr>
      <vt:lpstr>PowerPoint Presentation</vt:lpstr>
      <vt:lpstr>PowerPoint Presentation</vt:lpstr>
      <vt:lpstr>PowerPoint Presentation</vt:lpstr>
      <vt:lpstr>PowerPoint Presentation</vt:lpstr>
      <vt:lpstr>PowerPoint Presentation</vt:lpstr>
      <vt:lpstr>PowerPoint Presentation</vt:lpstr>
      <vt:lpstr>8.3 Scoping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Impact Assessment </dc:title>
  <dc:creator>sarita</dc:creator>
  <cp:lastModifiedBy>sarita</cp:lastModifiedBy>
  <cp:revision>8</cp:revision>
  <dcterms:created xsi:type="dcterms:W3CDTF">2018-07-29T01:51:00Z</dcterms:created>
  <dcterms:modified xsi:type="dcterms:W3CDTF">2018-07-30T02:00:10Z</dcterms:modified>
</cp:coreProperties>
</file>